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8" r:id="rId2"/>
    <p:sldId id="269" r:id="rId3"/>
    <p:sldId id="266" r:id="rId4"/>
    <p:sldId id="258" r:id="rId5"/>
    <p:sldId id="259" r:id="rId6"/>
    <p:sldId id="260" r:id="rId7"/>
    <p:sldId id="261" r:id="rId8"/>
    <p:sldId id="262" r:id="rId9"/>
    <p:sldId id="263" r:id="rId1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CE6F1B-63F2-4D69-B6AC-DC965D0BC2AC}" type="datetimeFigureOut">
              <a:rPr lang="cs-CZ" smtClean="0"/>
              <a:t>14.1.2019</a:t>
            </a:fld>
            <a:endParaRPr lang="cs-CZ"/>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10952CF-A875-45D9-AE2E-342A05D7ABD0}" type="slidenum">
              <a:rPr lang="cs-CZ" smtClean="0"/>
              <a:t>‹#›</a:t>
            </a:fld>
            <a:endParaRPr lang="cs-CZ"/>
          </a:p>
        </p:txBody>
      </p:sp>
    </p:spTree>
    <p:extLst>
      <p:ext uri="{BB962C8B-B14F-4D97-AF65-F5344CB8AC3E}">
        <p14:creationId xmlns:p14="http://schemas.microsoft.com/office/powerpoint/2010/main" val="195470982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30BF12-5B64-46CD-9B36-795E4C60BDF2}" type="datetimeFigureOut">
              <a:rPr lang="cs-CZ" smtClean="0"/>
              <a:t>14.1.2019</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D3FA6D-3D73-4DC7-91D4-A75AB0D1566E}" type="slidenum">
              <a:rPr lang="cs-CZ" smtClean="0"/>
              <a:t>‹#›</a:t>
            </a:fld>
            <a:endParaRPr lang="cs-CZ"/>
          </a:p>
        </p:txBody>
      </p:sp>
    </p:spTree>
    <p:extLst>
      <p:ext uri="{BB962C8B-B14F-4D97-AF65-F5344CB8AC3E}">
        <p14:creationId xmlns:p14="http://schemas.microsoft.com/office/powerpoint/2010/main" val="2438887119"/>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3982603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3677969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1567532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1093823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2853882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939D1B54-CCC2-4796-BC41-012F46703421}" type="datetimeFigureOut">
              <a:rPr lang="cs-CZ" smtClean="0"/>
              <a:t>14.1.2019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611062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939D1B54-CCC2-4796-BC41-012F46703421}" type="datetimeFigureOut">
              <a:rPr lang="cs-CZ" smtClean="0"/>
              <a:t>14.1.2019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352287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939D1B54-CCC2-4796-BC41-012F46703421}" type="datetimeFigureOut">
              <a:rPr lang="cs-CZ" smtClean="0"/>
              <a:t>14.1.2019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85028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939D1B54-CCC2-4796-BC41-012F46703421}" type="datetimeFigureOut">
              <a:rPr lang="cs-CZ" smtClean="0"/>
              <a:t>14.1.2019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2478076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39D1B54-CCC2-4796-BC41-012F46703421}" type="datetimeFigureOut">
              <a:rPr lang="cs-CZ" smtClean="0"/>
              <a:t>14.1.2019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3219974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939D1B54-CCC2-4796-BC41-012F46703421}" type="datetimeFigureOut">
              <a:rPr lang="cs-CZ" smtClean="0"/>
              <a:t>14.1.2019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A2CE395-B5B1-4A33-9FDB-3FCBC3681CAD}" type="slidenum">
              <a:rPr lang="cs-CZ" smtClean="0"/>
              <a:t>‹#›</a:t>
            </a:fld>
            <a:endParaRPr lang="cs-CZ"/>
          </a:p>
        </p:txBody>
      </p:sp>
    </p:spTree>
    <p:extLst>
      <p:ext uri="{BB962C8B-B14F-4D97-AF65-F5344CB8AC3E}">
        <p14:creationId xmlns:p14="http://schemas.microsoft.com/office/powerpoint/2010/main" val="4031991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9D1B54-CCC2-4796-BC41-012F46703421}" type="datetimeFigureOut">
              <a:rPr lang="cs-CZ" smtClean="0"/>
              <a:t>14.1.2019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CE395-B5B1-4A33-9FDB-3FCBC3681CAD}" type="slidenum">
              <a:rPr lang="cs-CZ" smtClean="0"/>
              <a:t>‹#›</a:t>
            </a:fld>
            <a:endParaRPr lang="cs-CZ"/>
          </a:p>
        </p:txBody>
      </p:sp>
    </p:spTree>
    <p:extLst>
      <p:ext uri="{BB962C8B-B14F-4D97-AF65-F5344CB8AC3E}">
        <p14:creationId xmlns:p14="http://schemas.microsoft.com/office/powerpoint/2010/main" val="3584230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78004"/>
            <a:ext cx="10515600" cy="2712926"/>
          </a:xfrm>
        </p:spPr>
        <p:txBody>
          <a:bodyPr>
            <a:normAutofit fontScale="90000"/>
          </a:bodyPr>
          <a:lstStyle/>
          <a:p>
            <a:pPr algn="ctr"/>
            <a:r>
              <a:rPr lang="cs-CZ" b="1" dirty="0" smtClean="0"/>
              <a:t/>
            </a:r>
            <a:br>
              <a:rPr lang="cs-CZ" b="1" dirty="0" smtClean="0"/>
            </a:br>
            <a:r>
              <a:rPr lang="cs-CZ" b="1" dirty="0" smtClean="0"/>
              <a:t/>
            </a:r>
            <a:br>
              <a:rPr lang="cs-CZ" b="1" dirty="0" smtClean="0"/>
            </a:br>
            <a:r>
              <a:rPr lang="cs-CZ" b="1" dirty="0"/>
              <a:t/>
            </a:r>
            <a:br>
              <a:rPr lang="cs-CZ" b="1" dirty="0"/>
            </a:br>
            <a:r>
              <a:rPr lang="cs-CZ" b="1" dirty="0" smtClean="0"/>
              <a:t>Multidisciplinární </a:t>
            </a:r>
            <a:r>
              <a:rPr lang="cs-CZ" b="1" dirty="0"/>
              <a:t>a interdisciplinární spolupráce sociálního pracovníka z obecního </a:t>
            </a:r>
            <a:r>
              <a:rPr lang="cs-CZ" b="1" dirty="0" smtClean="0"/>
              <a:t>úřadu</a:t>
            </a:r>
            <a:br>
              <a:rPr lang="cs-CZ" b="1" dirty="0" smtClean="0"/>
            </a:br>
            <a:r>
              <a:rPr lang="cs-CZ" sz="2000" dirty="0" smtClean="0"/>
              <a:t>V Hradci Králové dne 7. 2. 2019</a:t>
            </a:r>
            <a:r>
              <a:rPr lang="cs-CZ" dirty="0" smtClean="0"/>
              <a:t/>
            </a:r>
            <a:br>
              <a:rPr lang="cs-CZ" dirty="0" smtClean="0"/>
            </a:br>
            <a:r>
              <a:rPr lang="cs-CZ" b="1" dirty="0" smtClean="0"/>
              <a:t/>
            </a:r>
            <a:br>
              <a:rPr lang="cs-CZ" b="1" dirty="0" smtClean="0"/>
            </a:br>
            <a:r>
              <a:rPr lang="cs-CZ" b="1" dirty="0" smtClean="0"/>
              <a:t>Systémová </a:t>
            </a:r>
            <a:r>
              <a:rPr lang="cs-CZ" b="1" dirty="0"/>
              <a:t>podpora sociální práce v obcích</a:t>
            </a:r>
            <a:r>
              <a:rPr lang="cs-CZ" dirty="0"/>
              <a:t> </a:t>
            </a:r>
            <a:r>
              <a:rPr lang="cs-CZ" dirty="0" smtClean="0"/>
              <a:t/>
            </a:r>
            <a:br>
              <a:rPr lang="cs-CZ" dirty="0" smtClean="0"/>
            </a:br>
            <a:r>
              <a:rPr lang="cs-CZ" sz="2200" dirty="0" smtClean="0"/>
              <a:t>Registrační </a:t>
            </a:r>
            <a:r>
              <a:rPr lang="cs-CZ" sz="2200" dirty="0"/>
              <a:t>číslo CZ.03.2.63/0.0/0.0/15_017/0003527</a:t>
            </a:r>
            <a:r>
              <a:rPr lang="cs-CZ" b="1" dirty="0"/>
              <a:t/>
            </a:r>
            <a:br>
              <a:rPr lang="cs-CZ" b="1" dirty="0"/>
            </a:br>
            <a:r>
              <a:rPr lang="cs-CZ" b="1" dirty="0"/>
              <a:t> </a:t>
            </a:r>
          </a:p>
        </p:txBody>
      </p:sp>
      <p:sp>
        <p:nvSpPr>
          <p:cNvPr id="3" name="Zástupný symbol pro obsah 2"/>
          <p:cNvSpPr>
            <a:spLocks noGrp="1"/>
          </p:cNvSpPr>
          <p:nvPr>
            <p:ph idx="1"/>
          </p:nvPr>
        </p:nvSpPr>
        <p:spPr>
          <a:xfrm>
            <a:off x="838200" y="1799867"/>
            <a:ext cx="10515600" cy="4351338"/>
          </a:xfrm>
        </p:spPr>
        <p:txBody>
          <a:bodyPr>
            <a:normAutofit fontScale="92500" lnSpcReduction="20000"/>
          </a:bodyPr>
          <a:lstStyle/>
          <a:p>
            <a:pPr marL="0" indent="0">
              <a:buNone/>
            </a:pPr>
            <a:endParaRPr lang="cs-CZ" dirty="0" smtClean="0"/>
          </a:p>
          <a:p>
            <a:endParaRPr lang="cs-CZ" dirty="0" smtClean="0"/>
          </a:p>
          <a:p>
            <a:endParaRPr lang="cs-CZ" dirty="0" smtClean="0"/>
          </a:p>
          <a:p>
            <a:endParaRPr lang="cs-CZ" dirty="0"/>
          </a:p>
          <a:p>
            <a:endParaRPr lang="cs-CZ" dirty="0"/>
          </a:p>
          <a:p>
            <a:endParaRPr lang="cs-CZ" dirty="0" smtClean="0"/>
          </a:p>
          <a:p>
            <a:pPr marL="0" indent="0" algn="ctr">
              <a:buNone/>
            </a:pPr>
            <a:r>
              <a:rPr lang="cs-CZ" b="1" dirty="0"/>
              <a:t>Reflexe pozitiv a rizik případových konferencí v rámci výkonu sociální práce na obcích po dvou letech zkušeností </a:t>
            </a:r>
          </a:p>
          <a:p>
            <a:pPr marL="0" indent="0" algn="ctr">
              <a:buNone/>
            </a:pPr>
            <a:r>
              <a:rPr lang="cs-CZ" dirty="0"/>
              <a:t/>
            </a:r>
            <a:br>
              <a:rPr lang="cs-CZ" dirty="0"/>
            </a:br>
            <a:r>
              <a:rPr lang="cs-CZ" dirty="0"/>
              <a:t>Martina </a:t>
            </a:r>
            <a:r>
              <a:rPr lang="cs-CZ" dirty="0" err="1"/>
              <a:t>Smudková</a:t>
            </a:r>
            <a:endParaRPr lang="cs-CZ" dirty="0"/>
          </a:p>
          <a:p>
            <a:pPr marL="0" indent="0" algn="ctr">
              <a:buNone/>
            </a:pPr>
            <a:r>
              <a:rPr lang="cs-CZ" dirty="0" smtClean="0"/>
              <a:t>Radka Janebová</a:t>
            </a:r>
          </a:p>
          <a:p>
            <a:pPr marL="0" indent="0" algn="ctr">
              <a:buNone/>
            </a:pPr>
            <a:endParaRPr lang="cs-CZ" dirty="0"/>
          </a:p>
          <a:p>
            <a:endParaRPr lang="cs-CZ" dirty="0"/>
          </a:p>
        </p:txBody>
      </p:sp>
      <p:pic>
        <p:nvPicPr>
          <p:cNvPr id="4" name="Obrázek 3">
            <a:extLst>
              <a:ext uri="{FF2B5EF4-FFF2-40B4-BE49-F238E27FC236}">
                <a16:creationId xmlns:a16="http://schemas.microsoft.com/office/drawing/2014/main" xmlns="" id="{6F05CBB4-365D-4B6C-8E66-6CDE906674D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198610" y="208971"/>
            <a:ext cx="2688590" cy="609600"/>
          </a:xfrm>
          <a:prstGeom prst="rect">
            <a:avLst/>
          </a:prstGeom>
          <a:noFill/>
        </p:spPr>
      </p:pic>
    </p:spTree>
    <p:extLst>
      <p:ext uri="{BB962C8B-B14F-4D97-AF65-F5344CB8AC3E}">
        <p14:creationId xmlns:p14="http://schemas.microsoft.com/office/powerpoint/2010/main" val="4087742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defRPr/>
            </a:pPr>
            <a:r>
              <a:rPr lang="cs-CZ" b="1" dirty="0" smtClean="0"/>
              <a:t>Případová konference</a:t>
            </a:r>
            <a:endParaRPr lang="cs-CZ" b="1" dirty="0"/>
          </a:p>
        </p:txBody>
      </p:sp>
      <p:sp>
        <p:nvSpPr>
          <p:cNvPr id="3" name="Zástupný symbol pro obsah 2"/>
          <p:cNvSpPr>
            <a:spLocks noGrp="1"/>
          </p:cNvSpPr>
          <p:nvPr>
            <p:ph idx="1"/>
          </p:nvPr>
        </p:nvSpPr>
        <p:spPr/>
        <p:txBody>
          <a:bodyPr/>
          <a:lstStyle/>
          <a:p>
            <a:pPr>
              <a:defRPr/>
            </a:pPr>
            <a:r>
              <a:rPr lang="cs-CZ" dirty="0"/>
              <a:t>Jedná se o společné plánované, koordinované a strukturované setkání klienta (může být přítomen, ale také nemusí), pracovníků, kteří jsou (nebo by mohli být) zaangažováni na řešení životní situace klienta, jehož cílem je vyhodnotit situaci klienta, vytvořit plán intervence a naplánovat jeho budoucí vyhodnocení. </a:t>
            </a:r>
          </a:p>
          <a:p>
            <a:pPr>
              <a:defRPr/>
            </a:pPr>
            <a:r>
              <a:rPr lang="cs-CZ" dirty="0"/>
              <a:t>Případová konference (dále PK) je sdíleným prostorem, kde lze sladit potřeby klienta a jeho přání s představami zaangažovaných odborníků na budoucím řešení situace. </a:t>
            </a:r>
          </a:p>
          <a:p>
            <a:pPr marL="0" indent="0">
              <a:buNone/>
              <a:defRPr/>
            </a:pPr>
            <a:endParaRPr lang="cs-CZ" dirty="0"/>
          </a:p>
        </p:txBody>
      </p:sp>
    </p:spTree>
    <p:extLst>
      <p:ext uri="{BB962C8B-B14F-4D97-AF65-F5344CB8AC3E}">
        <p14:creationId xmlns:p14="http://schemas.microsoft.com/office/powerpoint/2010/main" val="332635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p:txBody>
          <a:bodyPr/>
          <a:lstStyle/>
          <a:p>
            <a:pPr algn="ctr"/>
            <a:r>
              <a:rPr lang="cs-CZ" altLang="cs-CZ" sz="3200" b="1" dirty="0"/>
              <a:t>Kdy může být vhodné svolat PK </a:t>
            </a:r>
            <a:endParaRPr lang="cs-CZ" altLang="cs-CZ" sz="3200" dirty="0"/>
          </a:p>
        </p:txBody>
      </p:sp>
      <p:sp>
        <p:nvSpPr>
          <p:cNvPr id="11267" name="Zástupný symbol pro obsah 2"/>
          <p:cNvSpPr>
            <a:spLocks noGrp="1"/>
          </p:cNvSpPr>
          <p:nvPr>
            <p:ph idx="1"/>
          </p:nvPr>
        </p:nvSpPr>
        <p:spPr>
          <a:xfrm>
            <a:off x="838200" y="1390918"/>
            <a:ext cx="10515600" cy="4786045"/>
          </a:xfrm>
        </p:spPr>
        <p:txBody>
          <a:bodyPr>
            <a:normAutofit fontScale="92500" lnSpcReduction="20000"/>
          </a:bodyPr>
          <a:lstStyle/>
          <a:p>
            <a:r>
              <a:rPr lang="cs-CZ" altLang="cs-CZ" sz="2000" dirty="0" smtClean="0"/>
              <a:t>V případě potřeby kvalitního posouzení (rizik či potřeb) nepříznivé sociální situace klienta, k němuž je třeba získat informace od více osob či služeb (protože znají dobře klientovu situaci, nebo jsou experty na danou problematiku). PK poskytne komplexní obrázek na situaci klienta a stává se odrazovým můstkem pro klíčová rozhodnutí a jejich legitimaci.</a:t>
            </a:r>
          </a:p>
          <a:p>
            <a:r>
              <a:rPr lang="cs-CZ" altLang="cs-CZ" sz="2000" dirty="0" smtClean="0"/>
              <a:t>Dochází k zásadnímu ohrožení klienta, či klient ohrožuje své okolí, a situaci je třeba zodpovědně řešit (např. klient s demencí, který nebere léky, </a:t>
            </a:r>
            <a:r>
              <a:rPr lang="cs-CZ" altLang="cs-CZ" sz="2000" dirty="0"/>
              <a:t>duševně nemocný </a:t>
            </a:r>
            <a:r>
              <a:rPr lang="cs-CZ" altLang="cs-CZ" sz="2000" dirty="0" smtClean="0"/>
              <a:t>klient terorizuje sousedy, podezření </a:t>
            </a:r>
            <a:r>
              <a:rPr lang="cs-CZ" altLang="cs-CZ" sz="2000" dirty="0"/>
              <a:t>na týrání seniora </a:t>
            </a:r>
            <a:r>
              <a:rPr lang="cs-CZ" altLang="cs-CZ" sz="2000" dirty="0" smtClean="0"/>
              <a:t>rodinou). Zároveň potřebuje mít sociální pracovník krytá záda odůvodněným postupem (zejména v případě řešení směřujících k omezení práv klienta).</a:t>
            </a:r>
          </a:p>
          <a:p>
            <a:r>
              <a:rPr lang="cs-CZ" altLang="cs-CZ" sz="2000" dirty="0" smtClean="0"/>
              <a:t>Na situaci se podílí více služeb, jejichž vzájemnou spolupráci je třeba koordinovat (zpřehlednit, kdo dělá, co aby byly pokryty všechny potřeby a zároveň nedocházelo k dublování).</a:t>
            </a:r>
          </a:p>
          <a:p>
            <a:r>
              <a:rPr lang="cs-CZ" altLang="cs-CZ" sz="2000" dirty="0" smtClean="0"/>
              <a:t>Určitá </a:t>
            </a:r>
            <a:r>
              <a:rPr lang="cs-CZ" altLang="cs-CZ" sz="2000" dirty="0"/>
              <a:t>osoba (klient) je ohrožována nedostatkem či absencí institucionální pomoci (např. pro osobu s duševním onemocněním s kombinací s tělesným postižením, není dostupné bydlení</a:t>
            </a:r>
            <a:r>
              <a:rPr lang="cs-CZ" altLang="cs-CZ" sz="2000" dirty="0" smtClean="0"/>
              <a:t>) a tuto pomoc je třeba zprostředkovat (jsou přizvány služby, které mají potenciál pomoci). </a:t>
            </a:r>
            <a:endParaRPr lang="cs-CZ" altLang="cs-CZ" sz="2000" dirty="0"/>
          </a:p>
          <a:p>
            <a:r>
              <a:rPr lang="cs-CZ" altLang="cs-CZ" sz="2000" dirty="0" smtClean="0"/>
              <a:t>Vzniká urgentní potřeba motivovat </a:t>
            </a:r>
            <a:r>
              <a:rPr lang="cs-CZ" altLang="cs-CZ" sz="2000" dirty="0"/>
              <a:t>klienta k určitému </a:t>
            </a:r>
            <a:r>
              <a:rPr lang="cs-CZ" altLang="cs-CZ" sz="2000" dirty="0" smtClean="0"/>
              <a:t>jednání prostřednictvím více subjektů </a:t>
            </a:r>
            <a:r>
              <a:rPr lang="cs-CZ" altLang="cs-CZ" sz="2000" dirty="0"/>
              <a:t>(např. klienta, který náhle přišel k větším finančním </a:t>
            </a:r>
            <a:r>
              <a:rPr lang="cs-CZ" altLang="cs-CZ" sz="2000" dirty="0" smtClean="0"/>
              <a:t>prostředkům je třeba motivovat </a:t>
            </a:r>
            <a:r>
              <a:rPr lang="cs-CZ" altLang="cs-CZ" sz="2000" dirty="0"/>
              <a:t>k tomu, jak </a:t>
            </a:r>
            <a:r>
              <a:rPr lang="cs-CZ" altLang="cs-CZ" sz="2000" dirty="0" smtClean="0"/>
              <a:t>skrze </a:t>
            </a:r>
            <a:r>
              <a:rPr lang="cs-CZ" altLang="cs-CZ" sz="2000" dirty="0"/>
              <a:t>tyto prostředky řešit situaci </a:t>
            </a:r>
            <a:r>
              <a:rPr lang="cs-CZ" altLang="cs-CZ" sz="2000" dirty="0" smtClean="0"/>
              <a:t>bydlení). </a:t>
            </a:r>
          </a:p>
          <a:p>
            <a:r>
              <a:rPr lang="cs-CZ" altLang="cs-CZ" sz="2000" dirty="0"/>
              <a:t>V lokalitě vznikl nějaký sociální problém, který je třeba analyzovat a pokrýt službami (např. se zde objevilo náhle vícero osob, které zneužívají návykové látky a ohrožují své okolí).</a:t>
            </a:r>
          </a:p>
          <a:p>
            <a:endParaRPr lang="cs-CZ" altLang="cs-CZ" sz="2000" dirty="0"/>
          </a:p>
          <a:p>
            <a:endParaRPr lang="cs-CZ" altLang="cs-CZ" sz="2000" dirty="0"/>
          </a:p>
        </p:txBody>
      </p:sp>
    </p:spTree>
    <p:extLst>
      <p:ext uri="{BB962C8B-B14F-4D97-AF65-F5344CB8AC3E}">
        <p14:creationId xmlns:p14="http://schemas.microsoft.com/office/powerpoint/2010/main" val="2073952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smtClean="0"/>
              <a:t>Popis zkušeností s PK z Královéhradeckého kraje</a:t>
            </a:r>
            <a:endParaRPr lang="cs-CZ" b="1" dirty="0"/>
          </a:p>
        </p:txBody>
      </p:sp>
      <p:sp>
        <p:nvSpPr>
          <p:cNvPr id="3" name="Zástupný symbol pro obsah 2"/>
          <p:cNvSpPr>
            <a:spLocks noGrp="1"/>
          </p:cNvSpPr>
          <p:nvPr>
            <p:ph idx="1"/>
          </p:nvPr>
        </p:nvSpPr>
        <p:spPr/>
        <p:txBody>
          <a:bodyPr>
            <a:normAutofit fontScale="92500" lnSpcReduction="10000"/>
          </a:bodyPr>
          <a:lstStyle/>
          <a:p>
            <a:r>
              <a:rPr lang="cs-CZ" dirty="0" smtClean="0"/>
              <a:t>15 PK pro sedm obcí II. a III. typu od </a:t>
            </a:r>
            <a:r>
              <a:rPr lang="cs-CZ" dirty="0"/>
              <a:t>srpna 2016 do května 2018 </a:t>
            </a:r>
            <a:endParaRPr lang="cs-CZ" dirty="0" smtClean="0"/>
          </a:p>
          <a:p>
            <a:r>
              <a:rPr lang="cs-CZ" dirty="0"/>
              <a:t>Cíle PK byly orientovány </a:t>
            </a:r>
            <a:r>
              <a:rPr lang="cs-CZ" dirty="0" smtClean="0"/>
              <a:t>na:</a:t>
            </a:r>
          </a:p>
          <a:p>
            <a:pPr marL="914400" lvl="1" indent="-457200">
              <a:buAutoNum type="arabicParenBoth"/>
            </a:pPr>
            <a:r>
              <a:rPr lang="cs-CZ" dirty="0" smtClean="0"/>
              <a:t>popis </a:t>
            </a:r>
            <a:r>
              <a:rPr lang="cs-CZ" dirty="0"/>
              <a:t>a vyhodnocení situace, potřeb a přání klientů například v oblastech jako bydlení, zadlužení, materiální situace, specifického přístupu, rizik a ohrožení zdraví a života, zajištění kontaktu s rodinou, do něhož jsme se snažili aktivně zapojovat i klienty, </a:t>
            </a:r>
            <a:endParaRPr lang="cs-CZ" dirty="0" smtClean="0"/>
          </a:p>
          <a:p>
            <a:pPr marL="914400" lvl="1" indent="-457200">
              <a:buAutoNum type="arabicParenBoth"/>
            </a:pPr>
            <a:r>
              <a:rPr lang="cs-CZ" dirty="0" smtClean="0"/>
              <a:t>na </a:t>
            </a:r>
            <a:r>
              <a:rPr lang="cs-CZ" dirty="0"/>
              <a:t>pojmenování možností řešení, </a:t>
            </a:r>
            <a:endParaRPr lang="cs-CZ" dirty="0" smtClean="0"/>
          </a:p>
          <a:p>
            <a:pPr marL="914400" lvl="1" indent="-457200">
              <a:buAutoNum type="arabicParenBoth"/>
            </a:pPr>
            <a:r>
              <a:rPr lang="cs-CZ" dirty="0" smtClean="0"/>
              <a:t>na </a:t>
            </a:r>
            <a:r>
              <a:rPr lang="cs-CZ" dirty="0"/>
              <a:t>volbu možnosti, která nejlépe odpovídá potřebám a přáním klienta a </a:t>
            </a:r>
            <a:endParaRPr lang="cs-CZ" dirty="0" smtClean="0"/>
          </a:p>
          <a:p>
            <a:pPr marL="914400" lvl="1" indent="-457200">
              <a:buAutoNum type="arabicParenBoth"/>
            </a:pPr>
            <a:r>
              <a:rPr lang="cs-CZ" dirty="0" smtClean="0"/>
              <a:t>na </a:t>
            </a:r>
            <a:r>
              <a:rPr lang="cs-CZ" dirty="0"/>
              <a:t>tvorbu plánu řešení nepříznivé situace. </a:t>
            </a:r>
            <a:endParaRPr lang="cs-CZ" dirty="0" smtClean="0"/>
          </a:p>
          <a:p>
            <a:r>
              <a:rPr lang="cs-CZ" dirty="0"/>
              <a:t>Klienty </a:t>
            </a:r>
            <a:r>
              <a:rPr lang="cs-CZ" dirty="0" smtClean="0"/>
              <a:t>- osoby </a:t>
            </a:r>
            <a:r>
              <a:rPr lang="cs-CZ" dirty="0"/>
              <a:t>s duševním onemocněním, mentálním postižením a demencemi, v řadě případů se jednalo o kombinace těchto handicapů (několik z osob mělo i závažné tělesné postižení). </a:t>
            </a:r>
            <a:endParaRPr lang="cs-CZ" dirty="0" smtClean="0"/>
          </a:p>
          <a:p>
            <a:endParaRPr lang="cs-CZ" dirty="0"/>
          </a:p>
        </p:txBody>
      </p:sp>
    </p:spTree>
    <p:extLst>
      <p:ext uri="{BB962C8B-B14F-4D97-AF65-F5344CB8AC3E}">
        <p14:creationId xmlns:p14="http://schemas.microsoft.com/office/powerpoint/2010/main" val="2494435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smtClean="0"/>
              <a:t>Zjištěná pozitiva PK v rámci sociální práce na obcích</a:t>
            </a:r>
            <a:endParaRPr lang="cs-CZ" b="1" dirty="0"/>
          </a:p>
        </p:txBody>
      </p:sp>
      <p:sp>
        <p:nvSpPr>
          <p:cNvPr id="3" name="Zástupný symbol pro obsah 2"/>
          <p:cNvSpPr>
            <a:spLocks noGrp="1"/>
          </p:cNvSpPr>
          <p:nvPr>
            <p:ph idx="1"/>
          </p:nvPr>
        </p:nvSpPr>
        <p:spPr/>
        <p:txBody>
          <a:bodyPr>
            <a:normAutofit fontScale="92500"/>
          </a:bodyPr>
          <a:lstStyle/>
          <a:p>
            <a:r>
              <a:rPr lang="cs-CZ" b="1" dirty="0" smtClean="0"/>
              <a:t>Identifikace </a:t>
            </a:r>
            <a:r>
              <a:rPr lang="cs-CZ" b="1" dirty="0"/>
              <a:t>nových subjektů</a:t>
            </a:r>
            <a:r>
              <a:rPr lang="cs-CZ" dirty="0"/>
              <a:t>, které mohou být zapojeny do řešení </a:t>
            </a:r>
            <a:r>
              <a:rPr lang="cs-CZ" dirty="0" smtClean="0"/>
              <a:t>situace</a:t>
            </a:r>
          </a:p>
          <a:p>
            <a:r>
              <a:rPr lang="cs-CZ" b="1" dirty="0" smtClean="0"/>
              <a:t>Edukační stránka </a:t>
            </a:r>
            <a:r>
              <a:rPr lang="cs-CZ" dirty="0" smtClean="0"/>
              <a:t>– edukace klientů, jejich blízkých, představitelů samosprávy či jiných profesí ohledně podstaty problému klienta, limitech a potenciálu klienta, poslání a činností služeb participantů:</a:t>
            </a:r>
          </a:p>
          <a:p>
            <a:pPr lvl="1"/>
            <a:r>
              <a:rPr lang="cs-CZ" sz="2800" dirty="0"/>
              <a:t>n</a:t>
            </a:r>
            <a:r>
              <a:rPr lang="cs-CZ" sz="2800" dirty="0" smtClean="0"/>
              <a:t>einformovanost rodin o terénních službách a představy o nepřetržitém dohledu v pobytových službách</a:t>
            </a:r>
          </a:p>
          <a:p>
            <a:pPr lvl="1"/>
            <a:r>
              <a:rPr lang="cs-CZ" sz="2800" dirty="0" smtClean="0"/>
              <a:t>Ze strany poskytovatelů sociálních služeb podceňování </a:t>
            </a:r>
            <a:r>
              <a:rPr lang="cs-CZ" sz="2800" dirty="0"/>
              <a:t>vlastní možnosti při práci s klienty, a naopak </a:t>
            </a:r>
            <a:r>
              <a:rPr lang="cs-CZ" sz="2800" dirty="0" smtClean="0"/>
              <a:t>přeceňování </a:t>
            </a:r>
            <a:r>
              <a:rPr lang="cs-CZ" sz="2800" dirty="0"/>
              <a:t>možnosti jiných </a:t>
            </a:r>
            <a:r>
              <a:rPr lang="cs-CZ" sz="2800" dirty="0" smtClean="0"/>
              <a:t>poskytovatelů</a:t>
            </a:r>
          </a:p>
          <a:p>
            <a:pPr lvl="1"/>
            <a:r>
              <a:rPr lang="cs-CZ" sz="2800" dirty="0" smtClean="0"/>
              <a:t>Neinformovanost lékařů o možnostech a limitech sociální práce a sociálních služeb</a:t>
            </a:r>
          </a:p>
          <a:p>
            <a:pPr lvl="1"/>
            <a:endParaRPr lang="cs-CZ" dirty="0"/>
          </a:p>
        </p:txBody>
      </p:sp>
    </p:spTree>
    <p:extLst>
      <p:ext uri="{BB962C8B-B14F-4D97-AF65-F5344CB8AC3E}">
        <p14:creationId xmlns:p14="http://schemas.microsoft.com/office/powerpoint/2010/main" val="1922560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Zjištěná pozitiva PK v rámci sociální práce na obcích</a:t>
            </a:r>
            <a:endParaRPr lang="cs-CZ" dirty="0"/>
          </a:p>
        </p:txBody>
      </p:sp>
      <p:sp>
        <p:nvSpPr>
          <p:cNvPr id="3" name="Zástupný symbol pro obsah 2"/>
          <p:cNvSpPr>
            <a:spLocks noGrp="1"/>
          </p:cNvSpPr>
          <p:nvPr>
            <p:ph idx="1"/>
          </p:nvPr>
        </p:nvSpPr>
        <p:spPr/>
        <p:txBody>
          <a:bodyPr>
            <a:normAutofit/>
          </a:bodyPr>
          <a:lstStyle/>
          <a:p>
            <a:r>
              <a:rPr lang="cs-CZ" b="1" dirty="0" smtClean="0"/>
              <a:t>Přizvaní experti jako zdroj pro posouzení situace klientů </a:t>
            </a:r>
            <a:r>
              <a:rPr lang="cs-CZ" dirty="0" smtClean="0"/>
              <a:t>– nereálná očekávání; důraz na bezpečnost na úkor ochrany práv klientů</a:t>
            </a:r>
            <a:endParaRPr lang="cs-CZ" b="1" dirty="0"/>
          </a:p>
          <a:p>
            <a:r>
              <a:rPr lang="cs-CZ" b="1" dirty="0" smtClean="0"/>
              <a:t>PK jako prostředek zvyšování reflexivity sociálních pracovnic</a:t>
            </a:r>
            <a:r>
              <a:rPr lang="cs-CZ" dirty="0" smtClean="0"/>
              <a:t> – formulace cíle vyžaduje strukturované přemýšlení; návaznost na plán pomáhající intervence či individuální plán</a:t>
            </a:r>
          </a:p>
          <a:p>
            <a:r>
              <a:rPr lang="cs-CZ" b="1" dirty="0" smtClean="0"/>
              <a:t>Díky PK naplněna odpovědnost case manažera za kvalitu procesu pomoci </a:t>
            </a:r>
          </a:p>
          <a:p>
            <a:r>
              <a:rPr lang="cs-CZ" b="1" dirty="0" smtClean="0"/>
              <a:t>Nástroj prevence vyhoření</a:t>
            </a:r>
            <a:endParaRPr lang="cs-CZ" b="1" dirty="0"/>
          </a:p>
        </p:txBody>
      </p:sp>
    </p:spTree>
    <p:extLst>
      <p:ext uri="{BB962C8B-B14F-4D97-AF65-F5344CB8AC3E}">
        <p14:creationId xmlns:p14="http://schemas.microsoft.com/office/powerpoint/2010/main" val="17232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ctr"/>
            <a:r>
              <a:rPr lang="cs-CZ" b="1" dirty="0"/>
              <a:t>Doporučení vyplývající z reflektovaných rizik PK v rámci sociální práce na obcích </a:t>
            </a:r>
          </a:p>
        </p:txBody>
      </p:sp>
      <p:sp>
        <p:nvSpPr>
          <p:cNvPr id="3" name="Zástupný symbol pro obsah 2"/>
          <p:cNvSpPr>
            <a:spLocks noGrp="1"/>
          </p:cNvSpPr>
          <p:nvPr>
            <p:ph idx="1"/>
          </p:nvPr>
        </p:nvSpPr>
        <p:spPr/>
        <p:txBody>
          <a:bodyPr>
            <a:normAutofit/>
          </a:bodyPr>
          <a:lstStyle/>
          <a:p>
            <a:r>
              <a:rPr lang="cs-CZ" sz="3200" b="1" dirty="0"/>
              <a:t>Zajistit externího nestranného </a:t>
            </a:r>
            <a:r>
              <a:rPr lang="cs-CZ" sz="3200" b="1" dirty="0" smtClean="0"/>
              <a:t>moderátora</a:t>
            </a:r>
            <a:r>
              <a:rPr lang="cs-CZ" sz="3200" dirty="0" smtClean="0"/>
              <a:t>, aby nedocházelo ke kolizi zájmů</a:t>
            </a:r>
          </a:p>
          <a:p>
            <a:r>
              <a:rPr lang="cs-CZ" sz="3200" b="1" dirty="0"/>
              <a:t>Pozvat správné </a:t>
            </a:r>
            <a:r>
              <a:rPr lang="cs-CZ" sz="3200" b="1" dirty="0" smtClean="0"/>
              <a:t>účastníky – </a:t>
            </a:r>
            <a:r>
              <a:rPr lang="cs-CZ" sz="3200" dirty="0" smtClean="0"/>
              <a:t>riziko absence klíčového účastníka (jak od něj zajistit klíčové informace</a:t>
            </a:r>
            <a:r>
              <a:rPr lang="cs-CZ" sz="3200" smtClean="0"/>
              <a:t>, kdy odvolat </a:t>
            </a:r>
            <a:r>
              <a:rPr lang="cs-CZ" sz="3200" dirty="0" smtClean="0"/>
              <a:t>PK; „KAM S NÍM“), riziko mnoha účastníků</a:t>
            </a:r>
          </a:p>
          <a:p>
            <a:r>
              <a:rPr lang="cs-CZ" sz="3200" b="1" dirty="0"/>
              <a:t>Formulovat dobře cíl PK</a:t>
            </a:r>
            <a:endParaRPr lang="cs-CZ" sz="3200" dirty="0"/>
          </a:p>
          <a:p>
            <a:r>
              <a:rPr lang="cs-CZ" sz="3200" b="1" dirty="0"/>
              <a:t>Nepodcenit přípravu klientů na PK </a:t>
            </a:r>
            <a:r>
              <a:rPr lang="cs-CZ" sz="3200" dirty="0" smtClean="0"/>
              <a:t>– může se týkat i svolavatelů</a:t>
            </a:r>
            <a:endParaRPr lang="cs-CZ" sz="3200" dirty="0"/>
          </a:p>
          <a:p>
            <a:endParaRPr lang="cs-CZ" b="1" i="1" dirty="0"/>
          </a:p>
        </p:txBody>
      </p:sp>
    </p:spTree>
    <p:extLst>
      <p:ext uri="{BB962C8B-B14F-4D97-AF65-F5344CB8AC3E}">
        <p14:creationId xmlns:p14="http://schemas.microsoft.com/office/powerpoint/2010/main" val="298788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lgn="ctr"/>
            <a:r>
              <a:rPr lang="cs-CZ" b="1" dirty="0"/>
              <a:t>Doporučení vyplývající z reflektovaných rizik PK v rámci sociální práce na obcích </a:t>
            </a:r>
          </a:p>
        </p:txBody>
      </p:sp>
      <p:sp>
        <p:nvSpPr>
          <p:cNvPr id="3" name="Zástupný symbol pro obsah 2"/>
          <p:cNvSpPr>
            <a:spLocks noGrp="1"/>
          </p:cNvSpPr>
          <p:nvPr>
            <p:ph idx="1"/>
          </p:nvPr>
        </p:nvSpPr>
        <p:spPr/>
        <p:txBody>
          <a:bodyPr>
            <a:normAutofit/>
          </a:bodyPr>
          <a:lstStyle/>
          <a:p>
            <a:r>
              <a:rPr lang="cs-CZ" sz="3200" b="1" dirty="0" smtClean="0"/>
              <a:t>Zajistit optimální participaci klienta k identifikaci jeho potřeb a návrhů – </a:t>
            </a:r>
            <a:r>
              <a:rPr lang="cs-CZ" sz="3200" dirty="0" smtClean="0"/>
              <a:t>problémy v komunikaci, zastupující osoba</a:t>
            </a:r>
          </a:p>
          <a:p>
            <a:r>
              <a:rPr lang="cs-CZ" sz="3200" b="1" i="1" dirty="0" smtClean="0"/>
              <a:t>Dodržovat </a:t>
            </a:r>
            <a:r>
              <a:rPr lang="cs-CZ" sz="3200" b="1" i="1" dirty="0"/>
              <a:t>čas a plánovanou strukturu procesu </a:t>
            </a:r>
            <a:r>
              <a:rPr lang="cs-CZ" sz="3200" b="1" i="1" dirty="0" smtClean="0"/>
              <a:t>PK – </a:t>
            </a:r>
            <a:r>
              <a:rPr lang="cs-CZ" sz="3200" dirty="0" smtClean="0"/>
              <a:t>postup, když se nestíhá</a:t>
            </a:r>
          </a:p>
          <a:p>
            <a:r>
              <a:rPr lang="cs-CZ" sz="3200" b="1" i="1" dirty="0"/>
              <a:t>Jasně formulovat úkoly, odpovědné osoby, termíny splnění a </a:t>
            </a:r>
            <a:r>
              <a:rPr lang="cs-CZ" sz="3200" b="1" i="1" u="sng" dirty="0"/>
              <a:t>mechanismus kontroly plnění </a:t>
            </a:r>
            <a:r>
              <a:rPr lang="cs-CZ" sz="3200" b="1" i="1" u="sng" dirty="0" smtClean="0"/>
              <a:t>úkolů</a:t>
            </a:r>
            <a:r>
              <a:rPr lang="cs-CZ" sz="3200" u="sng" dirty="0" smtClean="0"/>
              <a:t> </a:t>
            </a:r>
            <a:endParaRPr lang="cs-CZ" sz="3200" b="1" i="1" u="sng" dirty="0"/>
          </a:p>
          <a:p>
            <a:endParaRPr lang="cs-CZ" b="1" i="1" dirty="0"/>
          </a:p>
          <a:p>
            <a:endParaRPr lang="cs-CZ" b="1" i="1" dirty="0"/>
          </a:p>
        </p:txBody>
      </p:sp>
    </p:spTree>
    <p:extLst>
      <p:ext uri="{BB962C8B-B14F-4D97-AF65-F5344CB8AC3E}">
        <p14:creationId xmlns:p14="http://schemas.microsoft.com/office/powerpoint/2010/main" val="144176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smtClean="0"/>
              <a:t>Závěr</a:t>
            </a:r>
            <a:endParaRPr lang="cs-CZ" b="1" dirty="0"/>
          </a:p>
        </p:txBody>
      </p:sp>
      <p:sp>
        <p:nvSpPr>
          <p:cNvPr id="3" name="Zástupný symbol pro obsah 2"/>
          <p:cNvSpPr>
            <a:spLocks noGrp="1"/>
          </p:cNvSpPr>
          <p:nvPr>
            <p:ph idx="1"/>
          </p:nvPr>
        </p:nvSpPr>
        <p:spPr/>
        <p:txBody>
          <a:bodyPr>
            <a:normAutofit fontScale="92500" lnSpcReduction="10000"/>
          </a:bodyPr>
          <a:lstStyle/>
          <a:p>
            <a:r>
              <a:rPr lang="cs-CZ" dirty="0" smtClean="0"/>
              <a:t>Užitečnost </a:t>
            </a:r>
            <a:r>
              <a:rPr lang="cs-CZ" dirty="0"/>
              <a:t>může být poměrně vysoká v situacích, kdy není tématem PK zajištění </a:t>
            </a:r>
            <a:r>
              <a:rPr lang="cs-CZ" b="1" dirty="0" smtClean="0"/>
              <a:t>bydlení.</a:t>
            </a:r>
          </a:p>
          <a:p>
            <a:r>
              <a:rPr lang="cs-CZ" dirty="0" smtClean="0"/>
              <a:t>Zřetelný </a:t>
            </a:r>
            <a:r>
              <a:rPr lang="cs-CZ" dirty="0"/>
              <a:t>byl také trend sociálních služeb odmítat klienty, kteří byli popisováni jako </a:t>
            </a:r>
            <a:r>
              <a:rPr lang="cs-CZ" b="1" dirty="0"/>
              <a:t>problémoví</a:t>
            </a:r>
            <a:r>
              <a:rPr lang="cs-CZ" dirty="0"/>
              <a:t> (skrze agresivitu, problémy s alkoholem), pod záminkou kontraindikace vstupu do jejich </a:t>
            </a:r>
            <a:r>
              <a:rPr lang="cs-CZ" dirty="0" smtClean="0"/>
              <a:t>služby.</a:t>
            </a:r>
          </a:p>
          <a:p>
            <a:r>
              <a:rPr lang="cs-CZ" dirty="0"/>
              <a:t>Jako nejvíce užitečné se ukazovaly ty PK, kde byli přítomni </a:t>
            </a:r>
            <a:r>
              <a:rPr lang="cs-CZ" b="1" dirty="0"/>
              <a:t>komunální politici nebo vyšší úředníci</a:t>
            </a:r>
            <a:r>
              <a:rPr lang="cs-CZ" dirty="0"/>
              <a:t>, kteří mohou bezprostředně ovlivňovat zřizování či nastavení systémů lokálních služeb</a:t>
            </a:r>
            <a:r>
              <a:rPr lang="cs-CZ" dirty="0" smtClean="0"/>
              <a:t>.</a:t>
            </a:r>
          </a:p>
          <a:p>
            <a:r>
              <a:rPr lang="cs-CZ" dirty="0" smtClean="0"/>
              <a:t>PK </a:t>
            </a:r>
            <a:r>
              <a:rPr lang="cs-CZ" dirty="0"/>
              <a:t>nemusí omezovat pouze na adaptaci klientů na prostředí, nebo na snahy je do nějakého prostředí včlenit, ale mohou mít ambici fungovat s cílem </a:t>
            </a:r>
            <a:r>
              <a:rPr lang="cs-CZ" b="1" dirty="0"/>
              <a:t>změny samotného sociálního prostředí </a:t>
            </a:r>
            <a:r>
              <a:rPr lang="cs-CZ" dirty="0"/>
              <a:t>na úrovni </a:t>
            </a:r>
            <a:r>
              <a:rPr lang="cs-CZ" dirty="0" err="1" smtClean="0"/>
              <a:t>mezosystémů</a:t>
            </a:r>
            <a:r>
              <a:rPr lang="cs-CZ" dirty="0" smtClean="0"/>
              <a:t>.</a:t>
            </a:r>
            <a:endParaRPr lang="cs-CZ" dirty="0"/>
          </a:p>
        </p:txBody>
      </p:sp>
    </p:spTree>
    <p:extLst>
      <p:ext uri="{BB962C8B-B14F-4D97-AF65-F5344CB8AC3E}">
        <p14:creationId xmlns:p14="http://schemas.microsoft.com/office/powerpoint/2010/main" val="724937710"/>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1547</TotalTime>
  <Words>516</Words>
  <Application>Microsoft Office PowerPoint</Application>
  <PresentationFormat>Vlastní</PresentationFormat>
  <Paragraphs>53</Paragraphs>
  <Slides>9</Slides>
  <Notes>0</Notes>
  <HiddenSlides>0</HiddenSlides>
  <MMClips>0</MMClips>
  <ScaleCrop>false</ScaleCrop>
  <HeadingPairs>
    <vt:vector size="4" baseType="variant">
      <vt:variant>
        <vt:lpstr>Motiv</vt:lpstr>
      </vt:variant>
      <vt:variant>
        <vt:i4>1</vt:i4>
      </vt:variant>
      <vt:variant>
        <vt:lpstr>Nadpisy snímků</vt:lpstr>
      </vt:variant>
      <vt:variant>
        <vt:i4>9</vt:i4>
      </vt:variant>
    </vt:vector>
  </HeadingPairs>
  <TitlesOfParts>
    <vt:vector size="10" baseType="lpstr">
      <vt:lpstr>Motiv Office</vt:lpstr>
      <vt:lpstr>   Multidisciplinární a interdisciplinární spolupráce sociálního pracovníka z obecního úřadu V Hradci Králové dne 7. 2. 2019  Systémová podpora sociální práce v obcích  Registrační číslo CZ.03.2.63/0.0/0.0/15_017/0003527  </vt:lpstr>
      <vt:lpstr>Případová konference</vt:lpstr>
      <vt:lpstr>Kdy může být vhodné svolat PK </vt:lpstr>
      <vt:lpstr>Popis zkušeností s PK z Královéhradeckého kraje</vt:lpstr>
      <vt:lpstr>Zjištěná pozitiva PK v rámci sociální práce na obcích</vt:lpstr>
      <vt:lpstr>Zjištěná pozitiva PK v rámci sociální práce na obcích</vt:lpstr>
      <vt:lpstr>Doporučení vyplývající z reflektovaných rizik PK v rámci sociální práce na obcích </vt:lpstr>
      <vt:lpstr>Doporučení vyplývající z reflektovaných rizik PK v rámci sociální práce na obcích </vt:lpstr>
      <vt:lpstr>Závěr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Reflexe pozitiv a rizik případových konferencí v rámci výkonu sociální práce na obcích po dvou letech zkušeností</dc:title>
  <dc:creator>Radka Janebová</dc:creator>
  <cp:lastModifiedBy>Kozová Nikola Bc. (MPSV)</cp:lastModifiedBy>
  <cp:revision>17</cp:revision>
  <dcterms:created xsi:type="dcterms:W3CDTF">2018-09-18T10:30:40Z</dcterms:created>
  <dcterms:modified xsi:type="dcterms:W3CDTF">2019-01-14T07:44:16Z</dcterms:modified>
</cp:coreProperties>
</file>