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5"/>
  </p:notesMasterIdLst>
  <p:handoutMasterIdLst>
    <p:handoutMasterId r:id="rId16"/>
  </p:handoutMasterIdLst>
  <p:sldIdLst>
    <p:sldId id="274" r:id="rId6"/>
    <p:sldId id="295" r:id="rId7"/>
    <p:sldId id="296" r:id="rId8"/>
    <p:sldId id="297" r:id="rId9"/>
    <p:sldId id="298" r:id="rId10"/>
    <p:sldId id="294" r:id="rId11"/>
    <p:sldId id="292" r:id="rId12"/>
    <p:sldId id="291" r:id="rId13"/>
    <p:sldId id="293" r:id="rId14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A5002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83690" autoAdjust="0"/>
  </p:normalViewPr>
  <p:slideViewPr>
    <p:cSldViewPr>
      <p:cViewPr varScale="1">
        <p:scale>
          <a:sx n="74" d="100"/>
          <a:sy n="74" d="100"/>
        </p:scale>
        <p:origin x="128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5" d="100"/>
          <a:sy n="85" d="100"/>
        </p:scale>
        <p:origin x="-3270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9DC7ABD-581E-4AE1-94B5-EE72BC9F6092}" type="datetimeFigureOut">
              <a:rPr lang="cs-CZ"/>
              <a:pPr>
                <a:defRPr/>
              </a:pPr>
              <a:t>10.6.2018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F49443F-1EFE-44CD-A227-9291AC0E6532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13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816633D-71F4-4B6D-AE7B-00ABEF2EDFFD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86744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Zástupný symbol pro poznámky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cs-CZ" dirty="0" smtClean="0"/>
          </a:p>
        </p:txBody>
      </p:sp>
      <p:sp>
        <p:nvSpPr>
          <p:cNvPr id="20484" name="Zástupný symbol pro číslo snímk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E0398A-4E14-43B4-9AED-E41D7D0445CF}" type="slidenum">
              <a:rPr lang="cs-CZ" smtClean="0"/>
              <a:pPr/>
              <a:t>1</a:t>
            </a:fld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7677033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0181" indent="-170181">
              <a:buFontTx/>
              <a:buChar char="-"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44DE857-B3F4-4889-BC83-F5DEC0E1ED74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6454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428596" y="2285992"/>
            <a:ext cx="7772400" cy="1470025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3600" b="1" dirty="0">
                <a:solidFill>
                  <a:schemeClr val="tx2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lang="cs-CZ" sz="2400" dirty="0">
                <a:solidFill>
                  <a:schemeClr val="tx1"/>
                </a:solidFill>
                <a:latin typeface="Verdana" pitchFamily="34" charset="0"/>
                <a:ea typeface="+mn-ea"/>
                <a:cs typeface="+mn-cs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10" name="Obrázek 19" descr="titulka.gif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2938" y="2643188"/>
            <a:ext cx="985837" cy="865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903433"/>
            <a:ext cx="8229600" cy="4240211"/>
          </a:xfrm>
          <a:prstGeom prst="rect">
            <a:avLst/>
          </a:prstGeom>
        </p:spPr>
        <p:txBody>
          <a:bodyPr vert="eaVert"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071546"/>
            <a:ext cx="2057400" cy="5054617"/>
          </a:xfrm>
        </p:spPr>
        <p:txBody>
          <a:bodyPr vert="eaVert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071546"/>
            <a:ext cx="6019800" cy="5054617"/>
          </a:xfrm>
          <a:prstGeom prst="rect">
            <a:avLst/>
          </a:prstGeom>
        </p:spPr>
        <p:txBody>
          <a:bodyPr vert="eaVert"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pro obsah 2"/>
          <p:cNvSpPr>
            <a:spLocks noGrp="1"/>
          </p:cNvSpPr>
          <p:nvPr>
            <p:ph sz="half" idx="1"/>
          </p:nvPr>
        </p:nvSpPr>
        <p:spPr>
          <a:xfrm>
            <a:off x="428596" y="1974871"/>
            <a:ext cx="8286808" cy="4240211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10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chemeClr val="tx2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>
                <a:latin typeface="Verdana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7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74871"/>
            <a:ext cx="4038600" cy="3954459"/>
          </a:xfrm>
          <a:prstGeom prst="rect">
            <a:avLst/>
          </a:prstGeom>
        </p:spPr>
        <p:txBody>
          <a:bodyPr/>
          <a:lstStyle>
            <a:lvl1pPr>
              <a:defRPr lang="cs-CZ" sz="2400" dirty="0" smtClean="0">
                <a:solidFill>
                  <a:srgbClr val="0070C0"/>
                </a:solidFill>
                <a:latin typeface="Verdana" pitchFamily="34" charset="0"/>
                <a:ea typeface="+mn-ea"/>
                <a:cs typeface="+mn-cs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8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Zástupný symbol pro obsah 3"/>
          <p:cNvSpPr>
            <a:spLocks noGrp="1"/>
          </p:cNvSpPr>
          <p:nvPr>
            <p:ph sz="half" idx="11"/>
          </p:nvPr>
        </p:nvSpPr>
        <p:spPr>
          <a:xfrm>
            <a:off x="428596" y="1974871"/>
            <a:ext cx="4038600" cy="3954459"/>
          </a:xfrm>
          <a:prstGeom prst="rect">
            <a:avLst/>
          </a:prstGeom>
        </p:spPr>
        <p:txBody>
          <a:bodyPr/>
          <a:lstStyle>
            <a:lvl1pPr>
              <a:defRPr lang="cs-CZ" sz="2400" dirty="0" smtClean="0">
                <a:solidFill>
                  <a:srgbClr val="0070C0"/>
                </a:solidFill>
                <a:latin typeface="Verdana" pitchFamily="34" charset="0"/>
                <a:ea typeface="+mn-ea"/>
                <a:cs typeface="+mn-cs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2074858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3049612"/>
            <a:ext cx="4040188" cy="295115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2071678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latin typeface="Verdana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10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Zástupný symbol pro obsah 3"/>
          <p:cNvSpPr>
            <a:spLocks noGrp="1"/>
          </p:cNvSpPr>
          <p:nvPr>
            <p:ph sz="half" idx="11"/>
          </p:nvPr>
        </p:nvSpPr>
        <p:spPr>
          <a:xfrm>
            <a:off x="4643438" y="3049612"/>
            <a:ext cx="4040188" cy="295115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1143000"/>
          </a:xfrm>
        </p:spPr>
        <p:txBody>
          <a:bodyPr/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lang="cs-CZ" sz="2800" b="1" dirty="0">
                <a:solidFill>
                  <a:srgbClr val="0070C0"/>
                </a:solidFill>
                <a:latin typeface="Verdana" pitchFamily="34" charset="0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6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5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3008313" cy="1000132"/>
          </a:xfrm>
        </p:spPr>
        <p:txBody>
          <a:bodyPr anchor="b"/>
          <a:lstStyle>
            <a:lvl1pPr algn="l">
              <a:defRPr sz="2000" b="1">
                <a:latin typeface="Verdana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1142984"/>
            <a:ext cx="5111750" cy="4983179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rgbClr val="0070C0"/>
                </a:solidFill>
                <a:latin typeface="Verdana" pitchFamily="34" charset="0"/>
              </a:defRPr>
            </a:lvl1pPr>
            <a:lvl2pPr>
              <a:defRPr sz="1800">
                <a:latin typeface="Verdana" pitchFamily="34" charset="0"/>
              </a:defRPr>
            </a:lvl2pPr>
            <a:lvl3pPr>
              <a:defRPr sz="1800">
                <a:latin typeface="Verdana" pitchFamily="34" charset="0"/>
              </a:defRPr>
            </a:lvl3pPr>
            <a:lvl4pPr>
              <a:defRPr sz="1800">
                <a:latin typeface="Verdana" pitchFamily="34" charset="0"/>
              </a:defRPr>
            </a:lvl4pPr>
            <a:lvl5pPr>
              <a:defRPr sz="1800">
                <a:latin typeface="Verdana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2214554"/>
            <a:ext cx="3008313" cy="392909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8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400" b="1">
                <a:latin typeface="Verdana" pitchFamily="34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857231"/>
            <a:ext cx="5486400" cy="371477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latin typeface="Verdana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dirty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latin typeface="Verdan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dirty="0"/>
          </a:p>
        </p:txBody>
      </p:sp>
      <p:pic>
        <p:nvPicPr>
          <p:cNvPr id="8" name="Obrázek 8" descr="cara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Obrázek 3" descr="velke logo.gif"/>
          <p:cNvPicPr>
            <a:picLocks noChangeAspect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000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dirty="0" smtClean="0"/>
              <a:t>Klepnutím lze upravit styl předlohy nadpisů.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 dirty="0"/>
          </a:p>
        </p:txBody>
      </p:sp>
      <p:sp>
        <p:nvSpPr>
          <p:cNvPr id="7" name="Zástupný symbol pro číslo snímku 14"/>
          <p:cNvSpPr txBox="1">
            <a:spLocks/>
          </p:cNvSpPr>
          <p:nvPr/>
        </p:nvSpPr>
        <p:spPr>
          <a:xfrm>
            <a:off x="6553200" y="6421438"/>
            <a:ext cx="2133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1F5464F-CEEF-42A0-A8D2-3A8BB5495204}" type="slidenum">
              <a:rPr kumimoji="0" lang="cs-CZ" sz="18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8" name="Zástupný symbol pro zápatí 15"/>
          <p:cNvSpPr txBox="1">
            <a:spLocks/>
          </p:cNvSpPr>
          <p:nvPr/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50000"/>
                    <a:lumOff val="50000"/>
                  </a:schemeClr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www.hradeckralove.org</a:t>
            </a:r>
            <a:endParaRPr kumimoji="0" lang="cs-CZ" sz="18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lang="cs-CZ" sz="2800" b="1" dirty="0" smtClean="0">
          <a:solidFill>
            <a:srgbClr val="0070C0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Tx/>
        <a:buBlip>
          <a:blip r:embed="rId13"/>
        </a:buBlip>
        <a:defRPr lang="cs-CZ" sz="280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Jiri.kotala@mmhk.cz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délník 17"/>
          <p:cNvSpPr/>
          <p:nvPr/>
        </p:nvSpPr>
        <p:spPr>
          <a:xfrm>
            <a:off x="0" y="6357938"/>
            <a:ext cx="9144000" cy="50006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dirty="0"/>
          </a:p>
        </p:txBody>
      </p:sp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685800" y="1844824"/>
            <a:ext cx="7772400" cy="1982639"/>
          </a:xfrm>
        </p:spPr>
        <p:txBody>
          <a:bodyPr/>
          <a:lstStyle/>
          <a:p>
            <a:pPr eaLnBrk="1" hangingPunct="1"/>
            <a:r>
              <a:rPr lang="cs-CZ" sz="3600" b="1" dirty="0" smtClean="0"/>
              <a:t>Standardy činností sociální práce ve veřejné správě</a:t>
            </a:r>
            <a:br>
              <a:rPr lang="cs-CZ" sz="3600" b="1" dirty="0" smtClean="0"/>
            </a:br>
            <a:r>
              <a:rPr lang="cs-CZ" sz="3600" b="1" dirty="0" smtClean="0"/>
              <a:t/>
            </a:r>
            <a:br>
              <a:rPr lang="cs-CZ" sz="3600" b="1" dirty="0" smtClean="0"/>
            </a:br>
            <a:r>
              <a:rPr lang="cs-CZ" sz="3200" dirty="0" smtClean="0"/>
              <a:t>příspěvek </a:t>
            </a:r>
            <a:r>
              <a:rPr lang="cs-CZ" sz="3200" b="1" dirty="0" smtClean="0"/>
              <a:t>Hradec </a:t>
            </a:r>
            <a:r>
              <a:rPr lang="cs-CZ" sz="3200" b="1" dirty="0" smtClean="0"/>
              <a:t>Králové</a:t>
            </a:r>
            <a:endParaRPr lang="cs-CZ" sz="3200" dirty="0" smtClean="0">
              <a:solidFill>
                <a:srgbClr val="0070C0"/>
              </a:solidFill>
            </a:endParaRPr>
          </a:p>
        </p:txBody>
      </p:sp>
      <p:sp>
        <p:nvSpPr>
          <p:cNvPr id="2052" name="Podnadpis 2"/>
          <p:cNvSpPr>
            <a:spLocks noGrp="1"/>
          </p:cNvSpPr>
          <p:nvPr>
            <p:ph type="subTitle" idx="1"/>
          </p:nvPr>
        </p:nvSpPr>
        <p:spPr>
          <a:xfrm>
            <a:off x="1371600" y="4193991"/>
            <a:ext cx="6400800" cy="714375"/>
          </a:xfrm>
        </p:spPr>
        <p:txBody>
          <a:bodyPr/>
          <a:lstStyle/>
          <a:p>
            <a:pPr eaLnBrk="1" hangingPunct="1"/>
            <a:r>
              <a:rPr lang="cs-CZ" dirty="0" smtClean="0"/>
              <a:t>Praha </a:t>
            </a:r>
            <a:r>
              <a:rPr lang="cs-CZ" dirty="0" smtClean="0"/>
              <a:t>12. 6. </a:t>
            </a:r>
            <a:r>
              <a:rPr lang="cs-CZ" dirty="0" smtClean="0"/>
              <a:t>2018</a:t>
            </a:r>
          </a:p>
          <a:p>
            <a:pPr eaLnBrk="1" hangingPunct="1"/>
            <a:endParaRPr lang="cs-CZ" dirty="0"/>
          </a:p>
          <a:p>
            <a:r>
              <a:rPr lang="cs-CZ" sz="1400" dirty="0"/>
              <a:t>Systémová podpora sociální práce v obcích </a:t>
            </a:r>
            <a:r>
              <a:rPr lang="cs-CZ" sz="1400" dirty="0"/>
              <a:t>reg</a:t>
            </a:r>
            <a:r>
              <a:rPr lang="cs-CZ" sz="1400" dirty="0"/>
              <a:t>. č. CZ.03.2.63/0.0/0.0/15_017/0003527, financovaného z prostředků Evropského sociálního fondu prostřednictvím Operačního programu Zaměstnanost a státního rozpočtu České republiky</a:t>
            </a:r>
          </a:p>
          <a:p>
            <a:pPr eaLnBrk="1" hangingPunct="1"/>
            <a:endParaRPr lang="cs-CZ" dirty="0" smtClean="0"/>
          </a:p>
        </p:txBody>
      </p:sp>
      <p:cxnSp>
        <p:nvCxnSpPr>
          <p:cNvPr id="8" name="Přímá spojovací čára 7"/>
          <p:cNvCxnSpPr>
            <a:endCxn id="1027" idx="1"/>
          </p:cNvCxnSpPr>
          <p:nvPr/>
        </p:nvCxnSpPr>
        <p:spPr>
          <a:xfrm rot="10800000">
            <a:off x="3214688" y="2741613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Přímá spojovací čára 10"/>
          <p:cNvCxnSpPr/>
          <p:nvPr/>
        </p:nvCxnSpPr>
        <p:spPr>
          <a:xfrm rot="5400000" flipH="1" flipV="1">
            <a:off x="3214688" y="2571750"/>
            <a:ext cx="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Obrázek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42536"/>
            <a:ext cx="5376785" cy="1095272"/>
          </a:xfrm>
          <a:prstGeom prst="rect">
            <a:avLst/>
          </a:prstGeom>
        </p:spPr>
      </p:pic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1556792"/>
            <a:ext cx="8286808" cy="4658291"/>
          </a:xfrm>
        </p:spPr>
        <p:txBody>
          <a:bodyPr/>
          <a:lstStyle/>
          <a:p>
            <a:r>
              <a:rPr lang="cs-CZ" sz="2000" dirty="0" smtClean="0"/>
              <a:t>2012 rozvoj </a:t>
            </a:r>
            <a:r>
              <a:rPr lang="cs-CZ" sz="2000" dirty="0" smtClean="0"/>
              <a:t>sociální práce </a:t>
            </a:r>
            <a:r>
              <a:rPr lang="cs-CZ" sz="2000" dirty="0" smtClean="0"/>
              <a:t>obce po odchodu dávkových systémů na ÚP</a:t>
            </a:r>
            <a:endParaRPr lang="cs-CZ" sz="2000" dirty="0" smtClean="0"/>
          </a:p>
          <a:p>
            <a:r>
              <a:rPr lang="cs-CZ" sz="2000" dirty="0" smtClean="0"/>
              <a:t>2013 </a:t>
            </a:r>
            <a:r>
              <a:rPr lang="cs-CZ" sz="2000" dirty="0" smtClean="0"/>
              <a:t>začlenění sociální práce do oddělení koncepcí a sociální péče</a:t>
            </a:r>
          </a:p>
          <a:p>
            <a:r>
              <a:rPr lang="cs-CZ" sz="2000" dirty="0" smtClean="0"/>
              <a:t>2014 – 2015 projekt KHK </a:t>
            </a:r>
            <a:r>
              <a:rPr lang="cs-CZ" sz="2000" dirty="0"/>
              <a:t>Rozvoj dostupnosti a kvality sociálních služeb v Královéhradeckém kraji </a:t>
            </a:r>
            <a:r>
              <a:rPr lang="cs-CZ" sz="2000" dirty="0" smtClean="0"/>
              <a:t>IV, aktivita Nastavení </a:t>
            </a:r>
            <a:r>
              <a:rPr lang="cs-CZ" sz="2000" dirty="0"/>
              <a:t>procesů sociální práce na </a:t>
            </a:r>
            <a:r>
              <a:rPr lang="cs-CZ" sz="2000" dirty="0" smtClean="0"/>
              <a:t>obcích</a:t>
            </a:r>
          </a:p>
          <a:p>
            <a:r>
              <a:rPr lang="cs-CZ" sz="2000" dirty="0"/>
              <a:t>Zřejmá zakázka státu - odpovědnost obcí za sociální práci</a:t>
            </a:r>
          </a:p>
          <a:p>
            <a:r>
              <a:rPr lang="cs-CZ" sz="2000" dirty="0"/>
              <a:t>Dotace na výkon sociální práce</a:t>
            </a:r>
          </a:p>
          <a:p>
            <a:r>
              <a:rPr lang="cs-CZ" sz="2000" dirty="0"/>
              <a:t>Moderní a rozvojová profese</a:t>
            </a:r>
          </a:p>
          <a:p>
            <a:r>
              <a:rPr lang="cs-CZ" sz="2000" dirty="0" smtClean="0"/>
              <a:t>Případové </a:t>
            </a:r>
            <a:r>
              <a:rPr lang="cs-CZ" sz="2000" dirty="0"/>
              <a:t>intervize </a:t>
            </a:r>
            <a:r>
              <a:rPr lang="cs-CZ" sz="2000" dirty="0" smtClean="0"/>
              <a:t>a </a:t>
            </a:r>
            <a:r>
              <a:rPr lang="cs-CZ" sz="2000" dirty="0"/>
              <a:t>operativní porady sociálních pracovníků </a:t>
            </a:r>
            <a:r>
              <a:rPr lang="cs-CZ" sz="2000" dirty="0" smtClean="0"/>
              <a:t>k </a:t>
            </a:r>
            <a:r>
              <a:rPr lang="cs-CZ" sz="2000" dirty="0"/>
              <a:t>odborně a eticky složitým případům</a:t>
            </a:r>
          </a:p>
          <a:p>
            <a:r>
              <a:rPr lang="cs-CZ" sz="2000" dirty="0" smtClean="0"/>
              <a:t>Spolupráce </a:t>
            </a:r>
            <a:r>
              <a:rPr lang="cs-CZ" sz="2000" dirty="0"/>
              <a:t>na tvorbě standardů SPOD (možnost přizpůsobit stanovené standardy SPOD)</a:t>
            </a:r>
          </a:p>
          <a:p>
            <a:endParaRPr lang="cs-CZ" sz="2000" dirty="0"/>
          </a:p>
          <a:p>
            <a:endParaRPr lang="cs-CZ" sz="1600" dirty="0" smtClean="0"/>
          </a:p>
          <a:p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842428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Východiska pro tvorbu standardů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467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1772816"/>
            <a:ext cx="8286808" cy="4442267"/>
          </a:xfrm>
        </p:spPr>
        <p:txBody>
          <a:bodyPr/>
          <a:lstStyle/>
          <a:p>
            <a:r>
              <a:rPr lang="cs-CZ" dirty="0"/>
              <a:t>Tvorba probíhala ve spolupráci s vedoucí </a:t>
            </a:r>
            <a:r>
              <a:rPr lang="cs-CZ" dirty="0" smtClean="0"/>
              <a:t>oddělení SPOD </a:t>
            </a:r>
            <a:r>
              <a:rPr lang="cs-CZ" dirty="0"/>
              <a:t>Mgr. Kotrčovou, </a:t>
            </a:r>
            <a:r>
              <a:rPr lang="cs-CZ" dirty="0" smtClean="0"/>
              <a:t>vedoucím </a:t>
            </a:r>
            <a:r>
              <a:rPr lang="cs-CZ" dirty="0"/>
              <a:t>odboru sociálních věcí a </a:t>
            </a:r>
            <a:r>
              <a:rPr lang="cs-CZ" dirty="0" smtClean="0"/>
              <a:t>zdravotnictví PhDr. Šimůnkem, týmem </a:t>
            </a:r>
            <a:r>
              <a:rPr lang="cs-CZ" dirty="0"/>
              <a:t>sociálních pracovníků oddělení</a:t>
            </a:r>
            <a:r>
              <a:rPr lang="cs-CZ" dirty="0" smtClean="0"/>
              <a:t>, </a:t>
            </a:r>
            <a:r>
              <a:rPr lang="cs-CZ" dirty="0"/>
              <a:t>s každým, kdo mohl přispět</a:t>
            </a:r>
          </a:p>
          <a:p>
            <a:r>
              <a:rPr lang="cs-CZ" dirty="0"/>
              <a:t>V době od </a:t>
            </a:r>
            <a:r>
              <a:rPr lang="cs-CZ" dirty="0" smtClean="0"/>
              <a:t>října </a:t>
            </a:r>
            <a:r>
              <a:rPr lang="cs-CZ" dirty="0"/>
              <a:t>2014 do července 2015</a:t>
            </a:r>
          </a:p>
          <a:p>
            <a:r>
              <a:rPr lang="cs-CZ" dirty="0"/>
              <a:t>Inspirace dále </a:t>
            </a:r>
            <a:r>
              <a:rPr lang="cs-CZ" dirty="0" smtClean="0"/>
              <a:t>zákon </a:t>
            </a:r>
            <a:r>
              <a:rPr lang="cs-CZ" dirty="0"/>
              <a:t>o sociálních službách, občanský zákoník, zákon o pomoci v hmotné nouzi, </a:t>
            </a:r>
            <a:r>
              <a:rPr lang="cs-CZ" dirty="0"/>
              <a:t>metodické materiály MPSV, standardy sociálních služeb, odborná </a:t>
            </a:r>
            <a:r>
              <a:rPr lang="cs-CZ" dirty="0"/>
              <a:t>literatura atd</a:t>
            </a:r>
            <a:r>
              <a:rPr lang="cs-CZ" dirty="0" smtClean="0"/>
              <a:t>.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914436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Kdo, kdy, jak…..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62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1484784"/>
            <a:ext cx="8286808" cy="4730299"/>
          </a:xfrm>
        </p:spPr>
        <p:txBody>
          <a:bodyPr/>
          <a:lstStyle/>
          <a:p>
            <a:r>
              <a:rPr lang="cs-CZ" sz="2200" dirty="0" smtClean="0"/>
              <a:t>Popsat </a:t>
            </a:r>
            <a:r>
              <a:rPr lang="cs-CZ" sz="2200" dirty="0" smtClean="0"/>
              <a:t>obsah role SP - legislativní </a:t>
            </a:r>
            <a:r>
              <a:rPr lang="cs-CZ" sz="2200" dirty="0"/>
              <a:t>a metodické vymezení a ukotvení sociální práce </a:t>
            </a:r>
            <a:r>
              <a:rPr lang="cs-CZ" sz="2200" dirty="0" smtClean="0"/>
              <a:t>(ve vztahu ke státu, k </a:t>
            </a:r>
            <a:r>
              <a:rPr lang="cs-CZ" sz="2200" dirty="0"/>
              <a:t>orgánům </a:t>
            </a:r>
            <a:r>
              <a:rPr lang="cs-CZ" sz="2200" dirty="0" smtClean="0"/>
              <a:t>a činnostem města</a:t>
            </a:r>
            <a:r>
              <a:rPr lang="cs-CZ" sz="2200" dirty="0"/>
              <a:t>, síti sociálních služeb, </a:t>
            </a:r>
            <a:r>
              <a:rPr lang="cs-CZ" sz="2200" dirty="0" smtClean="0"/>
              <a:t>NNO…)</a:t>
            </a:r>
            <a:endParaRPr lang="cs-CZ" sz="2200" dirty="0"/>
          </a:p>
          <a:p>
            <a:r>
              <a:rPr lang="cs-CZ" sz="2200" dirty="0" smtClean="0"/>
              <a:t>Iniciovat strukturované </a:t>
            </a:r>
            <a:r>
              <a:rPr lang="cs-CZ" sz="2200" dirty="0" smtClean="0"/>
              <a:t>přemýšlení sociálních pracovníků </a:t>
            </a:r>
            <a:r>
              <a:rPr lang="cs-CZ" sz="2200" dirty="0"/>
              <a:t>o </a:t>
            </a:r>
            <a:r>
              <a:rPr lang="cs-CZ" sz="2200" dirty="0" smtClean="0"/>
              <a:t>sociální práci</a:t>
            </a:r>
            <a:endParaRPr lang="cs-CZ" sz="2200" dirty="0"/>
          </a:p>
          <a:p>
            <a:r>
              <a:rPr lang="cs-CZ" sz="2200" dirty="0" smtClean="0"/>
              <a:t>Profesionalizovat sociální práci a nastavit vzdělávání</a:t>
            </a:r>
            <a:endParaRPr lang="cs-CZ" sz="2200" dirty="0"/>
          </a:p>
          <a:p>
            <a:r>
              <a:rPr lang="cs-CZ" sz="2200" dirty="0" smtClean="0"/>
              <a:t>Posílit vědomí </a:t>
            </a:r>
            <a:r>
              <a:rPr lang="cs-CZ" sz="2200" dirty="0"/>
              <a:t>odpovědnosti </a:t>
            </a:r>
            <a:r>
              <a:rPr lang="cs-CZ" sz="2200" dirty="0" smtClean="0"/>
              <a:t>sociálního </a:t>
            </a:r>
            <a:r>
              <a:rPr lang="cs-CZ" sz="2200" dirty="0" smtClean="0"/>
              <a:t>pracovníka</a:t>
            </a:r>
            <a:endParaRPr lang="cs-CZ" sz="2200" dirty="0"/>
          </a:p>
          <a:p>
            <a:r>
              <a:rPr lang="cs-CZ" sz="2200" dirty="0" smtClean="0"/>
              <a:t>Posílit bezpečí </a:t>
            </a:r>
            <a:r>
              <a:rPr lang="cs-CZ" sz="2200" dirty="0"/>
              <a:t>a </a:t>
            </a:r>
            <a:r>
              <a:rPr lang="cs-CZ" sz="2200" dirty="0" smtClean="0"/>
              <a:t>jistotu </a:t>
            </a:r>
            <a:r>
              <a:rPr lang="cs-CZ" sz="2200" dirty="0" smtClean="0"/>
              <a:t>při výkonu sociální </a:t>
            </a:r>
            <a:r>
              <a:rPr lang="cs-CZ" sz="2200" dirty="0" smtClean="0"/>
              <a:t>práce</a:t>
            </a:r>
            <a:endParaRPr lang="cs-CZ" sz="2200" dirty="0"/>
          </a:p>
          <a:p>
            <a:r>
              <a:rPr lang="cs-CZ" sz="2200" dirty="0" smtClean="0"/>
              <a:t>Posílit </a:t>
            </a:r>
            <a:r>
              <a:rPr lang="cs-CZ" sz="2200" dirty="0" smtClean="0"/>
              <a:t>jistoty </a:t>
            </a:r>
            <a:r>
              <a:rPr lang="cs-CZ" sz="2200" dirty="0"/>
              <a:t>sociálních pracovníků v obecném slova </a:t>
            </a:r>
            <a:r>
              <a:rPr lang="cs-CZ" sz="2200" dirty="0" smtClean="0"/>
              <a:t>smyslu</a:t>
            </a:r>
          </a:p>
          <a:p>
            <a:r>
              <a:rPr lang="cs-CZ" sz="2200" dirty="0" smtClean="0"/>
              <a:t>Informovat </a:t>
            </a:r>
            <a:r>
              <a:rPr lang="cs-CZ" sz="2200" dirty="0" smtClean="0"/>
              <a:t>o sociální </a:t>
            </a:r>
            <a:r>
              <a:rPr lang="cs-CZ" sz="2200" dirty="0" smtClean="0"/>
              <a:t>práci</a:t>
            </a:r>
          </a:p>
          <a:p>
            <a:r>
              <a:rPr lang="cs-CZ" sz="2200" dirty="0" smtClean="0"/>
              <a:t>Zvýšit prestiž </a:t>
            </a:r>
            <a:r>
              <a:rPr lang="cs-CZ" sz="2200" dirty="0"/>
              <a:t>sociální práce</a:t>
            </a:r>
          </a:p>
          <a:p>
            <a:endParaRPr lang="cs-CZ" sz="2000" dirty="0" smtClean="0"/>
          </a:p>
          <a:p>
            <a:endParaRPr lang="cs-CZ" sz="16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698412"/>
          </a:xfrm>
        </p:spPr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Proč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01830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1988840"/>
            <a:ext cx="8286808" cy="4226242"/>
          </a:xfrm>
        </p:spPr>
        <p:txBody>
          <a:bodyPr/>
          <a:lstStyle/>
          <a:p>
            <a:pPr marL="0" indent="0">
              <a:buNone/>
            </a:pPr>
            <a:r>
              <a:rPr lang="cs-CZ" dirty="0" smtClean="0"/>
              <a:t>Sociální pracovník se na jednom místě dozví:</a:t>
            </a:r>
          </a:p>
          <a:p>
            <a:r>
              <a:rPr lang="cs-CZ" dirty="0"/>
              <a:t>KDE má dělat sociální práci</a:t>
            </a:r>
          </a:p>
          <a:p>
            <a:r>
              <a:rPr lang="cs-CZ" dirty="0" smtClean="0"/>
              <a:t>KDY má dělat sociální práci</a:t>
            </a:r>
          </a:p>
          <a:p>
            <a:r>
              <a:rPr lang="cs-CZ" dirty="0"/>
              <a:t>PROČ má dělat sociální práci</a:t>
            </a:r>
          </a:p>
          <a:p>
            <a:r>
              <a:rPr lang="cs-CZ" dirty="0" smtClean="0"/>
              <a:t>CO </a:t>
            </a:r>
            <a:r>
              <a:rPr lang="cs-CZ" dirty="0"/>
              <a:t>je obsahem sociální práce</a:t>
            </a:r>
          </a:p>
          <a:p>
            <a:r>
              <a:rPr lang="cs-CZ" dirty="0" smtClean="0"/>
              <a:t>JAK a ČÍM má dělat sociální práci</a:t>
            </a:r>
            <a:endParaRPr lang="cs-CZ" dirty="0" smtClean="0"/>
          </a:p>
          <a:p>
            <a:r>
              <a:rPr lang="cs-CZ" dirty="0" smtClean="0"/>
              <a:t>S KÝM má spolupracovat při sociální práci a jak může ovlivnit rozsah spolupráce (a možnosti sítě SS)</a:t>
            </a:r>
          </a:p>
          <a:p>
            <a:pPr marL="0" indent="0">
              <a:buNone/>
            </a:pPr>
            <a:endParaRPr lang="cs-CZ" sz="2000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2400" dirty="0">
                <a:solidFill>
                  <a:srgbClr val="FF0000"/>
                </a:solidFill>
              </a:rPr>
              <a:t>U</a:t>
            </a:r>
            <a:r>
              <a:rPr lang="cs-CZ" sz="2400" dirty="0" smtClean="0">
                <a:solidFill>
                  <a:srgbClr val="FF0000"/>
                </a:solidFill>
              </a:rPr>
              <a:t>žitečnost pro sociálního pracovníka a pro klienta sociální práce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32577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Červenec 2015</a:t>
            </a:r>
          </a:p>
          <a:p>
            <a:r>
              <a:rPr lang="cs-CZ" dirty="0" smtClean="0"/>
              <a:t>Finalizaci předcházelo připomínkové řízení ze strany sociálních pracovníků a dalších odborníků</a:t>
            </a:r>
          </a:p>
          <a:p>
            <a:r>
              <a:rPr lang="cs-CZ" dirty="0" smtClean="0"/>
              <a:t>Různé názory na užitečnost ze strany sociálních pracovníků</a:t>
            </a:r>
            <a:endParaRPr lang="cs-CZ" sz="2000" dirty="0" smtClean="0"/>
          </a:p>
          <a:p>
            <a:r>
              <a:rPr lang="cs-CZ" dirty="0" smtClean="0"/>
              <a:t>Pravidelné používání při intervizích a při operativních případových poradách</a:t>
            </a:r>
          </a:p>
          <a:p>
            <a:r>
              <a:rPr lang="cs-CZ" dirty="0" smtClean="0"/>
              <a:t>Znalost jako </a:t>
            </a:r>
            <a:r>
              <a:rPr lang="cs-CZ" dirty="0" smtClean="0"/>
              <a:t>povinnost</a:t>
            </a: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714364"/>
            <a:ext cx="8229600" cy="914436"/>
          </a:xfrm>
        </p:spPr>
        <p:txBody>
          <a:bodyPr/>
          <a:lstStyle/>
          <a:p>
            <a:r>
              <a:rPr lang="cs-CZ" dirty="0">
                <a:solidFill>
                  <a:srgbClr val="FF0000"/>
                </a:solidFill>
              </a:rPr>
              <a:t>Zavádění do praxe</a:t>
            </a:r>
          </a:p>
        </p:txBody>
      </p:sp>
    </p:spTree>
    <p:extLst>
      <p:ext uri="{BB962C8B-B14F-4D97-AF65-F5344CB8AC3E}">
        <p14:creationId xmlns:p14="http://schemas.microsoft.com/office/powerpoint/2010/main" val="2838708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659552"/>
            <a:ext cx="8229600" cy="609208"/>
          </a:xfrm>
        </p:spPr>
        <p:txBody>
          <a:bodyPr/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Shrnutí</a:t>
            </a:r>
            <a:endParaRPr lang="cs-CZ" sz="2800" b="1" dirty="0">
              <a:solidFill>
                <a:srgbClr val="FF0000"/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DD04FE3-919C-42CC-9CBE-F56FDF3D7FAE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  <p:pic>
        <p:nvPicPr>
          <p:cNvPr id="6" name="Obrázek 8" descr="cara.pn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688975"/>
            <a:ext cx="9144000" cy="9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Obrázek 3" descr="velke logo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142875"/>
            <a:ext cx="950913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Obdélník 2"/>
          <p:cNvSpPr/>
          <p:nvPr/>
        </p:nvSpPr>
        <p:spPr>
          <a:xfrm>
            <a:off x="457200" y="1484784"/>
            <a:ext cx="842493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Jsou průběžně aktualizovaným nástrojem </a:t>
            </a:r>
            <a:r>
              <a:rPr lang="cs-CZ" sz="2000" dirty="0"/>
              <a:t>pro posuzování, vyhodnocování a </a:t>
            </a:r>
            <a:r>
              <a:rPr lang="cs-CZ" sz="2000" dirty="0" smtClean="0"/>
              <a:t>řešení </a:t>
            </a:r>
            <a:r>
              <a:rPr lang="cs-CZ" sz="2000" dirty="0"/>
              <a:t>konkrétních životních situací klientů v návaznosti na zpracované individuální plány </a:t>
            </a:r>
            <a:endParaRPr lang="cs-CZ" sz="20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Napomáhají k zajištění </a:t>
            </a:r>
            <a:r>
              <a:rPr lang="cs-CZ" sz="2000" dirty="0">
                <a:solidFill>
                  <a:srgbClr val="0070C0"/>
                </a:solidFill>
              </a:rPr>
              <a:t>profesionálního výkonu dané </a:t>
            </a:r>
            <a:r>
              <a:rPr lang="cs-CZ" sz="2000" dirty="0" smtClean="0">
                <a:solidFill>
                  <a:srgbClr val="0070C0"/>
                </a:solidFill>
              </a:rPr>
              <a:t>agendy - odpovídají </a:t>
            </a:r>
            <a:r>
              <a:rPr lang="cs-CZ" sz="2000" dirty="0" smtClean="0">
                <a:solidFill>
                  <a:srgbClr val="0070C0"/>
                </a:solidFill>
              </a:rPr>
              <a:t>zakázce </a:t>
            </a:r>
            <a:r>
              <a:rPr lang="cs-CZ" sz="2000" dirty="0">
                <a:solidFill>
                  <a:srgbClr val="0070C0"/>
                </a:solidFill>
              </a:rPr>
              <a:t>společnosti </a:t>
            </a:r>
            <a:r>
              <a:rPr lang="cs-CZ" sz="2000" dirty="0" smtClean="0">
                <a:solidFill>
                  <a:srgbClr val="0070C0"/>
                </a:solidFill>
              </a:rPr>
              <a:t>a modernímu </a:t>
            </a:r>
            <a:r>
              <a:rPr lang="cs-CZ" sz="2000" dirty="0">
                <a:solidFill>
                  <a:srgbClr val="0070C0"/>
                </a:solidFill>
              </a:rPr>
              <a:t>pojetí této profese. </a:t>
            </a:r>
            <a:endParaRPr lang="cs-CZ" sz="2000" dirty="0" smtClean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Napomáhají </a:t>
            </a:r>
            <a:r>
              <a:rPr lang="cs-CZ" sz="2000" dirty="0"/>
              <a:t>posilovat prestiž sociálních pracovníků obecního úřadu a jejich rovnocenné partnerství s pracovníky dalších </a:t>
            </a:r>
            <a:r>
              <a:rPr lang="cs-CZ" sz="2000" dirty="0" smtClean="0"/>
              <a:t>institucí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>
                <a:solidFill>
                  <a:srgbClr val="0070C0"/>
                </a:solidFill>
              </a:rPr>
              <a:t>Posilují </a:t>
            </a:r>
            <a:r>
              <a:rPr lang="cs-CZ" sz="2000" dirty="0">
                <a:solidFill>
                  <a:srgbClr val="0070C0"/>
                </a:solidFill>
              </a:rPr>
              <a:t>jistotu sociálních pracovníků v obecném slova smyslu včetně jejich pocitu bezpečí při </a:t>
            </a:r>
            <a:r>
              <a:rPr lang="cs-CZ" sz="2000" dirty="0" smtClean="0">
                <a:solidFill>
                  <a:srgbClr val="0070C0"/>
                </a:solidFill>
              </a:rPr>
              <a:t>každodenní sociální práci </a:t>
            </a:r>
            <a:endParaRPr lang="cs-CZ" sz="20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 smtClean="0"/>
              <a:t>Přispívají </a:t>
            </a:r>
            <a:r>
              <a:rPr lang="cs-CZ" sz="2000" dirty="0"/>
              <a:t>k účinnější informovanosti široké </a:t>
            </a:r>
            <a:r>
              <a:rPr lang="cs-CZ" sz="2000" dirty="0" smtClean="0"/>
              <a:t>veřejnosti, seznamují se způsoby a metodami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70C0"/>
                </a:solidFill>
              </a:rPr>
              <a:t>Jejich znalost a využívání je v rámci výkonu sociální práce na daném úseku odboru sociálních věcí a zdravotnictví </a:t>
            </a:r>
            <a:r>
              <a:rPr lang="cs-CZ" sz="2000" dirty="0" smtClean="0">
                <a:solidFill>
                  <a:srgbClr val="0070C0"/>
                </a:solidFill>
              </a:rPr>
              <a:t>závazné </a:t>
            </a:r>
            <a:endParaRPr lang="cs-CZ" sz="2000" dirty="0">
              <a:solidFill>
                <a:srgbClr val="0070C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/>
              <a:t>Mají ambici stát se užitečným pomocníkem, skutečnou praktickou příručkou, nikoli pouze formálním dokumentem. </a:t>
            </a:r>
          </a:p>
        </p:txBody>
      </p:sp>
    </p:spTree>
    <p:extLst>
      <p:ext uri="{BB962C8B-B14F-4D97-AF65-F5344CB8AC3E}">
        <p14:creationId xmlns:p14="http://schemas.microsoft.com/office/powerpoint/2010/main" val="25243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>
          <a:xfrm>
            <a:off x="428596" y="2420888"/>
            <a:ext cx="8286808" cy="3794194"/>
          </a:xfrm>
        </p:spPr>
        <p:txBody>
          <a:bodyPr/>
          <a:lstStyle/>
          <a:p>
            <a:r>
              <a:rPr lang="cs-CZ" sz="2800" dirty="0"/>
              <a:t>Zajistit po vzoru </a:t>
            </a:r>
            <a:r>
              <a:rPr lang="cs-CZ" sz="2800" dirty="0" smtClean="0"/>
              <a:t>sociálně - právní </a:t>
            </a:r>
            <a:r>
              <a:rPr lang="cs-CZ" sz="2800" dirty="0"/>
              <a:t>ochrany dětí obdobné standardizování </a:t>
            </a:r>
            <a:r>
              <a:rPr lang="cs-CZ" sz="2800" dirty="0" smtClean="0"/>
              <a:t>celé </a:t>
            </a:r>
            <a:r>
              <a:rPr lang="cs-CZ" sz="2800" dirty="0"/>
              <a:t>oblasti agendy sociální práce na </a:t>
            </a:r>
            <a:r>
              <a:rPr lang="cs-CZ" sz="2800" dirty="0" smtClean="0"/>
              <a:t>obcích</a:t>
            </a:r>
          </a:p>
          <a:p>
            <a:pPr marL="0" indent="0">
              <a:buNone/>
            </a:pPr>
            <a:endParaRPr lang="cs-CZ" sz="2800" dirty="0"/>
          </a:p>
          <a:p>
            <a:r>
              <a:rPr lang="cs-CZ" sz="2800" dirty="0"/>
              <a:t>Účelově vázat financování sociální práce na obcích ze strany státu</a:t>
            </a:r>
            <a:endParaRPr lang="cs-CZ" sz="2000" dirty="0"/>
          </a:p>
          <a:p>
            <a:pPr marL="0" lvl="0" indent="0">
              <a:buNone/>
            </a:pPr>
            <a:endParaRPr lang="cs-CZ" sz="1800" dirty="0">
              <a:solidFill>
                <a:srgbClr val="0070C0"/>
              </a:solidFill>
            </a:endParaRPr>
          </a:p>
          <a:p>
            <a:pPr marL="0" lvl="0" indent="0">
              <a:buNone/>
            </a:pPr>
            <a:r>
              <a:rPr lang="cs-CZ" sz="2000" dirty="0" smtClean="0"/>
              <a:t>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0000"/>
                </a:solidFill>
              </a:rPr>
              <a:t>Doporučení</a:t>
            </a:r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8582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cs-CZ" sz="2000" b="1" dirty="0" smtClean="0"/>
              <a:t>Mgr. Jiří </a:t>
            </a:r>
            <a:r>
              <a:rPr lang="cs-CZ" sz="2000" b="1" dirty="0" smtClean="0"/>
              <a:t>Kotala</a:t>
            </a:r>
          </a:p>
          <a:p>
            <a:pPr marL="0" indent="0" algn="ctr">
              <a:buNone/>
            </a:pPr>
            <a:r>
              <a:rPr lang="cs-CZ" sz="2000" b="1" dirty="0" smtClean="0"/>
              <a:t>tým sociálních pracovníků oddělení</a:t>
            </a:r>
            <a:endParaRPr lang="cs-CZ" sz="2000" b="1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2000" dirty="0" smtClean="0"/>
              <a:t>Magistrát města Hradec Králové</a:t>
            </a:r>
          </a:p>
          <a:p>
            <a:pPr marL="0" indent="0" algn="ctr">
              <a:buNone/>
            </a:pPr>
            <a:r>
              <a:rPr lang="cs-CZ" sz="2000" dirty="0"/>
              <a:t>o</a:t>
            </a:r>
            <a:r>
              <a:rPr lang="cs-CZ" sz="2000" dirty="0" smtClean="0"/>
              <a:t>dbor </a:t>
            </a:r>
            <a:r>
              <a:rPr lang="cs-CZ" sz="2000" dirty="0" smtClean="0"/>
              <a:t>sociálních věcí a zdravotnictví</a:t>
            </a:r>
          </a:p>
          <a:p>
            <a:pPr marL="0" indent="0" algn="ctr">
              <a:buNone/>
            </a:pPr>
            <a:r>
              <a:rPr lang="cs-CZ" sz="2000" dirty="0" smtClean="0"/>
              <a:t>oddělení </a:t>
            </a:r>
            <a:r>
              <a:rPr lang="cs-CZ" sz="2000" dirty="0" smtClean="0"/>
              <a:t>koncepcí a sociální péče</a:t>
            </a:r>
          </a:p>
          <a:p>
            <a:pPr marL="0" indent="0" algn="ctr">
              <a:buNone/>
            </a:pPr>
            <a:endParaRPr lang="cs-CZ" dirty="0"/>
          </a:p>
          <a:p>
            <a:pPr marL="0" indent="0" algn="ctr">
              <a:buNone/>
            </a:pPr>
            <a:r>
              <a:rPr lang="cs-CZ" sz="1800" dirty="0" smtClean="0">
                <a:hlinkClick r:id="rId2"/>
              </a:rPr>
              <a:t>Jiri.kotala@mmhk.cz</a:t>
            </a:r>
            <a:endParaRPr lang="cs-CZ" sz="1800" dirty="0" smtClean="0"/>
          </a:p>
          <a:p>
            <a:pPr marL="0" indent="0" algn="ctr">
              <a:buNone/>
            </a:pPr>
            <a:r>
              <a:rPr lang="cs-CZ" sz="1800" dirty="0" smtClean="0"/>
              <a:t>495 707 322</a:t>
            </a:r>
          </a:p>
          <a:p>
            <a:pPr marL="0" indent="0" algn="ctr">
              <a:buNone/>
            </a:pPr>
            <a:r>
              <a:rPr lang="cs-CZ" sz="1800" dirty="0" smtClean="0"/>
              <a:t>602 933 019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955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Šablona prezentace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sociální bydlení HK.potx" id="{03A236BF-6E6F-42D1-838C-02ACF20E72FB}" vid="{41AFD89F-35AE-43D2-A922-6970E43B243C}"/>
    </a:ext>
  </a:ext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BB10A8D5F604F4E80176D71504B02A2" ma:contentTypeVersion="1" ma:contentTypeDescription="Vytvoří nový dokument" ma:contentTypeScope="" ma:versionID="02bda1b137230461aa7a0ed0086dcbc8">
  <xsd:schema xmlns:xsd="http://www.w3.org/2001/XMLSchema" xmlns:xs="http://www.w3.org/2001/XMLSchema" xmlns:p="http://schemas.microsoft.com/office/2006/metadata/properties" xmlns:ns2="9404f7dc-a9ab-409d-895d-b766ab863d3b" targetNamespace="http://schemas.microsoft.com/office/2006/metadata/properties" ma:root="true" ma:fieldsID="6e9dae8600bf53d054eea12e443a2588" ns2:_="">
    <xsd:import namespace="9404f7dc-a9ab-409d-895d-b766ab863d3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404f7dc-a9ab-409d-895d-b766ab863d3b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Hodnota ID dokumentu" ma:description="Hodnota ID dokumentu přiřazená této položce" ma:internalName="_dlc_DocId" ma:readOnly="true">
      <xsd:simpleType>
        <xsd:restriction base="dms:Text"/>
      </xsd:simpleType>
    </xsd:element>
    <xsd:element name="_dlc_DocIdUrl" ma:index="9" nillable="true" ma:displayName="ID dokumentu" ma:description="Trvalý odkaz na tento dokument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>
  <documentManagement>
    <_dlc_DocIdUrl xmlns="9404f7dc-a9ab-409d-895d-b766ab863d3b">
      <Url>https://intranet.mmhk.cz/odbory/kp/lm/_layouts/DocIdRedir.aspx?ID=DN6A7ZFDTPKM-25-334</Url>
      <Description>DN6A7ZFDTPKM-25-334</Description>
    </_dlc_DocIdUrl>
    <_dlc_DocId xmlns="9404f7dc-a9ab-409d-895d-b766ab863d3b">DN6A7ZFDTPKM-25-334</_dlc_DocId>
  </documentManagement>
</p:properties>
</file>

<file path=customXml/itemProps1.xml><?xml version="1.0" encoding="utf-8"?>
<ds:datastoreItem xmlns:ds="http://schemas.openxmlformats.org/officeDocument/2006/customXml" ds:itemID="{5C0897B0-2A1D-4D22-AC41-B74392D3513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86D8E1-850D-4466-8035-69258DF106BD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A0B7E8BB-66D5-4162-8409-058E8A679C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404f7dc-a9ab-409d-895d-b766ab863d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97DA4550-3F9A-4742-A839-79F1B1716298}">
  <ds:schemaRefs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purl.org/dc/dcmitype/"/>
    <ds:schemaRef ds:uri="9404f7dc-a9ab-409d-895d-b766ab863d3b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sociální bydlení HK</Template>
  <TotalTime>1124</TotalTime>
  <Words>493</Words>
  <Application>Microsoft Office PowerPoint</Application>
  <PresentationFormat>Předvádění na obrazovce (4:3)</PresentationFormat>
  <Paragraphs>69</Paragraphs>
  <Slides>9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Verdana</vt:lpstr>
      <vt:lpstr>Šablona prezentace</vt:lpstr>
      <vt:lpstr>Standardy činností sociální práce ve veřejné správě  příspěvek Hradec Králové</vt:lpstr>
      <vt:lpstr>Východiska pro tvorbu standardů</vt:lpstr>
      <vt:lpstr>Kdo, kdy, jak…..</vt:lpstr>
      <vt:lpstr>Proč</vt:lpstr>
      <vt:lpstr>Užitečnost pro sociálního pracovníka a pro klienta sociální práce</vt:lpstr>
      <vt:lpstr>Zavádění do praxe</vt:lpstr>
      <vt:lpstr>Shrnutí</vt:lpstr>
      <vt:lpstr>Doporučení</vt:lpstr>
      <vt:lpstr>Prezentace aplikace PowerPoint</vt:lpstr>
    </vt:vector>
  </TitlesOfParts>
  <Company>mmhk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Strategie a praktická realizace sociálního bydlení v  Hradci Králové</dc:title>
  <dc:creator>Kotala Jiří Mgr.</dc:creator>
  <cp:lastModifiedBy>Kotala Jiří Mgr.</cp:lastModifiedBy>
  <cp:revision>59</cp:revision>
  <dcterms:created xsi:type="dcterms:W3CDTF">2018-03-17T20:08:43Z</dcterms:created>
  <dcterms:modified xsi:type="dcterms:W3CDTF">2018-06-10T19:49:50Z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0x0101002BB10A8D5F604F4E80176D71504B02A2</vt:lpwstr>
  </property>
  <property fmtid="{D5CDD505-2E9C-101B-9397-08002B2CF9AE}" pid="3" name="_dlc_DocIdItemGuid">
    <vt:lpwstr>fb5eebf5-4d2b-4393-94d4-bb43dc875c29</vt:lpwstr>
  </property>
</Properties>
</file>