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7" r:id="rId4"/>
    <p:sldId id="283" r:id="rId5"/>
    <p:sldId id="266" r:id="rId6"/>
    <p:sldId id="259" r:id="rId7"/>
    <p:sldId id="276" r:id="rId8"/>
    <p:sldId id="277" r:id="rId9"/>
    <p:sldId id="284" r:id="rId10"/>
    <p:sldId id="263" r:id="rId11"/>
    <p:sldId id="278" r:id="rId12"/>
    <p:sldId id="279" r:id="rId13"/>
    <p:sldId id="285" r:id="rId14"/>
    <p:sldId id="268" r:id="rId15"/>
    <p:sldId id="269" r:id="rId16"/>
    <p:sldId id="270" r:id="rId17"/>
    <p:sldId id="280" r:id="rId18"/>
    <p:sldId id="271" r:id="rId19"/>
    <p:sldId id="275" r:id="rId20"/>
    <p:sldId id="274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79" d="100"/>
          <a:sy n="79" d="100"/>
        </p:scale>
        <p:origin x="-194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31/10/17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31/10/17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31/10/17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31/10/17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31/10/17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31/10/17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31/10/17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31/10/17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31/10/17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31/10/17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31/10/17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31/10/17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tabene.sk" TargetMode="External"/><Relationship Id="rId4" Type="http://schemas.openxmlformats.org/officeDocument/2006/relationships/image" Target="../media/image2.gif"/><Relationship Id="rId5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eter.kadlecik@notabene.s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7772400" cy="1470025"/>
          </a:xfrm>
        </p:spPr>
        <p:txBody>
          <a:bodyPr>
            <a:normAutofit/>
          </a:bodyPr>
          <a:lstStyle/>
          <a:p>
            <a:r>
              <a:rPr lang="sk-SK" b="1" dirty="0" smtClean="0"/>
              <a:t>PR</a:t>
            </a:r>
            <a:r>
              <a:rPr lang="sk-SK" b="1" dirty="0" smtClean="0"/>
              <a:t>ÁCA S ĽUĎMI BEZ DOMOVA V OZ PROTI PRÚDU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Peter Kadlečík </a:t>
            </a:r>
          </a:p>
          <a:p>
            <a:r>
              <a:rPr lang="sk-SK" dirty="0" smtClean="0">
                <a:solidFill>
                  <a:srgbClr val="000000"/>
                </a:solidFill>
              </a:rPr>
              <a:t>OZ Proti prúdu  </a:t>
            </a:r>
          </a:p>
          <a:p>
            <a:r>
              <a:rPr lang="en-US" i="1" dirty="0" err="1" smtClean="0"/>
              <a:t>Sociálna</a:t>
            </a:r>
            <a:r>
              <a:rPr lang="en-US" i="1" dirty="0" smtClean="0"/>
              <a:t> </a:t>
            </a:r>
            <a:r>
              <a:rPr lang="en-US" i="1" dirty="0" err="1"/>
              <a:t>práca</a:t>
            </a:r>
            <a:r>
              <a:rPr lang="en-US" i="1" dirty="0"/>
              <a:t> v MČ </a:t>
            </a:r>
            <a:r>
              <a:rPr lang="en-US" i="1" dirty="0" err="1"/>
              <a:t>Ružinov</a:t>
            </a:r>
            <a:r>
              <a:rPr lang="en-US" i="1" dirty="0"/>
              <a:t>, </a:t>
            </a:r>
            <a:r>
              <a:rPr lang="en-US" i="1" dirty="0" err="1"/>
              <a:t>dobré</a:t>
            </a:r>
            <a:r>
              <a:rPr lang="en-US" i="1" dirty="0"/>
              <a:t> </a:t>
            </a:r>
            <a:r>
              <a:rPr lang="en-US" i="1" dirty="0" err="1"/>
              <a:t>príklady</a:t>
            </a:r>
            <a:r>
              <a:rPr lang="en-US" i="1" dirty="0"/>
              <a:t> z </a:t>
            </a:r>
            <a:r>
              <a:rPr lang="en-US" i="1" dirty="0" err="1"/>
              <a:t>praxe</a:t>
            </a:r>
            <a:r>
              <a:rPr lang="en-US" i="1" dirty="0"/>
              <a:t> </a:t>
            </a:r>
            <a:r>
              <a:rPr lang="en-US" i="1" dirty="0" err="1"/>
              <a:t>aj</a:t>
            </a:r>
            <a:r>
              <a:rPr lang="en-US" i="1" dirty="0"/>
              <a:t> </a:t>
            </a:r>
            <a:r>
              <a:rPr lang="en-US" i="1" dirty="0" err="1"/>
              <a:t>vo</a:t>
            </a:r>
            <a:r>
              <a:rPr lang="en-US" i="1" dirty="0"/>
              <a:t> </a:t>
            </a:r>
            <a:r>
              <a:rPr lang="en-US" i="1" dirty="0" err="1"/>
              <a:t>vzťahu</a:t>
            </a:r>
            <a:r>
              <a:rPr lang="en-US" i="1" dirty="0"/>
              <a:t> </a:t>
            </a:r>
            <a:r>
              <a:rPr lang="en-US" i="1" dirty="0" err="1"/>
              <a:t>rodiny</a:t>
            </a:r>
            <a:r>
              <a:rPr lang="en-US" i="1" dirty="0"/>
              <a:t> s </a:t>
            </a:r>
            <a:r>
              <a:rPr lang="en-US" i="1" dirty="0" err="1" smtClean="0"/>
              <a:t>deťmi</a:t>
            </a:r>
            <a:endParaRPr lang="en-US" dirty="0" smtClean="0"/>
          </a:p>
          <a:p>
            <a:r>
              <a:rPr lang="en-US" dirty="0" err="1" smtClean="0"/>
              <a:t>Bratisalava</a:t>
            </a:r>
            <a:r>
              <a:rPr lang="en-US" dirty="0" smtClean="0"/>
              <a:t> </a:t>
            </a:r>
            <a:r>
              <a:rPr lang="en-US" dirty="0" err="1" smtClean="0"/>
              <a:t>Ružinov</a:t>
            </a:r>
            <a:r>
              <a:rPr lang="en-US" dirty="0" smtClean="0"/>
              <a:t>, 11.10.2017</a:t>
            </a:r>
            <a:endParaRPr lang="sk-SK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sk-SK" dirty="0" smtClean="0">
              <a:solidFill>
                <a:srgbClr val="000000"/>
              </a:solidFill>
            </a:endParaRPr>
          </a:p>
          <a:p>
            <a:endParaRPr lang="sk-SK" dirty="0" smtClean="0">
              <a:solidFill>
                <a:srgbClr val="000000"/>
              </a:solidFill>
            </a:endParaRPr>
          </a:p>
          <a:p>
            <a:endParaRPr lang="sk-SK" dirty="0" smtClean="0">
              <a:solidFill>
                <a:srgbClr val="000000"/>
              </a:solidFill>
            </a:endParaRPr>
          </a:p>
          <a:p>
            <a:endParaRPr lang="sk-SK" dirty="0" smtClean="0">
              <a:solidFill>
                <a:srgbClr val="000000"/>
              </a:solidFill>
            </a:endParaRPr>
          </a:p>
          <a:p>
            <a:endParaRPr lang="sk-SK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www.notabene.sk/swift_data/source/pics/logo_n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609600"/>
            <a:ext cx="2926075" cy="609600"/>
          </a:xfrm>
          <a:prstGeom prst="rect">
            <a:avLst/>
          </a:prstGeom>
          <a:noFill/>
        </p:spPr>
      </p:pic>
      <p:pic>
        <p:nvPicPr>
          <p:cNvPr id="1028" name="Picture 4" descr="Proti prú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800"/>
            <a:ext cx="1066800" cy="1207700"/>
          </a:xfrm>
          <a:prstGeom prst="rect">
            <a:avLst/>
          </a:prstGeom>
          <a:noFill/>
        </p:spPr>
      </p:pic>
      <p:pic>
        <p:nvPicPr>
          <p:cNvPr id="1030" name="Picture 6" descr="nosici notabene obr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8600"/>
            <a:ext cx="1752600" cy="1336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Riešenie dlhov u klientov </a:t>
            </a:r>
            <a:br>
              <a:rPr lang="sk-SK" dirty="0" smtClean="0">
                <a:solidFill>
                  <a:srgbClr val="000000"/>
                </a:solidFill>
              </a:rPr>
            </a:br>
            <a:r>
              <a:rPr lang="sk-SK" dirty="0" smtClean="0">
                <a:solidFill>
                  <a:srgbClr val="000000"/>
                </a:solidFill>
              </a:rPr>
              <a:t>OZ Proti prúdu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sk-SK" dirty="0">
                <a:solidFill>
                  <a:srgbClr val="000000"/>
                </a:solidFill>
              </a:rPr>
              <a:t>p</a:t>
            </a:r>
            <a:r>
              <a:rPr lang="sk-SK" dirty="0" smtClean="0">
                <a:solidFill>
                  <a:srgbClr val="000000"/>
                </a:solidFill>
              </a:rPr>
              <a:t>rvotný cieľ </a:t>
            </a:r>
            <a:r>
              <a:rPr lang="sk-SK" b="1" dirty="0" smtClean="0">
                <a:solidFill>
                  <a:srgbClr val="000000"/>
                </a:solidFill>
              </a:rPr>
              <a:t>splatiť všetky dlhy</a:t>
            </a:r>
            <a:r>
              <a:rPr lang="sk-SK" dirty="0" smtClean="0">
                <a:solidFill>
                  <a:srgbClr val="000000"/>
                </a:solidFill>
              </a:rPr>
              <a:t> nerealizovateľný – dlhy rástli rýchlejšie ako splácanie</a:t>
            </a:r>
          </a:p>
          <a:p>
            <a:pPr marL="0" lvl="0" indent="0">
              <a:buNone/>
            </a:pPr>
            <a:endParaRPr lang="sk-SK" dirty="0" smtClean="0">
              <a:solidFill>
                <a:srgbClr val="000000"/>
              </a:solidFill>
            </a:endParaRPr>
          </a:p>
          <a:p>
            <a:r>
              <a:rPr lang="sk-SK" b="1" dirty="0">
                <a:solidFill>
                  <a:srgbClr val="000000"/>
                </a:solidFill>
              </a:rPr>
              <a:t>individuálna </a:t>
            </a:r>
            <a:r>
              <a:rPr lang="sk-SK" b="1" dirty="0" smtClean="0">
                <a:solidFill>
                  <a:srgbClr val="000000"/>
                </a:solidFill>
              </a:rPr>
              <a:t>pomoc </a:t>
            </a:r>
            <a:r>
              <a:rPr lang="sk-SK" dirty="0" smtClean="0">
                <a:solidFill>
                  <a:srgbClr val="000000"/>
                </a:solidFill>
              </a:rPr>
              <a:t>(právnici Pro bono, </a:t>
            </a:r>
            <a:r>
              <a:rPr lang="sk-SK" dirty="0">
                <a:solidFill>
                  <a:srgbClr val="000000"/>
                </a:solidFill>
              </a:rPr>
              <a:t>vyjednávanie, </a:t>
            </a:r>
            <a:r>
              <a:rPr lang="sk-SK" dirty="0" smtClean="0">
                <a:solidFill>
                  <a:srgbClr val="000000"/>
                </a:solidFill>
              </a:rPr>
              <a:t>splátkové kalendáre, </a:t>
            </a:r>
            <a:r>
              <a:rPr lang="sk-SK" u="sng" dirty="0" smtClean="0">
                <a:solidFill>
                  <a:srgbClr val="000000"/>
                </a:solidFill>
              </a:rPr>
              <a:t>osobný bankrot od mája 2017</a:t>
            </a:r>
            <a:r>
              <a:rPr lang="sk-SK" dirty="0" smtClean="0">
                <a:solidFill>
                  <a:srgbClr val="000000"/>
                </a:solidFill>
              </a:rPr>
              <a:t>) </a:t>
            </a:r>
            <a:endParaRPr lang="sk-SK" dirty="0">
              <a:solidFill>
                <a:srgbClr val="000000"/>
              </a:solidFill>
            </a:endParaRPr>
          </a:p>
          <a:p>
            <a:r>
              <a:rPr lang="sk-SK" b="1" dirty="0">
                <a:solidFill>
                  <a:srgbClr val="000000"/>
                </a:solidFill>
              </a:rPr>
              <a:t>pilotný </a:t>
            </a:r>
            <a:r>
              <a:rPr lang="sk-SK" b="1" dirty="0" smtClean="0">
                <a:solidFill>
                  <a:srgbClr val="000000"/>
                </a:solidFill>
              </a:rPr>
              <a:t>matching najmä na dlhy na zdravotnom poistení</a:t>
            </a:r>
            <a:r>
              <a:rPr lang="sk-SK" dirty="0" smtClean="0">
                <a:solidFill>
                  <a:srgbClr val="000000"/>
                </a:solidFill>
              </a:rPr>
              <a:t> (sporenie </a:t>
            </a:r>
            <a:r>
              <a:rPr lang="sk-SK" dirty="0">
                <a:solidFill>
                  <a:srgbClr val="000000"/>
                </a:solidFill>
              </a:rPr>
              <a:t>a splácanie s </a:t>
            </a:r>
            <a:r>
              <a:rPr lang="sk-SK" dirty="0" smtClean="0">
                <a:solidFill>
                  <a:srgbClr val="000000"/>
                </a:solidFill>
              </a:rPr>
              <a:t>príspevkom </a:t>
            </a:r>
            <a:r>
              <a:rPr lang="sk-SK" dirty="0">
                <a:solidFill>
                  <a:srgbClr val="000000"/>
                </a:solidFill>
              </a:rPr>
              <a:t>OZ Proti </a:t>
            </a:r>
            <a:r>
              <a:rPr lang="sk-SK" dirty="0" smtClean="0">
                <a:solidFill>
                  <a:srgbClr val="000000"/>
                </a:solidFill>
              </a:rPr>
              <a:t>Prúdu)</a:t>
            </a:r>
            <a:endParaRPr lang="sk-SK" dirty="0">
              <a:solidFill>
                <a:srgbClr val="000000"/>
              </a:solidFill>
            </a:endParaRPr>
          </a:p>
          <a:p>
            <a:pPr lvl="0"/>
            <a:r>
              <a:rPr lang="sk-SK" b="1" dirty="0" smtClean="0">
                <a:solidFill>
                  <a:srgbClr val="000000"/>
                </a:solidFill>
              </a:rPr>
              <a:t>pripomienkovanie legislatívy a návrhy na systémové zmeny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>
                <a:solidFill>
                  <a:srgbClr val="000000"/>
                </a:solidFill>
              </a:rPr>
              <a:t>(</a:t>
            </a:r>
            <a:r>
              <a:rPr lang="sk-SK" dirty="0" smtClean="0">
                <a:solidFill>
                  <a:srgbClr val="000000"/>
                </a:solidFill>
              </a:rPr>
              <a:t>napr. novela zákona o osobnom bankrote, či zákona o zdravotnom poistení)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PROJEKT NOSIČI BATOŽÍN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sk-SK" dirty="0" smtClean="0">
                <a:solidFill>
                  <a:srgbClr val="000000"/>
                </a:solidFill>
              </a:rPr>
              <a:t>Limity pri výbere klientov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>
                <a:solidFill>
                  <a:srgbClr val="000000"/>
                </a:solidFill>
              </a:rPr>
              <a:t>k</a:t>
            </a:r>
            <a:r>
              <a:rPr lang="sk-SK" dirty="0" smtClean="0">
                <a:solidFill>
                  <a:srgbClr val="000000"/>
                </a:solidFill>
              </a:rPr>
              <a:t>aždodenná práca s verejnosťou (bezkonfliktné jednanie so zákazníkmi) </a:t>
            </a:r>
          </a:p>
          <a:p>
            <a:r>
              <a:rPr lang="sk-SK" dirty="0" smtClean="0">
                <a:solidFill>
                  <a:srgbClr val="000000"/>
                </a:solidFill>
              </a:rPr>
              <a:t>bezpečnosť práce - vlaky</a:t>
            </a:r>
          </a:p>
          <a:p>
            <a:r>
              <a:rPr lang="sk-SK" dirty="0" smtClean="0">
                <a:solidFill>
                  <a:srgbClr val="000000"/>
                </a:solidFill>
              </a:rPr>
              <a:t>náročná fyzická práca</a:t>
            </a:r>
          </a:p>
          <a:p>
            <a:pPr marL="0" indent="0">
              <a:buNone/>
            </a:pPr>
            <a:endParaRPr lang="sk-SK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sk-SK" dirty="0" smtClean="0">
                <a:solidFill>
                  <a:srgbClr val="000000"/>
                </a:solidFill>
              </a:rPr>
              <a:t>Tieto podmienky obmedzujú vstup do projektu ĽBD so zlým fyzickým zdravím a tiež zvyšujú náročnosť na personálne obsadenie sociálnych pracovníkov v projekte Nosiči batožín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6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PROJEKT NOSIČI BATOŽÍN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sk-SK" sz="4000" b="1" dirty="0" smtClean="0">
                <a:solidFill>
                  <a:srgbClr val="000000"/>
                </a:solidFill>
              </a:rPr>
              <a:t>Limity financovania</a:t>
            </a:r>
            <a:endParaRPr lang="sk-SK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500" b="1" dirty="0" smtClean="0">
                <a:solidFill>
                  <a:srgbClr val="000000"/>
                </a:solidFill>
              </a:rPr>
              <a:t>Nemáme isté udržateľné finančné krytie </a:t>
            </a:r>
            <a:r>
              <a:rPr lang="sk-SK" sz="2500" dirty="0" smtClean="0">
                <a:solidFill>
                  <a:srgbClr val="000000"/>
                </a:solidFill>
              </a:rPr>
              <a:t>(mzdy nosičov a sociálneho pracovníka a prevádzku projektu)</a:t>
            </a:r>
          </a:p>
          <a:p>
            <a:r>
              <a:rPr lang="sk-SK" sz="2500" b="1" dirty="0" smtClean="0">
                <a:solidFill>
                  <a:srgbClr val="000000"/>
                </a:solidFill>
              </a:rPr>
              <a:t>Zamestnávanie ĽBD nie je sociálna služba </a:t>
            </a:r>
            <a:r>
              <a:rPr lang="sk-SK" sz="2500" dirty="0" smtClean="0">
                <a:solidFill>
                  <a:srgbClr val="000000"/>
                </a:solidFill>
              </a:rPr>
              <a:t>– pracovná terapia neráta so mzdami klientom </a:t>
            </a:r>
          </a:p>
          <a:p>
            <a:r>
              <a:rPr lang="sk-SK" sz="2500" b="1" dirty="0" smtClean="0">
                <a:solidFill>
                  <a:srgbClr val="000000"/>
                </a:solidFill>
              </a:rPr>
              <a:t>Žiadne financie zo strany dopravcov </a:t>
            </a:r>
            <a:r>
              <a:rPr lang="sk-SK" sz="2500" dirty="0" smtClean="0">
                <a:solidFill>
                  <a:srgbClr val="000000"/>
                </a:solidFill>
              </a:rPr>
              <a:t>(ŽSR, ZSSK a Regiojet)</a:t>
            </a:r>
          </a:p>
          <a:p>
            <a:pPr marL="0" indent="0">
              <a:buNone/>
            </a:pPr>
            <a:endParaRPr lang="en-US" sz="25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sk-SK" sz="2500" dirty="0" smtClean="0">
                <a:solidFill>
                  <a:srgbClr val="000000"/>
                </a:solidFill>
              </a:rPr>
              <a:t>Vykrývanie hlavne cez podporu:  </a:t>
            </a:r>
          </a:p>
          <a:p>
            <a:r>
              <a:rPr lang="sk-SK" sz="2500" dirty="0" smtClean="0">
                <a:solidFill>
                  <a:srgbClr val="000000"/>
                </a:solidFill>
              </a:rPr>
              <a:t>vlastné zdroje a asignácia 2 percent</a:t>
            </a:r>
          </a:p>
          <a:p>
            <a:r>
              <a:rPr lang="sk-SK" sz="2500" dirty="0" smtClean="0">
                <a:solidFill>
                  <a:srgbClr val="000000"/>
                </a:solidFill>
              </a:rPr>
              <a:t>každý rok neistá dotácia z Magistrátu Hl. mesta SR Bratislava v rámci schémy integračných projektov </a:t>
            </a:r>
          </a:p>
          <a:p>
            <a:r>
              <a:rPr lang="sk-SK" sz="2500" dirty="0" smtClean="0">
                <a:solidFill>
                  <a:srgbClr val="000000"/>
                </a:solidFill>
              </a:rPr>
              <a:t>každý rok neistá podpora špecializovaného sociálneho poradentva z Bratislavského samosprávneho kraja</a:t>
            </a:r>
          </a:p>
        </p:txBody>
      </p:sp>
    </p:spTree>
    <p:extLst>
      <p:ext uri="{BB962C8B-B14F-4D97-AF65-F5344CB8AC3E}">
        <p14:creationId xmlns:p14="http://schemas.microsoft.com/office/powerpoint/2010/main" val="342674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AK_1930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" b="271"/>
          <a:stretch/>
        </p:blipFill>
        <p:spPr>
          <a:xfrm>
            <a:off x="457200" y="685800"/>
            <a:ext cx="8229600" cy="5457675"/>
          </a:xfrm>
        </p:spPr>
      </p:pic>
    </p:spTree>
    <p:extLst>
      <p:ext uri="{BB962C8B-B14F-4D97-AF65-F5344CB8AC3E}">
        <p14:creationId xmlns:p14="http://schemas.microsoft.com/office/powerpoint/2010/main" val="3665500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0000"/>
                </a:solidFill>
              </a:rPr>
              <a:t>PROJEKT NOSIČI BATOŽÍN</a:t>
            </a:r>
            <a:br>
              <a:rPr lang="sk-SK" b="1" dirty="0" smtClean="0">
                <a:solidFill>
                  <a:srgbClr val="000000"/>
                </a:solidFill>
              </a:rPr>
            </a:br>
            <a:r>
              <a:rPr lang="sk-SK" b="1" dirty="0" smtClean="0">
                <a:solidFill>
                  <a:srgbClr val="000000"/>
                </a:solidFill>
              </a:rPr>
              <a:t> </a:t>
            </a:r>
            <a:r>
              <a:rPr lang="sk-SK" dirty="0">
                <a:solidFill>
                  <a:srgbClr val="000000"/>
                </a:solidFill>
              </a:rPr>
              <a:t>S</a:t>
            </a:r>
            <a:r>
              <a:rPr lang="sk-SK" dirty="0" smtClean="0">
                <a:solidFill>
                  <a:srgbClr val="000000"/>
                </a:solidFill>
              </a:rPr>
              <a:t>pôsob práce</a:t>
            </a:r>
            <a:br>
              <a:rPr lang="sk-SK" dirty="0" smtClean="0">
                <a:solidFill>
                  <a:srgbClr val="000000"/>
                </a:solidFill>
              </a:rPr>
            </a:b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b="1" dirty="0" smtClean="0">
                <a:solidFill>
                  <a:srgbClr val="000000"/>
                </a:solidFill>
              </a:rPr>
              <a:t>pracovný koučing</a:t>
            </a:r>
          </a:p>
          <a:p>
            <a:pPr lvl="0"/>
            <a:r>
              <a:rPr lang="sk-SK" b="1" dirty="0" smtClean="0">
                <a:solidFill>
                  <a:srgbClr val="000000"/>
                </a:solidFill>
              </a:rPr>
              <a:t>individuálna </a:t>
            </a:r>
            <a:r>
              <a:rPr lang="sk-SK" b="1" dirty="0">
                <a:solidFill>
                  <a:srgbClr val="000000"/>
                </a:solidFill>
              </a:rPr>
              <a:t>a </a:t>
            </a:r>
            <a:r>
              <a:rPr lang="sk-SK" b="1" dirty="0" smtClean="0">
                <a:solidFill>
                  <a:srgbClr val="000000"/>
                </a:solidFill>
              </a:rPr>
              <a:t>skupinová </a:t>
            </a:r>
            <a:r>
              <a:rPr lang="sk-SK" b="1" dirty="0">
                <a:solidFill>
                  <a:srgbClr val="000000"/>
                </a:solidFill>
              </a:rPr>
              <a:t>poradenská </a:t>
            </a:r>
            <a:r>
              <a:rPr lang="sk-SK" b="1" dirty="0" smtClean="0">
                <a:solidFill>
                  <a:srgbClr val="000000"/>
                </a:solidFill>
              </a:rPr>
              <a:t>práca </a:t>
            </a:r>
            <a:r>
              <a:rPr lang="sk-SK" dirty="0" smtClean="0">
                <a:solidFill>
                  <a:srgbClr val="000000"/>
                </a:solidFill>
              </a:rPr>
              <a:t>v témach: zamestnanie, oddlženie, narábanie s financiami, zdravie a závsilosti, prístup k úradom</a:t>
            </a:r>
          </a:p>
          <a:p>
            <a:pPr lvl="0"/>
            <a:r>
              <a:rPr lang="sk-SK" b="1" dirty="0" smtClean="0">
                <a:solidFill>
                  <a:srgbClr val="000000"/>
                </a:solidFill>
              </a:rPr>
              <a:t>zapájanie zamestnancov - nosičov do advokačnej činnosti </a:t>
            </a:r>
            <a:r>
              <a:rPr lang="sk-SK" dirty="0" smtClean="0">
                <a:solidFill>
                  <a:srgbClr val="000000"/>
                </a:solidFill>
              </a:rPr>
              <a:t>združenia (diskusie na školách, vo firmách)</a:t>
            </a:r>
          </a:p>
          <a:p>
            <a:endParaRPr lang="sk-SK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PROJEKT NOSIČI BATOŽÍN</a:t>
            </a:r>
            <a:br>
              <a:rPr lang="sk-SK" b="1" dirty="0" smtClean="0"/>
            </a:br>
            <a:r>
              <a:rPr lang="sk-SK" b="1" dirty="0" smtClean="0"/>
              <a:t> </a:t>
            </a:r>
            <a:r>
              <a:rPr lang="sk-SK" dirty="0"/>
              <a:t>P</a:t>
            </a:r>
            <a:r>
              <a:rPr lang="sk-SK" dirty="0" smtClean="0"/>
              <a:t>rípadová štúdia klient</a:t>
            </a:r>
            <a:r>
              <a:rPr lang="sk-SK" dirty="0"/>
              <a:t> </a:t>
            </a:r>
            <a:r>
              <a:rPr lang="sk-SK" dirty="0" smtClean="0"/>
              <a:t>č. 1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Autofit/>
          </a:bodyPr>
          <a:lstStyle/>
          <a:p>
            <a:r>
              <a:rPr lang="sk-SK" sz="2000" dirty="0" smtClean="0"/>
              <a:t>zamestnaný </a:t>
            </a:r>
            <a:r>
              <a:rPr lang="sk-SK" sz="2000" dirty="0"/>
              <a:t>na pol úväzka ako </a:t>
            </a:r>
            <a:r>
              <a:rPr lang="sk-SK" sz="2000" dirty="0" smtClean="0"/>
              <a:t>nosič + ďalší čiastočný </a:t>
            </a:r>
            <a:r>
              <a:rPr lang="sk-SK" sz="2000" dirty="0"/>
              <a:t>úväzok ako asistent telesne posithnutým a </a:t>
            </a:r>
            <a:r>
              <a:rPr lang="sk-SK" sz="2000" dirty="0" smtClean="0"/>
              <a:t>predajca </a:t>
            </a:r>
            <a:r>
              <a:rPr lang="sk-SK" sz="2000" dirty="0"/>
              <a:t>Nota bene</a:t>
            </a:r>
          </a:p>
          <a:p>
            <a:pPr lvl="0"/>
            <a:r>
              <a:rPr lang="sk-SK" sz="2000" dirty="0" smtClean="0"/>
              <a:t>bezdomovecká minulosť, závislosť, dlhy</a:t>
            </a:r>
          </a:p>
          <a:p>
            <a:pPr lvl="0"/>
            <a:r>
              <a:rPr lang="sk-SK" sz="2000" dirty="0" smtClean="0"/>
              <a:t>roky abstinencie</a:t>
            </a:r>
          </a:p>
          <a:p>
            <a:pPr lvl="0"/>
            <a:r>
              <a:rPr lang="sk-SK" sz="2000" dirty="0" smtClean="0"/>
              <a:t>býva v lacnejšom podnájme v byte, ktorý má prenajaté Proti prúdu</a:t>
            </a:r>
          </a:p>
          <a:p>
            <a:pPr lvl="0"/>
            <a:r>
              <a:rPr lang="sk-SK" sz="2000" dirty="0"/>
              <a:t>d</a:t>
            </a:r>
            <a:r>
              <a:rPr lang="sk-SK" sz="2000" dirty="0" smtClean="0"/>
              <a:t>ochvíľny</a:t>
            </a:r>
          </a:p>
          <a:p>
            <a:pPr lvl="0"/>
            <a:r>
              <a:rPr lang="sk-SK" sz="2000" dirty="0"/>
              <a:t>z</a:t>
            </a:r>
            <a:r>
              <a:rPr lang="sk-SK" sz="2000" dirty="0" smtClean="0"/>
              <a:t>mena trvalého pobytu, čo mu umožnilo prihlásiť sa po rokoch na Úrade práce v BA</a:t>
            </a:r>
          </a:p>
          <a:p>
            <a:pPr lvl="0"/>
            <a:r>
              <a:rPr lang="sk-SK" sz="2000" dirty="0" smtClean="0"/>
              <a:t>splátkový kalendár v zdravotnej poisťovni (splácal mesačne 100 € cez podporu s matchingom od OZ Proti prúdu)</a:t>
            </a:r>
          </a:p>
          <a:p>
            <a:pPr lvl="0"/>
            <a:r>
              <a:rPr lang="sk-SK" sz="2000" dirty="0" smtClean="0"/>
              <a:t>oddlžený cez osobný bankrot s finančnou podporou 2300 euro od OZ Proti prúdu a podporou Adokátov Pro bono</a:t>
            </a:r>
          </a:p>
          <a:p>
            <a:pPr lvl="0"/>
            <a:r>
              <a:rPr lang="sk-SK" sz="2000" dirty="0" smtClean="0"/>
              <a:t>podporuje chorej partnerky – ťahá celú domácnosť</a:t>
            </a:r>
          </a:p>
          <a:p>
            <a:r>
              <a:rPr lang="sk-SK" sz="2000" dirty="0" smtClean="0"/>
              <a:t>horší zdravotný stav – potreba liečby v konflikte s prežitím a nutnosťou zarábať</a:t>
            </a:r>
            <a:endParaRPr lang="sk-SK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PROJEKT NOSIČI BATOŽÍN</a:t>
            </a:r>
            <a:br>
              <a:rPr lang="sk-SK" b="1" dirty="0" smtClean="0"/>
            </a:br>
            <a:r>
              <a:rPr lang="sk-SK" dirty="0" smtClean="0"/>
              <a:t> prípadová štúdia č. 2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r>
              <a:rPr lang="sk-SK" dirty="0"/>
              <a:t>zamestnaný na pol úväzka ako nosič </a:t>
            </a:r>
            <a:r>
              <a:rPr lang="sk-SK" dirty="0" smtClean="0"/>
              <a:t>batožín a zároveň predajca Nota bene</a:t>
            </a:r>
          </a:p>
          <a:p>
            <a:r>
              <a:rPr lang="sk-SK" dirty="0"/>
              <a:t>v</a:t>
            </a:r>
            <a:r>
              <a:rPr lang="sk-SK" dirty="0" smtClean="0"/>
              <a:t>ysoké dlhy</a:t>
            </a:r>
          </a:p>
          <a:p>
            <a:r>
              <a:rPr lang="sk-SK" dirty="0"/>
              <a:t>v</a:t>
            </a:r>
            <a:r>
              <a:rPr lang="sk-SK" dirty="0" smtClean="0"/>
              <a:t>yšší vek</a:t>
            </a:r>
          </a:p>
          <a:p>
            <a:r>
              <a:rPr lang="sk-SK" dirty="0"/>
              <a:t>m</a:t>
            </a:r>
            <a:r>
              <a:rPr lang="sk-SK" dirty="0" smtClean="0"/>
              <a:t>alá šanca sa inde zamestnať</a:t>
            </a:r>
          </a:p>
          <a:p>
            <a:r>
              <a:rPr lang="sk-SK" dirty="0" smtClean="0"/>
              <a:t>horšie zdravie a závislosť</a:t>
            </a:r>
          </a:p>
          <a:p>
            <a:r>
              <a:rPr lang="sk-SK" dirty="0"/>
              <a:t>s</a:t>
            </a:r>
            <a:r>
              <a:rPr lang="sk-SK" dirty="0" smtClean="0"/>
              <a:t>chopný robiť prácu dobre, ale 2 x mesačne má absenciu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PROJEKT NOSIČI BATOŽÍN</a:t>
            </a:r>
            <a:br>
              <a:rPr lang="sk-SK" b="1" dirty="0"/>
            </a:br>
            <a:r>
              <a:rPr lang="sk-SK" dirty="0"/>
              <a:t> p</a:t>
            </a:r>
            <a:r>
              <a:rPr lang="sk-SK" dirty="0" smtClean="0"/>
              <a:t>rípadová </a:t>
            </a:r>
            <a:r>
              <a:rPr lang="sk-SK" dirty="0"/>
              <a:t>štúdia č. </a:t>
            </a:r>
            <a:r>
              <a:rPr lang="sk-SK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sk-SK" dirty="0"/>
              <a:t>zamestnaný na pol </a:t>
            </a:r>
            <a:r>
              <a:rPr lang="sk-SK" dirty="0" smtClean="0"/>
              <a:t>úväzku </a:t>
            </a:r>
            <a:r>
              <a:rPr lang="sk-SK" dirty="0"/>
              <a:t>ako </a:t>
            </a:r>
            <a:r>
              <a:rPr lang="sk-SK" dirty="0" smtClean="0"/>
              <a:t>nosič batožín počas 2 rokov a zároveň </a:t>
            </a:r>
            <a:r>
              <a:rPr lang="sk-SK" dirty="0"/>
              <a:t>predajca Nota bene</a:t>
            </a:r>
            <a:endParaRPr lang="sk-SK" dirty="0" smtClean="0"/>
          </a:p>
          <a:p>
            <a:r>
              <a:rPr lang="en-US" dirty="0" err="1" smtClean="0"/>
              <a:t>mladý</a:t>
            </a:r>
            <a:r>
              <a:rPr lang="en-US" dirty="0" smtClean="0"/>
              <a:t> </a:t>
            </a:r>
            <a:r>
              <a:rPr lang="en-US" dirty="0" err="1" smtClean="0"/>
              <a:t>človek</a:t>
            </a:r>
            <a:endParaRPr lang="en-US" dirty="0" smtClean="0"/>
          </a:p>
          <a:p>
            <a:r>
              <a:rPr lang="en-US" dirty="0" err="1"/>
              <a:t>v</a:t>
            </a:r>
            <a:r>
              <a:rPr lang="en-US" dirty="0" err="1" smtClean="0"/>
              <a:t>ysoké</a:t>
            </a:r>
            <a:r>
              <a:rPr lang="en-US" dirty="0" smtClean="0"/>
              <a:t> </a:t>
            </a:r>
            <a:r>
              <a:rPr lang="en-US" dirty="0" err="1" smtClean="0"/>
              <a:t>dlhy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všetky</a:t>
            </a:r>
            <a:r>
              <a:rPr lang="en-US" dirty="0" smtClean="0"/>
              <a:t> </a:t>
            </a:r>
            <a:r>
              <a:rPr lang="en-US" dirty="0" err="1" smtClean="0"/>
              <a:t>počas</a:t>
            </a:r>
            <a:r>
              <a:rPr lang="en-US" dirty="0" smtClean="0"/>
              <a:t> </a:t>
            </a:r>
            <a:r>
              <a:rPr lang="en-US" dirty="0" err="1" smtClean="0"/>
              <a:t>práce</a:t>
            </a:r>
            <a:r>
              <a:rPr lang="en-US" dirty="0" smtClean="0"/>
              <a:t> </a:t>
            </a:r>
            <a:r>
              <a:rPr lang="en-US" dirty="0" err="1" smtClean="0"/>
              <a:t>nosiča</a:t>
            </a:r>
            <a:r>
              <a:rPr lang="en-US" dirty="0" smtClean="0"/>
              <a:t> </a:t>
            </a:r>
            <a:r>
              <a:rPr lang="en-US" dirty="0" err="1" smtClean="0"/>
              <a:t>splatil</a:t>
            </a:r>
            <a:endParaRPr lang="en-US" dirty="0" smtClean="0"/>
          </a:p>
          <a:p>
            <a:r>
              <a:rPr lang="en-US" dirty="0" err="1" smtClean="0"/>
              <a:t>dnes</a:t>
            </a:r>
            <a:r>
              <a:rPr lang="en-US" dirty="0" smtClean="0"/>
              <a:t> </a:t>
            </a:r>
            <a:r>
              <a:rPr lang="en-US" dirty="0" err="1" smtClean="0"/>
              <a:t>zamestnaný</a:t>
            </a:r>
            <a:r>
              <a:rPr lang="en-US" dirty="0" smtClean="0"/>
              <a:t> </a:t>
            </a:r>
            <a:r>
              <a:rPr lang="en-US" dirty="0" err="1" smtClean="0"/>
              <a:t>mimo</a:t>
            </a:r>
            <a:r>
              <a:rPr lang="en-US" dirty="0" smtClean="0"/>
              <a:t> </a:t>
            </a:r>
            <a:r>
              <a:rPr lang="en-US" dirty="0" err="1" smtClean="0"/>
              <a:t>projektu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otvorenom</a:t>
            </a:r>
            <a:r>
              <a:rPr lang="en-US" dirty="0" smtClean="0"/>
              <a:t> </a:t>
            </a:r>
            <a:r>
              <a:rPr lang="en-US" dirty="0" err="1" smtClean="0"/>
              <a:t>trhu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TPP a </a:t>
            </a:r>
            <a:r>
              <a:rPr lang="en-US" dirty="0" err="1" smtClean="0"/>
              <a:t>bývajúci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5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00FF"/>
                </a:solidFill>
              </a:rPr>
              <a:t/>
            </a:r>
            <a:br>
              <a:rPr lang="sk-SK" b="1" dirty="0" smtClean="0">
                <a:solidFill>
                  <a:srgbClr val="0000FF"/>
                </a:solidFill>
              </a:rPr>
            </a:br>
            <a:r>
              <a:rPr lang="sk-SK" b="1" dirty="0" smtClean="0">
                <a:solidFill>
                  <a:srgbClr val="0000FF"/>
                </a:solidFill>
              </a:rPr>
              <a:t> </a:t>
            </a:r>
            <a:r>
              <a:rPr lang="sk-SK" b="1" dirty="0" smtClean="0">
                <a:solidFill>
                  <a:srgbClr val="000000"/>
                </a:solidFill>
              </a:rPr>
              <a:t>PROJEKT NOSIČI BATOŽÍN</a:t>
            </a:r>
            <a:br>
              <a:rPr lang="sk-SK" b="1" dirty="0" smtClean="0">
                <a:solidFill>
                  <a:srgbClr val="000000"/>
                </a:solidFill>
              </a:rPr>
            </a:br>
            <a:r>
              <a:rPr lang="sk-SK" dirty="0" smtClean="0">
                <a:solidFill>
                  <a:srgbClr val="000000"/>
                </a:solidFill>
              </a:rPr>
              <a:t> celkové výsledky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sk-SK" sz="3100" dirty="0" smtClean="0">
                <a:solidFill>
                  <a:srgbClr val="000000"/>
                </a:solidFill>
              </a:rPr>
              <a:t>počet doposiaľ zapojených/zamestnaných klientov 12</a:t>
            </a:r>
          </a:p>
          <a:p>
            <a:pPr lvl="0"/>
            <a:r>
              <a:rPr lang="sk-SK" sz="3100" dirty="0" smtClean="0">
                <a:solidFill>
                  <a:srgbClr val="000000"/>
                </a:solidFill>
              </a:rPr>
              <a:t>odnesených cca 1 600 ton batožín</a:t>
            </a:r>
          </a:p>
          <a:p>
            <a:pPr lvl="0"/>
            <a:r>
              <a:rPr lang="sk-SK" sz="3100" dirty="0">
                <a:solidFill>
                  <a:srgbClr val="000000"/>
                </a:solidFill>
              </a:rPr>
              <a:t>s</a:t>
            </a:r>
            <a:r>
              <a:rPr lang="sk-SK" sz="3100" dirty="0" smtClean="0">
                <a:solidFill>
                  <a:srgbClr val="000000"/>
                </a:solidFill>
              </a:rPr>
              <a:t>platili si spolu 15 000 euro na dlhoch</a:t>
            </a:r>
          </a:p>
          <a:p>
            <a:pPr lvl="0"/>
            <a:r>
              <a:rPr lang="sk-SK" sz="3100" dirty="0" smtClean="0">
                <a:solidFill>
                  <a:srgbClr val="000000"/>
                </a:solidFill>
              </a:rPr>
              <a:t>3 nosiči si našli nové zamestnanie mimo projekt</a:t>
            </a:r>
          </a:p>
          <a:p>
            <a:pPr lvl="0"/>
            <a:r>
              <a:rPr lang="sk-SK" sz="3100" dirty="0" smtClean="0">
                <a:solidFill>
                  <a:srgbClr val="000000"/>
                </a:solidFill>
              </a:rPr>
              <a:t>3 nosiči si splatili všetky dlhy</a:t>
            </a:r>
          </a:p>
          <a:p>
            <a:pPr lvl="0"/>
            <a:r>
              <a:rPr lang="sk-SK" sz="3100" dirty="0" smtClean="0">
                <a:solidFill>
                  <a:srgbClr val="000000"/>
                </a:solidFill>
              </a:rPr>
              <a:t>1 nosiči sa oddlžili cez osobný bankrot</a:t>
            </a:r>
          </a:p>
          <a:p>
            <a:r>
              <a:rPr lang="sk-SK" sz="3100" dirty="0">
                <a:solidFill>
                  <a:srgbClr val="000000"/>
                </a:solidFill>
              </a:rPr>
              <a:t>s</a:t>
            </a:r>
            <a:r>
              <a:rPr lang="sk-SK" sz="3100" dirty="0" smtClean="0">
                <a:solidFill>
                  <a:srgbClr val="000000"/>
                </a:solidFill>
              </a:rPr>
              <a:t>kúsenosti </a:t>
            </a:r>
            <a:r>
              <a:rPr lang="sk-SK" sz="3100" dirty="0">
                <a:solidFill>
                  <a:srgbClr val="000000"/>
                </a:solidFill>
              </a:rPr>
              <a:t>a výsledky projektu poskytujú </a:t>
            </a:r>
            <a:r>
              <a:rPr lang="sk-SK" sz="3100" dirty="0" smtClean="0">
                <a:solidFill>
                  <a:srgbClr val="000000"/>
                </a:solidFill>
              </a:rPr>
              <a:t>združeniu OZ Proti prúdu know - how </a:t>
            </a:r>
            <a:r>
              <a:rPr lang="sk-SK" sz="3100" dirty="0">
                <a:solidFill>
                  <a:srgbClr val="000000"/>
                </a:solidFill>
              </a:rPr>
              <a:t>pre advokačnú činnosť a prácu na </a:t>
            </a:r>
            <a:r>
              <a:rPr lang="sk-SK" sz="3100" dirty="0" smtClean="0">
                <a:solidFill>
                  <a:srgbClr val="000000"/>
                </a:solidFill>
              </a:rPr>
              <a:t>Národnej </a:t>
            </a:r>
            <a:r>
              <a:rPr lang="sk-SK" sz="3100" dirty="0">
                <a:solidFill>
                  <a:srgbClr val="000000"/>
                </a:solidFill>
              </a:rPr>
              <a:t>stratégii </a:t>
            </a:r>
            <a:r>
              <a:rPr lang="sk-SK" sz="3100" dirty="0" smtClean="0">
                <a:solidFill>
                  <a:srgbClr val="000000"/>
                </a:solidFill>
              </a:rPr>
              <a:t>prevencie a riešenia bezdomovectva </a:t>
            </a:r>
            <a:r>
              <a:rPr lang="sk-SK" sz="2800" dirty="0" smtClean="0">
                <a:solidFill>
                  <a:srgbClr val="000000"/>
                </a:solidFill>
              </a:rPr>
              <a:t>(ktorú má vytvoriť IVPR od roku 2018)</a:t>
            </a:r>
          </a:p>
          <a:p>
            <a:pPr lvl="0"/>
            <a:r>
              <a:rPr lang="sk-SK" sz="3100" dirty="0" smtClean="0">
                <a:solidFill>
                  <a:srgbClr val="000000"/>
                </a:solidFill>
              </a:rPr>
              <a:t>riešia </a:t>
            </a:r>
            <a:r>
              <a:rPr lang="sk-SK" sz="3100" dirty="0">
                <a:solidFill>
                  <a:srgbClr val="000000"/>
                </a:solidFill>
              </a:rPr>
              <a:t>pozitívne pracovné </a:t>
            </a:r>
            <a:r>
              <a:rPr lang="sk-SK" sz="3100" dirty="0" smtClean="0">
                <a:solidFill>
                  <a:srgbClr val="000000"/>
                </a:solidFill>
              </a:rPr>
              <a:t>vzťahy</a:t>
            </a:r>
            <a:r>
              <a:rPr lang="sk-SK" sz="3100" dirty="0" smtClean="0"/>
              <a:t>, sú dochvíľni a</a:t>
            </a:r>
            <a:r>
              <a:rPr lang="sk-SK" sz="3100" dirty="0"/>
              <a:t> disciplinovaní v </a:t>
            </a:r>
            <a:r>
              <a:rPr lang="sk-SK" sz="3100" dirty="0" smtClean="0"/>
              <a:t>práci, chodia </a:t>
            </a:r>
            <a:r>
              <a:rPr lang="sk-SK" sz="3100" dirty="0"/>
              <a:t>do práce čistí a triezvi</a:t>
            </a:r>
          </a:p>
          <a:p>
            <a:pPr lvl="0"/>
            <a:endParaRPr lang="sk-SK" dirty="0"/>
          </a:p>
          <a:p>
            <a:endParaRPr lang="sk-SK" dirty="0"/>
          </a:p>
          <a:p>
            <a:pPr lvl="0"/>
            <a:endParaRPr lang="sk-SK" dirty="0" smtClean="0"/>
          </a:p>
          <a:p>
            <a:pPr lvl="0"/>
            <a:endParaRPr lang="sk-SK" dirty="0" smtClean="0"/>
          </a:p>
          <a:p>
            <a:pPr lvl="0"/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PROJEKT NOSIČI BATOŽÍN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Ocenenia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 2. miesto v súťaži sociálnych inovácii </a:t>
            </a:r>
            <a:r>
              <a:rPr lang="sk-SK" dirty="0"/>
              <a:t>SozialMarie</a:t>
            </a:r>
            <a:r>
              <a:rPr lang="sk-SK" dirty="0" smtClean="0"/>
              <a:t> vo </a:t>
            </a:r>
            <a:r>
              <a:rPr lang="sk-SK" dirty="0"/>
              <a:t>Viedni v konkurencii 300 medzinárodných </a:t>
            </a:r>
            <a:r>
              <a:rPr lang="sk-SK" dirty="0" smtClean="0"/>
              <a:t>projektov</a:t>
            </a:r>
          </a:p>
          <a:p>
            <a:r>
              <a:rPr lang="sk-SK" dirty="0" smtClean="0"/>
              <a:t>1. miesto v medzinárodnej súťaži INSP v Seattle o najlepší projekt pre ľudí bez domova </a:t>
            </a:r>
            <a:r>
              <a:rPr lang="sk-SK" dirty="0"/>
              <a:t>medzi vydavateľmi pouličných časopisov </a:t>
            </a:r>
            <a:endParaRPr lang="sk-SK" dirty="0" smtClean="0"/>
          </a:p>
        </p:txBody>
      </p:sp>
      <p:pic>
        <p:nvPicPr>
          <p:cNvPr id="32770" name="Picture 2" descr="http://www.sozialmarie.org/templates/sozialmarie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181600"/>
            <a:ext cx="1809750" cy="771111"/>
          </a:xfrm>
          <a:prstGeom prst="rect">
            <a:avLst/>
          </a:prstGeom>
          <a:noFill/>
        </p:spPr>
      </p:pic>
      <p:pic>
        <p:nvPicPr>
          <p:cNvPr id="4" name="Picture 3" descr="insp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5315712"/>
            <a:ext cx="2438401" cy="780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0000"/>
                </a:solidFill>
              </a:rPr>
              <a:t>OZ PROTI PRÚDU</a:t>
            </a:r>
            <a:br>
              <a:rPr lang="sk-SK" b="1" dirty="0" smtClean="0">
                <a:solidFill>
                  <a:srgbClr val="000000"/>
                </a:solidFill>
              </a:rPr>
            </a:br>
            <a:r>
              <a:rPr lang="sk-SK" dirty="0" smtClean="0">
                <a:solidFill>
                  <a:srgbClr val="000000"/>
                </a:solidFill>
              </a:rPr>
              <a:t>súčasné aktivity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130000"/>
              </a:lnSpc>
            </a:pPr>
            <a:r>
              <a:rPr lang="sk-SK" dirty="0" smtClean="0">
                <a:solidFill>
                  <a:srgbClr val="000000"/>
                </a:solidFill>
              </a:rPr>
              <a:t>Nota bene </a:t>
            </a:r>
            <a:r>
              <a:rPr lang="sk-SK" sz="2400" dirty="0" smtClean="0">
                <a:solidFill>
                  <a:srgbClr val="000000"/>
                </a:solidFill>
              </a:rPr>
              <a:t>– pouličný časopis</a:t>
            </a:r>
          </a:p>
          <a:p>
            <a:pPr>
              <a:lnSpc>
                <a:spcPct val="130000"/>
              </a:lnSpc>
            </a:pPr>
            <a:r>
              <a:rPr lang="sk-SK" dirty="0" smtClean="0">
                <a:solidFill>
                  <a:srgbClr val="000000"/>
                </a:solidFill>
              </a:rPr>
              <a:t>Nosiči batožín </a:t>
            </a:r>
            <a:r>
              <a:rPr lang="sk-SK" sz="2400" dirty="0" smtClean="0">
                <a:solidFill>
                  <a:srgbClr val="000000"/>
                </a:solidFill>
              </a:rPr>
              <a:t>– zamestnávanie a oddlžovanie</a:t>
            </a:r>
          </a:p>
          <a:p>
            <a:pPr>
              <a:lnSpc>
                <a:spcPct val="130000"/>
              </a:lnSpc>
            </a:pPr>
            <a:r>
              <a:rPr lang="sk-SK" dirty="0" smtClean="0">
                <a:solidFill>
                  <a:srgbClr val="000000"/>
                </a:solidFill>
              </a:rPr>
              <a:t>Advokačná činnosť </a:t>
            </a:r>
            <a:r>
              <a:rPr lang="sk-SK" sz="2400" dirty="0" smtClean="0">
                <a:solidFill>
                  <a:srgbClr val="000000"/>
                </a:solidFill>
              </a:rPr>
              <a:t>– systémové zmeny a zapájanie ĽBD</a:t>
            </a:r>
          </a:p>
          <a:p>
            <a:pPr>
              <a:lnSpc>
                <a:spcPct val="130000"/>
              </a:lnSpc>
            </a:pPr>
            <a:r>
              <a:rPr lang="sk-SK" dirty="0" smtClean="0">
                <a:solidFill>
                  <a:srgbClr val="000000"/>
                </a:solidFill>
              </a:rPr>
              <a:t>Príprava projektu bývania v bytoch na princípe Housing first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42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Výsledek obrázku pro bratislavský samosprávny kra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580" name="AutoShape 4" descr="Výsledek obrázku pro bratislavský samosprávny kra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582" name="AutoShape 6" descr="Výsledek obrázku pro bratislavský samosprávny kra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584" name="AutoShape 8" descr="Výsledek obrázku pro bratislavský samosprávny kra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26" name="AutoShape 2" descr="Výsledek obrázku pro accen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28" name="AutoShape 4" descr="Výsledek obrázku pro accen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1295400" y="1981200"/>
            <a:ext cx="6477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P</a:t>
            </a:r>
            <a:r>
              <a:rPr lang="sk-SK" sz="3600" b="1" dirty="0" smtClean="0"/>
              <a:t>ROTI PRÚDU, o.z.</a:t>
            </a:r>
          </a:p>
          <a:p>
            <a:pPr algn="ctr"/>
            <a:endParaRPr lang="sk-SK" sz="2000" dirty="0">
              <a:hlinkClick r:id="rId2"/>
            </a:endParaRPr>
          </a:p>
          <a:p>
            <a:pPr algn="ctr"/>
            <a:r>
              <a:rPr lang="sk-SK" sz="3600" dirty="0" smtClean="0">
                <a:hlinkClick r:id="rId2"/>
              </a:rPr>
              <a:t>peter.kadlecik@notabene.sk</a:t>
            </a:r>
            <a:r>
              <a:rPr lang="sk-SK" sz="3600" dirty="0" smtClean="0"/>
              <a:t> </a:t>
            </a:r>
          </a:p>
          <a:p>
            <a:pPr algn="ctr"/>
            <a:endParaRPr lang="sk-SK" sz="2000" dirty="0" smtClean="0"/>
          </a:p>
          <a:p>
            <a:pPr algn="ctr"/>
            <a:r>
              <a:rPr lang="sk-SK" sz="3600" dirty="0" smtClean="0"/>
              <a:t>+421 907 733 388</a:t>
            </a:r>
            <a:endParaRPr lang="sk-SK" sz="3600" dirty="0"/>
          </a:p>
          <a:p>
            <a:pPr algn="ctr"/>
            <a:endParaRPr lang="sk-SK" sz="2000" dirty="0" smtClean="0"/>
          </a:p>
          <a:p>
            <a:pPr algn="ctr"/>
            <a:r>
              <a:rPr lang="sk-SK" sz="3600" dirty="0" smtClean="0">
                <a:hlinkClick r:id="rId3"/>
              </a:rPr>
              <a:t>www.notabene.sk</a:t>
            </a:r>
            <a:r>
              <a:rPr lang="sk-SK" sz="3600" dirty="0" smtClean="0"/>
              <a:t> </a:t>
            </a:r>
          </a:p>
        </p:txBody>
      </p:sp>
      <p:pic>
        <p:nvPicPr>
          <p:cNvPr id="12" name="Picture 4" descr="Proti prúd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28600"/>
            <a:ext cx="1066800" cy="1207700"/>
          </a:xfrm>
          <a:prstGeom prst="rect">
            <a:avLst/>
          </a:prstGeom>
          <a:noFill/>
        </p:spPr>
      </p:pic>
      <p:pic>
        <p:nvPicPr>
          <p:cNvPr id="13" name="Picture 2" descr="http://www.notabene.sk/swift_data/source/pics/logo_n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533400"/>
            <a:ext cx="2926075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\\Vydaj-hp\Users\Public\Documents\Vydaj\NAosici\fotky\groupfotonosic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54" y="431443"/>
            <a:ext cx="8953446" cy="5969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0000"/>
                </a:solidFill>
              </a:rPr>
              <a:t>PROJEKT NOSIČI BATOŽÍN</a:t>
            </a:r>
            <a:br>
              <a:rPr lang="sk-SK" b="1" dirty="0" smtClean="0">
                <a:solidFill>
                  <a:srgbClr val="000000"/>
                </a:solidFill>
              </a:rPr>
            </a:br>
            <a:r>
              <a:rPr lang="sk-SK" b="1" dirty="0" smtClean="0">
                <a:solidFill>
                  <a:srgbClr val="000000"/>
                </a:solidFill>
              </a:rPr>
              <a:t>Idea a ciele projektu </a:t>
            </a:r>
            <a:r>
              <a:rPr lang="sk-SK" dirty="0" smtClean="0">
                <a:solidFill>
                  <a:srgbClr val="000000"/>
                </a:solidFill>
              </a:rPr>
              <a:t/>
            </a:r>
            <a:br>
              <a:rPr lang="sk-SK" dirty="0" smtClean="0">
                <a:solidFill>
                  <a:srgbClr val="000000"/>
                </a:solidFill>
              </a:rPr>
            </a:b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k-SK" dirty="0" smtClean="0">
                <a:solidFill>
                  <a:srgbClr val="000000"/>
                </a:solidFill>
              </a:rPr>
              <a:t>ĽBD potrebujú bývanie, prácu, riešiť dlhy a zdravie a cestujúci potrebujú pomôcť s batožinou po schodoch na zastaralej Hlavnej stanici v Bratislave</a:t>
            </a:r>
            <a:endParaRPr lang="sk-SK" dirty="0">
              <a:solidFill>
                <a:srgbClr val="000000"/>
              </a:solidFill>
            </a:endParaRPr>
          </a:p>
        </p:txBody>
      </p:sp>
      <p:pic>
        <p:nvPicPr>
          <p:cNvPr id="14339" name="Picture 3" descr="\\Vydaj-hp\Users\Public\Documents\Vydaj\NAosici\fotky\foto Nosici Jana Cavojska\nosici14_jana_cavojska_notab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429000"/>
            <a:ext cx="48006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108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0000"/>
                </a:solidFill>
              </a:rPr>
              <a:t>PROJEKT NOSIČI BATOŽÍN</a:t>
            </a:r>
            <a:br>
              <a:rPr lang="sk-SK" b="1" dirty="0" smtClean="0">
                <a:solidFill>
                  <a:srgbClr val="000000"/>
                </a:solidFill>
              </a:rPr>
            </a:br>
            <a:r>
              <a:rPr lang="sk-SK" b="1" dirty="0" smtClean="0">
                <a:solidFill>
                  <a:srgbClr val="000000"/>
                </a:solidFill>
              </a:rPr>
              <a:t> </a:t>
            </a:r>
            <a:r>
              <a:rPr lang="sk-SK" dirty="0">
                <a:solidFill>
                  <a:srgbClr val="000000"/>
                </a:solidFill>
              </a:rPr>
              <a:t>S</a:t>
            </a:r>
            <a:r>
              <a:rPr lang="sk-SK" dirty="0" smtClean="0">
                <a:solidFill>
                  <a:srgbClr val="000000"/>
                </a:solidFill>
              </a:rPr>
              <a:t>ystém fungovania</a:t>
            </a:r>
            <a:br>
              <a:rPr lang="sk-SK" dirty="0" smtClean="0">
                <a:solidFill>
                  <a:srgbClr val="000000"/>
                </a:solidFill>
              </a:rPr>
            </a:b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0000"/>
                </a:solidFill>
              </a:rPr>
              <a:t>Hlavná železničná stanica v Bratislave</a:t>
            </a:r>
          </a:p>
          <a:p>
            <a:r>
              <a:rPr lang="sk-SK" dirty="0" smtClean="0">
                <a:solidFill>
                  <a:srgbClr val="000000"/>
                </a:solidFill>
              </a:rPr>
              <a:t>každý pracovný deň </a:t>
            </a:r>
            <a:r>
              <a:rPr lang="sk-SK" b="1" dirty="0" smtClean="0">
                <a:solidFill>
                  <a:srgbClr val="000000"/>
                </a:solidFill>
              </a:rPr>
              <a:t>9:00 – 13:00 </a:t>
            </a:r>
            <a:r>
              <a:rPr lang="sk-SK" dirty="0" smtClean="0">
                <a:solidFill>
                  <a:srgbClr val="000000"/>
                </a:solidFill>
              </a:rPr>
              <a:t>hod </a:t>
            </a:r>
          </a:p>
          <a:p>
            <a:r>
              <a:rPr lang="sk-SK" b="1" dirty="0" smtClean="0">
                <a:solidFill>
                  <a:srgbClr val="000000"/>
                </a:solidFill>
              </a:rPr>
              <a:t>5 nosičov na TPP</a:t>
            </a:r>
            <a:r>
              <a:rPr lang="sk-SK" dirty="0" smtClean="0">
                <a:solidFill>
                  <a:srgbClr val="000000"/>
                </a:solidFill>
              </a:rPr>
              <a:t> na polovičný úväzok (2 už na dobu neurčitú)</a:t>
            </a:r>
          </a:p>
          <a:p>
            <a:r>
              <a:rPr lang="sk-SK" b="1" dirty="0">
                <a:solidFill>
                  <a:srgbClr val="000000"/>
                </a:solidFill>
              </a:rPr>
              <a:t>p</a:t>
            </a:r>
            <a:r>
              <a:rPr lang="sk-SK" b="1" dirty="0" smtClean="0">
                <a:solidFill>
                  <a:srgbClr val="000000"/>
                </a:solidFill>
              </a:rPr>
              <a:t>repojenie zamestnávania a sociálnej práce</a:t>
            </a:r>
            <a:r>
              <a:rPr lang="sk-SK" dirty="0" smtClean="0">
                <a:solidFill>
                  <a:srgbClr val="000000"/>
                </a:solidFill>
              </a:rPr>
              <a:t> -kde však dochádza ku konfliktu </a:t>
            </a:r>
            <a:r>
              <a:rPr lang="sk-SK" dirty="0">
                <a:solidFill>
                  <a:srgbClr val="000000"/>
                </a:solidFill>
              </a:rPr>
              <a:t>rolí - </a:t>
            </a:r>
            <a:r>
              <a:rPr lang="sk-SK" dirty="0" smtClean="0">
                <a:solidFill>
                  <a:srgbClr val="000000"/>
                </a:solidFill>
              </a:rPr>
              <a:t>potreba </a:t>
            </a:r>
            <a:r>
              <a:rPr lang="sk-SK" i="1" dirty="0">
                <a:solidFill>
                  <a:srgbClr val="000000"/>
                </a:solidFill>
              </a:rPr>
              <a:t>kouča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(zamestnávanie) </a:t>
            </a:r>
            <a:r>
              <a:rPr lang="sk-SK" dirty="0">
                <a:solidFill>
                  <a:srgbClr val="000000"/>
                </a:solidFill>
              </a:rPr>
              <a:t>a </a:t>
            </a:r>
            <a:r>
              <a:rPr lang="sk-SK" i="1" dirty="0">
                <a:solidFill>
                  <a:srgbClr val="000000"/>
                </a:solidFill>
              </a:rPr>
              <a:t>sociálneho pracovníka </a:t>
            </a:r>
            <a:r>
              <a:rPr lang="sk-SK" dirty="0">
                <a:solidFill>
                  <a:srgbClr val="000000"/>
                </a:solidFill>
              </a:rPr>
              <a:t>(sociálna podpora</a:t>
            </a:r>
            <a:r>
              <a:rPr lang="sk-SK" dirty="0" smtClean="0">
                <a:solidFill>
                  <a:srgbClr val="000000"/>
                </a:solidFill>
              </a:rPr>
              <a:t>) </a:t>
            </a:r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0000"/>
                </a:solidFill>
              </a:rPr>
              <a:t>PROJEKT NOSIČI BATOŽÍN</a:t>
            </a:r>
            <a:br>
              <a:rPr lang="sk-SK" b="1" dirty="0" smtClean="0">
                <a:solidFill>
                  <a:srgbClr val="000000"/>
                </a:solidFill>
              </a:rPr>
            </a:br>
            <a:r>
              <a:rPr lang="sk-SK" dirty="0" smtClean="0">
                <a:solidFill>
                  <a:srgbClr val="000000"/>
                </a:solidFill>
              </a:rPr>
              <a:t>výzvy pre klientov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k-SK" dirty="0" smtClean="0">
              <a:solidFill>
                <a:srgbClr val="0000FF"/>
              </a:solidFill>
            </a:endParaRPr>
          </a:p>
          <a:p>
            <a:pPr>
              <a:lnSpc>
                <a:spcPct val="130000"/>
              </a:lnSpc>
            </a:pPr>
            <a:r>
              <a:rPr lang="sk-SK" b="1" dirty="0">
                <a:solidFill>
                  <a:srgbClr val="000000"/>
                </a:solidFill>
              </a:rPr>
              <a:t>neisté, nekomfortné a drahé bývanie </a:t>
            </a:r>
            <a:r>
              <a:rPr lang="sk-SK" dirty="0" smtClean="0">
                <a:solidFill>
                  <a:srgbClr val="000000"/>
                </a:solidFill>
              </a:rPr>
              <a:t>- až </a:t>
            </a:r>
            <a:r>
              <a:rPr lang="sk-SK" dirty="0">
                <a:solidFill>
                  <a:srgbClr val="000000"/>
                </a:solidFill>
              </a:rPr>
              <a:t>do 185 </a:t>
            </a:r>
            <a:r>
              <a:rPr lang="sk-SK" dirty="0" smtClean="0">
                <a:solidFill>
                  <a:srgbClr val="000000"/>
                </a:solidFill>
              </a:rPr>
              <a:t>eur za mesiac / 1 posteľ </a:t>
            </a:r>
            <a:r>
              <a:rPr lang="sk-SK" dirty="0">
                <a:solidFill>
                  <a:srgbClr val="000000"/>
                </a:solidFill>
              </a:rPr>
              <a:t>v </a:t>
            </a:r>
            <a:r>
              <a:rPr lang="sk-SK" dirty="0" smtClean="0">
                <a:solidFill>
                  <a:srgbClr val="000000"/>
                </a:solidFill>
              </a:rPr>
              <a:t>2-posteľovej izbe na ubytovni</a:t>
            </a:r>
            <a:endParaRPr lang="sk-SK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sk-SK" b="1" dirty="0" smtClean="0">
                <a:solidFill>
                  <a:srgbClr val="000000"/>
                </a:solidFill>
              </a:rPr>
              <a:t>problematika zadlženosti a výkonu exekúcie </a:t>
            </a:r>
            <a:r>
              <a:rPr lang="sk-SK" dirty="0" smtClean="0">
                <a:solidFill>
                  <a:srgbClr val="000000"/>
                </a:solidFill>
              </a:rPr>
              <a:t>- až do 15000 eur / klient</a:t>
            </a:r>
          </a:p>
          <a:p>
            <a:pPr>
              <a:lnSpc>
                <a:spcPct val="130000"/>
              </a:lnSpc>
            </a:pPr>
            <a:r>
              <a:rPr lang="sk-SK" b="1" dirty="0">
                <a:solidFill>
                  <a:srgbClr val="000000"/>
                </a:solidFill>
              </a:rPr>
              <a:t>obmedzený prístup k </a:t>
            </a:r>
            <a:r>
              <a:rPr lang="sk-SK" b="1" dirty="0" smtClean="0">
                <a:solidFill>
                  <a:srgbClr val="000000"/>
                </a:solidFill>
              </a:rPr>
              <a:t>úradom </a:t>
            </a:r>
            <a:r>
              <a:rPr lang="sk-SK" dirty="0">
                <a:solidFill>
                  <a:srgbClr val="000000"/>
                </a:solidFill>
              </a:rPr>
              <a:t>-</a:t>
            </a:r>
            <a:r>
              <a:rPr lang="sk-SK" dirty="0" smtClean="0">
                <a:solidFill>
                  <a:srgbClr val="000000"/>
                </a:solidFill>
              </a:rPr>
              <a:t> legislatívne bariéry</a:t>
            </a:r>
            <a:endParaRPr lang="sk-SK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sk-SK" b="1" dirty="0">
                <a:solidFill>
                  <a:srgbClr val="000000"/>
                </a:solidFill>
              </a:rPr>
              <a:t>zlý zdravotný stav, závislosti a nedostupnosť zdravotnej </a:t>
            </a:r>
            <a:r>
              <a:rPr lang="sk-SK" b="1" dirty="0" smtClean="0">
                <a:solidFill>
                  <a:srgbClr val="000000"/>
                </a:solidFill>
              </a:rPr>
              <a:t>starostlivosti</a:t>
            </a:r>
            <a:r>
              <a:rPr lang="sk-SK" dirty="0" smtClean="0">
                <a:solidFill>
                  <a:srgbClr val="000000"/>
                </a:solidFill>
              </a:rPr>
              <a:t> vzhľadom na dlhy</a:t>
            </a:r>
            <a:endParaRPr lang="sk-SK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sk-SK" b="1" dirty="0" smtClean="0">
                <a:solidFill>
                  <a:srgbClr val="000000"/>
                </a:solidFill>
              </a:rPr>
              <a:t>krátkodobé </a:t>
            </a:r>
            <a:r>
              <a:rPr lang="sk-SK" b="1" dirty="0">
                <a:solidFill>
                  <a:srgbClr val="000000"/>
                </a:solidFill>
              </a:rPr>
              <a:t>finančné </a:t>
            </a:r>
            <a:r>
              <a:rPr lang="sk-SK" b="1" dirty="0" smtClean="0">
                <a:solidFill>
                  <a:srgbClr val="000000"/>
                </a:solidFill>
              </a:rPr>
              <a:t>plánovanie</a:t>
            </a:r>
            <a:endParaRPr lang="sk-SK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0000"/>
                </a:solidFill>
              </a:rPr>
              <a:t>Prečo ľudia bez domova nie sú zamestnaní na otvorenom trhu práce?</a:t>
            </a:r>
            <a:br>
              <a:rPr lang="sk-SK" b="1" dirty="0" smtClean="0">
                <a:solidFill>
                  <a:srgbClr val="000000"/>
                </a:solidFill>
              </a:rPr>
            </a:br>
            <a:endParaRPr lang="sk-SK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sk-SK" sz="2800" b="1" dirty="0" smtClean="0">
                <a:solidFill>
                  <a:srgbClr val="000000"/>
                </a:solidFill>
              </a:rPr>
              <a:t>Otvorený trh práce ani nástroje “aktivizácie” nezohľadňujú situáciu straty bývania </a:t>
            </a:r>
            <a:r>
              <a:rPr lang="sk-SK" sz="2800" dirty="0" smtClean="0">
                <a:solidFill>
                  <a:srgbClr val="000000"/>
                </a:solidFill>
              </a:rPr>
              <a:t>- málo prosociálnych zamestnávateľov (pripravuje sa nový zákon o sociálnej ekononike)</a:t>
            </a:r>
          </a:p>
          <a:p>
            <a:pPr>
              <a:lnSpc>
                <a:spcPct val="120000"/>
              </a:lnSpc>
            </a:pPr>
            <a:r>
              <a:rPr lang="sk-SK" sz="2800" b="1" dirty="0" smtClean="0">
                <a:solidFill>
                  <a:srgbClr val="000000"/>
                </a:solidFill>
              </a:rPr>
              <a:t>Neexistuje trh cenovo dostupného nájomného bývania </a:t>
            </a:r>
            <a:r>
              <a:rPr lang="sk-SK" sz="2800" dirty="0" smtClean="0">
                <a:solidFill>
                  <a:srgbClr val="000000"/>
                </a:solidFill>
              </a:rPr>
              <a:t>– ĽBD majú prístup iba k neistému a nedôstojnému bývaniu (napr. nocľaháreň, útulok) alebo veľmi drahému (ubytovňa) – nemajú kde ukončiť svoje bezdomovectvo</a:t>
            </a:r>
          </a:p>
        </p:txBody>
      </p:sp>
    </p:spTree>
    <p:extLst>
      <p:ext uri="{BB962C8B-B14F-4D97-AF65-F5344CB8AC3E}">
        <p14:creationId xmlns:p14="http://schemas.microsoft.com/office/powerpoint/2010/main" val="393687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0000"/>
                </a:solidFill>
              </a:rPr>
              <a:t>PROJEKT NOSIČI BATOŽÍN</a:t>
            </a:r>
            <a:br>
              <a:rPr lang="sk-SK" b="1" dirty="0" smtClean="0">
                <a:solidFill>
                  <a:srgbClr val="000000"/>
                </a:solidFill>
              </a:rPr>
            </a:br>
            <a:r>
              <a:rPr lang="sk-SK" dirty="0" smtClean="0">
                <a:solidFill>
                  <a:srgbClr val="000000"/>
                </a:solidFill>
              </a:rPr>
              <a:t>Zamestnanie kopírujúce potreby ĽBD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sk-SK" sz="2800" dirty="0" smtClean="0">
                <a:solidFill>
                  <a:srgbClr val="000000"/>
                </a:solidFill>
              </a:rPr>
              <a:t>polovičný  úväzok</a:t>
            </a:r>
          </a:p>
          <a:p>
            <a:pPr>
              <a:lnSpc>
                <a:spcPct val="130000"/>
              </a:lnSpc>
            </a:pPr>
            <a:r>
              <a:rPr lang="sk-SK" sz="2800" dirty="0" smtClean="0">
                <a:solidFill>
                  <a:srgbClr val="000000"/>
                </a:solidFill>
              </a:rPr>
              <a:t>intenzívne sociálne poradenstvo a koučing u zamestnávateľa</a:t>
            </a:r>
          </a:p>
          <a:p>
            <a:pPr>
              <a:lnSpc>
                <a:spcPct val="130000"/>
              </a:lnSpc>
            </a:pPr>
            <a:r>
              <a:rPr lang="sk-SK" sz="2800" dirty="0" smtClean="0">
                <a:solidFill>
                  <a:srgbClr val="000000"/>
                </a:solidFill>
              </a:rPr>
              <a:t>finančná i nefinančná pomoc pri riešení dlhov</a:t>
            </a:r>
          </a:p>
          <a:p>
            <a:pPr>
              <a:lnSpc>
                <a:spcPct val="130000"/>
              </a:lnSpc>
            </a:pPr>
            <a:r>
              <a:rPr lang="sk-SK" sz="2800" dirty="0" smtClean="0">
                <a:solidFill>
                  <a:srgbClr val="000000"/>
                </a:solidFill>
              </a:rPr>
              <a:t>orientácia na pomoc s bývaním</a:t>
            </a:r>
          </a:p>
          <a:p>
            <a:pPr>
              <a:lnSpc>
                <a:spcPct val="130000"/>
              </a:lnSpc>
            </a:pPr>
            <a:r>
              <a:rPr lang="sk-SK" sz="2800" dirty="0" smtClean="0">
                <a:solidFill>
                  <a:srgbClr val="000000"/>
                </a:solidFill>
              </a:rPr>
              <a:t>príjem doplnený tringeltami za odnesenie batožiny (ako je bežné v službách) a predajom Nota bene, aby boli schopní platiť bývanie/dopravu/stravu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0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PROJEKT NOSIČI BATOŽÍN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Letné</a:t>
            </a:r>
            <a:r>
              <a:rPr lang="en-US" dirty="0" smtClean="0"/>
              <a:t> </a:t>
            </a:r>
            <a:r>
              <a:rPr lang="en-US" dirty="0" err="1" smtClean="0"/>
              <a:t>uniformy</a:t>
            </a:r>
            <a:endParaRPr lang="en-US" dirty="0"/>
          </a:p>
        </p:txBody>
      </p:sp>
      <p:pic>
        <p:nvPicPr>
          <p:cNvPr id="5" name="Content Placeholder 4" descr="SIM_023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" b="86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362216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893</Words>
  <Application>Microsoft Macintosh PowerPoint</Application>
  <PresentationFormat>On-screen Show (4:3)</PresentationFormat>
  <Paragraphs>112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Motív Office</vt:lpstr>
      <vt:lpstr>PRÁCA S ĽUĎMI BEZ DOMOVA V OZ PROTI PRÚDU</vt:lpstr>
      <vt:lpstr>OZ PROTI PRÚDU súčasné aktivity</vt:lpstr>
      <vt:lpstr>PowerPoint Presentation</vt:lpstr>
      <vt:lpstr>PROJEKT NOSIČI BATOŽÍN Idea a ciele projektu  </vt:lpstr>
      <vt:lpstr>PROJEKT NOSIČI BATOŽÍN  Systém fungovania </vt:lpstr>
      <vt:lpstr>PROJEKT NOSIČI BATOŽÍN výzvy pre klientov</vt:lpstr>
      <vt:lpstr>Prečo ľudia bez domova nie sú zamestnaní na otvorenom trhu práce? </vt:lpstr>
      <vt:lpstr>PROJEKT NOSIČI BATOŽÍN Zamestnanie kopírujúce potreby ĽBD</vt:lpstr>
      <vt:lpstr>PROJEKT NOSIČI BATOŽÍN Letné uniformy</vt:lpstr>
      <vt:lpstr>Riešenie dlhov u klientov  OZ Proti prúdu</vt:lpstr>
      <vt:lpstr>PROJEKT NOSIČI BATOŽÍN Limity pri výbere klientov</vt:lpstr>
      <vt:lpstr>PROJEKT NOSIČI BATOŽÍN Limity financovania</vt:lpstr>
      <vt:lpstr>PowerPoint Presentation</vt:lpstr>
      <vt:lpstr>PROJEKT NOSIČI BATOŽÍN  Spôsob práce </vt:lpstr>
      <vt:lpstr>PROJEKT NOSIČI BATOŽÍN  Prípadová štúdia klient č. 1</vt:lpstr>
      <vt:lpstr>PROJEKT NOSIČI BATOŽÍN  prípadová štúdia č. 2</vt:lpstr>
      <vt:lpstr>PROJEKT NOSIČI BATOŽÍN  prípadová štúdia č. 3</vt:lpstr>
      <vt:lpstr>  PROJEKT NOSIČI BATOŽÍN  celkové výsledky</vt:lpstr>
      <vt:lpstr>PROJEKT NOSIČI BATOŽÍN Ocenenia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ZAMESTNÁVANIE A RIEŠENIE DLHOV U ĽUDÍ BEZ DOMOVA V PROJEKTE NOSIČI BATOŽÍN</dc:title>
  <cp:lastModifiedBy>MacBook Pro</cp:lastModifiedBy>
  <cp:revision>82</cp:revision>
  <dcterms:modified xsi:type="dcterms:W3CDTF">2017-10-31T07:31:05Z</dcterms:modified>
</cp:coreProperties>
</file>