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  <p:sldMasterId id="2147483682" r:id="rId2"/>
    <p:sldMasterId id="2147483695" r:id="rId3"/>
  </p:sldMasterIdLst>
  <p:notesMasterIdLst>
    <p:notesMasterId r:id="rId44"/>
  </p:notesMasterIdLst>
  <p:sldIdLst>
    <p:sldId id="299" r:id="rId4"/>
    <p:sldId id="300" r:id="rId5"/>
    <p:sldId id="2147479137" r:id="rId6"/>
    <p:sldId id="2147479138" r:id="rId7"/>
    <p:sldId id="260" r:id="rId8"/>
    <p:sldId id="661" r:id="rId9"/>
    <p:sldId id="669" r:id="rId10"/>
    <p:sldId id="2147479136" r:id="rId11"/>
    <p:sldId id="689" r:id="rId12"/>
    <p:sldId id="304" r:id="rId13"/>
    <p:sldId id="688" r:id="rId14"/>
    <p:sldId id="679" r:id="rId15"/>
    <p:sldId id="2147479130" r:id="rId16"/>
    <p:sldId id="673" r:id="rId17"/>
    <p:sldId id="683" r:id="rId18"/>
    <p:sldId id="685" r:id="rId19"/>
    <p:sldId id="684" r:id="rId20"/>
    <p:sldId id="686" r:id="rId21"/>
    <p:sldId id="687" r:id="rId22"/>
    <p:sldId id="2147479131" r:id="rId23"/>
    <p:sldId id="2147479134" r:id="rId24"/>
    <p:sldId id="308" r:id="rId25"/>
    <p:sldId id="309" r:id="rId26"/>
    <p:sldId id="302" r:id="rId27"/>
    <p:sldId id="303" r:id="rId28"/>
    <p:sldId id="305" r:id="rId29"/>
    <p:sldId id="306" r:id="rId30"/>
    <p:sldId id="310" r:id="rId31"/>
    <p:sldId id="671" r:id="rId32"/>
    <p:sldId id="2147479135" r:id="rId33"/>
    <p:sldId id="682" r:id="rId34"/>
    <p:sldId id="674" r:id="rId35"/>
    <p:sldId id="680" r:id="rId36"/>
    <p:sldId id="692" r:id="rId37"/>
    <p:sldId id="2147479129" r:id="rId38"/>
    <p:sldId id="681" r:id="rId39"/>
    <p:sldId id="691" r:id="rId40"/>
    <p:sldId id="307" r:id="rId41"/>
    <p:sldId id="672" r:id="rId42"/>
    <p:sldId id="2147479139" r:id="rId43"/>
  </p:sldIdLst>
  <p:sldSz cx="9144000" cy="6858000" type="screen4x3"/>
  <p:notesSz cx="9926638" cy="6797675"/>
  <p:embeddedFontLst>
    <p:embeddedFont>
      <p:font typeface="Nunito Sans" pitchFamily="2" charset="-18"/>
      <p:regular r:id="rId45"/>
      <p:bold r:id="rId46"/>
      <p:italic r:id="rId47"/>
      <p:boldItalic r:id="rId48"/>
    </p:embeddedFont>
    <p:embeddedFont>
      <p:font typeface="Nunito Sans ExtraBold" pitchFamily="2" charset="-18"/>
      <p:bold r:id="rId49"/>
      <p:boldItalic r:id="rId50"/>
    </p:embeddedFont>
    <p:embeddedFont>
      <p:font typeface="Nunito Sans ExtraLight" pitchFamily="2" charset="-18"/>
      <p:regular r:id="rId51"/>
      <p:italic r:id="rId52"/>
    </p:embeddedFont>
    <p:embeddedFont>
      <p:font typeface="Nunito Sans SemiBold" pitchFamily="2" charset="-18"/>
      <p:bold r:id="rId53"/>
      <p:boldItalic r:id="rId54"/>
    </p:embeddedFont>
    <p:embeddedFont>
      <p:font typeface="Roboto Condensed" panose="02000000000000000000" pitchFamily="2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3CF"/>
    <a:srgbClr val="FEFCF8"/>
    <a:srgbClr val="ECECEC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82341" autoAdjust="0"/>
  </p:normalViewPr>
  <p:slideViewPr>
    <p:cSldViewPr snapToGrid="0" showGuides="1">
      <p:cViewPr varScale="1">
        <p:scale>
          <a:sx n="89" d="100"/>
          <a:sy n="89" d="100"/>
        </p:scale>
        <p:origin x="47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202"/>
    </p:cViewPr>
  </p:sorterViewPr>
  <p:notesViewPr>
    <p:cSldViewPr snapToGrid="0">
      <p:cViewPr varScale="1">
        <p:scale>
          <a:sx n="128" d="100"/>
          <a:sy n="128" d="100"/>
        </p:scale>
        <p:origin x="1740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5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2.fntdata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rilsa2-my.sharepoint.com/personal/olga_nesporova_rilsa_cz/Documents/FEANCI/vyzkumna%20zprava%20kvantita/OUTPUT_FEANCI%201_brezen2025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learcorporation-my.sharepoint.com/personal/rhornakova_lear_com/Documents/Desktop/R&#367;&#382;enky/Pr&#225;ce%20pro%20Olgu/2025_03_tabulky%20a%20grafy%20pro%20Olgu/OUTPUT_Hornakov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learcorporation-my.sharepoint.com/personal/rhornakova_lear_com/Documents/Desktop/R&#367;&#382;enky/Pr&#225;ce%20pro%20Olgu/2025_03_tabulky%20a%20grafy%20pro%20Olgu/OUTPUT_Hornakov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rilsa2-my.sharepoint.com/personal/olga_nesporova_rilsa_cz/Documents/FEANCI/vyzkumna%20zprava%20kvantita/OUTPUT_FEANCI%201_brezen2025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learcorporation-my.sharepoint.com/personal/rhornakova_lear_com/Documents/Desktop/R&#367;&#382;enky/Pr&#225;ce%20pro%20Olgu/2025_03_tabulky%20a%20grafy%20pro%20Olgu/OUTPUT_Hornakov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List1!$C$11:$C$12</c:f>
              <c:strCache>
                <c:ptCount val="2"/>
                <c:pt idx="0">
                  <c:v>rozhodně</c:v>
                </c:pt>
                <c:pt idx="1">
                  <c:v>ANO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List1!$B$13:$B$17</c:f>
              <c:strCache>
                <c:ptCount val="5"/>
                <c:pt idx="0">
                  <c:v>klient vůči jinému klientovi</c:v>
                </c:pt>
                <c:pt idx="1">
                  <c:v>rodina vůči klientovi</c:v>
                </c:pt>
                <c:pt idx="2">
                  <c:v>klient vůči personálu</c:v>
                </c:pt>
                <c:pt idx="3">
                  <c:v>personál vůči klientům</c:v>
                </c:pt>
                <c:pt idx="4">
                  <c:v>klient vůči rodině</c:v>
                </c:pt>
              </c:strCache>
            </c:strRef>
          </c:cat>
          <c:val>
            <c:numRef>
              <c:f>List1!$C$13:$C$17</c:f>
              <c:numCache>
                <c:formatCode>General</c:formatCode>
                <c:ptCount val="5"/>
                <c:pt idx="0">
                  <c:v>27</c:v>
                </c:pt>
                <c:pt idx="1">
                  <c:v>19</c:v>
                </c:pt>
                <c:pt idx="2">
                  <c:v>16</c:v>
                </c:pt>
                <c:pt idx="3">
                  <c:v>11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BF-4C1F-9CAC-2AC248337BFF}"/>
            </c:ext>
          </c:extLst>
        </c:ser>
        <c:ser>
          <c:idx val="1"/>
          <c:order val="1"/>
          <c:tx>
            <c:strRef>
              <c:f>List1!$D$11:$D$12</c:f>
              <c:strCache>
                <c:ptCount val="2"/>
                <c:pt idx="0">
                  <c:v>možná ANO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List1!$B$13:$B$17</c:f>
              <c:strCache>
                <c:ptCount val="5"/>
                <c:pt idx="0">
                  <c:v>klient vůči jinému klientovi</c:v>
                </c:pt>
                <c:pt idx="1">
                  <c:v>rodina vůči klientovi</c:v>
                </c:pt>
                <c:pt idx="2">
                  <c:v>klient vůči personálu</c:v>
                </c:pt>
                <c:pt idx="3">
                  <c:v>personál vůči klientům</c:v>
                </c:pt>
                <c:pt idx="4">
                  <c:v>klient vůči rodině</c:v>
                </c:pt>
              </c:strCache>
            </c:strRef>
          </c:cat>
          <c:val>
            <c:numRef>
              <c:f>List1!$D$13:$D$17</c:f>
              <c:numCache>
                <c:formatCode>General</c:formatCode>
                <c:ptCount val="5"/>
                <c:pt idx="0">
                  <c:v>51</c:v>
                </c:pt>
                <c:pt idx="1">
                  <c:v>45</c:v>
                </c:pt>
                <c:pt idx="2">
                  <c:v>46</c:v>
                </c:pt>
                <c:pt idx="3">
                  <c:v>38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BF-4C1F-9CAC-2AC248337BFF}"/>
            </c:ext>
          </c:extLst>
        </c:ser>
        <c:ser>
          <c:idx val="2"/>
          <c:order val="2"/>
          <c:tx>
            <c:strRef>
              <c:f>List1!$E$11:$E$12</c:f>
              <c:strCache>
                <c:ptCount val="2"/>
                <c:pt idx="0">
                  <c:v>určitě </c:v>
                </c:pt>
                <c:pt idx="1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List1!$B$13:$B$17</c:f>
              <c:strCache>
                <c:ptCount val="5"/>
                <c:pt idx="0">
                  <c:v>klient vůči jinému klientovi</c:v>
                </c:pt>
                <c:pt idx="1">
                  <c:v>rodina vůči klientovi</c:v>
                </c:pt>
                <c:pt idx="2">
                  <c:v>klient vůči personálu</c:v>
                </c:pt>
                <c:pt idx="3">
                  <c:v>personál vůči klientům</c:v>
                </c:pt>
                <c:pt idx="4">
                  <c:v>klient vůči rodině</c:v>
                </c:pt>
              </c:strCache>
            </c:strRef>
          </c:cat>
          <c:val>
            <c:numRef>
              <c:f>List1!$E$13:$E$17</c:f>
              <c:numCache>
                <c:formatCode>General</c:formatCode>
                <c:ptCount val="5"/>
                <c:pt idx="0">
                  <c:v>8</c:v>
                </c:pt>
                <c:pt idx="1">
                  <c:v>13</c:v>
                </c:pt>
                <c:pt idx="2">
                  <c:v>20</c:v>
                </c:pt>
                <c:pt idx="3">
                  <c:v>30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BF-4C1F-9CAC-2AC248337BFF}"/>
            </c:ext>
          </c:extLst>
        </c:ser>
        <c:ser>
          <c:idx val="3"/>
          <c:order val="3"/>
          <c:tx>
            <c:strRef>
              <c:f>List1!$F$11:$F$12</c:f>
              <c:strCache>
                <c:ptCount val="2"/>
                <c:pt idx="0">
                  <c:v>nevím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List1!$B$13:$B$17</c:f>
              <c:strCache>
                <c:ptCount val="5"/>
                <c:pt idx="0">
                  <c:v>klient vůči jinému klientovi</c:v>
                </c:pt>
                <c:pt idx="1">
                  <c:v>rodina vůči klientovi</c:v>
                </c:pt>
                <c:pt idx="2">
                  <c:v>klient vůči personálu</c:v>
                </c:pt>
                <c:pt idx="3">
                  <c:v>personál vůči klientům</c:v>
                </c:pt>
                <c:pt idx="4">
                  <c:v>klient vůči rodině</c:v>
                </c:pt>
              </c:strCache>
            </c:strRef>
          </c:cat>
          <c:val>
            <c:numRef>
              <c:f>List1!$F$13:$F$17</c:f>
              <c:numCache>
                <c:formatCode>General</c:formatCode>
                <c:ptCount val="5"/>
                <c:pt idx="0">
                  <c:v>14</c:v>
                </c:pt>
                <c:pt idx="1">
                  <c:v>23</c:v>
                </c:pt>
                <c:pt idx="2">
                  <c:v>18</c:v>
                </c:pt>
                <c:pt idx="3">
                  <c:v>21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BF-4C1F-9CAC-2AC248337B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53483439"/>
        <c:axId val="1653485103"/>
      </c:barChart>
      <c:catAx>
        <c:axId val="16534834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53485103"/>
        <c:crosses val="autoZero"/>
        <c:auto val="1"/>
        <c:lblAlgn val="ctr"/>
        <c:lblOffset val="100"/>
        <c:noMultiLvlLbl val="0"/>
      </c:catAx>
      <c:valAx>
        <c:axId val="1653485103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53483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65-91 (Ag24)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urážky, nadávky</c:v>
                </c:pt>
                <c:pt idx="1">
                  <c:v>krádež peněz, majetku</c:v>
                </c:pt>
                <c:pt idx="2">
                  <c:v>znevažování, ignorování</c:v>
                </c:pt>
                <c:pt idx="3">
                  <c:v>fyzické napadení</c:v>
                </c:pt>
                <c:pt idx="4">
                  <c:v>vyhrožování fyzickým napadením</c:v>
                </c:pt>
                <c:pt idx="5">
                  <c:v>nevhodné sex.chování</c:v>
                </c:pt>
                <c:pt idx="6">
                  <c:v>nevítané sex.dotyky</c:v>
                </c:pt>
                <c:pt idx="7">
                  <c:v>omezování osobní svobody</c:v>
                </c:pt>
                <c:pt idx="8">
                  <c:v>výhružný email</c:v>
                </c:pt>
                <c:pt idx="9">
                  <c:v>online podvody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27</c:v>
                </c:pt>
                <c:pt idx="1">
                  <c:v>14</c:v>
                </c:pt>
                <c:pt idx="2">
                  <c:v>24</c:v>
                </c:pt>
                <c:pt idx="3">
                  <c:v>6</c:v>
                </c:pt>
                <c:pt idx="4">
                  <c:v>10</c:v>
                </c:pt>
                <c:pt idx="5">
                  <c:v>10</c:v>
                </c:pt>
                <c:pt idx="6">
                  <c:v>6</c:v>
                </c:pt>
                <c:pt idx="7">
                  <c:v>15</c:v>
                </c:pt>
                <c:pt idx="8">
                  <c:v>9</c:v>
                </c:pt>
                <c:pt idx="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8-4176-B2AC-A21CE56F78A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18-30  (Ag24)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urážky, nadávky</c:v>
                </c:pt>
                <c:pt idx="1">
                  <c:v>krádež peněz, majetku</c:v>
                </c:pt>
                <c:pt idx="2">
                  <c:v>znevažování, ignorování</c:v>
                </c:pt>
                <c:pt idx="3">
                  <c:v>fyzické napadení</c:v>
                </c:pt>
                <c:pt idx="4">
                  <c:v>vyhrožování fyzickým napadením</c:v>
                </c:pt>
                <c:pt idx="5">
                  <c:v>nevhodné sex.chování</c:v>
                </c:pt>
                <c:pt idx="6">
                  <c:v>nevítané sex.dotyky</c:v>
                </c:pt>
                <c:pt idx="7">
                  <c:v>omezování osobní svobody</c:v>
                </c:pt>
                <c:pt idx="8">
                  <c:v>výhružný email</c:v>
                </c:pt>
                <c:pt idx="9">
                  <c:v>online podvody</c:v>
                </c:pt>
              </c:strCache>
            </c:strRef>
          </c:cat>
          <c:val>
            <c:numRef>
              <c:f>List1!$C$2:$C$11</c:f>
              <c:numCache>
                <c:formatCode>General</c:formatCode>
                <c:ptCount val="10"/>
                <c:pt idx="0">
                  <c:v>58</c:v>
                </c:pt>
                <c:pt idx="1">
                  <c:v>25</c:v>
                </c:pt>
                <c:pt idx="2">
                  <c:v>48</c:v>
                </c:pt>
                <c:pt idx="3">
                  <c:v>25</c:v>
                </c:pt>
                <c:pt idx="4">
                  <c:v>30</c:v>
                </c:pt>
                <c:pt idx="5">
                  <c:v>29</c:v>
                </c:pt>
                <c:pt idx="6">
                  <c:v>22</c:v>
                </c:pt>
                <c:pt idx="7">
                  <c:v>39</c:v>
                </c:pt>
                <c:pt idx="8">
                  <c:v>17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48-4176-B2AC-A21CE56F78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58337744"/>
        <c:axId val="1558334416"/>
      </c:barChart>
      <c:catAx>
        <c:axId val="1558337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8334416"/>
        <c:crosses val="autoZero"/>
        <c:auto val="1"/>
        <c:lblAlgn val="ctr"/>
        <c:lblOffset val="100"/>
        <c:noMultiLvlLbl val="0"/>
      </c:catAx>
      <c:valAx>
        <c:axId val="1558334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833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List7!$O$1</c:f>
              <c:strCache>
                <c:ptCount val="1"/>
                <c:pt idx="0">
                  <c:v>rozhodně souhlasím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EFCF8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List7!$N$2:$N$5</c:f>
              <c:strCache>
                <c:ptCount val="4"/>
                <c:pt idx="0">
                  <c:v>Klienti jsou jako děti, potřebují dohled a disciplínu</c:v>
                </c:pt>
                <c:pt idx="1">
                  <c:v>Klienti často zlobí</c:v>
                </c:pt>
                <c:pt idx="2">
                  <c:v>Klienti jsou stejní lidé jako my, jen potřebují s nějakými věcmi pomoci</c:v>
                </c:pt>
                <c:pt idx="3">
                  <c:v>Klienti jsou stále právoplatnými členy naší společnosti</c:v>
                </c:pt>
              </c:strCache>
            </c:strRef>
          </c:cat>
          <c:val>
            <c:numRef>
              <c:f>List7!$O$2:$O$5</c:f>
              <c:numCache>
                <c:formatCode>0</c:formatCode>
                <c:ptCount val="4"/>
                <c:pt idx="0">
                  <c:v>5.8</c:v>
                </c:pt>
                <c:pt idx="1">
                  <c:v>2.6</c:v>
                </c:pt>
                <c:pt idx="2">
                  <c:v>81</c:v>
                </c:pt>
                <c:pt idx="3">
                  <c:v>88.4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2-4A47-BA8E-84537002AF59}"/>
            </c:ext>
          </c:extLst>
        </c:ser>
        <c:ser>
          <c:idx val="1"/>
          <c:order val="1"/>
          <c:tx>
            <c:strRef>
              <c:f>List7!$P$1</c:f>
              <c:strCache>
                <c:ptCount val="1"/>
                <c:pt idx="0">
                  <c:v>spíše souhlasím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EFCF8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List7!$N$2:$N$5</c:f>
              <c:strCache>
                <c:ptCount val="4"/>
                <c:pt idx="0">
                  <c:v>Klienti jsou jako děti, potřebují dohled a disciplínu</c:v>
                </c:pt>
                <c:pt idx="1">
                  <c:v>Klienti často zlobí</c:v>
                </c:pt>
                <c:pt idx="2">
                  <c:v>Klienti jsou stejní lidé jako my, jen potřebují s nějakými věcmi pomoci</c:v>
                </c:pt>
                <c:pt idx="3">
                  <c:v>Klienti jsou stále právoplatnými členy naší společnosti</c:v>
                </c:pt>
              </c:strCache>
            </c:strRef>
          </c:cat>
          <c:val>
            <c:numRef>
              <c:f>List7!$P$2:$P$5</c:f>
              <c:numCache>
                <c:formatCode>0</c:formatCode>
                <c:ptCount val="4"/>
                <c:pt idx="0">
                  <c:v>14.4</c:v>
                </c:pt>
                <c:pt idx="1">
                  <c:v>7.2</c:v>
                </c:pt>
                <c:pt idx="2">
                  <c:v>16.899999999999999</c:v>
                </c:pt>
                <c:pt idx="3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E2-4A47-BA8E-84537002AF59}"/>
            </c:ext>
          </c:extLst>
        </c:ser>
        <c:ser>
          <c:idx val="2"/>
          <c:order val="2"/>
          <c:tx>
            <c:strRef>
              <c:f>List7!$Q$1</c:f>
              <c:strCache>
                <c:ptCount val="1"/>
                <c:pt idx="0">
                  <c:v>spíše nesouhlasím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EFCF8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List7!$N$2:$N$5</c:f>
              <c:strCache>
                <c:ptCount val="4"/>
                <c:pt idx="0">
                  <c:v>Klienti jsou jako děti, potřebují dohled a disciplínu</c:v>
                </c:pt>
                <c:pt idx="1">
                  <c:v>Klienti často zlobí</c:v>
                </c:pt>
                <c:pt idx="2">
                  <c:v>Klienti jsou stejní lidé jako my, jen potřebují s nějakými věcmi pomoci</c:v>
                </c:pt>
                <c:pt idx="3">
                  <c:v>Klienti jsou stále právoplatnými členy naší společnosti</c:v>
                </c:pt>
              </c:strCache>
            </c:strRef>
          </c:cat>
          <c:val>
            <c:numRef>
              <c:f>List7!$Q$2:$Q$5</c:f>
              <c:numCache>
                <c:formatCode>0</c:formatCode>
                <c:ptCount val="4"/>
                <c:pt idx="0">
                  <c:v>23.9</c:v>
                </c:pt>
                <c:pt idx="1">
                  <c:v>24.9</c:v>
                </c:pt>
                <c:pt idx="2">
                  <c:v>1.8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E2-4A47-BA8E-84537002AF59}"/>
            </c:ext>
          </c:extLst>
        </c:ser>
        <c:ser>
          <c:idx val="3"/>
          <c:order val="3"/>
          <c:tx>
            <c:strRef>
              <c:f>List7!$R$1</c:f>
              <c:strCache>
                <c:ptCount val="1"/>
                <c:pt idx="0">
                  <c:v>rozhodně nesouhlasím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EFCF8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List7!$N$2:$N$5</c:f>
              <c:strCache>
                <c:ptCount val="4"/>
                <c:pt idx="0">
                  <c:v>Klienti jsou jako děti, potřebují dohled a disciplínu</c:v>
                </c:pt>
                <c:pt idx="1">
                  <c:v>Klienti často zlobí</c:v>
                </c:pt>
                <c:pt idx="2">
                  <c:v>Klienti jsou stejní lidé jako my, jen potřebují s nějakými věcmi pomoci</c:v>
                </c:pt>
                <c:pt idx="3">
                  <c:v>Klienti jsou stále právoplatnými členy naší společnosti</c:v>
                </c:pt>
              </c:strCache>
            </c:strRef>
          </c:cat>
          <c:val>
            <c:numRef>
              <c:f>List7!$R$2:$R$5</c:f>
              <c:numCache>
                <c:formatCode>0</c:formatCode>
                <c:ptCount val="4"/>
                <c:pt idx="0">
                  <c:v>55.9</c:v>
                </c:pt>
                <c:pt idx="1">
                  <c:v>65.3</c:v>
                </c:pt>
                <c:pt idx="2">
                  <c:v>0.3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E2-4A47-BA8E-84537002A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7649247"/>
        <c:axId val="17655487"/>
      </c:barChart>
      <c:catAx>
        <c:axId val="17649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655487"/>
        <c:crosses val="autoZero"/>
        <c:auto val="1"/>
        <c:lblAlgn val="ctr"/>
        <c:lblOffset val="100"/>
        <c:noMultiLvlLbl val="0"/>
      </c:catAx>
      <c:valAx>
        <c:axId val="17655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649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b="0" i="0" u="none" strike="noStrike" baseline="0">
                <a:effectLst/>
              </a:rPr>
              <a:t>Když jste o situaci mluvil/a, jaký byl výsledek?</a:t>
            </a:r>
            <a:endParaRPr lang="en-US" sz="2400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4118588871265943"/>
          <c:y val="0.13459290155680248"/>
          <c:w val="0.38605564054195252"/>
          <c:h val="0.6346845507799441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8E-4ABC-8C7E-47482F0393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8E-4ABC-8C7E-47482F0393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8E-4ABC-8C7E-47482F0393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8E-4ABC-8C7E-47482F0393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8E-4ABC-8C7E-47482F03934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18E-4ABC-8C7E-47482F039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'grafy a tab Q20-Q25'!$I$913:$I$916</c:f>
              <c:strCache>
                <c:ptCount val="4"/>
                <c:pt idx="0">
                  <c:v>velmi to pomohlo</c:v>
                </c:pt>
                <c:pt idx="1">
                  <c:v>spíše to pomohlo</c:v>
                </c:pt>
                <c:pt idx="2">
                  <c:v>trochu to pomohlo a trochu to stiaci zhoršilo</c:v>
                </c:pt>
                <c:pt idx="3">
                  <c:v>spíše to situaci zhoršilo</c:v>
                </c:pt>
              </c:strCache>
            </c:strRef>
          </c:cat>
          <c:val>
            <c:numRef>
              <c:f>'grafy a tab Q20-Q25'!$J$913:$J$916</c:f>
              <c:numCache>
                <c:formatCode>###0</c:formatCode>
                <c:ptCount val="4"/>
                <c:pt idx="0">
                  <c:v>33.913043478260867</c:v>
                </c:pt>
                <c:pt idx="1">
                  <c:v>44.347826086956523</c:v>
                </c:pt>
                <c:pt idx="2">
                  <c:v>18.695652173913043</c:v>
                </c:pt>
                <c:pt idx="3">
                  <c:v>2.8985507246376812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8E-4ABC-8C7E-47482F039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934658495459217E-2"/>
          <c:y val="0.60253285125773381"/>
          <c:w val="0.78024895279031714"/>
          <c:h val="0.39746714874226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List1!$K$3</c:f>
              <c:strCache>
                <c:ptCount val="1"/>
                <c:pt idx="0">
                  <c:v>velmi to pomohlo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List1!$L$3</c:f>
              <c:numCache>
                <c:formatCode>0</c:formatCode>
                <c:ptCount val="1"/>
                <c:pt idx="0">
                  <c:v>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8-4B62-B340-ABC8EDEEC1FC}"/>
            </c:ext>
          </c:extLst>
        </c:ser>
        <c:ser>
          <c:idx val="1"/>
          <c:order val="1"/>
          <c:tx>
            <c:strRef>
              <c:f>List1!$K$4</c:f>
              <c:strCache>
                <c:ptCount val="1"/>
                <c:pt idx="0">
                  <c:v>spíše to pomohlo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List1!$L$4</c:f>
              <c:numCache>
                <c:formatCode>0</c:formatCode>
                <c:ptCount val="1"/>
                <c:pt idx="0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A8-4B62-B340-ABC8EDEEC1FC}"/>
            </c:ext>
          </c:extLst>
        </c:ser>
        <c:ser>
          <c:idx val="2"/>
          <c:order val="2"/>
          <c:tx>
            <c:strRef>
              <c:f>List1!$K$5</c:f>
              <c:strCache>
                <c:ptCount val="1"/>
                <c:pt idx="0">
                  <c:v>trochu to pomohlo trochu zhoršilo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List1!$L$5</c:f>
              <c:numCache>
                <c:formatCode>0</c:formatCode>
                <c:ptCount val="1"/>
                <c:pt idx="0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A8-4B62-B340-ABC8EDEEC1FC}"/>
            </c:ext>
          </c:extLst>
        </c:ser>
        <c:ser>
          <c:idx val="3"/>
          <c:order val="3"/>
          <c:tx>
            <c:strRef>
              <c:f>List1!$K$6</c:f>
              <c:strCache>
                <c:ptCount val="1"/>
                <c:pt idx="0">
                  <c:v>spíše to situaci zhoršilo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List1!$L$6</c:f>
              <c:numCache>
                <c:formatCode>0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A8-4B62-B340-ABC8EDEEC1FC}"/>
            </c:ext>
          </c:extLst>
        </c:ser>
        <c:ser>
          <c:idx val="4"/>
          <c:order val="4"/>
          <c:tx>
            <c:strRef>
              <c:f>List1!$K$7</c:f>
              <c:strCache>
                <c:ptCount val="1"/>
                <c:pt idx="0">
                  <c:v>velmi to situaci zhoršilo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List1!$L$7</c:f>
              <c:numCache>
                <c:formatCode>0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A8-4B62-B340-ABC8EDEEC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2611567"/>
        <c:axId val="2052632367"/>
      </c:barChart>
      <c:catAx>
        <c:axId val="2052611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52632367"/>
        <c:crosses val="autoZero"/>
        <c:auto val="1"/>
        <c:lblAlgn val="ctr"/>
        <c:lblOffset val="100"/>
        <c:noMultiLvlLbl val="0"/>
      </c:catAx>
      <c:valAx>
        <c:axId val="20526323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52611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EAN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jiný klient</c:v>
                </c:pt>
                <c:pt idx="1">
                  <c:v>příbuzný</c:v>
                </c:pt>
                <c:pt idx="2">
                  <c:v>kolega</c:v>
                </c:pt>
                <c:pt idx="3">
                  <c:v>já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81</c:v>
                </c:pt>
                <c:pt idx="1">
                  <c:v>71</c:v>
                </c:pt>
                <c:pt idx="2">
                  <c:v>38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D-45FA-B739-FE5E28EC9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810447999"/>
        <c:axId val="810444255"/>
      </c:barChart>
      <c:catAx>
        <c:axId val="810447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0444255"/>
        <c:crosses val="autoZero"/>
        <c:auto val="1"/>
        <c:lblAlgn val="ctr"/>
        <c:lblOffset val="100"/>
        <c:noMultiLvlLbl val="0"/>
      </c:catAx>
      <c:valAx>
        <c:axId val="81044425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0447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217688224013713E-2"/>
          <c:y val="2.8739386022207707E-2"/>
          <c:w val="0.94031790126353398"/>
          <c:h val="0.5504390983426247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'q21'!$C$11</c:f>
              <c:strCache>
                <c:ptCount val="1"/>
                <c:pt idx="0">
                  <c:v>ano, některé z těch věcí se dějí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'q21'!$D$11</c:f>
              <c:numCache>
                <c:formatCode>0</c:formatCode>
                <c:ptCount val="1"/>
                <c:pt idx="0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B-4B76-86B0-3D13A155DCFE}"/>
            </c:ext>
          </c:extLst>
        </c:ser>
        <c:ser>
          <c:idx val="1"/>
          <c:order val="1"/>
          <c:tx>
            <c:strRef>
              <c:f>'q21'!$C$12</c:f>
              <c:strCache>
                <c:ptCount val="1"/>
                <c:pt idx="0">
                  <c:v>asi ano, je to možné, ale nejsem si jistý/á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'q21'!$D$12</c:f>
              <c:numCache>
                <c:formatCode>0</c:formatCode>
                <c:ptCount val="1"/>
                <c:pt idx="0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3B-4B76-86B0-3D13A155DCFE}"/>
            </c:ext>
          </c:extLst>
        </c:ser>
        <c:ser>
          <c:idx val="2"/>
          <c:order val="2"/>
          <c:tx>
            <c:strRef>
              <c:f>'q21'!$C$13</c:f>
              <c:strCache>
                <c:ptCount val="1"/>
                <c:pt idx="0">
                  <c:v>určitě ne, myslím si, že takové věci se nedějí</c:v>
                </c:pt>
              </c:strCache>
            </c:strRef>
          </c:tx>
          <c:spPr>
            <a:solidFill>
              <a:srgbClr val="FAEFD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'q21'!$D$13</c:f>
              <c:numCache>
                <c:formatCode>0</c:formatCode>
                <c:ptCount val="1"/>
                <c:pt idx="0">
                  <c:v>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3B-4B76-86B0-3D13A155DCFE}"/>
            </c:ext>
          </c:extLst>
        </c:ser>
        <c:ser>
          <c:idx val="3"/>
          <c:order val="3"/>
          <c:tx>
            <c:strRef>
              <c:f>'q21'!$C$14</c:f>
              <c:strCache>
                <c:ptCount val="1"/>
                <c:pt idx="0">
                  <c:v>nevím o tom, nedokážu posoudit</c:v>
                </c:pt>
              </c:strCache>
            </c:strRef>
          </c:tx>
          <c:spPr>
            <a:solidFill>
              <a:srgbClr val="E3E3E3">
                <a:lumMod val="9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03B-4B76-86B0-3D13A155D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'q21'!$D$14</c:f>
              <c:numCache>
                <c:formatCode>0</c:formatCode>
                <c:ptCount val="1"/>
                <c:pt idx="0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3B-4B76-86B0-3D13A155D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9102383"/>
        <c:axId val="129096975"/>
      </c:barChart>
      <c:catAx>
        <c:axId val="12910238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096975"/>
        <c:crosses val="autoZero"/>
        <c:auto val="1"/>
        <c:lblAlgn val="ctr"/>
        <c:lblOffset val="100"/>
        <c:noMultiLvlLbl val="0"/>
      </c:catAx>
      <c:valAx>
        <c:axId val="129096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9102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EAN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jiný klient</c:v>
                </c:pt>
                <c:pt idx="1">
                  <c:v>příbuzný</c:v>
                </c:pt>
                <c:pt idx="2">
                  <c:v>kolega</c:v>
                </c:pt>
                <c:pt idx="3">
                  <c:v>já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81</c:v>
                </c:pt>
                <c:pt idx="1">
                  <c:v>71</c:v>
                </c:pt>
                <c:pt idx="2">
                  <c:v>38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D-45FA-B739-FE5E28EC9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810447999"/>
        <c:axId val="810444255"/>
      </c:barChart>
      <c:catAx>
        <c:axId val="810447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0444255"/>
        <c:crosses val="autoZero"/>
        <c:auto val="1"/>
        <c:lblAlgn val="ctr"/>
        <c:lblOffset val="100"/>
        <c:noMultiLvlLbl val="0"/>
      </c:catAx>
      <c:valAx>
        <c:axId val="81044425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0447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900" b="1" i="0" u="none" strike="noStrike" baseline="0" dirty="0">
                <a:effectLst/>
              </a:rPr>
              <a:t>Setkáváte se s tím, že klienti přicházejí v zanedbaném stavu?</a:t>
            </a:r>
            <a:endParaRPr lang="cs-CZ" sz="1900" b="1" dirty="0"/>
          </a:p>
        </c:rich>
      </c:tx>
      <c:layout>
        <c:manualLayout>
          <c:xMode val="edge"/>
          <c:yMode val="edge"/>
          <c:x val="0.11498343556472325"/>
          <c:y val="3.6353068377759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'Ruzena Q14-Q19'!$A$3</c:f>
              <c:strCache>
                <c:ptCount val="1"/>
                <c:pt idx="0">
                  <c:v>ano, velmi často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'Ruzena Q14-Q19'!$B$2:$D$2</c:f>
              <c:strCache>
                <c:ptCount val="3"/>
                <c:pt idx="0">
                  <c:v> z domácího prostředí</c:v>
                </c:pt>
                <c:pt idx="1">
                  <c:v>z léčeben dlouhodobě nemocných 
či z odlehčovacích služeb</c:v>
                </c:pt>
                <c:pt idx="2">
                  <c:v>z nemocnice 
(např. po kratších pobytech)</c:v>
                </c:pt>
              </c:strCache>
            </c:strRef>
          </c:cat>
          <c:val>
            <c:numRef>
              <c:f>'Ruzena Q14-Q19'!$B$3:$D$3</c:f>
              <c:numCache>
                <c:formatCode>0</c:formatCode>
                <c:ptCount val="3"/>
                <c:pt idx="0">
                  <c:v>3.0832476875642301</c:v>
                </c:pt>
                <c:pt idx="1">
                  <c:v>11.9218910585817</c:v>
                </c:pt>
                <c:pt idx="2">
                  <c:v>13.052415210688601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8-4797-BBDF-EBF900B8E995}"/>
            </c:ext>
          </c:extLst>
        </c:ser>
        <c:ser>
          <c:idx val="1"/>
          <c:order val="1"/>
          <c:tx>
            <c:strRef>
              <c:f>'Ruzena Q14-Q19'!$A$4</c:f>
              <c:strCache>
                <c:ptCount val="1"/>
                <c:pt idx="0">
                  <c:v>ano, často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'Ruzena Q14-Q19'!$B$2:$D$2</c:f>
              <c:strCache>
                <c:ptCount val="3"/>
                <c:pt idx="0">
                  <c:v> z domácího prostředí</c:v>
                </c:pt>
                <c:pt idx="1">
                  <c:v>z léčeben dlouhodobě nemocných 
či z odlehčovacích služeb</c:v>
                </c:pt>
                <c:pt idx="2">
                  <c:v>z nemocnice 
(např. po kratších pobytech)</c:v>
                </c:pt>
              </c:strCache>
            </c:strRef>
          </c:cat>
          <c:val>
            <c:numRef>
              <c:f>'Ruzena Q14-Q19'!$B$4:$D$4</c:f>
              <c:numCache>
                <c:formatCode>0</c:formatCode>
                <c:ptCount val="3"/>
                <c:pt idx="0">
                  <c:v>16.238437821171601</c:v>
                </c:pt>
                <c:pt idx="1">
                  <c:v>31.346351490236401</c:v>
                </c:pt>
                <c:pt idx="2">
                  <c:v>29.085303186022603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38-4797-BBDF-EBF900B8E995}"/>
            </c:ext>
          </c:extLst>
        </c:ser>
        <c:ser>
          <c:idx val="2"/>
          <c:order val="2"/>
          <c:tx>
            <c:strRef>
              <c:f>'Ruzena Q14-Q19'!$A$5</c:f>
              <c:strCache>
                <c:ptCount val="1"/>
                <c:pt idx="0">
                  <c:v>ano, výjimečně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'Ruzena Q14-Q19'!$B$2:$D$2</c:f>
              <c:strCache>
                <c:ptCount val="3"/>
                <c:pt idx="0">
                  <c:v> z domácího prostředí</c:v>
                </c:pt>
                <c:pt idx="1">
                  <c:v>z léčeben dlouhodobě nemocných 
či z odlehčovacích služeb</c:v>
                </c:pt>
                <c:pt idx="2">
                  <c:v>z nemocnice 
(např. po kratších pobytech)</c:v>
                </c:pt>
              </c:strCache>
            </c:strRef>
          </c:cat>
          <c:val>
            <c:numRef>
              <c:f>'Ruzena Q14-Q19'!$B$5:$D$5</c:f>
              <c:numCache>
                <c:formatCode>0</c:formatCode>
                <c:ptCount val="3"/>
                <c:pt idx="0">
                  <c:v>58.581706063720503</c:v>
                </c:pt>
                <c:pt idx="1">
                  <c:v>37.821171634121299</c:v>
                </c:pt>
                <c:pt idx="2">
                  <c:v>38.643371017471701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38-4797-BBDF-EBF900B8E995}"/>
            </c:ext>
          </c:extLst>
        </c:ser>
        <c:ser>
          <c:idx val="3"/>
          <c:order val="3"/>
          <c:tx>
            <c:strRef>
              <c:f>'Ruzena Q14-Q19'!$A$6</c:f>
              <c:strCache>
                <c:ptCount val="1"/>
                <c:pt idx="0">
                  <c:v>ne, nikdy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'Ruzena Q14-Q19'!$B$2:$D$2</c:f>
              <c:strCache>
                <c:ptCount val="3"/>
                <c:pt idx="0">
                  <c:v> z domácího prostředí</c:v>
                </c:pt>
                <c:pt idx="1">
                  <c:v>z léčeben dlouhodobě nemocných 
či z odlehčovacích služeb</c:v>
                </c:pt>
                <c:pt idx="2">
                  <c:v>z nemocnice 
(např. po kratších pobytech)</c:v>
                </c:pt>
              </c:strCache>
            </c:strRef>
          </c:cat>
          <c:val>
            <c:numRef>
              <c:f>'Ruzena Q14-Q19'!$B$6:$D$6</c:f>
              <c:numCache>
                <c:formatCode>0</c:formatCode>
                <c:ptCount val="3"/>
                <c:pt idx="0">
                  <c:v>11.6135662898253</c:v>
                </c:pt>
                <c:pt idx="1">
                  <c:v>7.9136690647482002</c:v>
                </c:pt>
                <c:pt idx="2">
                  <c:v>8.3247687564234294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38-4797-BBDF-EBF900B8E995}"/>
            </c:ext>
          </c:extLst>
        </c:ser>
        <c:ser>
          <c:idx val="4"/>
          <c:order val="4"/>
          <c:tx>
            <c:strRef>
              <c:f>'Ruzena Q14-Q19'!$A$7</c:f>
              <c:strCache>
                <c:ptCount val="1"/>
                <c:pt idx="0">
                  <c:v>nevím, nedokážu posoudit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'Ruzena Q14-Q19'!$B$2:$D$2</c:f>
              <c:strCache>
                <c:ptCount val="3"/>
                <c:pt idx="0">
                  <c:v> z domácího prostředí</c:v>
                </c:pt>
                <c:pt idx="1">
                  <c:v>z léčeben dlouhodobě nemocných 
či z odlehčovacích služeb</c:v>
                </c:pt>
                <c:pt idx="2">
                  <c:v>z nemocnice 
(např. po kratších pobytech)</c:v>
                </c:pt>
              </c:strCache>
            </c:strRef>
          </c:cat>
          <c:val>
            <c:numRef>
              <c:f>'Ruzena Q14-Q19'!$B$7:$D$7</c:f>
              <c:numCache>
                <c:formatCode>0</c:formatCode>
                <c:ptCount val="3"/>
                <c:pt idx="0">
                  <c:v>10.483042137718401</c:v>
                </c:pt>
                <c:pt idx="1">
                  <c:v>10.9969167523124</c:v>
                </c:pt>
                <c:pt idx="2">
                  <c:v>10.8941418293936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38-4797-BBDF-EBF900B8E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7373464"/>
        <c:axId val="927376416"/>
      </c:barChart>
      <c:catAx>
        <c:axId val="927373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7376416"/>
        <c:crosses val="autoZero"/>
        <c:auto val="1"/>
        <c:lblAlgn val="ctr"/>
        <c:lblOffset val="100"/>
        <c:noMultiLvlLbl val="0"/>
      </c:catAx>
      <c:valAx>
        <c:axId val="927376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7373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dirty="0"/>
              <a:t>Nahlásil/a jste, co se stalo nebo jste </a:t>
            </a:r>
          </a:p>
          <a:p>
            <a:pPr>
              <a:defRPr/>
            </a:pPr>
            <a:r>
              <a:rPr lang="cs-CZ" sz="2000" dirty="0"/>
              <a:t>o tom alespoň </a:t>
            </a:r>
          </a:p>
          <a:p>
            <a:pPr>
              <a:defRPr/>
            </a:pPr>
            <a:r>
              <a:rPr lang="cs-CZ" sz="2000" dirty="0"/>
              <a:t>s někým mluvil(a)?</a:t>
            </a:r>
            <a:endParaRPr lang="en-US" sz="2000" dirty="0"/>
          </a:p>
        </c:rich>
      </c:tx>
      <c:layout>
        <c:manualLayout>
          <c:xMode val="edge"/>
          <c:yMode val="edge"/>
          <c:x val="9.9483512117600412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47094585167318925"/>
          <c:y val="0.1418911301637302"/>
          <c:w val="0.40448970990833483"/>
          <c:h val="0.7873944071441777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4F-485F-B0B0-DF75CD25F1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4F-485F-B0B0-DF75CD25F1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4F-485F-B0B0-DF75CD25F1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4F-485F-B0B0-DF75CD25F1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B4F-485F-B0B0-DF75CD25F1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'Ruzena Q20-Q25'!$B$900:$B$901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'Ruzena Q20-Q25'!$E$900:$E$901</c:f>
              <c:numCache>
                <c:formatCode>###0</c:formatCode>
                <c:ptCount val="2"/>
                <c:pt idx="0">
                  <c:v>71.531346351490228</c:v>
                </c:pt>
                <c:pt idx="1">
                  <c:v>28.468653648509761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4F-485F-B0B0-DF75CD25F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70429660410585"/>
          <c:y val="0.8471534049014523"/>
          <c:w val="0.23668749970280828"/>
          <c:h val="0.118817189502379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b="0" i="0" u="none" strike="noStrike" baseline="0">
                <a:effectLst/>
              </a:rPr>
              <a:t>Když jste o situaci mluvil/a, jaký byl výsledek?</a:t>
            </a:r>
            <a:endParaRPr lang="en-US" sz="2400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4118588871265943"/>
          <c:y val="0.13459290155680248"/>
          <c:w val="0.38605564054195252"/>
          <c:h val="0.6346845507799441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8E-4ABC-8C7E-47482F0393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8E-4ABC-8C7E-47482F0393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8E-4ABC-8C7E-47482F0393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8E-4ABC-8C7E-47482F0393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8E-4ABC-8C7E-47482F03934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18E-4ABC-8C7E-47482F039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'grafy a tab Q20-Q25'!$I$913:$I$916</c:f>
              <c:strCache>
                <c:ptCount val="4"/>
                <c:pt idx="0">
                  <c:v>velmi to pomohlo</c:v>
                </c:pt>
                <c:pt idx="1">
                  <c:v>spíše to pomohlo</c:v>
                </c:pt>
                <c:pt idx="2">
                  <c:v>trochu to pomohlo a trochu to stiaci zhoršilo</c:v>
                </c:pt>
                <c:pt idx="3">
                  <c:v>spíše to situaci zhoršilo</c:v>
                </c:pt>
              </c:strCache>
            </c:strRef>
          </c:cat>
          <c:val>
            <c:numRef>
              <c:f>'grafy a tab Q20-Q25'!$J$913:$J$916</c:f>
              <c:numCache>
                <c:formatCode>###0</c:formatCode>
                <c:ptCount val="4"/>
                <c:pt idx="0">
                  <c:v>33.913043478260867</c:v>
                </c:pt>
                <c:pt idx="1">
                  <c:v>44.347826086956523</c:v>
                </c:pt>
                <c:pt idx="2">
                  <c:v>18.695652173913043</c:v>
                </c:pt>
                <c:pt idx="3">
                  <c:v>2.8985507246376812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8E-4ABC-8C7E-47482F039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934658495459217E-2"/>
          <c:y val="0.60253285125773381"/>
          <c:w val="0.78024895279031714"/>
          <c:h val="0.39746714874226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0" i="0" u="none" strike="noStrike" baseline="0" dirty="0">
                <a:effectLst/>
              </a:rPr>
              <a:t>Absolvoval/a jste nějaký kurz či školení na následující témata?</a:t>
            </a:r>
            <a:endParaRPr lang="en-US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48540325784664284"/>
          <c:y val="9.3283144640381163E-2"/>
          <c:w val="0.48234412295602502"/>
          <c:h val="0.747079987524846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'Ruzena Q20-Q25'!$I$987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'Ruzena Q20-Q25'!$J$986:$O$986</c:f>
              <c:strCache>
                <c:ptCount val="6"/>
                <c:pt idx="0">
                  <c:v>prevence týrání a zneužívání seniorů</c:v>
                </c:pt>
                <c:pt idx="1">
                  <c:v>komunikace s rodinnými příslušníky</c:v>
                </c:pt>
                <c:pt idx="2">
                  <c:v>význam výživy a stravování pro seniory</c:v>
                </c:pt>
                <c:pt idx="3">
                  <c:v> komunikace s náročným klientem</c:v>
                </c:pt>
                <c:pt idx="4">
                  <c:v>jak se bránit vyhoření</c:v>
                </c:pt>
                <c:pt idx="5">
                  <c:v>péče o klienta s demencí</c:v>
                </c:pt>
              </c:strCache>
            </c:strRef>
          </c:cat>
          <c:val>
            <c:numRef>
              <c:f>'Ruzena Q20-Q25'!$J$987:$O$987</c:f>
              <c:numCache>
                <c:formatCode>###0</c:formatCode>
                <c:ptCount val="6"/>
                <c:pt idx="0">
                  <c:v>35.046248715313467</c:v>
                </c:pt>
                <c:pt idx="1">
                  <c:v>49.434737923946557</c:v>
                </c:pt>
                <c:pt idx="2">
                  <c:v>54.881808838643373</c:v>
                </c:pt>
                <c:pt idx="3">
                  <c:v>69.167523124357658</c:v>
                </c:pt>
                <c:pt idx="4">
                  <c:v>71.839671120246663</c:v>
                </c:pt>
                <c:pt idx="5">
                  <c:v>81.397738951695786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D6-4442-B7E6-53025335C26B}"/>
            </c:ext>
          </c:extLst>
        </c:ser>
        <c:ser>
          <c:idx val="1"/>
          <c:order val="1"/>
          <c:tx>
            <c:strRef>
              <c:f>'Ruzena Q20-Q25'!$I$988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'Ruzena Q20-Q25'!$J$986:$O$986</c:f>
              <c:strCache>
                <c:ptCount val="6"/>
                <c:pt idx="0">
                  <c:v>prevence týrání a zneužívání seniorů</c:v>
                </c:pt>
                <c:pt idx="1">
                  <c:v>komunikace s rodinnými příslušníky</c:v>
                </c:pt>
                <c:pt idx="2">
                  <c:v>význam výživy a stravování pro seniory</c:v>
                </c:pt>
                <c:pt idx="3">
                  <c:v> komunikace s náročným klientem</c:v>
                </c:pt>
                <c:pt idx="4">
                  <c:v>jak se bránit vyhoření</c:v>
                </c:pt>
                <c:pt idx="5">
                  <c:v>péče o klienta s demencí</c:v>
                </c:pt>
              </c:strCache>
            </c:strRef>
          </c:cat>
          <c:val>
            <c:numRef>
              <c:f>'Ruzena Q20-Q25'!$J$988:$O$988</c:f>
              <c:numCache>
                <c:formatCode>###0</c:formatCode>
                <c:ptCount val="6"/>
                <c:pt idx="0">
                  <c:v>47.790339157245633</c:v>
                </c:pt>
                <c:pt idx="1">
                  <c:v>41.007194244604314</c:v>
                </c:pt>
                <c:pt idx="2">
                  <c:v>35.354573484069881</c:v>
                </c:pt>
                <c:pt idx="3">
                  <c:v>21.479958890030833</c:v>
                </c:pt>
                <c:pt idx="4">
                  <c:v>22.507708119218911</c:v>
                </c:pt>
                <c:pt idx="5">
                  <c:v>14.902363823227132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D6-4442-B7E6-53025335C26B}"/>
            </c:ext>
          </c:extLst>
        </c:ser>
        <c:ser>
          <c:idx val="2"/>
          <c:order val="2"/>
          <c:tx>
            <c:strRef>
              <c:f>'Ruzena Q20-Q25'!$I$989</c:f>
              <c:strCache>
                <c:ptCount val="1"/>
                <c:pt idx="0">
                  <c:v>nevím, nepamatuju 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'Ruzena Q20-Q25'!$J$986:$O$986</c:f>
              <c:strCache>
                <c:ptCount val="6"/>
                <c:pt idx="0">
                  <c:v>prevence týrání a zneužívání seniorů</c:v>
                </c:pt>
                <c:pt idx="1">
                  <c:v>komunikace s rodinnými příslušníky</c:v>
                </c:pt>
                <c:pt idx="2">
                  <c:v>význam výživy a stravování pro seniory</c:v>
                </c:pt>
                <c:pt idx="3">
                  <c:v> komunikace s náročným klientem</c:v>
                </c:pt>
                <c:pt idx="4">
                  <c:v>jak se bránit vyhoření</c:v>
                </c:pt>
                <c:pt idx="5">
                  <c:v>péče o klienta s demencí</c:v>
                </c:pt>
              </c:strCache>
            </c:strRef>
          </c:cat>
          <c:val>
            <c:numRef>
              <c:f>'Ruzena Q20-Q25'!$J$989:$O$989</c:f>
              <c:numCache>
                <c:formatCode>###0</c:formatCode>
                <c:ptCount val="6"/>
                <c:pt idx="0">
                  <c:v>17.163412127440907</c:v>
                </c:pt>
                <c:pt idx="1">
                  <c:v>9.5580678314491276</c:v>
                </c:pt>
                <c:pt idx="2">
                  <c:v>9.7636176772867422</c:v>
                </c:pt>
                <c:pt idx="3">
                  <c:v>9.3525179856115113</c:v>
                </c:pt>
                <c:pt idx="4">
                  <c:v>5.6526207605344299</c:v>
                </c:pt>
                <c:pt idx="5">
                  <c:v>3.6998972250770814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D6-4442-B7E6-53025335C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7373464"/>
        <c:axId val="927376416"/>
      </c:barChart>
      <c:catAx>
        <c:axId val="927373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7376416"/>
        <c:crosses val="autoZero"/>
        <c:auto val="1"/>
        <c:lblAlgn val="ctr"/>
        <c:lblOffset val="100"/>
        <c:noMultiLvlLbl val="0"/>
      </c:catAx>
      <c:valAx>
        <c:axId val="927376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7373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072377126875824"/>
          <c:y val="0.89499622363590592"/>
          <c:w val="0.59902909037443031"/>
          <c:h val="7.87571065160129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'q16'!$C$1</c:f>
              <c:strCache>
                <c:ptCount val="1"/>
                <c:pt idx="0">
                  <c:v>opakovaně</c:v>
                </c:pt>
              </c:strCache>
            </c:strRef>
          </c:tx>
          <c:spPr>
            <a:solidFill>
              <a:schemeClr val="bg1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'q16'!$B$2:$B$10</c:f>
              <c:strCache>
                <c:ptCount val="9"/>
                <c:pt idx="0">
                  <c:v>Vás sexuálně obtěžovali</c:v>
                </c:pt>
                <c:pt idx="1">
                  <c:v>na Vás plivli</c:v>
                </c:pt>
                <c:pt idx="2">
                  <c:v>po Vás něco hodili</c:v>
                </c:pt>
                <c:pt idx="3">
                  <c:v>Vás poškrábali, udeřili</c:v>
                </c:pt>
                <c:pt idx="4">
                  <c:v>Vám vyhrožovali nebo Vám vynadali</c:v>
                </c:pt>
                <c:pt idx="5">
                  <c:v>o Vás mluvili pochvalně pře dkolegyněmi/vedením</c:v>
                </c:pt>
                <c:pt idx="6">
                  <c:v>Vás objali</c:v>
                </c:pt>
                <c:pt idx="7">
                  <c:v>Vás pochválili</c:v>
                </c:pt>
                <c:pt idx="8">
                  <c:v>vyjádřili vděčnost</c:v>
                </c:pt>
              </c:strCache>
            </c:strRef>
          </c:cat>
          <c:val>
            <c:numRef>
              <c:f>'q16'!$C$2:$C$10</c:f>
              <c:numCache>
                <c:formatCode>0</c:formatCode>
                <c:ptCount val="9"/>
                <c:pt idx="0">
                  <c:v>0.7</c:v>
                </c:pt>
                <c:pt idx="1">
                  <c:v>1.2</c:v>
                </c:pt>
                <c:pt idx="2">
                  <c:v>2.7</c:v>
                </c:pt>
                <c:pt idx="3">
                  <c:v>5.6</c:v>
                </c:pt>
                <c:pt idx="4">
                  <c:v>9.3000000000000007</c:v>
                </c:pt>
                <c:pt idx="5">
                  <c:v>37.4</c:v>
                </c:pt>
                <c:pt idx="6">
                  <c:v>39.200000000000003</c:v>
                </c:pt>
                <c:pt idx="7">
                  <c:v>71</c:v>
                </c:pt>
                <c:pt idx="8">
                  <c:v>74.2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3C-4128-A243-51FF2CA03AC5}"/>
            </c:ext>
          </c:extLst>
        </c:ser>
        <c:ser>
          <c:idx val="1"/>
          <c:order val="1"/>
          <c:tx>
            <c:strRef>
              <c:f>'q16'!$D$1</c:f>
              <c:strCache>
                <c:ptCount val="1"/>
                <c:pt idx="0">
                  <c:v>výjimečně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'q16'!$B$2:$B$10</c:f>
              <c:strCache>
                <c:ptCount val="9"/>
                <c:pt idx="0">
                  <c:v>Vás sexuálně obtěžovali</c:v>
                </c:pt>
                <c:pt idx="1">
                  <c:v>na Vás plivli</c:v>
                </c:pt>
                <c:pt idx="2">
                  <c:v>po Vás něco hodili</c:v>
                </c:pt>
                <c:pt idx="3">
                  <c:v>Vás poškrábali, udeřili</c:v>
                </c:pt>
                <c:pt idx="4">
                  <c:v>Vám vyhrožovali nebo Vám vynadali</c:v>
                </c:pt>
                <c:pt idx="5">
                  <c:v>o Vás mluvili pochvalně pře dkolegyněmi/vedením</c:v>
                </c:pt>
                <c:pt idx="6">
                  <c:v>Vás objali</c:v>
                </c:pt>
                <c:pt idx="7">
                  <c:v>Vás pochválili</c:v>
                </c:pt>
                <c:pt idx="8">
                  <c:v>vyjádřili vděčnost</c:v>
                </c:pt>
              </c:strCache>
            </c:strRef>
          </c:cat>
          <c:val>
            <c:numRef>
              <c:f>'q16'!$D$2:$D$10</c:f>
              <c:numCache>
                <c:formatCode>0</c:formatCode>
                <c:ptCount val="9"/>
                <c:pt idx="0">
                  <c:v>17.2</c:v>
                </c:pt>
                <c:pt idx="1">
                  <c:v>15.7</c:v>
                </c:pt>
                <c:pt idx="2">
                  <c:v>20.7</c:v>
                </c:pt>
                <c:pt idx="3">
                  <c:v>33.6</c:v>
                </c:pt>
                <c:pt idx="4">
                  <c:v>39.6</c:v>
                </c:pt>
                <c:pt idx="5">
                  <c:v>49.3</c:v>
                </c:pt>
                <c:pt idx="6">
                  <c:v>43.4</c:v>
                </c:pt>
                <c:pt idx="7">
                  <c:v>26.6</c:v>
                </c:pt>
                <c:pt idx="8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3C-4128-A243-51FF2CA03AC5}"/>
            </c:ext>
          </c:extLst>
        </c:ser>
        <c:ser>
          <c:idx val="2"/>
          <c:order val="2"/>
          <c:tx>
            <c:strRef>
              <c:f>'q16'!$E$1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'q16'!$B$2:$B$10</c:f>
              <c:strCache>
                <c:ptCount val="9"/>
                <c:pt idx="0">
                  <c:v>Vás sexuálně obtěžovali</c:v>
                </c:pt>
                <c:pt idx="1">
                  <c:v>na Vás plivli</c:v>
                </c:pt>
                <c:pt idx="2">
                  <c:v>po Vás něco hodili</c:v>
                </c:pt>
                <c:pt idx="3">
                  <c:v>Vás poškrábali, udeřili</c:v>
                </c:pt>
                <c:pt idx="4">
                  <c:v>Vám vyhrožovali nebo Vám vynadali</c:v>
                </c:pt>
                <c:pt idx="5">
                  <c:v>o Vás mluvili pochvalně pře dkolegyněmi/vedením</c:v>
                </c:pt>
                <c:pt idx="6">
                  <c:v>Vás objali</c:v>
                </c:pt>
                <c:pt idx="7">
                  <c:v>Vás pochválili</c:v>
                </c:pt>
                <c:pt idx="8">
                  <c:v>vyjádřili vděčnost</c:v>
                </c:pt>
              </c:strCache>
            </c:strRef>
          </c:cat>
          <c:val>
            <c:numRef>
              <c:f>'q16'!$E$2:$E$10</c:f>
              <c:numCache>
                <c:formatCode>0</c:formatCode>
                <c:ptCount val="9"/>
                <c:pt idx="0">
                  <c:v>82.1</c:v>
                </c:pt>
                <c:pt idx="1">
                  <c:v>83.1</c:v>
                </c:pt>
                <c:pt idx="2">
                  <c:v>76.599999999999994</c:v>
                </c:pt>
                <c:pt idx="3">
                  <c:v>60.8</c:v>
                </c:pt>
                <c:pt idx="4">
                  <c:v>51.1</c:v>
                </c:pt>
                <c:pt idx="5">
                  <c:v>13.3</c:v>
                </c:pt>
                <c:pt idx="6">
                  <c:v>17.5</c:v>
                </c:pt>
                <c:pt idx="7">
                  <c:v>2.4</c:v>
                </c:pt>
                <c:pt idx="8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3C-4128-A243-51FF2CA03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2052620303"/>
        <c:axId val="2052619471"/>
      </c:barChart>
      <c:catAx>
        <c:axId val="2052620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52619471"/>
        <c:crosses val="autoZero"/>
        <c:auto val="1"/>
        <c:lblAlgn val="ctr"/>
        <c:lblOffset val="100"/>
        <c:noMultiLvlLbl val="0"/>
      </c:catAx>
      <c:valAx>
        <c:axId val="2052619471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52620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List6!$L$4</c:f>
              <c:strCache>
                <c:ptCount val="1"/>
                <c:pt idx="0">
                  <c:v>extrémně náročné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List6!$M$3:$P$3</c:f>
              <c:strCache>
                <c:ptCount val="4"/>
                <c:pt idx="0">
                  <c:v>když klient nechce jíst</c:v>
                </c:pt>
                <c:pt idx="1">
                  <c:v>když se klient nechce mýt či oblékat/svlékat</c:v>
                </c:pt>
                <c:pt idx="2">
                  <c:v>když klient tvrdí, že byl okraden</c:v>
                </c:pt>
                <c:pt idx="3">
                  <c:v>když se klient chová agresivně</c:v>
                </c:pt>
              </c:strCache>
            </c:strRef>
          </c:cat>
          <c:val>
            <c:numRef>
              <c:f>List6!$M$4:$P$4</c:f>
              <c:numCache>
                <c:formatCode>0</c:formatCode>
                <c:ptCount val="4"/>
                <c:pt idx="0">
                  <c:v>5.7</c:v>
                </c:pt>
                <c:pt idx="1">
                  <c:v>4.5</c:v>
                </c:pt>
                <c:pt idx="2">
                  <c:v>23.3</c:v>
                </c:pt>
                <c:pt idx="3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F8-4569-AC13-69A6E70836B6}"/>
            </c:ext>
          </c:extLst>
        </c:ser>
        <c:ser>
          <c:idx val="1"/>
          <c:order val="1"/>
          <c:tx>
            <c:strRef>
              <c:f>List6!$L$5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List6!$M$3:$P$3</c:f>
              <c:strCache>
                <c:ptCount val="4"/>
                <c:pt idx="0">
                  <c:v>když klient nechce jíst</c:v>
                </c:pt>
                <c:pt idx="1">
                  <c:v>když se klient nechce mýt či oblékat/svlékat</c:v>
                </c:pt>
                <c:pt idx="2">
                  <c:v>když klient tvrdí, že byl okraden</c:v>
                </c:pt>
                <c:pt idx="3">
                  <c:v>když se klient chová agresivně</c:v>
                </c:pt>
              </c:strCache>
            </c:strRef>
          </c:cat>
          <c:val>
            <c:numRef>
              <c:f>List6!$M$5:$P$5</c:f>
              <c:numCache>
                <c:formatCode>0</c:formatCode>
                <c:ptCount val="4"/>
                <c:pt idx="0">
                  <c:v>12.7</c:v>
                </c:pt>
                <c:pt idx="1">
                  <c:v>13.2</c:v>
                </c:pt>
                <c:pt idx="2">
                  <c:v>23.1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F8-4569-AC13-69A6E70836B6}"/>
            </c:ext>
          </c:extLst>
        </c:ser>
        <c:ser>
          <c:idx val="2"/>
          <c:order val="2"/>
          <c:tx>
            <c:strRef>
              <c:f>List6!$L$6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List6!$M$3:$P$3</c:f>
              <c:strCache>
                <c:ptCount val="4"/>
                <c:pt idx="0">
                  <c:v>když klient nechce jíst</c:v>
                </c:pt>
                <c:pt idx="1">
                  <c:v>když se klient nechce mýt či oblékat/svlékat</c:v>
                </c:pt>
                <c:pt idx="2">
                  <c:v>když klient tvrdí, že byl okraden</c:v>
                </c:pt>
                <c:pt idx="3">
                  <c:v>když se klient chová agresivně</c:v>
                </c:pt>
              </c:strCache>
            </c:strRef>
          </c:cat>
          <c:val>
            <c:numRef>
              <c:f>List6!$M$6:$P$6</c:f>
              <c:numCache>
                <c:formatCode>0</c:formatCode>
                <c:ptCount val="4"/>
                <c:pt idx="0">
                  <c:v>31</c:v>
                </c:pt>
                <c:pt idx="1">
                  <c:v>30.3</c:v>
                </c:pt>
                <c:pt idx="2">
                  <c:v>20.399999999999999</c:v>
                </c:pt>
                <c:pt idx="3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F8-4569-AC13-69A6E70836B6}"/>
            </c:ext>
          </c:extLst>
        </c:ser>
        <c:ser>
          <c:idx val="3"/>
          <c:order val="3"/>
          <c:tx>
            <c:strRef>
              <c:f>List6!$L$7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List6!$M$3:$P$3</c:f>
              <c:strCache>
                <c:ptCount val="4"/>
                <c:pt idx="0">
                  <c:v>když klient nechce jíst</c:v>
                </c:pt>
                <c:pt idx="1">
                  <c:v>když se klient nechce mýt či oblékat/svlékat</c:v>
                </c:pt>
                <c:pt idx="2">
                  <c:v>když klient tvrdí, že byl okraden</c:v>
                </c:pt>
                <c:pt idx="3">
                  <c:v>když se klient chová agresivně</c:v>
                </c:pt>
              </c:strCache>
            </c:strRef>
          </c:cat>
          <c:val>
            <c:numRef>
              <c:f>List6!$M$7:$P$7</c:f>
              <c:numCache>
                <c:formatCode>0</c:formatCode>
                <c:ptCount val="4"/>
                <c:pt idx="0">
                  <c:v>22.1</c:v>
                </c:pt>
                <c:pt idx="1">
                  <c:v>22.8</c:v>
                </c:pt>
                <c:pt idx="2">
                  <c:v>17.3</c:v>
                </c:pt>
                <c:pt idx="3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F8-4569-AC13-69A6E70836B6}"/>
            </c:ext>
          </c:extLst>
        </c:ser>
        <c:ser>
          <c:idx val="4"/>
          <c:order val="4"/>
          <c:tx>
            <c:strRef>
              <c:f>List6!$L$8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List6!$M$3:$P$3</c:f>
              <c:strCache>
                <c:ptCount val="4"/>
                <c:pt idx="0">
                  <c:v>když klient nechce jíst</c:v>
                </c:pt>
                <c:pt idx="1">
                  <c:v>když se klient nechce mýt či oblékat/svlékat</c:v>
                </c:pt>
                <c:pt idx="2">
                  <c:v>když klient tvrdí, že byl okraden</c:v>
                </c:pt>
                <c:pt idx="3">
                  <c:v>když se klient chová agresivně</c:v>
                </c:pt>
              </c:strCache>
            </c:strRef>
          </c:cat>
          <c:val>
            <c:numRef>
              <c:f>List6!$M$8:$P$8</c:f>
              <c:numCache>
                <c:formatCode>0</c:formatCode>
                <c:ptCount val="4"/>
                <c:pt idx="0">
                  <c:v>18.3</c:v>
                </c:pt>
                <c:pt idx="1">
                  <c:v>20</c:v>
                </c:pt>
                <c:pt idx="2">
                  <c:v>10.7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F8-4569-AC13-69A6E70836B6}"/>
            </c:ext>
          </c:extLst>
        </c:ser>
        <c:ser>
          <c:idx val="5"/>
          <c:order val="5"/>
          <c:tx>
            <c:strRef>
              <c:f>List6!$L$9</c:f>
              <c:strCache>
                <c:ptCount val="1"/>
                <c:pt idx="0">
                  <c:v>zcela snadné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List6!$M$3:$P$3</c:f>
              <c:strCache>
                <c:ptCount val="4"/>
                <c:pt idx="0">
                  <c:v>když klient nechce jíst</c:v>
                </c:pt>
                <c:pt idx="1">
                  <c:v>když se klient nechce mýt či oblékat/svlékat</c:v>
                </c:pt>
                <c:pt idx="2">
                  <c:v>když klient tvrdí, že byl okraden</c:v>
                </c:pt>
                <c:pt idx="3">
                  <c:v>když se klient chová agresivně</c:v>
                </c:pt>
              </c:strCache>
            </c:strRef>
          </c:cat>
          <c:val>
            <c:numRef>
              <c:f>List6!$M$9:$P$9</c:f>
              <c:numCache>
                <c:formatCode>0</c:formatCode>
                <c:ptCount val="4"/>
                <c:pt idx="0">
                  <c:v>10.3</c:v>
                </c:pt>
                <c:pt idx="1">
                  <c:v>9.3000000000000007</c:v>
                </c:pt>
                <c:pt idx="2">
                  <c:v>5.3</c:v>
                </c:pt>
                <c:pt idx="3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F8-4569-AC13-69A6E7083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17643007"/>
        <c:axId val="17653823"/>
      </c:barChart>
      <c:catAx>
        <c:axId val="17643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653823"/>
        <c:crosses val="autoZero"/>
        <c:auto val="1"/>
        <c:lblAlgn val="ctr"/>
        <c:lblOffset val="100"/>
        <c:noMultiLvlLbl val="0"/>
      </c:catAx>
      <c:valAx>
        <c:axId val="17653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643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0.67073</cdr:x>
      <cdr:y>0</cdr:y>
    </cdr:from>
    <cdr:to>
      <cdr:x>0.67073</cdr:x>
      <cdr:y>0.76535</cdr:y>
    </cdr:to>
    <cdr:cxnSp macro="">
      <cdr:nvCxnSpPr>
        <cdr:cNvPr id="3" name="Přímá spojnice 2">
          <a:extLst xmlns:a="http://schemas.openxmlformats.org/drawingml/2006/main">
            <a:ext uri="{FF2B5EF4-FFF2-40B4-BE49-F238E27FC236}">
              <a16:creationId xmlns:a16="http://schemas.microsoft.com/office/drawing/2014/main" id="{B2B87E0E-72E1-440B-B73B-26561D5E600C}"/>
            </a:ext>
          </a:extLst>
        </cdr:cNvPr>
        <cdr:cNvCxnSpPr/>
      </cdr:nvCxnSpPr>
      <cdr:spPr>
        <a:xfrm xmlns:a="http://schemas.openxmlformats.org/drawingml/2006/main" flipV="1">
          <a:off x="5536735" y="0"/>
          <a:ext cx="0" cy="35401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0.79013</cdr:x>
      <cdr:y>0.89095</cdr:y>
    </cdr:from>
    <cdr:to>
      <cdr:x>0.95057</cdr:x>
      <cdr:y>0.89095</cdr:y>
    </cdr:to>
    <cdr:cxnSp macro="">
      <cdr:nvCxnSpPr>
        <cdr:cNvPr id="3" name="Přímá spojnice 2">
          <a:extLst xmlns:a="http://schemas.openxmlformats.org/drawingml/2006/main">
            <a:ext uri="{FF2B5EF4-FFF2-40B4-BE49-F238E27FC236}">
              <a16:creationId xmlns:a16="http://schemas.microsoft.com/office/drawing/2014/main" id="{79CDEED6-77F3-44CD-9DB0-156C63025F1F}"/>
            </a:ext>
          </a:extLst>
        </cdr:cNvPr>
        <cdr:cNvCxnSpPr/>
      </cdr:nvCxnSpPr>
      <cdr:spPr>
        <a:xfrm xmlns:a="http://schemas.openxmlformats.org/drawingml/2006/main">
          <a:off x="6403378" y="1581819"/>
          <a:ext cx="1300294" cy="0"/>
        </a:xfrm>
        <a:prstGeom xmlns:a="http://schemas.openxmlformats.org/drawingml/2006/main" prst="line">
          <a:avLst/>
        </a:prstGeom>
        <a:ln xmlns:a="http://schemas.openxmlformats.org/drawingml/2006/main" w="50800" cmpd="dbl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0.75907</cdr:x>
      <cdr:y>0</cdr:y>
    </cdr:from>
    <cdr:to>
      <cdr:x>0.75907</cdr:x>
      <cdr:y>0.60986</cdr:y>
    </cdr:to>
    <cdr:cxnSp macro="">
      <cdr:nvCxnSpPr>
        <cdr:cNvPr id="6" name="Přímá spojnice 5">
          <a:extLst xmlns:a="http://schemas.openxmlformats.org/drawingml/2006/main">
            <a:ext uri="{FF2B5EF4-FFF2-40B4-BE49-F238E27FC236}">
              <a16:creationId xmlns:a16="http://schemas.microsoft.com/office/drawing/2014/main" id="{E1401C65-4070-4BCA-83CA-23396F347D43}"/>
            </a:ext>
          </a:extLst>
        </cdr:cNvPr>
        <cdr:cNvCxnSpPr/>
      </cdr:nvCxnSpPr>
      <cdr:spPr>
        <a:xfrm xmlns:a="http://schemas.openxmlformats.org/drawingml/2006/main" flipV="1">
          <a:off x="6151709" y="0"/>
          <a:ext cx="1" cy="1082764"/>
        </a:xfrm>
        <a:prstGeom xmlns:a="http://schemas.openxmlformats.org/drawingml/2006/main" prst="line">
          <a:avLst/>
        </a:prstGeom>
        <a:ln xmlns:a="http://schemas.openxmlformats.org/drawingml/2006/main" w="50800" cmpd="dbl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2:51:0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23977,'22297'25'0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2:51:3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2:52:0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6140A-155C-4699-A4F7-1C3ACEE976DC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38870-5F9F-4584-9D18-AEFF764CE6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07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38870-5F9F-4584-9D18-AEFF764CE6E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17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cs-CZ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171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0070C0"/>
                </a:solidFill>
              </a:rPr>
              <a:t>https://munispace.muni.cz/library/catalog/book/2264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0070C0"/>
                </a:solidFill>
              </a:rPr>
              <a:t>https://munispace.muni.cz/library/catalog/book/2261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0070C0"/>
                </a:solidFill>
              </a:rPr>
              <a:t>\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0070C0"/>
                </a:solidFill>
              </a:rPr>
              <a:t>https://restorativni-justice.cz/wp-content/uploads/2023/12/IRJ_RESTABUS_Final2023.pdf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38870-5F9F-4584-9D18-AEFF764CE6E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28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38870-5F9F-4584-9D18-AEFF764CE6E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959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38870-5F9F-4584-9D18-AEFF764CE6E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91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38870-5F9F-4584-9D18-AEFF764CE6E2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85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">
            <a:extLst>
              <a:ext uri="{FF2B5EF4-FFF2-40B4-BE49-F238E27FC236}">
                <a16:creationId xmlns:a16="http://schemas.microsoft.com/office/drawing/2014/main" id="{F5844131-F511-F386-6DC5-BD027598F9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41975FDE-C590-87AA-7EC5-7D3F0FFF229B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62240DB7-E33A-0583-1104-D59DBE052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3" name="Jméno prezentujícího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2606675"/>
            <a:ext cx="6147266" cy="1217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Nunito Sans ExtraLight" panose="00000300000000000000" pitchFamily="2" charset="0"/>
              </a:defRPr>
            </a:lvl1pPr>
          </a:lstStyle>
          <a:p>
            <a:pPr lvl="0"/>
            <a:r>
              <a:rPr lang="cs-CZ" dirty="0"/>
              <a:t>Jméno prezentujícího</a:t>
            </a:r>
          </a:p>
        </p:txBody>
      </p:sp>
      <p:sp>
        <p:nvSpPr>
          <p:cNvPr id="28" name="Hlavní 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1" y="1203325"/>
            <a:ext cx="6732589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tx2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Hlavní nadpis 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  <p:pic>
        <p:nvPicPr>
          <p:cNvPr id="5" name="Kasiopea">
            <a:extLst>
              <a:ext uri="{FF2B5EF4-FFF2-40B4-BE49-F238E27FC236}">
                <a16:creationId xmlns:a16="http://schemas.microsoft.com/office/drawing/2014/main" id="{344415B8-BA83-8A12-CFCF-614A1ED713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360131"/>
            <a:ext cx="7200900" cy="26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06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754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686">
          <p15:clr>
            <a:srgbClr val="FBAE40"/>
          </p15:clr>
        </p15:guide>
        <p15:guide id="19" orient="horz" pos="2273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0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vlož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6" name="Linka">
            <a:extLst>
              <a:ext uri="{FF2B5EF4-FFF2-40B4-BE49-F238E27FC236}">
                <a16:creationId xmlns:a16="http://schemas.microsoft.com/office/drawing/2014/main" id="{E875174A-20F5-D6F9-DCBD-BA1F88291A7A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3A63378-2222-3615-1E41-E944438D1E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3" name="Zástupný symbol obrázku">
            <a:extLst>
              <a:ext uri="{FF2B5EF4-FFF2-40B4-BE49-F238E27FC236}">
                <a16:creationId xmlns:a16="http://schemas.microsoft.com/office/drawing/2014/main" id="{C460DA2D-14A0-C170-2C55-D56208D7CB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263" y="1341438"/>
            <a:ext cx="7991475" cy="4895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015775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 v kontejneru</a:t>
            </a:r>
          </a:p>
        </p:txBody>
      </p:sp>
    </p:spTree>
    <p:extLst>
      <p:ext uri="{BB962C8B-B14F-4D97-AF65-F5344CB8AC3E}">
        <p14:creationId xmlns:p14="http://schemas.microsoft.com/office/powerpoint/2010/main" val="288931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bílé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3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82150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černé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3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3311883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1 sloupec+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C7F32E6D-08AB-FF05-3D80-122F290FDE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6DD88A00-996C-8973-76B5-1B31500BB3E0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8C0EBD4-F4FF-7854-5F1C-6F4A21C8A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F3E4D909-D4FC-2FC7-4588-DB9FA05E82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9AF77C70-38C2-6DE3-71BA-C184E24A20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obsah">
            <a:extLst>
              <a:ext uri="{FF2B5EF4-FFF2-40B4-BE49-F238E27FC236}">
                <a16:creationId xmlns:a16="http://schemas.microsoft.com/office/drawing/2014/main" id="{FE54D9B4-F806-EF92-7893-24EF063F41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6263" y="1341438"/>
            <a:ext cx="3887787" cy="4895850"/>
          </a:xfrm>
          <a:prstGeom prst="rect">
            <a:avLst/>
          </a:prstGeom>
        </p:spPr>
        <p:txBody>
          <a:bodyPr/>
          <a:lstStyle>
            <a:lvl1pPr>
              <a:buClr>
                <a:srgbClr val="F0CA81"/>
              </a:buClr>
              <a:defRPr lang="cs-CZ" dirty="0"/>
            </a:lvl1pPr>
            <a:lvl2pPr>
              <a:buClr>
                <a:srgbClr val="F0CA81"/>
              </a:buClr>
              <a:defRPr lang="cs-CZ" dirty="0"/>
            </a:lvl2pPr>
            <a:lvl3pPr>
              <a:buClr>
                <a:srgbClr val="F0CA81"/>
              </a:buClr>
              <a:defRPr lang="cs-CZ" dirty="0"/>
            </a:lvl3pPr>
            <a:lvl4pPr>
              <a:buClr>
                <a:srgbClr val="F0CA81"/>
              </a:buClr>
              <a:defRPr lang="cs-CZ" dirty="0"/>
            </a:lvl4pPr>
            <a:lvl5pPr>
              <a:buClr>
                <a:srgbClr val="F0CA81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</a:t>
            </a:r>
          </a:p>
        </p:txBody>
      </p:sp>
    </p:spTree>
    <p:extLst>
      <p:ext uri="{BB962C8B-B14F-4D97-AF65-F5344CB8AC3E}">
        <p14:creationId xmlns:p14="http://schemas.microsoft.com/office/powerpoint/2010/main" val="978216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F6F2CC44-C935-B1AD-2E33-83157421C0B3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D4AEF6E3-428A-0ED8-243E-E71F4A2BF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1" name="Autor citátu">
            <a:extLst>
              <a:ext uri="{FF2B5EF4-FFF2-40B4-BE49-F238E27FC236}">
                <a16:creationId xmlns:a16="http://schemas.microsoft.com/office/drawing/2014/main" id="{3C16AE21-9C94-0A3A-2490-491BEFD0AB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43100" y="5008694"/>
            <a:ext cx="5257799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cs-CZ" dirty="0"/>
              <a:t>Autor citátu</a:t>
            </a:r>
          </a:p>
        </p:txBody>
      </p:sp>
      <p:sp>
        <p:nvSpPr>
          <p:cNvPr id="4" name="Znění citátu">
            <a:extLst>
              <a:ext uri="{FF2B5EF4-FFF2-40B4-BE49-F238E27FC236}">
                <a16:creationId xmlns:a16="http://schemas.microsoft.com/office/drawing/2014/main" id="{4AC70CB8-C943-921A-287D-F17FE82185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3150" y="2248694"/>
            <a:ext cx="7021513" cy="19877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/>
            </a:lvl1pPr>
          </a:lstStyle>
          <a:p>
            <a:pPr lvl="0"/>
            <a:r>
              <a:rPr lang="cs-CZ" dirty="0"/>
              <a:t>Znění citátu</a:t>
            </a:r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252436" y="494824"/>
            <a:ext cx="63912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9000" dirty="0">
                <a:solidFill>
                  <a:srgbClr val="F0CA81"/>
                </a:solidFill>
                <a:latin typeface="Nunito Sans ExtraBold" panose="00000900000000000000" pitchFamily="2" charset="0"/>
              </a:rPr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val="2959807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">
            <a:extLst>
              <a:ext uri="{FF2B5EF4-FFF2-40B4-BE49-F238E27FC236}">
                <a16:creationId xmlns:a16="http://schemas.microsoft.com/office/drawing/2014/main" id="{67F916BF-700F-6397-9D63-79FC42A592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/>
          <a:p>
            <a:fld id="{E4645AEE-F697-459C-A803-FD4DBA44348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C228F720-861F-B465-C654-21ED58E1793D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8FD2CF7F-76EA-2F77-D4BC-8170FAAD4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8" name="Rámeček">
            <a:extLst>
              <a:ext uri="{FF2B5EF4-FFF2-40B4-BE49-F238E27FC236}">
                <a16:creationId xmlns:a16="http://schemas.microsoft.com/office/drawing/2014/main" id="{53A44394-BB8F-F68A-4FBD-C058A39E3BE4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2" name="Uvozovky-výplň">
            <a:extLst>
              <a:ext uri="{FF2B5EF4-FFF2-40B4-BE49-F238E27FC236}">
                <a16:creationId xmlns:a16="http://schemas.microsoft.com/office/drawing/2014/main" id="{A2DBB954-B810-9FAD-E3A0-A95CD186827F}"/>
              </a:ext>
            </a:extLst>
          </p:cNvPr>
          <p:cNvSpPr/>
          <p:nvPr userDrawn="1"/>
        </p:nvSpPr>
        <p:spPr>
          <a:xfrm>
            <a:off x="360363" y="1113183"/>
            <a:ext cx="469127" cy="469127"/>
          </a:xfrm>
          <a:prstGeom prst="ellipse">
            <a:avLst/>
          </a:prstGeom>
          <a:solidFill>
            <a:srgbClr val="F0C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08623" y="863080"/>
            <a:ext cx="3352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accent1"/>
                </a:solidFill>
                <a:latin typeface="Nunito Sans ExtraBold" panose="00000900000000000000" pitchFamily="2" charset="0"/>
              </a:rPr>
              <a:t>„</a:t>
            </a:r>
            <a:endParaRPr lang="cs-CZ" dirty="0">
              <a:solidFill>
                <a:schemeClr val="accent1"/>
              </a:solidFill>
              <a:latin typeface="Nunito Sans ExtraBold" panose="00000900000000000000" pitchFamily="2" charset="0"/>
            </a:endParaRPr>
          </a:p>
        </p:txBody>
      </p:sp>
      <p:sp>
        <p:nvSpPr>
          <p:cNvPr id="21" name="Autor citátu">
            <a:extLst>
              <a:ext uri="{FF2B5EF4-FFF2-40B4-BE49-F238E27FC236}">
                <a16:creationId xmlns:a16="http://schemas.microsoft.com/office/drawing/2014/main" id="{38D54918-6EA2-7F62-8718-8923C86B84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8538" y="4460846"/>
            <a:ext cx="3465512" cy="88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cs-CZ" dirty="0"/>
              <a:t>Autor citátu</a:t>
            </a:r>
          </a:p>
        </p:txBody>
      </p:sp>
      <p:sp>
        <p:nvSpPr>
          <p:cNvPr id="17" name="Znění citátu">
            <a:extLst>
              <a:ext uri="{FF2B5EF4-FFF2-40B4-BE49-F238E27FC236}">
                <a16:creationId xmlns:a16="http://schemas.microsoft.com/office/drawing/2014/main" id="{F8E5569D-C899-231E-9B57-ACBB0173D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0600" y="2127386"/>
            <a:ext cx="3473450" cy="1554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/>
            </a:lvl1pPr>
            <a:lvl2pPr>
              <a:defRPr sz="1800" i="1"/>
            </a:lvl2pPr>
            <a:lvl3pPr>
              <a:defRPr sz="1800" i="1"/>
            </a:lvl3pPr>
            <a:lvl4pPr>
              <a:defRPr sz="1800" i="1"/>
            </a:lvl4pPr>
            <a:lvl5pPr>
              <a:defRPr sz="1800" i="1"/>
            </a:lvl5pPr>
          </a:lstStyle>
          <a:p>
            <a:r>
              <a:rPr lang="cs-CZ" i="1" dirty="0">
                <a:solidFill>
                  <a:schemeClr val="tx2"/>
                </a:solidFill>
              </a:rPr>
              <a:t>Znění citátu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85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ka">
            <a:extLst>
              <a:ext uri="{FF2B5EF4-FFF2-40B4-BE49-F238E27FC236}">
                <a16:creationId xmlns:a16="http://schemas.microsoft.com/office/drawing/2014/main" id="{FE1614AF-E199-9443-F7D5-3721A9DCE17B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F4B8D5DD-4A64-5692-23AA-E6279B65E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9" name="Adresa">
            <a:extLst>
              <a:ext uri="{FF2B5EF4-FFF2-40B4-BE49-F238E27FC236}">
                <a16:creationId xmlns:a16="http://schemas.microsoft.com/office/drawing/2014/main" id="{B651F30A-2B21-D5ED-DABE-2DE0FA00656D}"/>
              </a:ext>
            </a:extLst>
          </p:cNvPr>
          <p:cNvSpPr txBox="1"/>
          <p:nvPr userDrawn="1"/>
        </p:nvSpPr>
        <p:spPr>
          <a:xfrm>
            <a:off x="5533293" y="5274793"/>
            <a:ext cx="3285698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Výzkumný institut práce a sociálních věcí, v. v. i.</a:t>
            </a:r>
          </a:p>
          <a:p>
            <a:pPr lvl="0">
              <a:spcAft>
                <a:spcPts val="300"/>
              </a:spcAft>
            </a:pPr>
            <a:r>
              <a:rPr lang="cs-CZ" sz="1200" dirty="0" err="1">
                <a:solidFill>
                  <a:schemeClr val="tx1"/>
                </a:solidFill>
              </a:rPr>
              <a:t>Research</a:t>
            </a:r>
            <a:r>
              <a:rPr lang="cs-CZ" sz="1200" dirty="0">
                <a:solidFill>
                  <a:schemeClr val="tx1"/>
                </a:solidFill>
              </a:rPr>
              <a:t> Institute </a:t>
            </a:r>
            <a:r>
              <a:rPr lang="cs-CZ" sz="1200" dirty="0" err="1">
                <a:solidFill>
                  <a:schemeClr val="tx1"/>
                </a:solidFill>
              </a:rPr>
              <a:t>for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Labour</a:t>
            </a:r>
            <a:r>
              <a:rPr lang="cs-CZ" sz="1200" dirty="0">
                <a:solidFill>
                  <a:schemeClr val="tx1"/>
                </a:solidFill>
              </a:rPr>
              <a:t> and </a:t>
            </a:r>
            <a:r>
              <a:rPr lang="cs-CZ" sz="1200" dirty="0" err="1">
                <a:solidFill>
                  <a:schemeClr val="tx1"/>
                </a:solidFill>
              </a:rPr>
              <a:t>Social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Affairs</a:t>
            </a:r>
            <a:endParaRPr lang="cs-CZ" sz="1200" dirty="0">
              <a:solidFill>
                <a:schemeClr val="tx1"/>
              </a:solidFill>
            </a:endParaRPr>
          </a:p>
          <a:p>
            <a:pPr lvl="0">
              <a:spcAft>
                <a:spcPts val="300"/>
              </a:spcAft>
            </a:pPr>
            <a:endParaRPr lang="cs-CZ" sz="1200" dirty="0">
              <a:solidFill>
                <a:schemeClr val="tx1"/>
              </a:solidFill>
            </a:endParaRP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Lucie.Vidovicova@rilsa.cz, T: 602 515 886</a:t>
            </a: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www.rilsa.cz/projekty/feanci/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E-mail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2766066"/>
            <a:ext cx="5364163" cy="4301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Nunito Sans ExtraLight" panose="00000300000000000000" pitchFamily="2" charset="0"/>
              </a:defRPr>
            </a:lvl1pPr>
          </a:lstStyle>
          <a:p>
            <a:pPr lvl="0"/>
            <a:r>
              <a:rPr lang="cs-CZ" dirty="0"/>
              <a:t>E-mail prezentujícího</a:t>
            </a:r>
          </a:p>
        </p:txBody>
      </p:sp>
      <p:sp>
        <p:nvSpPr>
          <p:cNvPr id="28" name="Poděkování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1" y="1203325"/>
            <a:ext cx="5364163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tx2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pic>
        <p:nvPicPr>
          <p:cNvPr id="4" name="Kasiopea">
            <a:extLst>
              <a:ext uri="{FF2B5EF4-FFF2-40B4-BE49-F238E27FC236}">
                <a16:creationId xmlns:a16="http://schemas.microsoft.com/office/drawing/2014/main" id="{4745F7AE-39A3-C1AB-3E21-A7EB42C77C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360131"/>
            <a:ext cx="7200900" cy="26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93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754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686">
          <p15:clr>
            <a:srgbClr val="FBAE40"/>
          </p15:clr>
        </p15:guide>
        <p15:guide id="19" orient="horz" pos="2273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óna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">
            <a:extLst>
              <a:ext uri="{FF2B5EF4-FFF2-40B4-BE49-F238E27FC236}">
                <a16:creationId xmlns:a16="http://schemas.microsoft.com/office/drawing/2014/main" id="{A8F8CF10-0360-0841-4CE8-9459E1C616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A842091D-C241-C26D-CE9E-E96AB5FDF6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cs-CZ" dirty="0"/>
          </a:p>
        </p:txBody>
      </p:sp>
      <p:cxnSp>
        <p:nvCxnSpPr>
          <p:cNvPr id="9" name="Linka">
            <a:extLst>
              <a:ext uri="{FF2B5EF4-FFF2-40B4-BE49-F238E27FC236}">
                <a16:creationId xmlns:a16="http://schemas.microsoft.com/office/drawing/2014/main" id="{0A6CB79C-AA19-5040-EFEF-2A954DA897E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EB4E130F-4D5B-DBCF-3F7C-A785C0C3DE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Výplň">
            <a:extLst>
              <a:ext uri="{FF2B5EF4-FFF2-40B4-BE49-F238E27FC236}">
                <a16:creationId xmlns:a16="http://schemas.microsoft.com/office/drawing/2014/main" id="{4BDF2C98-C4D2-C70A-BCD0-C0B4A1ABD97F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5222AAD-0508-B5FF-2F41-2C6CAF1B2CD9}"/>
              </a:ext>
            </a:extLst>
          </p:cNvPr>
          <p:cNvCxnSpPr>
            <a:cxnSpLocks/>
          </p:cNvCxnSpPr>
          <p:nvPr userDrawn="1"/>
        </p:nvCxnSpPr>
        <p:spPr>
          <a:xfrm>
            <a:off x="1727200" y="1341438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047146C-E65F-B89F-1E55-ACF5DA6D77CB}"/>
              </a:ext>
            </a:extLst>
          </p:cNvPr>
          <p:cNvCxnSpPr>
            <a:cxnSpLocks/>
          </p:cNvCxnSpPr>
          <p:nvPr userDrawn="1"/>
        </p:nvCxnSpPr>
        <p:spPr>
          <a:xfrm>
            <a:off x="1943100" y="1341438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E12A61C-C4A5-51F4-BFC4-9850A0BB02D9}"/>
              </a:ext>
            </a:extLst>
          </p:cNvPr>
          <p:cNvCxnSpPr>
            <a:cxnSpLocks/>
          </p:cNvCxnSpPr>
          <p:nvPr userDrawn="1"/>
        </p:nvCxnSpPr>
        <p:spPr>
          <a:xfrm>
            <a:off x="3090655" y="1341438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587ED26-E48F-C057-E051-6A369C769112}"/>
              </a:ext>
            </a:extLst>
          </p:cNvPr>
          <p:cNvCxnSpPr>
            <a:cxnSpLocks/>
          </p:cNvCxnSpPr>
          <p:nvPr userDrawn="1"/>
        </p:nvCxnSpPr>
        <p:spPr>
          <a:xfrm>
            <a:off x="3325025" y="1341438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1BE15A73-1916-F48E-F62D-2CDFB69883F2}"/>
              </a:ext>
            </a:extLst>
          </p:cNvPr>
          <p:cNvCxnSpPr>
            <a:cxnSpLocks/>
          </p:cNvCxnSpPr>
          <p:nvPr userDrawn="1"/>
        </p:nvCxnSpPr>
        <p:spPr>
          <a:xfrm>
            <a:off x="4464050" y="1341438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A34BECAC-E6AF-B5CA-0B05-B3FE372D8D68}"/>
              </a:ext>
            </a:extLst>
          </p:cNvPr>
          <p:cNvCxnSpPr>
            <a:cxnSpLocks/>
          </p:cNvCxnSpPr>
          <p:nvPr userDrawn="1"/>
        </p:nvCxnSpPr>
        <p:spPr>
          <a:xfrm>
            <a:off x="4679950" y="1341438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E23DED9-F8A3-7A75-5BBF-424C67D0894A}"/>
              </a:ext>
            </a:extLst>
          </p:cNvPr>
          <p:cNvCxnSpPr>
            <a:cxnSpLocks/>
          </p:cNvCxnSpPr>
          <p:nvPr userDrawn="1"/>
        </p:nvCxnSpPr>
        <p:spPr>
          <a:xfrm>
            <a:off x="5832475" y="1341438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0CA28248-32C9-1D5A-EFCA-45D61EE0C2E9}"/>
              </a:ext>
            </a:extLst>
          </p:cNvPr>
          <p:cNvCxnSpPr>
            <a:cxnSpLocks/>
          </p:cNvCxnSpPr>
          <p:nvPr userDrawn="1"/>
        </p:nvCxnSpPr>
        <p:spPr>
          <a:xfrm>
            <a:off x="6048375" y="1341438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1965C58B-1D0E-1AFA-6882-A621740BAD13}"/>
              </a:ext>
            </a:extLst>
          </p:cNvPr>
          <p:cNvCxnSpPr>
            <a:cxnSpLocks/>
          </p:cNvCxnSpPr>
          <p:nvPr userDrawn="1"/>
        </p:nvCxnSpPr>
        <p:spPr>
          <a:xfrm>
            <a:off x="7200900" y="1336851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7316813F-307D-74E9-9D1C-AC6CF81F460D}"/>
              </a:ext>
            </a:extLst>
          </p:cNvPr>
          <p:cNvCxnSpPr>
            <a:cxnSpLocks/>
          </p:cNvCxnSpPr>
          <p:nvPr userDrawn="1"/>
        </p:nvCxnSpPr>
        <p:spPr>
          <a:xfrm>
            <a:off x="7421770" y="1341438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F68309C-F9DA-BFB1-B1F9-041B231EC382}"/>
              </a:ext>
            </a:extLst>
          </p:cNvPr>
          <p:cNvCxnSpPr>
            <a:stCxn id="4" idx="1"/>
            <a:endCxn id="4" idx="3"/>
          </p:cNvCxnSpPr>
          <p:nvPr userDrawn="1"/>
        </p:nvCxnSpPr>
        <p:spPr>
          <a:xfrm>
            <a:off x="576263" y="3789363"/>
            <a:ext cx="799147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Linka horní">
            <a:extLst>
              <a:ext uri="{FF2B5EF4-FFF2-40B4-BE49-F238E27FC236}">
                <a16:creationId xmlns:a16="http://schemas.microsoft.com/office/drawing/2014/main" id="{A24E77EC-7A36-66B8-2FD3-5E87F4833EA5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4FABAF2C-E212-0337-97B6-F3225A8B56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28" name="Pod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5364163" cy="3691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Zóna obsahu a vodítka	</a:t>
            </a:r>
          </a:p>
        </p:txBody>
      </p:sp>
      <p:sp>
        <p:nvSpPr>
          <p:cNvPr id="30" name="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5364162" cy="239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pro PPTX design</a:t>
            </a:r>
          </a:p>
        </p:txBody>
      </p:sp>
    </p:spTree>
    <p:extLst>
      <p:ext uri="{BB962C8B-B14F-4D97-AF65-F5344CB8AC3E}">
        <p14:creationId xmlns:p14="http://schemas.microsoft.com/office/powerpoint/2010/main" val="340181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43D6D-382B-41D6-BEF7-E0A26B02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61941D-E7E8-4858-B3BB-13D001388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51AF41-BE64-46BD-A85A-B0A29AC9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F707-785F-4FFF-B9D4-737B3BD342D3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3CFABF-07E8-4B2B-BE8D-2130E0FE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7BF778-A18F-4A15-A41B-4038D4F7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7DE-1C3C-42FB-A4FE-A1F11CBB1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427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B827A-604D-461C-8827-366B8AB55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33EDB8-9229-4196-AF0F-AC09EF854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E7990C-2092-46A5-BCAF-987A7D91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F707-785F-4FFF-B9D4-737B3BD342D3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00DE35-6530-40BB-BDC7-C683D47AE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0AA8AD-0621-431C-8477-3D4EF5B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7DE-1C3C-42FB-A4FE-A1F11CBB1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59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Volný snímek univerzální</a:t>
            </a:r>
          </a:p>
        </p:txBody>
      </p:sp>
    </p:spTree>
    <p:extLst>
      <p:ext uri="{BB962C8B-B14F-4D97-AF65-F5344CB8AC3E}">
        <p14:creationId xmlns:p14="http://schemas.microsoft.com/office/powerpoint/2010/main" val="3713596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43D6D-382B-41D6-BEF7-E0A26B02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61941D-E7E8-4858-B3BB-13D001388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51AF41-BE64-46BD-A85A-B0A29AC9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F707-785F-4FFF-B9D4-737B3BD342D3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3CFABF-07E8-4B2B-BE8D-2130E0FE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7BF778-A18F-4A15-A41B-4038D4F7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7DE-1C3C-42FB-A4FE-A1F11CBB1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342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D383E-567C-4D4C-91FD-BA1A1F7D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A933D7-D8F9-42C8-8237-95BAE561B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5FD958-C05D-4FE6-9AA4-AD0048CD9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F707-785F-4FFF-B9D4-737B3BD342D3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782AD6-3672-499F-98CE-CD4EF977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3976AE-3DA8-4EE9-8605-2BC53AD7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7DE-1C3C-42FB-A4FE-A1F11CBB1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77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5943B-84C4-4AAB-B1AB-08B628F6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B0FE71-1912-4C4D-87CF-4F1203588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DBD3B0-83F0-48A1-BD52-C8F3E4BA1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65F2C2-4B4D-4F17-8333-0A96EE71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F707-785F-4FFF-B9D4-737B3BD342D3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D2E7E9-0F4B-459D-8231-3E557B74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E98194-BC42-4AED-9BE3-D19CB830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7DE-1C3C-42FB-A4FE-A1F11CBB1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781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DB206-89BB-449F-B2B4-469CD856A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49475C-3A9F-4090-9ACC-95786EC5D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CE3418-66C9-49B5-87DA-BC9573578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7961257-4899-45EC-ABCE-016A602CD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C42404-04C4-498B-B39E-0484EE4CA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CADC8DD-1803-4F38-A47D-88363530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F707-785F-4FFF-B9D4-737B3BD342D3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58573B5-DC3D-4FC2-A157-688B6AE60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B4EF08F-358C-435C-893C-E882936F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7DE-1C3C-42FB-A4FE-A1F11CBB1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469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5E470-EE41-4BEA-A5D8-DDB7B6B00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2F5A0C-3D26-49DA-82D9-4C333E81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F707-785F-4FFF-B9D4-737B3BD342D3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AFAEEA-4710-4A69-BC95-848F4675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66D5D7-BA96-44C0-92C3-4997D497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7DE-1C3C-42FB-A4FE-A1F11CBB1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274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E5DA36B-2869-4F0B-A0D8-07F299D9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F707-785F-4FFF-B9D4-737B3BD342D3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A883F3B-D75B-4D37-BC57-BE47D76C6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E65689-3363-4CC5-A9A9-D75F3CE4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7DE-1C3C-42FB-A4FE-A1F11CBB1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471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83BF4-B6E4-43FF-BED1-87B8A490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73D82A-4667-4BBF-B661-435A608A4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5AC8FE-C3D9-4286-8032-A414AA4CA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2DF32C-C14D-4AF4-BE5C-743325EB9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F707-785F-4FFF-B9D4-737B3BD342D3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C38E85-B63C-4FE2-9D2A-BB24192D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777E83-A7D6-465B-9454-6F2EED0B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7DE-1C3C-42FB-A4FE-A1F11CBB1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361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62E34-A7FA-4D47-A40E-0BF8606D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AADAE48-FCAC-447E-BDA8-50F278A77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042E83-4FA1-45BE-8B37-268EBF80B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5E4341-568D-4894-9FC0-D41F6C11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F707-785F-4FFF-B9D4-737B3BD342D3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C084A9-C6B1-42E6-8BD9-E6583054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37BA04-63A8-459B-B1A8-C73DE33C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7DE-1C3C-42FB-A4FE-A1F11CBB1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676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CE956-10D2-4398-A6C0-4FDFE4F8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F2E9AF-2E6E-4039-B957-2F3BBA34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027BDC-27E1-4773-B7CB-6AF37585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F707-785F-4FFF-B9D4-737B3BD342D3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50B754-710F-4927-A26A-527CF88C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E129DB-DB51-4FCF-95CF-29EFD3E71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7DE-1C3C-42FB-A4FE-A1F11CBB1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909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C828FD6-841A-47D7-834C-CD8CCE34A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287D83-C58C-49FE-8BEF-C303A1E21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23081B-AA0D-49EB-9EB1-4FADDA48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F707-785F-4FFF-B9D4-737B3BD342D3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A05F10-E64A-4EB0-BBB5-6AAEC56AE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A79E60-290D-4489-91F5-6302B70B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7DE-1C3C-42FB-A4FE-A1F11CBB1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05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Zástupný text">
            <a:extLst>
              <a:ext uri="{FF2B5EF4-FFF2-40B4-BE49-F238E27FC236}">
                <a16:creationId xmlns:a16="http://schemas.microsoft.com/office/drawing/2014/main" id="{644F9D25-CC36-0A98-F40A-8D611CCDA6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376363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sz="2100" dirty="0"/>
            </a:lvl1pPr>
            <a:lvl2pPr>
              <a:buClr>
                <a:schemeClr val="accent3"/>
              </a:buClr>
              <a:defRPr lang="cs-CZ" sz="1800" dirty="0"/>
            </a:lvl2pPr>
            <a:lvl3pPr>
              <a:buClr>
                <a:schemeClr val="accent3"/>
              </a:buClr>
              <a:defRPr lang="cs-CZ" sz="1500" dirty="0"/>
            </a:lvl3pPr>
            <a:lvl4pPr>
              <a:buClr>
                <a:schemeClr val="accent3"/>
              </a:buClr>
              <a:defRPr lang="cs-CZ" sz="1350" dirty="0"/>
            </a:lvl4pPr>
            <a:lvl5pPr>
              <a:buClr>
                <a:schemeClr val="accent3"/>
              </a:buClr>
              <a:defRPr lang="cs-CZ" sz="1350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Text jednostránkový</a:t>
            </a:r>
          </a:p>
        </p:txBody>
      </p:sp>
    </p:spTree>
    <p:extLst>
      <p:ext uri="{BB962C8B-B14F-4D97-AF65-F5344CB8AC3E}">
        <p14:creationId xmlns:p14="http://schemas.microsoft.com/office/powerpoint/2010/main" val="2309926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">
            <a:extLst>
              <a:ext uri="{FF2B5EF4-FFF2-40B4-BE49-F238E27FC236}">
                <a16:creationId xmlns:a16="http://schemas.microsoft.com/office/drawing/2014/main" id="{F5844131-F511-F386-6DC5-BD027598F9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2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Kasiopea">
            <a:extLst>
              <a:ext uri="{FF2B5EF4-FFF2-40B4-BE49-F238E27FC236}">
                <a16:creationId xmlns:a16="http://schemas.microsoft.com/office/drawing/2014/main" id="{34D94ADA-10A6-807A-7A83-9C67CCD0B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60133"/>
            <a:ext cx="7200900" cy="2669441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41975FDE-C590-87AA-7EC5-7D3F0FFF229B}"/>
              </a:ext>
            </a:extLst>
          </p:cNvPr>
          <p:cNvCxnSpPr>
            <a:cxnSpLocks/>
          </p:cNvCxnSpPr>
          <p:nvPr userDrawn="1"/>
        </p:nvCxnSpPr>
        <p:spPr>
          <a:xfrm>
            <a:off x="6774548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62240DB7-E33A-0583-1104-D59DBE0520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8" y="217725"/>
            <a:ext cx="983170" cy="981757"/>
          </a:xfrm>
          <a:prstGeom prst="rect">
            <a:avLst/>
          </a:prstGeom>
        </p:spPr>
      </p:pic>
      <p:sp>
        <p:nvSpPr>
          <p:cNvPr id="3" name="Jméno prezentujícího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4" y="2606677"/>
            <a:ext cx="6147266" cy="1217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unito Sans ExtraLight" panose="00000300000000000000" pitchFamily="2" charset="0"/>
              </a:defRPr>
            </a:lvl1pPr>
          </a:lstStyle>
          <a:p>
            <a:pPr lvl="0"/>
            <a:r>
              <a:rPr lang="cs-CZ" dirty="0"/>
              <a:t>Jméno prezentujícího</a:t>
            </a:r>
          </a:p>
        </p:txBody>
      </p:sp>
      <p:sp>
        <p:nvSpPr>
          <p:cNvPr id="28" name="Hlavní 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1203327"/>
            <a:ext cx="6732589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150">
                <a:solidFill>
                  <a:schemeClr val="tx2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Hlavní nadpis 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60612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754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686">
          <p15:clr>
            <a:srgbClr val="FBAE40"/>
          </p15:clr>
        </p15:guide>
        <p15:guide id="19" orient="horz" pos="2273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0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">
            <a:extLst>
              <a:ext uri="{FF2B5EF4-FFF2-40B4-BE49-F238E27FC236}">
                <a16:creationId xmlns:a16="http://schemas.microsoft.com/office/drawing/2014/main" id="{F5844131-F511-F386-6DC5-BD027598F9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2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41975FDE-C590-87AA-7EC5-7D3F0FFF229B}"/>
              </a:ext>
            </a:extLst>
          </p:cNvPr>
          <p:cNvCxnSpPr>
            <a:cxnSpLocks/>
          </p:cNvCxnSpPr>
          <p:nvPr userDrawn="1"/>
        </p:nvCxnSpPr>
        <p:spPr>
          <a:xfrm>
            <a:off x="6774548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62240DB7-E33A-0583-1104-D59DBE052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8" y="217725"/>
            <a:ext cx="983170" cy="981757"/>
          </a:xfrm>
          <a:prstGeom prst="rect">
            <a:avLst/>
          </a:prstGeom>
        </p:spPr>
      </p:pic>
      <p:sp>
        <p:nvSpPr>
          <p:cNvPr id="3" name="Jméno prezentujícího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4" y="2606677"/>
            <a:ext cx="6147266" cy="1217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unito Sans ExtraLight" panose="00000300000000000000" pitchFamily="2" charset="0"/>
              </a:defRPr>
            </a:lvl1pPr>
          </a:lstStyle>
          <a:p>
            <a:pPr lvl="0"/>
            <a:r>
              <a:rPr lang="cs-CZ" dirty="0"/>
              <a:t>Jméno prezentujícího</a:t>
            </a:r>
          </a:p>
        </p:txBody>
      </p:sp>
      <p:sp>
        <p:nvSpPr>
          <p:cNvPr id="28" name="Hlavní 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1203327"/>
            <a:ext cx="6732589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150">
                <a:solidFill>
                  <a:schemeClr val="tx2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Hlavní nadpis 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  <p:pic>
        <p:nvPicPr>
          <p:cNvPr id="5" name="Kasiopea">
            <a:extLst>
              <a:ext uri="{FF2B5EF4-FFF2-40B4-BE49-F238E27FC236}">
                <a16:creationId xmlns:a16="http://schemas.microsoft.com/office/drawing/2014/main" id="{344415B8-BA83-8A12-CFCF-614A1ED713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360133"/>
            <a:ext cx="7200900" cy="26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04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754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686">
          <p15:clr>
            <a:srgbClr val="FBAE40"/>
          </p15:clr>
        </p15:guide>
        <p15:guide id="19" orient="horz" pos="2273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0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2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4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" y="6047100"/>
            <a:ext cx="883409" cy="882139"/>
          </a:xfrm>
          <a:prstGeom prst="rect">
            <a:avLst/>
          </a:prstGeom>
        </p:spPr>
      </p:pic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7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426476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1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Volný snímek univerzální</a:t>
            </a:r>
          </a:p>
        </p:txBody>
      </p:sp>
    </p:spTree>
    <p:extLst>
      <p:ext uri="{BB962C8B-B14F-4D97-AF65-F5344CB8AC3E}">
        <p14:creationId xmlns:p14="http://schemas.microsoft.com/office/powerpoint/2010/main" val="4223531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2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4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" y="6047100"/>
            <a:ext cx="883409" cy="882139"/>
          </a:xfrm>
          <a:prstGeom prst="rect">
            <a:avLst/>
          </a:prstGeom>
        </p:spPr>
      </p:pic>
      <p:sp>
        <p:nvSpPr>
          <p:cNvPr id="4" name="Zástupný text">
            <a:extLst>
              <a:ext uri="{FF2B5EF4-FFF2-40B4-BE49-F238E27FC236}">
                <a16:creationId xmlns:a16="http://schemas.microsoft.com/office/drawing/2014/main" id="{644F9D25-CC36-0A98-F40A-8D611CCDA6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376365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sz="1575" dirty="0"/>
            </a:lvl1pPr>
            <a:lvl2pPr>
              <a:buClr>
                <a:schemeClr val="accent3"/>
              </a:buClr>
              <a:defRPr lang="cs-CZ" sz="1350" dirty="0"/>
            </a:lvl2pPr>
            <a:lvl3pPr>
              <a:buClr>
                <a:schemeClr val="accent3"/>
              </a:buClr>
              <a:defRPr lang="cs-CZ" sz="1125" dirty="0"/>
            </a:lvl3pPr>
            <a:lvl4pPr>
              <a:buClr>
                <a:schemeClr val="accent3"/>
              </a:buClr>
              <a:defRPr lang="cs-CZ" sz="1013" dirty="0"/>
            </a:lvl4pPr>
            <a:lvl5pPr>
              <a:buClr>
                <a:schemeClr val="accent3"/>
              </a:buClr>
              <a:defRPr lang="cs-CZ" sz="1013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7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426476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1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Text jednostránkový</a:t>
            </a:r>
          </a:p>
        </p:txBody>
      </p:sp>
    </p:spTree>
    <p:extLst>
      <p:ext uri="{BB962C8B-B14F-4D97-AF65-F5344CB8AC3E}">
        <p14:creationId xmlns:p14="http://schemas.microsoft.com/office/powerpoint/2010/main" val="2256802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2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" y="6047100"/>
            <a:ext cx="883409" cy="882139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4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tabulku">
            <a:extLst>
              <a:ext uri="{FF2B5EF4-FFF2-40B4-BE49-F238E27FC236}">
                <a16:creationId xmlns:a16="http://schemas.microsoft.com/office/drawing/2014/main" id="{D5D935D0-CE5C-78C0-DAD2-890531280D9C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76263" y="1376364"/>
            <a:ext cx="7991475" cy="486092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accent3"/>
              </a:buClr>
              <a:buFont typeface="Arial" panose="020B0604020202020204" pitchFamily="34" charset="0"/>
              <a:buChar char="•"/>
              <a:defRPr lang="cs-CZ" dirty="0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7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426476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1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Tabulka celostránková</a:t>
            </a:r>
          </a:p>
        </p:txBody>
      </p:sp>
    </p:spTree>
    <p:extLst>
      <p:ext uri="{BB962C8B-B14F-4D97-AF65-F5344CB8AC3E}">
        <p14:creationId xmlns:p14="http://schemas.microsoft.com/office/powerpoint/2010/main" val="44137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2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4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" y="6047100"/>
            <a:ext cx="883409" cy="882139"/>
          </a:xfrm>
          <a:prstGeom prst="rect">
            <a:avLst/>
          </a:prstGeom>
        </p:spPr>
      </p:pic>
      <p:sp>
        <p:nvSpPr>
          <p:cNvPr id="14" name="Zástupný objekt grafu">
            <a:extLst>
              <a:ext uri="{FF2B5EF4-FFF2-40B4-BE49-F238E27FC236}">
                <a16:creationId xmlns:a16="http://schemas.microsoft.com/office/drawing/2014/main" id="{1979B4C0-B639-2DB0-8C3F-BD8DAD66C41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76365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/>
            </a:lvl1pPr>
          </a:lstStyle>
          <a:p>
            <a:r>
              <a:rPr lang="cs-CZ"/>
              <a:t>Kliknutím na ikonu přidáte graf.</a:t>
            </a:r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7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426476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1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Graf jednostránkový</a:t>
            </a:r>
          </a:p>
        </p:txBody>
      </p:sp>
    </p:spTree>
    <p:extLst>
      <p:ext uri="{BB962C8B-B14F-4D97-AF65-F5344CB8AC3E}">
        <p14:creationId xmlns:p14="http://schemas.microsoft.com/office/powerpoint/2010/main" val="13684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2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4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" y="6047100"/>
            <a:ext cx="883409" cy="882139"/>
          </a:xfrm>
          <a:prstGeom prst="rect">
            <a:avLst/>
          </a:prstGeom>
        </p:spPr>
      </p:pic>
      <p:sp>
        <p:nvSpPr>
          <p:cNvPr id="4" name="Zástupný obsah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7991475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sz="1575"/>
            </a:lvl1pPr>
            <a:lvl2pPr>
              <a:buClr>
                <a:schemeClr val="accent3"/>
              </a:buClr>
              <a:defRPr lang="cs-CZ" sz="1350"/>
            </a:lvl2pPr>
            <a:lvl3pPr>
              <a:buClr>
                <a:schemeClr val="accent3"/>
              </a:buClr>
              <a:defRPr lang="cs-CZ" sz="1125"/>
            </a:lvl3pPr>
            <a:lvl4pPr>
              <a:buClr>
                <a:schemeClr val="accent3"/>
              </a:buClr>
              <a:defRPr lang="cs-CZ" sz="1013"/>
            </a:lvl4pPr>
            <a:lvl5pPr>
              <a:buClr>
                <a:schemeClr val="accent3"/>
              </a:buClr>
              <a:defRPr lang="cs-CZ" sz="1013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7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426476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1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1 stránka</a:t>
            </a:r>
          </a:p>
        </p:txBody>
      </p:sp>
    </p:spTree>
    <p:extLst>
      <p:ext uri="{BB962C8B-B14F-4D97-AF65-F5344CB8AC3E}">
        <p14:creationId xmlns:p14="http://schemas.microsoft.com/office/powerpoint/2010/main" val="4246741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2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4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" y="6047100"/>
            <a:ext cx="883409" cy="882139"/>
          </a:xfrm>
          <a:prstGeom prst="rect">
            <a:avLst/>
          </a:prstGeom>
        </p:spPr>
      </p:pic>
      <p:sp>
        <p:nvSpPr>
          <p:cNvPr id="9" name="Zástupný obsah P">
            <a:extLst>
              <a:ext uri="{FF2B5EF4-FFF2-40B4-BE49-F238E27FC236}">
                <a16:creationId xmlns:a16="http://schemas.microsoft.com/office/drawing/2014/main" id="{D7D6BF85-009B-B387-E9F3-76A56730AC1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9951" y="1376365"/>
            <a:ext cx="3887787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/>
            </a:lvl1pPr>
            <a:lvl2pPr>
              <a:buClr>
                <a:schemeClr val="accent3"/>
              </a:buClr>
              <a:defRPr lang="cs-CZ"/>
            </a:lvl2pPr>
            <a:lvl3pPr>
              <a:buClr>
                <a:schemeClr val="accent3"/>
              </a:buClr>
              <a:defRPr lang="cs-CZ"/>
            </a:lvl3pPr>
            <a:lvl4pPr>
              <a:buClr>
                <a:schemeClr val="accent3"/>
              </a:buClr>
              <a:defRPr lang="cs-CZ"/>
            </a:lvl4pPr>
            <a:lvl5pPr>
              <a:buClr>
                <a:schemeClr val="accent3"/>
              </a:buClr>
              <a:defRPr lang="cs-CZ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L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3887787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7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426476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1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2 sloupce</a:t>
            </a:r>
          </a:p>
        </p:txBody>
      </p:sp>
    </p:spTree>
    <p:extLst>
      <p:ext uri="{BB962C8B-B14F-4D97-AF65-F5344CB8AC3E}">
        <p14:creationId xmlns:p14="http://schemas.microsoft.com/office/powerpoint/2010/main" val="2711028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2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4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" y="6047100"/>
            <a:ext cx="883409" cy="882139"/>
          </a:xfrm>
          <a:prstGeom prst="rect">
            <a:avLst/>
          </a:prstGeom>
        </p:spPr>
      </p:pic>
      <p:sp>
        <p:nvSpPr>
          <p:cNvPr id="10" name="Zástupný obsah P">
            <a:extLst>
              <a:ext uri="{FF2B5EF4-FFF2-40B4-BE49-F238E27FC236}">
                <a16:creationId xmlns:a16="http://schemas.microsoft.com/office/drawing/2014/main" id="{86F2F394-F7FA-E214-BA6A-8E5D938F3C1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48375" y="1377284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obsah S">
            <a:extLst>
              <a:ext uri="{FF2B5EF4-FFF2-40B4-BE49-F238E27FC236}">
                <a16:creationId xmlns:a16="http://schemas.microsoft.com/office/drawing/2014/main" id="{FAD4D5B3-B24E-316F-5D6E-FF6B6D9A743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1526" y="1392340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L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4" y="1392340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7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426476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1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3 sloupce</a:t>
            </a:r>
          </a:p>
        </p:txBody>
      </p:sp>
    </p:spTree>
    <p:extLst>
      <p:ext uri="{BB962C8B-B14F-4D97-AF65-F5344CB8AC3E}">
        <p14:creationId xmlns:p14="http://schemas.microsoft.com/office/powerpoint/2010/main" val="2979762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sloupce grafů -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2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11" name="Linka">
            <a:extLst>
              <a:ext uri="{FF2B5EF4-FFF2-40B4-BE49-F238E27FC236}">
                <a16:creationId xmlns:a16="http://schemas.microsoft.com/office/drawing/2014/main" id="{BB11BC4E-02DA-DB73-F625-F56DCC8EC3FA}"/>
              </a:ext>
            </a:extLst>
          </p:cNvPr>
          <p:cNvCxnSpPr>
            <a:cxnSpLocks/>
          </p:cNvCxnSpPr>
          <p:nvPr userDrawn="1"/>
        </p:nvCxnSpPr>
        <p:spPr>
          <a:xfrm>
            <a:off x="1332974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4BF018B-6A6B-E2ED-BD22-28C1659EC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" y="6047100"/>
            <a:ext cx="883409" cy="882139"/>
          </a:xfrm>
          <a:prstGeom prst="rect">
            <a:avLst/>
          </a:prstGeom>
        </p:spPr>
      </p:pic>
      <p:sp>
        <p:nvSpPr>
          <p:cNvPr id="8" name="Zástupný text P">
            <a:extLst>
              <a:ext uri="{FF2B5EF4-FFF2-40B4-BE49-F238E27FC236}">
                <a16:creationId xmlns:a16="http://schemas.microsoft.com/office/drawing/2014/main" id="{0B7E64EA-BC57-B0BA-4B4F-F4A4D5ED3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9951" y="4715125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900" u="none"/>
            </a:lvl1pPr>
            <a:lvl2pPr marL="257175" indent="0">
              <a:buNone/>
              <a:defRPr sz="975"/>
            </a:lvl2pPr>
            <a:lvl3pPr marL="514350" indent="0">
              <a:buNone/>
              <a:defRPr sz="975"/>
            </a:lvl3pPr>
            <a:lvl4pPr marL="771525" indent="0">
              <a:buNone/>
              <a:defRPr sz="975"/>
            </a:lvl4pPr>
            <a:lvl5pPr marL="1028700" indent="0">
              <a:buNone/>
              <a:defRPr sz="975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9" name="Zástupný text L">
            <a:extLst>
              <a:ext uri="{FF2B5EF4-FFF2-40B4-BE49-F238E27FC236}">
                <a16:creationId xmlns:a16="http://schemas.microsoft.com/office/drawing/2014/main" id="{270F81CF-AC16-978F-B417-C428D9BE9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264" y="4715125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900" u="none"/>
            </a:lvl1pPr>
            <a:lvl2pPr marL="257175" indent="0">
              <a:buNone/>
              <a:defRPr sz="975"/>
            </a:lvl2pPr>
            <a:lvl3pPr marL="514350" indent="0">
              <a:buNone/>
              <a:defRPr sz="975"/>
            </a:lvl3pPr>
            <a:lvl4pPr marL="771525" indent="0">
              <a:buNone/>
              <a:defRPr sz="975"/>
            </a:lvl4pPr>
            <a:lvl5pPr marL="1028700" indent="0">
              <a:buNone/>
              <a:defRPr sz="975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4" name="Zástupný objekt grafu P">
            <a:extLst>
              <a:ext uri="{FF2B5EF4-FFF2-40B4-BE49-F238E27FC236}">
                <a16:creationId xmlns:a16="http://schemas.microsoft.com/office/drawing/2014/main" id="{791239CD-1A24-187F-B25A-B0DB233BD1C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79951" y="1341440"/>
            <a:ext cx="3887788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2" name="Zástupný objekt grafu L">
            <a:extLst>
              <a:ext uri="{FF2B5EF4-FFF2-40B4-BE49-F238E27FC236}">
                <a16:creationId xmlns:a16="http://schemas.microsoft.com/office/drawing/2014/main" id="{33AECA7F-56B5-B738-D49B-8DAA9D38F27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41440"/>
            <a:ext cx="3887787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7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Text 2 sloupce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426476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1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Porovnání grafů</a:t>
            </a:r>
          </a:p>
        </p:txBody>
      </p:sp>
    </p:spTree>
    <p:extLst>
      <p:ext uri="{BB962C8B-B14F-4D97-AF65-F5344CB8AC3E}">
        <p14:creationId xmlns:p14="http://schemas.microsoft.com/office/powerpoint/2010/main" val="1110887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tabulku">
            <a:extLst>
              <a:ext uri="{FF2B5EF4-FFF2-40B4-BE49-F238E27FC236}">
                <a16:creationId xmlns:a16="http://schemas.microsoft.com/office/drawing/2014/main" id="{D5D935D0-CE5C-78C0-DAD2-890531280D9C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76263" y="1376362"/>
            <a:ext cx="7991475" cy="48609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lang="cs-CZ" dirty="0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Tabulka celostránková</a:t>
            </a:r>
          </a:p>
        </p:txBody>
      </p:sp>
    </p:spTree>
    <p:extLst>
      <p:ext uri="{BB962C8B-B14F-4D97-AF65-F5344CB8AC3E}">
        <p14:creationId xmlns:p14="http://schemas.microsoft.com/office/powerpoint/2010/main" val="2003236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vlož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2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6" name="Linka">
            <a:extLst>
              <a:ext uri="{FF2B5EF4-FFF2-40B4-BE49-F238E27FC236}">
                <a16:creationId xmlns:a16="http://schemas.microsoft.com/office/drawing/2014/main" id="{E875174A-20F5-D6F9-DCBD-BA1F88291A7A}"/>
              </a:ext>
            </a:extLst>
          </p:cNvPr>
          <p:cNvCxnSpPr>
            <a:cxnSpLocks/>
          </p:cNvCxnSpPr>
          <p:nvPr userDrawn="1"/>
        </p:nvCxnSpPr>
        <p:spPr>
          <a:xfrm>
            <a:off x="1332974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3A63378-2222-3615-1E41-E944438D1E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" y="6047100"/>
            <a:ext cx="883409" cy="882139"/>
          </a:xfrm>
          <a:prstGeom prst="rect">
            <a:avLst/>
          </a:prstGeom>
        </p:spPr>
      </p:pic>
      <p:sp>
        <p:nvSpPr>
          <p:cNvPr id="3" name="Zástupný symbol obrázku">
            <a:extLst>
              <a:ext uri="{FF2B5EF4-FFF2-40B4-BE49-F238E27FC236}">
                <a16:creationId xmlns:a16="http://schemas.microsoft.com/office/drawing/2014/main" id="{C460DA2D-14A0-C170-2C55-D56208D7CB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263" y="1341438"/>
            <a:ext cx="7991475" cy="4895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7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426476"/>
            <a:ext cx="7015775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1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 v kontejneru</a:t>
            </a:r>
          </a:p>
        </p:txBody>
      </p:sp>
    </p:spTree>
    <p:extLst>
      <p:ext uri="{BB962C8B-B14F-4D97-AF65-F5344CB8AC3E}">
        <p14:creationId xmlns:p14="http://schemas.microsoft.com/office/powerpoint/2010/main" val="2099920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bílé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2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5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7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426476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1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2092407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černé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2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5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7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426476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1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57955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1 sloupec+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C7F32E6D-08AB-FF05-3D80-122F290FDE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6DD88A00-996C-8973-76B5-1B31500BB3E0}"/>
              </a:ext>
            </a:extLst>
          </p:cNvPr>
          <p:cNvCxnSpPr>
            <a:cxnSpLocks/>
          </p:cNvCxnSpPr>
          <p:nvPr userDrawn="1"/>
        </p:nvCxnSpPr>
        <p:spPr>
          <a:xfrm>
            <a:off x="1332974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8C0EBD4-F4FF-7854-5F1C-6F4A21C8A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" y="6047100"/>
            <a:ext cx="883409" cy="882139"/>
          </a:xfrm>
          <a:prstGeom prst="rect">
            <a:avLst/>
          </a:prstGeom>
        </p:spPr>
      </p:pic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F3E4D909-D4FC-2FC7-4588-DB9FA05E82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2"/>
            <a:ext cx="30861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9AF77C70-38C2-6DE3-71BA-C184E24A20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2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obsah">
            <a:extLst>
              <a:ext uri="{FF2B5EF4-FFF2-40B4-BE49-F238E27FC236}">
                <a16:creationId xmlns:a16="http://schemas.microsoft.com/office/drawing/2014/main" id="{FE54D9B4-F806-EF92-7893-24EF063F41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6263" y="1341438"/>
            <a:ext cx="3887787" cy="4895850"/>
          </a:xfrm>
          <a:prstGeom prst="rect">
            <a:avLst/>
          </a:prstGeom>
        </p:spPr>
        <p:txBody>
          <a:bodyPr/>
          <a:lstStyle>
            <a:lvl1pPr>
              <a:buClr>
                <a:srgbClr val="F0CA81"/>
              </a:buClr>
              <a:defRPr lang="cs-CZ" dirty="0"/>
            </a:lvl1pPr>
            <a:lvl2pPr>
              <a:buClr>
                <a:srgbClr val="F0CA81"/>
              </a:buClr>
              <a:defRPr lang="cs-CZ" dirty="0"/>
            </a:lvl2pPr>
            <a:lvl3pPr>
              <a:buClr>
                <a:srgbClr val="F0CA81"/>
              </a:buClr>
              <a:defRPr lang="cs-CZ" dirty="0"/>
            </a:lvl3pPr>
            <a:lvl4pPr>
              <a:buClr>
                <a:srgbClr val="F0CA81"/>
              </a:buClr>
              <a:defRPr lang="cs-CZ" dirty="0"/>
            </a:lvl4pPr>
            <a:lvl5pPr>
              <a:buClr>
                <a:srgbClr val="F0CA81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7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426476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1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</a:t>
            </a:r>
          </a:p>
        </p:txBody>
      </p:sp>
    </p:spTree>
    <p:extLst>
      <p:ext uri="{BB962C8B-B14F-4D97-AF65-F5344CB8AC3E}">
        <p14:creationId xmlns:p14="http://schemas.microsoft.com/office/powerpoint/2010/main" val="1836196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2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F6F2CC44-C935-B1AD-2E33-83157421C0B3}"/>
              </a:ext>
            </a:extLst>
          </p:cNvPr>
          <p:cNvCxnSpPr>
            <a:cxnSpLocks/>
          </p:cNvCxnSpPr>
          <p:nvPr userDrawn="1"/>
        </p:nvCxnSpPr>
        <p:spPr>
          <a:xfrm>
            <a:off x="1332974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D4AEF6E3-428A-0ED8-243E-E71F4A2BF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" y="6047100"/>
            <a:ext cx="883409" cy="882139"/>
          </a:xfrm>
          <a:prstGeom prst="rect">
            <a:avLst/>
          </a:prstGeom>
        </p:spPr>
      </p:pic>
      <p:sp>
        <p:nvSpPr>
          <p:cNvPr id="11" name="Autor citátu">
            <a:extLst>
              <a:ext uri="{FF2B5EF4-FFF2-40B4-BE49-F238E27FC236}">
                <a16:creationId xmlns:a16="http://schemas.microsoft.com/office/drawing/2014/main" id="{3C16AE21-9C94-0A3A-2490-491BEFD0AB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43101" y="5008694"/>
            <a:ext cx="5257799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50">
                <a:solidFill>
                  <a:schemeClr val="accent3"/>
                </a:solidFill>
              </a:defRPr>
            </a:lvl1pPr>
          </a:lstStyle>
          <a:p>
            <a:pPr lvl="0"/>
            <a:r>
              <a:rPr lang="cs-CZ" dirty="0"/>
              <a:t>Autor citátu</a:t>
            </a:r>
          </a:p>
        </p:txBody>
      </p:sp>
      <p:sp>
        <p:nvSpPr>
          <p:cNvPr id="4" name="Znění citátu">
            <a:extLst>
              <a:ext uri="{FF2B5EF4-FFF2-40B4-BE49-F238E27FC236}">
                <a16:creationId xmlns:a16="http://schemas.microsoft.com/office/drawing/2014/main" id="{4AC70CB8-C943-921A-287D-F17FE82185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3151" y="2248696"/>
            <a:ext cx="7021513" cy="19877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50" i="1"/>
            </a:lvl1pPr>
          </a:lstStyle>
          <a:p>
            <a:pPr lvl="0"/>
            <a:r>
              <a:rPr lang="cs-CZ" dirty="0"/>
              <a:t>Znění citátu</a:t>
            </a:r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252437" y="667949"/>
            <a:ext cx="639127" cy="11310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6750" dirty="0">
                <a:solidFill>
                  <a:srgbClr val="F0CA81"/>
                </a:solidFill>
                <a:latin typeface="Nunito Sans ExtraBold" panose="00000900000000000000" pitchFamily="2" charset="0"/>
              </a:rPr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val="315805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">
            <a:extLst>
              <a:ext uri="{FF2B5EF4-FFF2-40B4-BE49-F238E27FC236}">
                <a16:creationId xmlns:a16="http://schemas.microsoft.com/office/drawing/2014/main" id="{67F916BF-700F-6397-9D63-79FC42A592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2"/>
            <a:ext cx="2057400" cy="365125"/>
          </a:xfrm>
        </p:spPr>
        <p:txBody>
          <a:bodyPr/>
          <a:lstStyle/>
          <a:p>
            <a:fld id="{E4645AEE-F697-459C-A803-FD4DBA44348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C228F720-861F-B465-C654-21ED58E1793D}"/>
              </a:ext>
            </a:extLst>
          </p:cNvPr>
          <p:cNvCxnSpPr>
            <a:cxnSpLocks/>
          </p:cNvCxnSpPr>
          <p:nvPr userDrawn="1"/>
        </p:nvCxnSpPr>
        <p:spPr>
          <a:xfrm>
            <a:off x="1332974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8FD2CF7F-76EA-2F77-D4BC-8170FAAD4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" y="6047100"/>
            <a:ext cx="883409" cy="882139"/>
          </a:xfrm>
          <a:prstGeom prst="rect">
            <a:avLst/>
          </a:prstGeom>
        </p:spPr>
      </p:pic>
      <p:sp>
        <p:nvSpPr>
          <p:cNvPr id="8" name="Rámeček">
            <a:extLst>
              <a:ext uri="{FF2B5EF4-FFF2-40B4-BE49-F238E27FC236}">
                <a16:creationId xmlns:a16="http://schemas.microsoft.com/office/drawing/2014/main" id="{53A44394-BB8F-F68A-4FBD-C058A39E3BE4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chemeClr val="tx2"/>
              </a:solidFill>
            </a:endParaRPr>
          </a:p>
        </p:txBody>
      </p:sp>
      <p:sp>
        <p:nvSpPr>
          <p:cNvPr id="2" name="Uvozovky-výplň">
            <a:extLst>
              <a:ext uri="{FF2B5EF4-FFF2-40B4-BE49-F238E27FC236}">
                <a16:creationId xmlns:a16="http://schemas.microsoft.com/office/drawing/2014/main" id="{A2DBB954-B810-9FAD-E3A0-A95CD186827F}"/>
              </a:ext>
            </a:extLst>
          </p:cNvPr>
          <p:cNvSpPr/>
          <p:nvPr userDrawn="1"/>
        </p:nvSpPr>
        <p:spPr>
          <a:xfrm>
            <a:off x="360364" y="1113185"/>
            <a:ext cx="469127" cy="469127"/>
          </a:xfrm>
          <a:prstGeom prst="ellipse">
            <a:avLst/>
          </a:prstGeom>
          <a:solidFill>
            <a:srgbClr val="F0C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08623" y="940024"/>
            <a:ext cx="33528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3000" dirty="0">
                <a:solidFill>
                  <a:schemeClr val="accent1"/>
                </a:solidFill>
                <a:latin typeface="Nunito Sans ExtraBold" panose="00000900000000000000" pitchFamily="2" charset="0"/>
              </a:rPr>
              <a:t>„</a:t>
            </a:r>
            <a:endParaRPr lang="cs-CZ" sz="1350" dirty="0">
              <a:solidFill>
                <a:schemeClr val="accent1"/>
              </a:solidFill>
              <a:latin typeface="Nunito Sans ExtraBold" panose="00000900000000000000" pitchFamily="2" charset="0"/>
            </a:endParaRPr>
          </a:p>
        </p:txBody>
      </p:sp>
      <p:sp>
        <p:nvSpPr>
          <p:cNvPr id="21" name="Autor citátu">
            <a:extLst>
              <a:ext uri="{FF2B5EF4-FFF2-40B4-BE49-F238E27FC236}">
                <a16:creationId xmlns:a16="http://schemas.microsoft.com/office/drawing/2014/main" id="{38D54918-6EA2-7F62-8718-8923C86B84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8539" y="4460846"/>
            <a:ext cx="3465512" cy="88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accent3"/>
                </a:solidFill>
              </a:defRPr>
            </a:lvl1pPr>
          </a:lstStyle>
          <a:p>
            <a:pPr lvl="0"/>
            <a:r>
              <a:rPr lang="cs-CZ" dirty="0"/>
              <a:t>Autor citátu</a:t>
            </a:r>
          </a:p>
        </p:txBody>
      </p:sp>
      <p:sp>
        <p:nvSpPr>
          <p:cNvPr id="17" name="Znění citátu">
            <a:extLst>
              <a:ext uri="{FF2B5EF4-FFF2-40B4-BE49-F238E27FC236}">
                <a16:creationId xmlns:a16="http://schemas.microsoft.com/office/drawing/2014/main" id="{F8E5569D-C899-231E-9B57-ACBB0173D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0601" y="2127388"/>
            <a:ext cx="3473450" cy="1554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i="1"/>
            </a:lvl1pPr>
            <a:lvl2pPr>
              <a:defRPr sz="1350" i="1"/>
            </a:lvl2pPr>
            <a:lvl3pPr>
              <a:defRPr sz="1350" i="1"/>
            </a:lvl3pPr>
            <a:lvl4pPr>
              <a:defRPr sz="1350" i="1"/>
            </a:lvl4pPr>
            <a:lvl5pPr>
              <a:defRPr sz="1350" i="1"/>
            </a:lvl5pPr>
          </a:lstStyle>
          <a:p>
            <a:r>
              <a:rPr lang="cs-CZ" i="1" dirty="0">
                <a:solidFill>
                  <a:schemeClr val="tx2"/>
                </a:solidFill>
              </a:rPr>
              <a:t>Znění citátu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1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ka">
            <a:extLst>
              <a:ext uri="{FF2B5EF4-FFF2-40B4-BE49-F238E27FC236}">
                <a16:creationId xmlns:a16="http://schemas.microsoft.com/office/drawing/2014/main" id="{FE1614AF-E199-9443-F7D5-3721A9DCE17B}"/>
              </a:ext>
            </a:extLst>
          </p:cNvPr>
          <p:cNvCxnSpPr>
            <a:cxnSpLocks/>
          </p:cNvCxnSpPr>
          <p:nvPr userDrawn="1"/>
        </p:nvCxnSpPr>
        <p:spPr>
          <a:xfrm>
            <a:off x="6774548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F4B8D5DD-4A64-5692-23AA-E6279B65E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8" y="217725"/>
            <a:ext cx="983170" cy="981757"/>
          </a:xfrm>
          <a:prstGeom prst="rect">
            <a:avLst/>
          </a:prstGeom>
        </p:spPr>
      </p:pic>
      <p:sp>
        <p:nvSpPr>
          <p:cNvPr id="9" name="Adresa">
            <a:extLst>
              <a:ext uri="{FF2B5EF4-FFF2-40B4-BE49-F238E27FC236}">
                <a16:creationId xmlns:a16="http://schemas.microsoft.com/office/drawing/2014/main" id="{B651F30A-2B21-D5ED-DABE-2DE0FA00656D}"/>
              </a:ext>
            </a:extLst>
          </p:cNvPr>
          <p:cNvSpPr txBox="1"/>
          <p:nvPr userDrawn="1"/>
        </p:nvSpPr>
        <p:spPr>
          <a:xfrm>
            <a:off x="5533294" y="5274793"/>
            <a:ext cx="3285698" cy="1120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225"/>
              </a:spcAft>
            </a:pPr>
            <a:r>
              <a:rPr lang="cs-CZ" sz="900" dirty="0">
                <a:solidFill>
                  <a:schemeClr val="tx1"/>
                </a:solidFill>
              </a:rPr>
              <a:t>Výzkumný institut práce a sociálních věcí, v. v. i.</a:t>
            </a:r>
          </a:p>
          <a:p>
            <a:pPr lvl="0">
              <a:spcAft>
                <a:spcPts val="225"/>
              </a:spcAft>
            </a:pPr>
            <a:r>
              <a:rPr lang="cs-CZ" sz="900" dirty="0" err="1">
                <a:solidFill>
                  <a:schemeClr val="tx1"/>
                </a:solidFill>
              </a:rPr>
              <a:t>Research</a:t>
            </a:r>
            <a:r>
              <a:rPr lang="cs-CZ" sz="900" dirty="0">
                <a:solidFill>
                  <a:schemeClr val="tx1"/>
                </a:solidFill>
              </a:rPr>
              <a:t> Institute </a:t>
            </a:r>
            <a:r>
              <a:rPr lang="cs-CZ" sz="900" dirty="0" err="1">
                <a:solidFill>
                  <a:schemeClr val="tx1"/>
                </a:solidFill>
              </a:rPr>
              <a:t>for</a:t>
            </a:r>
            <a:r>
              <a:rPr lang="cs-CZ" sz="900" dirty="0">
                <a:solidFill>
                  <a:schemeClr val="tx1"/>
                </a:solidFill>
              </a:rPr>
              <a:t> </a:t>
            </a:r>
            <a:r>
              <a:rPr lang="cs-CZ" sz="900" dirty="0" err="1">
                <a:solidFill>
                  <a:schemeClr val="tx1"/>
                </a:solidFill>
              </a:rPr>
              <a:t>Labour</a:t>
            </a:r>
            <a:r>
              <a:rPr lang="cs-CZ" sz="900" dirty="0">
                <a:solidFill>
                  <a:schemeClr val="tx1"/>
                </a:solidFill>
              </a:rPr>
              <a:t> and </a:t>
            </a:r>
            <a:r>
              <a:rPr lang="cs-CZ" sz="900" dirty="0" err="1">
                <a:solidFill>
                  <a:schemeClr val="tx1"/>
                </a:solidFill>
              </a:rPr>
              <a:t>Social</a:t>
            </a:r>
            <a:r>
              <a:rPr lang="cs-CZ" sz="900" dirty="0">
                <a:solidFill>
                  <a:schemeClr val="tx1"/>
                </a:solidFill>
              </a:rPr>
              <a:t> </a:t>
            </a:r>
            <a:r>
              <a:rPr lang="cs-CZ" sz="900" dirty="0" err="1">
                <a:solidFill>
                  <a:schemeClr val="tx1"/>
                </a:solidFill>
              </a:rPr>
              <a:t>Affairs</a:t>
            </a:r>
            <a:endParaRPr lang="cs-CZ" sz="900" dirty="0">
              <a:solidFill>
                <a:schemeClr val="tx1"/>
              </a:solidFill>
            </a:endParaRPr>
          </a:p>
          <a:p>
            <a:pPr lvl="0">
              <a:spcAft>
                <a:spcPts val="225"/>
              </a:spcAft>
            </a:pPr>
            <a:endParaRPr lang="cs-CZ" sz="900" dirty="0">
              <a:solidFill>
                <a:schemeClr val="tx1"/>
              </a:solidFill>
            </a:endParaRPr>
          </a:p>
          <a:p>
            <a:pPr lvl="0">
              <a:spcAft>
                <a:spcPts val="225"/>
              </a:spcAft>
            </a:pPr>
            <a:r>
              <a:rPr lang="cs-CZ" sz="900" dirty="0">
                <a:solidFill>
                  <a:schemeClr val="tx1"/>
                </a:solidFill>
              </a:rPr>
              <a:t>Lucie.Vidovicova@rilsa.cz, T: 602 515 886</a:t>
            </a:r>
          </a:p>
          <a:p>
            <a:pPr lvl="0">
              <a:spcAft>
                <a:spcPts val="225"/>
              </a:spcAft>
            </a:pPr>
            <a:r>
              <a:rPr lang="cs-CZ" sz="900" dirty="0">
                <a:solidFill>
                  <a:schemeClr val="tx1"/>
                </a:solidFill>
              </a:rPr>
              <a:t>www.rilsa.cz/projekty/feanci/</a:t>
            </a:r>
          </a:p>
          <a:p>
            <a:endParaRPr lang="cs-CZ" sz="1350" dirty="0">
              <a:solidFill>
                <a:schemeClr val="tx1"/>
              </a:solidFill>
            </a:endParaRPr>
          </a:p>
        </p:txBody>
      </p:sp>
      <p:sp>
        <p:nvSpPr>
          <p:cNvPr id="3" name="E-mail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4" y="2766066"/>
            <a:ext cx="5364163" cy="4301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Nunito Sans ExtraLight" panose="00000300000000000000" pitchFamily="2" charset="0"/>
              </a:defRPr>
            </a:lvl1pPr>
          </a:lstStyle>
          <a:p>
            <a:pPr lvl="0"/>
            <a:r>
              <a:rPr lang="cs-CZ" dirty="0"/>
              <a:t>E-mail prezentujícího</a:t>
            </a:r>
          </a:p>
        </p:txBody>
      </p:sp>
      <p:sp>
        <p:nvSpPr>
          <p:cNvPr id="28" name="Poděkování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1203327"/>
            <a:ext cx="5364163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150">
                <a:solidFill>
                  <a:schemeClr val="tx2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pic>
        <p:nvPicPr>
          <p:cNvPr id="4" name="Kasiopea">
            <a:extLst>
              <a:ext uri="{FF2B5EF4-FFF2-40B4-BE49-F238E27FC236}">
                <a16:creationId xmlns:a16="http://schemas.microsoft.com/office/drawing/2014/main" id="{4745F7AE-39A3-C1AB-3E21-A7EB42C77C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360133"/>
            <a:ext cx="7200900" cy="26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10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754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686">
          <p15:clr>
            <a:srgbClr val="FBAE40"/>
          </p15:clr>
        </p15:guide>
        <p15:guide id="19" orient="horz" pos="2273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0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óna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">
            <a:extLst>
              <a:ext uri="{FF2B5EF4-FFF2-40B4-BE49-F238E27FC236}">
                <a16:creationId xmlns:a16="http://schemas.microsoft.com/office/drawing/2014/main" id="{A8F8CF10-0360-0841-4CE8-9459E1C616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2"/>
            <a:ext cx="2057400" cy="365125"/>
          </a:xfrm>
        </p:spPr>
        <p:txBody>
          <a:bodyPr/>
          <a:lstStyle>
            <a:lvl1pPr>
              <a:defRPr sz="750"/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A842091D-C241-C26D-CE9E-E96AB5FDF6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/>
            </a:lvl1pPr>
          </a:lstStyle>
          <a:p>
            <a:endParaRPr lang="cs-CZ" dirty="0"/>
          </a:p>
        </p:txBody>
      </p:sp>
      <p:cxnSp>
        <p:nvCxnSpPr>
          <p:cNvPr id="9" name="Linka">
            <a:extLst>
              <a:ext uri="{FF2B5EF4-FFF2-40B4-BE49-F238E27FC236}">
                <a16:creationId xmlns:a16="http://schemas.microsoft.com/office/drawing/2014/main" id="{0A6CB79C-AA19-5040-EFEF-2A954DA897E5}"/>
              </a:ext>
            </a:extLst>
          </p:cNvPr>
          <p:cNvCxnSpPr>
            <a:cxnSpLocks/>
          </p:cNvCxnSpPr>
          <p:nvPr userDrawn="1"/>
        </p:nvCxnSpPr>
        <p:spPr>
          <a:xfrm>
            <a:off x="1332974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EB4E130F-4D5B-DBCF-3F7C-A785C0C3DE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" y="6047100"/>
            <a:ext cx="883409" cy="882139"/>
          </a:xfrm>
          <a:prstGeom prst="rect">
            <a:avLst/>
          </a:prstGeom>
        </p:spPr>
      </p:pic>
      <p:sp>
        <p:nvSpPr>
          <p:cNvPr id="4" name="Výplň">
            <a:extLst>
              <a:ext uri="{FF2B5EF4-FFF2-40B4-BE49-F238E27FC236}">
                <a16:creationId xmlns:a16="http://schemas.microsoft.com/office/drawing/2014/main" id="{4BDF2C98-C4D2-C70A-BCD0-C0B4A1ABD97F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5222AAD-0508-B5FF-2F41-2C6CAF1B2CD9}"/>
              </a:ext>
            </a:extLst>
          </p:cNvPr>
          <p:cNvCxnSpPr>
            <a:cxnSpLocks/>
          </p:cNvCxnSpPr>
          <p:nvPr userDrawn="1"/>
        </p:nvCxnSpPr>
        <p:spPr>
          <a:xfrm>
            <a:off x="1727200" y="1341438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047146C-E65F-B89F-1E55-ACF5DA6D77CB}"/>
              </a:ext>
            </a:extLst>
          </p:cNvPr>
          <p:cNvCxnSpPr>
            <a:cxnSpLocks/>
          </p:cNvCxnSpPr>
          <p:nvPr userDrawn="1"/>
        </p:nvCxnSpPr>
        <p:spPr>
          <a:xfrm>
            <a:off x="1943100" y="1341438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E12A61C-C4A5-51F4-BFC4-9850A0BB02D9}"/>
              </a:ext>
            </a:extLst>
          </p:cNvPr>
          <p:cNvCxnSpPr>
            <a:cxnSpLocks/>
          </p:cNvCxnSpPr>
          <p:nvPr userDrawn="1"/>
        </p:nvCxnSpPr>
        <p:spPr>
          <a:xfrm>
            <a:off x="3090655" y="1341438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587ED26-E48F-C057-E051-6A369C769112}"/>
              </a:ext>
            </a:extLst>
          </p:cNvPr>
          <p:cNvCxnSpPr>
            <a:cxnSpLocks/>
          </p:cNvCxnSpPr>
          <p:nvPr userDrawn="1"/>
        </p:nvCxnSpPr>
        <p:spPr>
          <a:xfrm>
            <a:off x="3325025" y="1341438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1BE15A73-1916-F48E-F62D-2CDFB69883F2}"/>
              </a:ext>
            </a:extLst>
          </p:cNvPr>
          <p:cNvCxnSpPr>
            <a:cxnSpLocks/>
          </p:cNvCxnSpPr>
          <p:nvPr userDrawn="1"/>
        </p:nvCxnSpPr>
        <p:spPr>
          <a:xfrm>
            <a:off x="4464050" y="1341438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A34BECAC-E6AF-B5CA-0B05-B3FE372D8D68}"/>
              </a:ext>
            </a:extLst>
          </p:cNvPr>
          <p:cNvCxnSpPr>
            <a:cxnSpLocks/>
          </p:cNvCxnSpPr>
          <p:nvPr userDrawn="1"/>
        </p:nvCxnSpPr>
        <p:spPr>
          <a:xfrm>
            <a:off x="4679950" y="1341438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E23DED9-F8A3-7A75-5BBF-424C67D0894A}"/>
              </a:ext>
            </a:extLst>
          </p:cNvPr>
          <p:cNvCxnSpPr>
            <a:cxnSpLocks/>
          </p:cNvCxnSpPr>
          <p:nvPr userDrawn="1"/>
        </p:nvCxnSpPr>
        <p:spPr>
          <a:xfrm>
            <a:off x="5832475" y="1341438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0CA28248-32C9-1D5A-EFCA-45D61EE0C2E9}"/>
              </a:ext>
            </a:extLst>
          </p:cNvPr>
          <p:cNvCxnSpPr>
            <a:cxnSpLocks/>
          </p:cNvCxnSpPr>
          <p:nvPr userDrawn="1"/>
        </p:nvCxnSpPr>
        <p:spPr>
          <a:xfrm>
            <a:off x="6048375" y="1341438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1965C58B-1D0E-1AFA-6882-A621740BAD13}"/>
              </a:ext>
            </a:extLst>
          </p:cNvPr>
          <p:cNvCxnSpPr>
            <a:cxnSpLocks/>
          </p:cNvCxnSpPr>
          <p:nvPr userDrawn="1"/>
        </p:nvCxnSpPr>
        <p:spPr>
          <a:xfrm>
            <a:off x="7200900" y="1336851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7316813F-307D-74E9-9D1C-AC6CF81F460D}"/>
              </a:ext>
            </a:extLst>
          </p:cNvPr>
          <p:cNvCxnSpPr>
            <a:cxnSpLocks/>
          </p:cNvCxnSpPr>
          <p:nvPr userDrawn="1"/>
        </p:nvCxnSpPr>
        <p:spPr>
          <a:xfrm>
            <a:off x="7421770" y="1341438"/>
            <a:ext cx="0" cy="48958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F68309C-F9DA-BFB1-B1F9-041B231EC382}"/>
              </a:ext>
            </a:extLst>
          </p:cNvPr>
          <p:cNvCxnSpPr>
            <a:stCxn id="4" idx="1"/>
            <a:endCxn id="4" idx="3"/>
          </p:cNvCxnSpPr>
          <p:nvPr userDrawn="1"/>
        </p:nvCxnSpPr>
        <p:spPr>
          <a:xfrm>
            <a:off x="576263" y="3789363"/>
            <a:ext cx="799147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Linka horní">
            <a:extLst>
              <a:ext uri="{FF2B5EF4-FFF2-40B4-BE49-F238E27FC236}">
                <a16:creationId xmlns:a16="http://schemas.microsoft.com/office/drawing/2014/main" id="{A24E77EC-7A36-66B8-2FD3-5E87F4833EA5}"/>
              </a:ext>
            </a:extLst>
          </p:cNvPr>
          <p:cNvCxnSpPr>
            <a:cxnSpLocks/>
          </p:cNvCxnSpPr>
          <p:nvPr userDrawn="1"/>
        </p:nvCxnSpPr>
        <p:spPr>
          <a:xfrm>
            <a:off x="6774548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4FABAF2C-E212-0337-97B6-F3225A8B56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8" y="217725"/>
            <a:ext cx="983170" cy="981757"/>
          </a:xfrm>
          <a:prstGeom prst="rect">
            <a:avLst/>
          </a:prstGeom>
        </p:spPr>
      </p:pic>
      <p:sp>
        <p:nvSpPr>
          <p:cNvPr id="28" name="Pod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426476"/>
            <a:ext cx="5364163" cy="3691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21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Zóna obsahu a vodítka	</a:t>
            </a:r>
          </a:p>
        </p:txBody>
      </p:sp>
      <p:sp>
        <p:nvSpPr>
          <p:cNvPr id="30" name="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7"/>
            <a:ext cx="5364162" cy="239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0" tIns="0" rIns="0" bIns="0"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pro PPTX design</a:t>
            </a:r>
          </a:p>
        </p:txBody>
      </p:sp>
    </p:spTree>
    <p:extLst>
      <p:ext uri="{BB962C8B-B14F-4D97-AF65-F5344CB8AC3E}">
        <p14:creationId xmlns:p14="http://schemas.microsoft.com/office/powerpoint/2010/main" val="1960671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43D6D-382B-41D6-BEF7-E0A26B02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61941D-E7E8-4858-B3BB-13D001388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51AF41-BE64-46BD-A85A-B0A29AC9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F707-785F-4FFF-B9D4-737B3BD342D3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3CFABF-07E8-4B2B-BE8D-2130E0FE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7BF778-A18F-4A15-A41B-4038D4F7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7DE-1C3C-42FB-A4FE-A1F11CBB1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17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4" name="Zástupný objekt grafu">
            <a:extLst>
              <a:ext uri="{FF2B5EF4-FFF2-40B4-BE49-F238E27FC236}">
                <a16:creationId xmlns:a16="http://schemas.microsoft.com/office/drawing/2014/main" id="{1979B4C0-B639-2DB0-8C3F-BD8DAD66C41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76363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/>
            </a:lvl1pPr>
          </a:lstStyle>
          <a:p>
            <a:r>
              <a:rPr lang="cs-CZ"/>
              <a:t>Kliknutím na ikonu přidáte graf.</a:t>
            </a:r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Graf jednostránkový</a:t>
            </a:r>
          </a:p>
        </p:txBody>
      </p:sp>
    </p:spTree>
    <p:extLst>
      <p:ext uri="{BB962C8B-B14F-4D97-AF65-F5344CB8AC3E}">
        <p14:creationId xmlns:p14="http://schemas.microsoft.com/office/powerpoint/2010/main" val="3154854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Zástupný obsah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7991475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sz="2100"/>
            </a:lvl1pPr>
            <a:lvl2pPr>
              <a:buClr>
                <a:schemeClr val="accent3"/>
              </a:buClr>
              <a:defRPr lang="cs-CZ" sz="1800"/>
            </a:lvl2pPr>
            <a:lvl3pPr>
              <a:buClr>
                <a:schemeClr val="accent3"/>
              </a:buClr>
              <a:defRPr lang="cs-CZ" sz="1500"/>
            </a:lvl3pPr>
            <a:lvl4pPr>
              <a:buClr>
                <a:schemeClr val="accent3"/>
              </a:buClr>
              <a:defRPr lang="cs-CZ" sz="1350"/>
            </a:lvl4pPr>
            <a:lvl5pPr>
              <a:buClr>
                <a:schemeClr val="accent3"/>
              </a:buClr>
              <a:defRPr lang="cs-CZ" sz="135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1 stránka</a:t>
            </a:r>
          </a:p>
        </p:txBody>
      </p:sp>
    </p:spTree>
    <p:extLst>
      <p:ext uri="{BB962C8B-B14F-4D97-AF65-F5344CB8AC3E}">
        <p14:creationId xmlns:p14="http://schemas.microsoft.com/office/powerpoint/2010/main" val="1403281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9" name="Zástupný obsah P">
            <a:extLst>
              <a:ext uri="{FF2B5EF4-FFF2-40B4-BE49-F238E27FC236}">
                <a16:creationId xmlns:a16="http://schemas.microsoft.com/office/drawing/2014/main" id="{D7D6BF85-009B-B387-E9F3-76A56730AC1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9951" y="1376363"/>
            <a:ext cx="3887787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/>
            </a:lvl1pPr>
            <a:lvl2pPr>
              <a:buClr>
                <a:schemeClr val="accent3"/>
              </a:buClr>
              <a:defRPr lang="cs-CZ"/>
            </a:lvl2pPr>
            <a:lvl3pPr>
              <a:buClr>
                <a:schemeClr val="accent3"/>
              </a:buClr>
              <a:defRPr lang="cs-CZ"/>
            </a:lvl3pPr>
            <a:lvl4pPr>
              <a:buClr>
                <a:schemeClr val="accent3"/>
              </a:buClr>
              <a:defRPr lang="cs-CZ"/>
            </a:lvl4pPr>
            <a:lvl5pPr>
              <a:buClr>
                <a:schemeClr val="accent3"/>
              </a:buClr>
              <a:defRPr lang="cs-CZ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L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3887787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2 sloupce</a:t>
            </a:r>
          </a:p>
        </p:txBody>
      </p:sp>
    </p:spTree>
    <p:extLst>
      <p:ext uri="{BB962C8B-B14F-4D97-AF65-F5344CB8AC3E}">
        <p14:creationId xmlns:p14="http://schemas.microsoft.com/office/powerpoint/2010/main" val="491683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0" name="Zástupný obsah P">
            <a:extLst>
              <a:ext uri="{FF2B5EF4-FFF2-40B4-BE49-F238E27FC236}">
                <a16:creationId xmlns:a16="http://schemas.microsoft.com/office/drawing/2014/main" id="{86F2F394-F7FA-E214-BA6A-8E5D938F3C1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48375" y="1377284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obsah S">
            <a:extLst>
              <a:ext uri="{FF2B5EF4-FFF2-40B4-BE49-F238E27FC236}">
                <a16:creationId xmlns:a16="http://schemas.microsoft.com/office/drawing/2014/main" id="{FAD4D5B3-B24E-316F-5D6E-FF6B6D9A743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1525" y="1392340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L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4" y="1392340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3 sloupce</a:t>
            </a:r>
          </a:p>
        </p:txBody>
      </p:sp>
    </p:spTree>
    <p:extLst>
      <p:ext uri="{BB962C8B-B14F-4D97-AF65-F5344CB8AC3E}">
        <p14:creationId xmlns:p14="http://schemas.microsoft.com/office/powerpoint/2010/main" val="118219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sloupce grafů -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11" name="Linka">
            <a:extLst>
              <a:ext uri="{FF2B5EF4-FFF2-40B4-BE49-F238E27FC236}">
                <a16:creationId xmlns:a16="http://schemas.microsoft.com/office/drawing/2014/main" id="{BB11BC4E-02DA-DB73-F625-F56DCC8EC3FA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4BF018B-6A6B-E2ED-BD22-28C1659EC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8" name="Zástupný text P">
            <a:extLst>
              <a:ext uri="{FF2B5EF4-FFF2-40B4-BE49-F238E27FC236}">
                <a16:creationId xmlns:a16="http://schemas.microsoft.com/office/drawing/2014/main" id="{0B7E64EA-BC57-B0BA-4B4F-F4A4D5ED3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9950" y="4715123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200" u="none"/>
            </a:lvl1pPr>
            <a:lvl2pPr marL="342900" indent="0">
              <a:buNone/>
              <a:defRPr sz="1300"/>
            </a:lvl2pPr>
            <a:lvl3pPr marL="685800" indent="0">
              <a:buNone/>
              <a:defRPr sz="1300"/>
            </a:lvl3pPr>
            <a:lvl4pPr marL="1028700" indent="0">
              <a:buNone/>
              <a:defRPr sz="1300"/>
            </a:lvl4pPr>
            <a:lvl5pPr marL="1371600" indent="0">
              <a:buNone/>
              <a:defRPr sz="1300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9" name="Zástupný text L">
            <a:extLst>
              <a:ext uri="{FF2B5EF4-FFF2-40B4-BE49-F238E27FC236}">
                <a16:creationId xmlns:a16="http://schemas.microsoft.com/office/drawing/2014/main" id="{270F81CF-AC16-978F-B417-C428D9BE9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263" y="4715123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200" u="none"/>
            </a:lvl1pPr>
            <a:lvl2pPr marL="342900" indent="0">
              <a:buNone/>
              <a:defRPr sz="1300"/>
            </a:lvl2pPr>
            <a:lvl3pPr marL="685800" indent="0">
              <a:buNone/>
              <a:defRPr sz="1300"/>
            </a:lvl3pPr>
            <a:lvl4pPr marL="1028700" indent="0">
              <a:buNone/>
              <a:defRPr sz="1300"/>
            </a:lvl4pPr>
            <a:lvl5pPr marL="1371600" indent="0">
              <a:buNone/>
              <a:defRPr sz="1300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4" name="Zástupný objekt grafu P">
            <a:extLst>
              <a:ext uri="{FF2B5EF4-FFF2-40B4-BE49-F238E27FC236}">
                <a16:creationId xmlns:a16="http://schemas.microsoft.com/office/drawing/2014/main" id="{791239CD-1A24-187F-B25A-B0DB233BD1C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79950" y="1341438"/>
            <a:ext cx="3887788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2" name="Zástupný objekt grafu L">
            <a:extLst>
              <a:ext uri="{FF2B5EF4-FFF2-40B4-BE49-F238E27FC236}">
                <a16:creationId xmlns:a16="http://schemas.microsoft.com/office/drawing/2014/main" id="{33AECA7F-56B5-B738-D49B-8DAA9D38F27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41438"/>
            <a:ext cx="3887787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Text 2 sloupce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Porovnání grafů</a:t>
            </a:r>
          </a:p>
        </p:txBody>
      </p:sp>
    </p:spTree>
    <p:extLst>
      <p:ext uri="{BB962C8B-B14F-4D97-AF65-F5344CB8AC3E}">
        <p14:creationId xmlns:p14="http://schemas.microsoft.com/office/powerpoint/2010/main" val="3535148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1A92C6F8-3053-A281-5F0D-F0E7DB8AF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64F431D5-60F7-2460-8DE0-C4443E42C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5AEE-F697-459C-A803-FD4DBA4434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79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0" r:id="rId17"/>
    <p:sldLayoutId id="2147483681" r:id="rId1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966D3D6-AC3F-4550-B6D4-E00E3F33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A05E42-179A-47FD-AFAB-86177D540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C53D4A-BE01-4C8D-99E3-4700236B5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2F707-785F-4FFF-B9D4-737B3BD342D3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DAC691-D8C9-4E68-9CD8-36D15E376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3FA57D-8C8A-400D-822E-171374CEB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5D7DE-1C3C-42FB-A4FE-A1F11CBB1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42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1A92C6F8-3053-A281-5F0D-F0E7DB8AF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64F431D5-60F7-2460-8DE0-C4443E42C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5AEE-F697-459C-A803-FD4DBA4434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rilsa.cz/" TargetMode="External"/><Relationship Id="rId7" Type="http://schemas.openxmlformats.org/officeDocument/2006/relationships/hyperlink" Target="https://www.youtube.com/channel/UCkDcK3eD2VKLGXZfB7ML_fA" TargetMode="External"/><Relationship Id="rId2" Type="http://schemas.openxmlformats.org/officeDocument/2006/relationships/hyperlink" Target="https://www.rilsa.cz/projekty/feanci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RILSA_research" TargetMode="External"/><Relationship Id="rId5" Type="http://schemas.openxmlformats.org/officeDocument/2006/relationships/hyperlink" Target="https://www.linkedin.com/company/vupsv" TargetMode="External"/><Relationship Id="rId4" Type="http://schemas.openxmlformats.org/officeDocument/2006/relationships/hyperlink" Target="https://www.facebook.com/vyzkumnyustavprace" TargetMode="External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705191F-C97C-B14A-7592-0B71C30C8A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2A2DD8-EC52-B5FF-4D10-D94656574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593" y="3429000"/>
            <a:ext cx="7918810" cy="1217613"/>
          </a:xfrm>
        </p:spPr>
        <p:txBody>
          <a:bodyPr/>
          <a:lstStyle/>
          <a:p>
            <a:endParaRPr lang="cs-CZ" dirty="0"/>
          </a:p>
          <a:p>
            <a:endParaRPr lang="cs-CZ" sz="900" dirty="0"/>
          </a:p>
          <a:p>
            <a:pPr marL="342900" lvl="1" indent="0">
              <a:buNone/>
            </a:pPr>
            <a:r>
              <a:rPr lang="cs-CZ" dirty="0"/>
              <a:t>Výzkumný institut práce a sociálních věcí, </a:t>
            </a:r>
            <a:r>
              <a:rPr lang="cs-CZ" dirty="0" err="1"/>
              <a:t>v.v.i</a:t>
            </a:r>
            <a:r>
              <a:rPr lang="cs-CZ" dirty="0"/>
              <a:t>. RILSA</a:t>
            </a:r>
          </a:p>
          <a:p>
            <a:pPr marL="342900" lvl="1" indent="0">
              <a:buNone/>
            </a:pPr>
            <a:r>
              <a:rPr lang="cs-CZ" dirty="0"/>
              <a:t>CERA Fakulta sociálních studií MUNI</a:t>
            </a:r>
          </a:p>
          <a:p>
            <a:pPr marL="342900" lvl="1" indent="0">
              <a:buNone/>
            </a:pPr>
            <a:r>
              <a:rPr lang="cs-CZ" dirty="0"/>
              <a:t>Gerontologický institut o.p.s.</a:t>
            </a:r>
          </a:p>
          <a:p>
            <a:pPr marL="342900" lvl="1" indent="0">
              <a:buNone/>
            </a:pPr>
            <a:r>
              <a:rPr lang="cs-CZ" dirty="0"/>
              <a:t>Ministerstvo práce a sociálních věcí ČR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6F8056-3170-32FD-88DA-910AA0093B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593" y="1473169"/>
            <a:ext cx="8254873" cy="1216025"/>
          </a:xfrm>
        </p:spPr>
        <p:txBody>
          <a:bodyPr/>
          <a:lstStyle/>
          <a:p>
            <a:r>
              <a:rPr lang="cs-CZ" b="1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Sexualizované násilí na seniorech a seniorkách: tři úhly pohledu</a:t>
            </a:r>
            <a:endParaRPr lang="cs-CZ" sz="1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A207DC-2E6B-40A4-BC76-BC52597E4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551714"/>
            <a:ext cx="9144000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64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0492368-0E98-47A3-B515-5D3F478C00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6A2ACB0-1583-4215-AE37-1B9886F807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5B377F-1449-4A8C-A3B2-94A824323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2207" y="1068695"/>
            <a:ext cx="8396826" cy="4718204"/>
          </a:xfrm>
        </p:spPr>
        <p:txBody>
          <a:bodyPr/>
          <a:lstStyle/>
          <a:p>
            <a:r>
              <a:rPr lang="cs-CZ" dirty="0"/>
              <a:t>N = 973 (93 % ženy)</a:t>
            </a:r>
          </a:p>
          <a:p>
            <a:r>
              <a:rPr lang="cs-CZ" dirty="0"/>
              <a:t>personál domovů pro seniory a domovů se zvláštním režimem</a:t>
            </a:r>
          </a:p>
          <a:p>
            <a:r>
              <a:rPr lang="cs-CZ" dirty="0"/>
              <a:t>on-line dotazníkové šetření (adresář MPSV)</a:t>
            </a:r>
          </a:p>
          <a:p>
            <a:r>
              <a:rPr lang="cs-CZ" dirty="0"/>
              <a:t>sběr dat 12/2024 - 1/2025</a:t>
            </a:r>
          </a:p>
          <a:p>
            <a:endParaRPr lang="cs-CZ" dirty="0"/>
          </a:p>
          <a:p>
            <a:r>
              <a:rPr lang="cs-CZ" dirty="0"/>
              <a:t>velikost zařízení – počet klientů</a:t>
            </a:r>
          </a:p>
          <a:p>
            <a:pPr lvl="1"/>
            <a:r>
              <a:rPr lang="cs-CZ" dirty="0"/>
              <a:t>do 49:  22 %</a:t>
            </a:r>
          </a:p>
          <a:p>
            <a:pPr lvl="1"/>
            <a:r>
              <a:rPr lang="cs-CZ" dirty="0"/>
              <a:t>50-99: 40 %</a:t>
            </a:r>
          </a:p>
          <a:p>
            <a:pPr lvl="1"/>
            <a:r>
              <a:rPr lang="cs-CZ" dirty="0"/>
              <a:t>100-149: 24 %</a:t>
            </a:r>
          </a:p>
          <a:p>
            <a:pPr lvl="1"/>
            <a:r>
              <a:rPr lang="cs-CZ" dirty="0"/>
              <a:t>150+: 15 %</a:t>
            </a:r>
          </a:p>
          <a:p>
            <a:pPr lvl="1"/>
            <a:endParaRPr lang="cs-CZ" dirty="0"/>
          </a:p>
          <a:p>
            <a:r>
              <a:rPr lang="cs-CZ" dirty="0"/>
              <a:t>typ zařízení</a:t>
            </a:r>
          </a:p>
          <a:p>
            <a:pPr lvl="1"/>
            <a:r>
              <a:rPr lang="cs-CZ" dirty="0" err="1"/>
              <a:t>DpS</a:t>
            </a:r>
            <a:r>
              <a:rPr lang="cs-CZ" dirty="0"/>
              <a:t> i DZR – 49 %</a:t>
            </a:r>
          </a:p>
          <a:p>
            <a:pPr lvl="1"/>
            <a:r>
              <a:rPr lang="cs-CZ" dirty="0" err="1"/>
              <a:t>DpS</a:t>
            </a:r>
            <a:r>
              <a:rPr lang="cs-CZ" dirty="0"/>
              <a:t> – 29 %</a:t>
            </a:r>
          </a:p>
          <a:p>
            <a:pPr lvl="1"/>
            <a:r>
              <a:rPr lang="cs-CZ" dirty="0"/>
              <a:t>DZR – 22 %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623EAF5-FA2E-4665-95B1-732CD131DA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Výzkumný vzorek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B788A90C-0044-40DE-AFD8-3440BC27F497}"/>
              </a:ext>
            </a:extLst>
          </p:cNvPr>
          <p:cNvSpPr txBox="1">
            <a:spLocks/>
          </p:cNvSpPr>
          <p:nvPr/>
        </p:nvSpPr>
        <p:spPr>
          <a:xfrm>
            <a:off x="5228303" y="3429000"/>
            <a:ext cx="3706762" cy="275057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cs-CZ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cs-CZ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cs-CZ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cs-CZ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text 3">
            <a:extLst>
              <a:ext uri="{FF2B5EF4-FFF2-40B4-BE49-F238E27FC236}">
                <a16:creationId xmlns:a16="http://schemas.microsoft.com/office/drawing/2014/main" id="{4817AC93-8666-4942-97D8-CB8ABBCC720D}"/>
              </a:ext>
            </a:extLst>
          </p:cNvPr>
          <p:cNvSpPr txBox="1">
            <a:spLocks/>
          </p:cNvSpPr>
          <p:nvPr/>
        </p:nvSpPr>
        <p:spPr>
          <a:xfrm>
            <a:off x="5375864" y="1934547"/>
            <a:ext cx="3259317" cy="471820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cs-CZ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cs-CZ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cs-CZ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cs-CZ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  <a:p>
            <a:r>
              <a:rPr lang="cs-CZ" dirty="0"/>
              <a:t>zřizovatel</a:t>
            </a:r>
          </a:p>
          <a:p>
            <a:pPr lvl="1"/>
            <a:r>
              <a:rPr lang="cs-CZ" dirty="0"/>
              <a:t>kraj – 51 %</a:t>
            </a:r>
          </a:p>
          <a:p>
            <a:pPr lvl="1"/>
            <a:r>
              <a:rPr lang="cs-CZ" dirty="0"/>
              <a:t>město – 39 %</a:t>
            </a:r>
          </a:p>
          <a:p>
            <a:pPr lvl="1"/>
            <a:r>
              <a:rPr lang="cs-CZ" dirty="0"/>
              <a:t>církev – 6 %</a:t>
            </a:r>
          </a:p>
          <a:p>
            <a:pPr lvl="1"/>
            <a:r>
              <a:rPr lang="cs-CZ" dirty="0"/>
              <a:t>soukromé – 3 %</a:t>
            </a:r>
          </a:p>
          <a:p>
            <a:endParaRPr lang="cs-CZ" dirty="0"/>
          </a:p>
          <a:p>
            <a:r>
              <a:rPr lang="cs-CZ" b="1" dirty="0">
                <a:solidFill>
                  <a:schemeClr val="tx1">
                    <a:lumMod val="50000"/>
                  </a:schemeClr>
                </a:solidFill>
              </a:rPr>
              <a:t>respondent </a:t>
            </a:r>
          </a:p>
          <a:p>
            <a:pPr lvl="1"/>
            <a:r>
              <a:rPr lang="cs-CZ" b="1" dirty="0">
                <a:solidFill>
                  <a:schemeClr val="tx1">
                    <a:lumMod val="50000"/>
                  </a:schemeClr>
                </a:solidFill>
              </a:rPr>
              <a:t>pracovník/</a:t>
            </a:r>
            <a:r>
              <a:rPr lang="cs-CZ" b="1" dirty="0" err="1">
                <a:solidFill>
                  <a:schemeClr val="tx1">
                    <a:lumMod val="50000"/>
                  </a:schemeClr>
                </a:solidFill>
              </a:rPr>
              <a:t>ce</a:t>
            </a:r>
            <a:r>
              <a:rPr lang="cs-CZ" b="1" dirty="0">
                <a:solidFill>
                  <a:schemeClr val="tx1">
                    <a:lumMod val="50000"/>
                  </a:schemeClr>
                </a:solidFill>
              </a:rPr>
              <a:t> přímé péče </a:t>
            </a:r>
          </a:p>
          <a:p>
            <a:pPr lvl="1"/>
            <a:r>
              <a:rPr lang="cs-CZ" b="1" dirty="0">
                <a:solidFill>
                  <a:schemeClr val="tx1">
                    <a:lumMod val="50000"/>
                  </a:schemeClr>
                </a:solidFill>
              </a:rPr>
              <a:t>sociální pracovník/</a:t>
            </a:r>
            <a:r>
              <a:rPr lang="cs-CZ" b="1" dirty="0" err="1">
                <a:solidFill>
                  <a:schemeClr val="tx1">
                    <a:lumMod val="50000"/>
                  </a:schemeClr>
                </a:solidFill>
              </a:rPr>
              <a:t>ce</a:t>
            </a:r>
            <a:endParaRPr lang="cs-CZ" b="1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cs-CZ" b="1" dirty="0">
                <a:solidFill>
                  <a:schemeClr val="tx1">
                    <a:lumMod val="50000"/>
                  </a:schemeClr>
                </a:solidFill>
              </a:rPr>
              <a:t>vedoucí pracovník/</a:t>
            </a:r>
            <a:r>
              <a:rPr lang="cs-CZ" b="1" dirty="0" err="1">
                <a:solidFill>
                  <a:schemeClr val="tx1">
                    <a:lumMod val="50000"/>
                  </a:schemeClr>
                </a:solidFill>
              </a:rPr>
              <a:t>ce</a:t>
            </a:r>
            <a:endParaRPr lang="cs-CZ" b="1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cs-CZ" b="1" dirty="0">
                <a:solidFill>
                  <a:schemeClr val="tx1">
                    <a:lumMod val="50000"/>
                  </a:schemeClr>
                </a:solidFill>
              </a:rPr>
              <a:t>zdravotní sestra</a:t>
            </a:r>
          </a:p>
          <a:p>
            <a:pPr lvl="1"/>
            <a:r>
              <a:rPr lang="cs-CZ" b="1" dirty="0">
                <a:solidFill>
                  <a:schemeClr val="tx1">
                    <a:lumMod val="50000"/>
                  </a:schemeClr>
                </a:solidFill>
              </a:rPr>
              <a:t>ředitel/</a:t>
            </a:r>
            <a:r>
              <a:rPr lang="cs-CZ" b="1" dirty="0" err="1">
                <a:solidFill>
                  <a:schemeClr val="tx1">
                    <a:lumMod val="50000"/>
                  </a:schemeClr>
                </a:solidFill>
              </a:rPr>
              <a:t>ka</a:t>
            </a:r>
            <a:endParaRPr lang="cs-CZ" b="1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429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12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EF7F0B8-2610-40EB-84DC-7181382541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D115AF0-6DFE-400B-948F-F3B91533CB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1" y="317417"/>
            <a:ext cx="8254766" cy="1293269"/>
          </a:xfrm>
        </p:spPr>
        <p:txBody>
          <a:bodyPr>
            <a:normAutofit/>
          </a:bodyPr>
          <a:lstStyle/>
          <a:p>
            <a:r>
              <a:rPr lang="cs-CZ" sz="2800" dirty="0"/>
              <a:t>Řekl/a byste, že v </a:t>
            </a:r>
            <a:r>
              <a:rPr lang="cs-CZ" sz="2800" dirty="0" err="1"/>
              <a:t>DpS</a:t>
            </a:r>
            <a:r>
              <a:rPr lang="cs-CZ" sz="2800" dirty="0"/>
              <a:t> a DZR (obecně) NĚKDY dochází k nějakým formám špatného zacházení, násilí, zanedbávání v těchto vztazích: </a:t>
            </a:r>
          </a:p>
          <a:p>
            <a:endParaRPr lang="cs-CZ" dirty="0"/>
          </a:p>
        </p:txBody>
      </p:sp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2BCA4C43-1D0D-4593-B0BE-8AD679AC9B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989185"/>
              </p:ext>
            </p:extLst>
          </p:nvPr>
        </p:nvGraphicFramePr>
        <p:xfrm>
          <a:off x="444616" y="1426129"/>
          <a:ext cx="8254767" cy="462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879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C8BFC7B-90CF-4A0E-BAB9-56BBFADEE2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73A2EF9-3318-4367-AA66-4A78FE4BDB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dirty="0"/>
              <a:t>Předběžné výsledky studie FEANCI 2025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1DDFD9-EE21-48A5-A610-8DE0FA2BC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B74AE76-8775-4415-8F7C-52A635F642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Dějí se některé z těchto věcí i na Vašem současném pracovišti? (%)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D83B92F3-3D50-49C8-8E50-3D514241BD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661954"/>
              </p:ext>
            </p:extLst>
          </p:nvPr>
        </p:nvGraphicFramePr>
        <p:xfrm>
          <a:off x="0" y="1062898"/>
          <a:ext cx="9143999" cy="5174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6879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F81D446-CE27-4812-A88B-0B39F669EB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3903F62D-9B56-8546-73D5-37E9D41053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0246" y="4151390"/>
            <a:ext cx="6147266" cy="1217613"/>
          </a:xfrm>
        </p:spPr>
        <p:txBody>
          <a:bodyPr/>
          <a:lstStyle/>
          <a:p>
            <a:r>
              <a:rPr lang="cs-CZ" dirty="0"/>
              <a:t>Marcela Petrová Kafková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4407F1C-1C59-DDF2-4F4F-9B1BC78D13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0246" y="1585065"/>
            <a:ext cx="6732589" cy="1216025"/>
          </a:xfrm>
        </p:spPr>
        <p:txBody>
          <a:bodyPr/>
          <a:lstStyle/>
          <a:p>
            <a:r>
              <a:rPr lang="cs-CZ" dirty="0"/>
              <a:t>Výskyt zanedbávání a dalších forem EAN z pohledu zaměstnaných v </a:t>
            </a:r>
            <a:r>
              <a:rPr lang="cs-CZ" dirty="0" err="1"/>
              <a:t>DpS</a:t>
            </a:r>
            <a:r>
              <a:rPr lang="cs-CZ" dirty="0"/>
              <a:t> / DZR</a:t>
            </a:r>
          </a:p>
        </p:txBody>
      </p:sp>
    </p:spTree>
    <p:extLst>
      <p:ext uri="{BB962C8B-B14F-4D97-AF65-F5344CB8AC3E}">
        <p14:creationId xmlns:p14="http://schemas.microsoft.com/office/powerpoint/2010/main" val="2676847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F88BC07-789B-4D5D-9BCB-7D74997330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ECE2C52-F570-40BF-BFE5-2D2BF367E1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851" y="136525"/>
            <a:ext cx="8930149" cy="369171"/>
          </a:xfrm>
        </p:spPr>
        <p:txBody>
          <a:bodyPr>
            <a:noAutofit/>
          </a:bodyPr>
          <a:lstStyle/>
          <a:p>
            <a:r>
              <a:rPr lang="cs-CZ" sz="2400" dirty="0"/>
              <a:t>Zanedbávání</a:t>
            </a:r>
          </a:p>
          <a:p>
            <a:r>
              <a:rPr lang="cs-CZ" sz="1800" dirty="0"/>
              <a:t>Jak často se stalo, že Váš kolega/</a:t>
            </a:r>
            <a:r>
              <a:rPr lang="cs-CZ" sz="1800" dirty="0" err="1"/>
              <a:t>yně</a:t>
            </a:r>
            <a:r>
              <a:rPr lang="cs-CZ" sz="1800" dirty="0"/>
              <a:t> udělal následující věc. </a:t>
            </a:r>
          </a:p>
          <a:p>
            <a:r>
              <a:rPr lang="cs-CZ" sz="1800" dirty="0"/>
              <a:t>A jak často se případně staly přímo Vám? (%)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71655B59-0DD6-4925-A37F-92F358D00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524099"/>
              </p:ext>
            </p:extLst>
          </p:nvPr>
        </p:nvGraphicFramePr>
        <p:xfrm>
          <a:off x="0" y="1147331"/>
          <a:ext cx="9144001" cy="557414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795470">
                  <a:extLst>
                    <a:ext uri="{9D8B030D-6E8A-4147-A177-3AD203B41FA5}">
                      <a16:colId xmlns:a16="http://schemas.microsoft.com/office/drawing/2014/main" val="2727393606"/>
                    </a:ext>
                  </a:extLst>
                </a:gridCol>
                <a:gridCol w="911165">
                  <a:extLst>
                    <a:ext uri="{9D8B030D-6E8A-4147-A177-3AD203B41FA5}">
                      <a16:colId xmlns:a16="http://schemas.microsoft.com/office/drawing/2014/main" val="2069764765"/>
                    </a:ext>
                  </a:extLst>
                </a:gridCol>
                <a:gridCol w="789677">
                  <a:extLst>
                    <a:ext uri="{9D8B030D-6E8A-4147-A177-3AD203B41FA5}">
                      <a16:colId xmlns:a16="http://schemas.microsoft.com/office/drawing/2014/main" val="1216222229"/>
                    </a:ext>
                  </a:extLst>
                </a:gridCol>
                <a:gridCol w="774490">
                  <a:extLst>
                    <a:ext uri="{9D8B030D-6E8A-4147-A177-3AD203B41FA5}">
                      <a16:colId xmlns:a16="http://schemas.microsoft.com/office/drawing/2014/main" val="2415536478"/>
                    </a:ext>
                  </a:extLst>
                </a:gridCol>
                <a:gridCol w="873199">
                  <a:extLst>
                    <a:ext uri="{9D8B030D-6E8A-4147-A177-3AD203B41FA5}">
                      <a16:colId xmlns:a16="http://schemas.microsoft.com/office/drawing/2014/main" val="3684408013"/>
                    </a:ext>
                  </a:extLst>
                </a:gridCol>
              </a:tblGrid>
              <a:tr h="464512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KOLEGA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JÁ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230792"/>
                  </a:ext>
                </a:extLst>
              </a:tr>
              <a:tr h="464512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opak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effectLst/>
                        </a:rPr>
                        <a:t>výjim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opak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effectLst/>
                        </a:rPr>
                        <a:t>výjim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623685"/>
                  </a:ext>
                </a:extLst>
              </a:tr>
              <a:tr h="4645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nedostatečně (vlídně) komunikoval/a s klientem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5152390"/>
                  </a:ext>
                </a:extLst>
              </a:tr>
              <a:tr h="4645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nesprávné vykonávání ošetřovatelské péče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2063237"/>
                  </a:ext>
                </a:extLst>
              </a:tr>
              <a:tr h="4645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nevyměnil/a včas </a:t>
                      </a:r>
                      <a:r>
                        <a:rPr lang="cs-CZ" sz="2000" b="1" u="none" strike="noStrike" dirty="0" err="1">
                          <a:effectLst/>
                        </a:rPr>
                        <a:t>inkotinenční</a:t>
                      </a:r>
                      <a:r>
                        <a:rPr lang="cs-CZ" sz="2000" b="1" u="none" strike="noStrike" dirty="0">
                          <a:effectLst/>
                        </a:rPr>
                        <a:t> pomůcky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2475163"/>
                  </a:ext>
                </a:extLst>
              </a:tr>
              <a:tr h="4645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bránil/a klientovi použít zvonek na přivolání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2610852"/>
                  </a:ext>
                </a:extLst>
              </a:tr>
              <a:tr h="4645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nepodal/a klientovi vodu nebo jiný nápoj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0117587"/>
                  </a:ext>
                </a:extLst>
              </a:tr>
              <a:tr h="4645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odmítl pomoc se vstáváním a ukládáním na lůžko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2936135"/>
                  </a:ext>
                </a:extLst>
              </a:tr>
              <a:tr h="464512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effectLst/>
                        </a:rPr>
                        <a:t>odmítl pomoc se vstupem na toaletu a jejím použití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6560410"/>
                  </a:ext>
                </a:extLst>
              </a:tr>
              <a:tr h="4645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odmítl klientovi pomoc s přípravou/konzumací jídla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0624202"/>
                  </a:ext>
                </a:extLst>
              </a:tr>
              <a:tr h="4645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odmítl pomoc s mytím nebo koupáním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2555140"/>
                  </a:ext>
                </a:extLst>
              </a:tr>
              <a:tr h="4645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ošetření klienta bylo necitlivé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7900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100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54938FF-E20B-4F87-B476-E6C407FD91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/>
          <a:p>
            <a:fld id="{E4645AEE-F697-459C-A803-FD4DBA443484}" type="slidenum">
              <a:rPr lang="cs-CZ" smtClean="0"/>
              <a:pPr/>
              <a:t>15</a:t>
            </a:fld>
            <a:endParaRPr lang="cs-CZ"/>
          </a:p>
        </p:txBody>
      </p:sp>
      <p:graphicFrame>
        <p:nvGraphicFramePr>
          <p:cNvPr id="9" name="Zástupný objekt grafu 8">
            <a:extLst>
              <a:ext uri="{FF2B5EF4-FFF2-40B4-BE49-F238E27FC236}">
                <a16:creationId xmlns:a16="http://schemas.microsoft.com/office/drawing/2014/main" id="{FB747C17-845C-4CB8-9109-64E7783FC208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901240653"/>
              </p:ext>
            </p:extLst>
          </p:nvPr>
        </p:nvGraphicFramePr>
        <p:xfrm>
          <a:off x="576263" y="1376363"/>
          <a:ext cx="7991475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3476C736-C534-D6B7-BF5A-4A16435C9C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955BD72B-2C1B-A226-D1BE-FE6B1831F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456" y="376222"/>
            <a:ext cx="8774544" cy="109752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cs-CZ" sz="3200" b="1" dirty="0"/>
              <a:t>Zaměstnanci hlášená celková „prevalence“  EAN (%)</a:t>
            </a:r>
          </a:p>
          <a:p>
            <a:r>
              <a:rPr lang="cs-CZ" sz="2000" dirty="0"/>
              <a:t>dle pachatele označeného respondenty - zaměstnanci </a:t>
            </a:r>
            <a:r>
              <a:rPr lang="cs-CZ" sz="2000" dirty="0" err="1"/>
              <a:t>DpS</a:t>
            </a:r>
            <a:r>
              <a:rPr lang="cs-CZ" sz="2000" dirty="0"/>
              <a:t> a DZR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1578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62C505C-BDBE-4D12-87A8-7BD8C9D590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9" name="Zástupný text 5">
            <a:extLst>
              <a:ext uri="{FF2B5EF4-FFF2-40B4-BE49-F238E27FC236}">
                <a16:creationId xmlns:a16="http://schemas.microsoft.com/office/drawing/2014/main" id="{5921D336-DEED-4F79-8506-3352F32054A4}"/>
              </a:ext>
            </a:extLst>
          </p:cNvPr>
          <p:cNvSpPr txBox="1">
            <a:spLocks/>
          </p:cNvSpPr>
          <p:nvPr/>
        </p:nvSpPr>
        <p:spPr>
          <a:xfrm>
            <a:off x="554139" y="105867"/>
            <a:ext cx="8191654" cy="727417"/>
          </a:xfrm>
          <a:prstGeom prst="rect">
            <a:avLst/>
          </a:prstGeom>
        </p:spPr>
        <p:txBody>
          <a:bodyPr lIns="0" tIns="0" rIns="0" bIns="0">
            <a:normAutofit fontScale="40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300" b="1" dirty="0"/>
              <a:t>Percepce / hlášení EAN: původce </a:t>
            </a:r>
            <a:r>
              <a:rPr lang="cs-CZ" sz="7300" b="1" dirty="0">
                <a:highlight>
                  <a:srgbClr val="00FFFF"/>
                </a:highlight>
              </a:rPr>
              <a:t>jiný klient </a:t>
            </a:r>
            <a:r>
              <a:rPr lang="cs-CZ" sz="7300" b="1" dirty="0"/>
              <a:t>(%) </a:t>
            </a:r>
          </a:p>
          <a:p>
            <a:r>
              <a:rPr lang="cs-CZ" sz="5100" dirty="0"/>
              <a:t>dle pachatele hlášeného zaměstnanci </a:t>
            </a:r>
            <a:r>
              <a:rPr lang="cs-CZ" sz="5100" dirty="0" err="1"/>
              <a:t>DpS</a:t>
            </a:r>
            <a:r>
              <a:rPr lang="cs-CZ" sz="5100" dirty="0"/>
              <a:t> a DZR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E5E40073-8A91-443A-8D01-D7D0EC039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69143"/>
              </p:ext>
            </p:extLst>
          </p:nvPr>
        </p:nvGraphicFramePr>
        <p:xfrm>
          <a:off x="0" y="800919"/>
          <a:ext cx="9144000" cy="5536382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801706">
                  <a:extLst>
                    <a:ext uri="{9D8B030D-6E8A-4147-A177-3AD203B41FA5}">
                      <a16:colId xmlns:a16="http://schemas.microsoft.com/office/drawing/2014/main" val="2930209457"/>
                    </a:ext>
                  </a:extLst>
                </a:gridCol>
                <a:gridCol w="6668352">
                  <a:extLst>
                    <a:ext uri="{9D8B030D-6E8A-4147-A177-3AD203B41FA5}">
                      <a16:colId xmlns:a16="http://schemas.microsoft.com/office/drawing/2014/main" val="1157335659"/>
                    </a:ext>
                  </a:extLst>
                </a:gridCol>
                <a:gridCol w="818536">
                  <a:extLst>
                    <a:ext uri="{9D8B030D-6E8A-4147-A177-3AD203B41FA5}">
                      <a16:colId xmlns:a16="http://schemas.microsoft.com/office/drawing/2014/main" val="3680577824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7247459"/>
                    </a:ext>
                  </a:extLst>
                </a:gridCol>
              </a:tblGrid>
              <a:tr h="463687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OPAK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VÝJIM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4078967"/>
                  </a:ext>
                </a:extLst>
              </a:tr>
              <a:tr h="256180">
                <a:tc rowSpan="4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finanční</a:t>
                      </a: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bez dovolení používal majetek nebo peníze klienta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6526946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klienta vydíral kvůli penězům nebo majetku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521645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nenechal rozhodovat o penězích/ nekoupil věci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3516445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ukradl klientovi peníze nebo majetek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3557267"/>
                  </a:ext>
                </a:extLst>
              </a:tr>
              <a:tr h="256180">
                <a:tc rowSpan="5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emoční a psychický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vyhrožoval klientovi tváří v tvář, že mu fyzicky ublíží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75775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klienta urážel nebo mu nadával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61269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klienta znevažoval nebo opakovaně ignoroval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834068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bránil klientovi ve styku s dalšími lidmi, na kterých mu záleží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266879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zničil něco, co klientovi patřilo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02124"/>
                  </a:ext>
                </a:extLst>
              </a:tr>
              <a:tr h="256180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fyzický</a:t>
                      </a: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klienta nějakým způsobem omezoval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4714737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klienta udeřil nebo jinak napadl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5522641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podal záměrně příliš mnoho léků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8099302"/>
                  </a:ext>
                </a:extLst>
              </a:tr>
              <a:tr h="357820">
                <a:tc rowSpan="4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sexuální</a:t>
                      </a: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vůči klientovi narážky se sex. podtextem /jemu nepříjemné)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226712"/>
                  </a:ext>
                </a:extLst>
              </a:tr>
              <a:tr h="302342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nevhodně klienta odhaloval, vystavil jinému sex. nátlaku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164291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dotýkal se klienta sexuálním způsobem proti jeho vůli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693817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nutil klienta k sexu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261959"/>
                  </a:ext>
                </a:extLst>
              </a:tr>
            </a:tbl>
          </a:graphicData>
        </a:graphic>
      </p:graphicFrame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F73B95B-F975-44D5-B400-89E501D1EDC6}"/>
              </a:ext>
            </a:extLst>
          </p:cNvPr>
          <p:cNvSpPr/>
          <p:nvPr/>
        </p:nvSpPr>
        <p:spPr>
          <a:xfrm>
            <a:off x="7499555" y="2514600"/>
            <a:ext cx="1644445" cy="159600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775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62C505C-BDBE-4D12-87A8-7BD8C9D590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9" name="Zástupný text 5">
            <a:extLst>
              <a:ext uri="{FF2B5EF4-FFF2-40B4-BE49-F238E27FC236}">
                <a16:creationId xmlns:a16="http://schemas.microsoft.com/office/drawing/2014/main" id="{5921D336-DEED-4F79-8506-3352F32054A4}"/>
              </a:ext>
            </a:extLst>
          </p:cNvPr>
          <p:cNvSpPr txBox="1">
            <a:spLocks/>
          </p:cNvSpPr>
          <p:nvPr/>
        </p:nvSpPr>
        <p:spPr>
          <a:xfrm>
            <a:off x="554139" y="105867"/>
            <a:ext cx="8191654" cy="727417"/>
          </a:xfrm>
          <a:prstGeom prst="rect">
            <a:avLst/>
          </a:prstGeom>
        </p:spPr>
        <p:txBody>
          <a:bodyPr lIns="0" tIns="0" rIns="0" bIns="0">
            <a:normAutofit fontScale="40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300" b="1" dirty="0"/>
              <a:t>Percepce / hlášení EAN: původce </a:t>
            </a:r>
            <a:r>
              <a:rPr lang="cs-CZ" sz="7300" b="1" dirty="0">
                <a:highlight>
                  <a:srgbClr val="FFFF00"/>
                </a:highlight>
              </a:rPr>
              <a:t>příbuzný</a:t>
            </a:r>
            <a:r>
              <a:rPr lang="cs-CZ" sz="7300" b="1" dirty="0"/>
              <a:t> (%) </a:t>
            </a:r>
          </a:p>
          <a:p>
            <a:r>
              <a:rPr lang="cs-CZ" sz="5100" dirty="0"/>
              <a:t>dle pachatele hlášeného zaměstnanci </a:t>
            </a:r>
            <a:r>
              <a:rPr lang="cs-CZ" sz="5100" dirty="0" err="1"/>
              <a:t>DpS</a:t>
            </a:r>
            <a:r>
              <a:rPr lang="cs-CZ" sz="5100" dirty="0"/>
              <a:t> a DZR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E5E40073-8A91-443A-8D01-D7D0EC039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321275"/>
              </p:ext>
            </p:extLst>
          </p:nvPr>
        </p:nvGraphicFramePr>
        <p:xfrm>
          <a:off x="0" y="767632"/>
          <a:ext cx="9144000" cy="5509651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801706">
                  <a:extLst>
                    <a:ext uri="{9D8B030D-6E8A-4147-A177-3AD203B41FA5}">
                      <a16:colId xmlns:a16="http://schemas.microsoft.com/office/drawing/2014/main" val="2930209457"/>
                    </a:ext>
                  </a:extLst>
                </a:gridCol>
                <a:gridCol w="6668352">
                  <a:extLst>
                    <a:ext uri="{9D8B030D-6E8A-4147-A177-3AD203B41FA5}">
                      <a16:colId xmlns:a16="http://schemas.microsoft.com/office/drawing/2014/main" val="1157335659"/>
                    </a:ext>
                  </a:extLst>
                </a:gridCol>
                <a:gridCol w="818536">
                  <a:extLst>
                    <a:ext uri="{9D8B030D-6E8A-4147-A177-3AD203B41FA5}">
                      <a16:colId xmlns:a16="http://schemas.microsoft.com/office/drawing/2014/main" val="3680577824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7247459"/>
                    </a:ext>
                  </a:extLst>
                </a:gridCol>
              </a:tblGrid>
              <a:tr h="463687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OPAK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VÝJIM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4078967"/>
                  </a:ext>
                </a:extLst>
              </a:tr>
              <a:tr h="256180">
                <a:tc rowSpan="4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finanční</a:t>
                      </a: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bez dovolení používal majetek nebo peníze klienta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6526946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klienta vydíral kvůli penězům nebo majetku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521645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nenechal rozhodovat o penězích/ nekoupil věci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44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3516445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ukradl klientovi peníze nebo majetek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3557267"/>
                  </a:ext>
                </a:extLst>
              </a:tr>
              <a:tr h="256180">
                <a:tc rowSpan="5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emoční a psychický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vyhrožoval klientovi tváří v tvář, že mu fyzicky ublíží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0,1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75775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klienta urážel nebo mu nadával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35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61269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klienta znevažoval nebo opakovaně ignoroval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35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834068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bránil klientovi ve styku s dalšími lidmi, na kterých mu záleží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3,3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30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266879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zničil něco, co klientovi patřilo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0,4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02124"/>
                  </a:ext>
                </a:extLst>
              </a:tr>
              <a:tr h="256180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fyzický</a:t>
                      </a: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klienta nějakým způsobem omezoval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0,4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4714737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klienta udeřil nebo jinak napadl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0,3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5522641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podal záměrně příliš mnoho léků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0,4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8099302"/>
                  </a:ext>
                </a:extLst>
              </a:tr>
              <a:tr h="313575">
                <a:tc rowSpan="4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sexuální</a:t>
                      </a: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vůči klientovi narážky se sex. podtextem (jí/jemu nepříjemné)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226712"/>
                  </a:ext>
                </a:extLst>
              </a:tr>
              <a:tr h="331089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nevhodně klienta odhaloval, vystavil jinému sex. nátlaku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164291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dotýkal se klienta sexuálním způsobem proti jeho vůli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0,1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693817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nutil klienta k sexu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0,1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0,4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261959"/>
                  </a:ext>
                </a:extLst>
              </a:tr>
            </a:tbl>
          </a:graphicData>
        </a:graphic>
      </p:graphicFrame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4EBDE2DD-6DB4-4914-9C22-75B94F91971A}"/>
              </a:ext>
            </a:extLst>
          </p:cNvPr>
          <p:cNvSpPr/>
          <p:nvPr/>
        </p:nvSpPr>
        <p:spPr>
          <a:xfrm>
            <a:off x="7440832" y="1205917"/>
            <a:ext cx="1644445" cy="1277223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63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62C505C-BDBE-4D12-87A8-7BD8C9D590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9" name="Zástupný text 5">
            <a:extLst>
              <a:ext uri="{FF2B5EF4-FFF2-40B4-BE49-F238E27FC236}">
                <a16:creationId xmlns:a16="http://schemas.microsoft.com/office/drawing/2014/main" id="{5921D336-DEED-4F79-8506-3352F32054A4}"/>
              </a:ext>
            </a:extLst>
          </p:cNvPr>
          <p:cNvSpPr txBox="1">
            <a:spLocks/>
          </p:cNvSpPr>
          <p:nvPr/>
        </p:nvSpPr>
        <p:spPr>
          <a:xfrm>
            <a:off x="554138" y="105867"/>
            <a:ext cx="8474451" cy="727417"/>
          </a:xfrm>
          <a:prstGeom prst="rect">
            <a:avLst/>
          </a:prstGeom>
        </p:spPr>
        <p:txBody>
          <a:bodyPr lIns="0" tIns="0" rIns="0" bIns="0">
            <a:normAutofit fontScale="3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300" b="1" dirty="0"/>
              <a:t>Percepce / hlášení EAN: původce </a:t>
            </a:r>
            <a:r>
              <a:rPr lang="cs-CZ" sz="7300" b="1" dirty="0">
                <a:highlight>
                  <a:srgbClr val="EBD3CF"/>
                </a:highlight>
              </a:rPr>
              <a:t>kolega/kolegyně</a:t>
            </a:r>
            <a:r>
              <a:rPr lang="cs-CZ" sz="7300" b="1" dirty="0"/>
              <a:t> (%) </a:t>
            </a:r>
          </a:p>
          <a:p>
            <a:r>
              <a:rPr lang="cs-CZ" sz="5100" dirty="0"/>
              <a:t>dle pachatele hlášeného zaměstnanci </a:t>
            </a:r>
            <a:r>
              <a:rPr lang="cs-CZ" sz="5100" dirty="0" err="1"/>
              <a:t>DpS</a:t>
            </a:r>
            <a:r>
              <a:rPr lang="cs-CZ" sz="5100" dirty="0"/>
              <a:t> a DZR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E5E40073-8A91-443A-8D01-D7D0EC039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265640"/>
              </p:ext>
            </p:extLst>
          </p:nvPr>
        </p:nvGraphicFramePr>
        <p:xfrm>
          <a:off x="0" y="799535"/>
          <a:ext cx="9144000" cy="5539147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801706">
                  <a:extLst>
                    <a:ext uri="{9D8B030D-6E8A-4147-A177-3AD203B41FA5}">
                      <a16:colId xmlns:a16="http://schemas.microsoft.com/office/drawing/2014/main" val="2930209457"/>
                    </a:ext>
                  </a:extLst>
                </a:gridCol>
                <a:gridCol w="6668352">
                  <a:extLst>
                    <a:ext uri="{9D8B030D-6E8A-4147-A177-3AD203B41FA5}">
                      <a16:colId xmlns:a16="http://schemas.microsoft.com/office/drawing/2014/main" val="1157335659"/>
                    </a:ext>
                  </a:extLst>
                </a:gridCol>
                <a:gridCol w="818536">
                  <a:extLst>
                    <a:ext uri="{9D8B030D-6E8A-4147-A177-3AD203B41FA5}">
                      <a16:colId xmlns:a16="http://schemas.microsoft.com/office/drawing/2014/main" val="3680577824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7247459"/>
                    </a:ext>
                  </a:extLst>
                </a:gridCol>
              </a:tblGrid>
              <a:tr h="463687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OPAK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VÝJIM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4078967"/>
                  </a:ext>
                </a:extLst>
              </a:tr>
              <a:tr h="256180">
                <a:tc rowSpan="4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finanční</a:t>
                      </a: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bez dovolení používal majetek nebo peníze klienta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6526946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klienta vydíral kvůli penězům nebo majetku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521645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nenechal rozhodovat o penězích/ nekoupil věci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3516445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ukradl klientovi peníze nebo majetek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3557267"/>
                  </a:ext>
                </a:extLst>
              </a:tr>
              <a:tr h="256180">
                <a:tc rowSpan="5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emoční a psychický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vyhrožoval klientovi tváří v tvář, že mu fyzicky ublíží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75775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klienta urážel nebo mu nadával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61269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klienta znevažoval nebo opakovaně ignoroval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834068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bránil klientovi ve styku s dalšími lidmi, na kterých mu záleží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266879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zničil něco, co klientovi patřilo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02124"/>
                  </a:ext>
                </a:extLst>
              </a:tr>
              <a:tr h="256180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fyzický</a:t>
                      </a: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klienta nějakým způsobem omezoval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4714737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klienta udeřil nebo jinak napadl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5522641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podal záměrně příliš mnoho léků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8099302"/>
                  </a:ext>
                </a:extLst>
              </a:tr>
              <a:tr h="328323">
                <a:tc rowSpan="4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sexuální</a:t>
                      </a: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vůči klientovi narážky se sex. podtextem /jemu nepříjemné)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226712"/>
                  </a:ext>
                </a:extLst>
              </a:tr>
              <a:tr h="346587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nevhodně klienta odhaloval, vystavil jinému sex. nátlaku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164291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dotýkal se klienta sexuálním způsobem proti jeho vůli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693817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nutil klienta k sexu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261959"/>
                  </a:ext>
                </a:extLst>
              </a:tr>
            </a:tbl>
          </a:graphicData>
        </a:graphic>
      </p:graphicFrame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29ABA75-A2E2-4628-A2F4-BBFB8F6680D1}"/>
              </a:ext>
            </a:extLst>
          </p:cNvPr>
          <p:cNvSpPr/>
          <p:nvPr/>
        </p:nvSpPr>
        <p:spPr>
          <a:xfrm>
            <a:off x="7499555" y="2787445"/>
            <a:ext cx="1644445" cy="641555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068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62C505C-BDBE-4D12-87A8-7BD8C9D590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729ABC-5B53-4CB3-97ED-6C64015D5B3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text 5">
            <a:extLst>
              <a:ext uri="{FF2B5EF4-FFF2-40B4-BE49-F238E27FC236}">
                <a16:creationId xmlns:a16="http://schemas.microsoft.com/office/drawing/2014/main" id="{5921D336-DEED-4F79-8506-3352F32054A4}"/>
              </a:ext>
            </a:extLst>
          </p:cNvPr>
          <p:cNvSpPr txBox="1">
            <a:spLocks/>
          </p:cNvSpPr>
          <p:nvPr/>
        </p:nvSpPr>
        <p:spPr>
          <a:xfrm>
            <a:off x="150920" y="105867"/>
            <a:ext cx="8945147" cy="727417"/>
          </a:xfrm>
          <a:prstGeom prst="rect">
            <a:avLst/>
          </a:prstGeom>
        </p:spPr>
        <p:txBody>
          <a:bodyPr lIns="0" tIns="0" rIns="0" bIns="0">
            <a:normAutofit fontScale="3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8600" b="1" dirty="0"/>
              <a:t>Percepce / hlášení EAN: původce </a:t>
            </a:r>
            <a:r>
              <a:rPr lang="cs-CZ" sz="8600" b="1" dirty="0">
                <a:highlight>
                  <a:srgbClr val="FF00FF"/>
                </a:highlight>
              </a:rPr>
              <a:t>JÁ (respondent/</a:t>
            </a:r>
            <a:r>
              <a:rPr lang="cs-CZ" sz="8600" b="1" dirty="0" err="1">
                <a:highlight>
                  <a:srgbClr val="FF00FF"/>
                </a:highlight>
              </a:rPr>
              <a:t>ka</a:t>
            </a:r>
            <a:r>
              <a:rPr lang="cs-CZ" sz="8600" b="1" dirty="0">
                <a:highlight>
                  <a:srgbClr val="FF00FF"/>
                </a:highlight>
              </a:rPr>
              <a:t>)</a:t>
            </a:r>
            <a:r>
              <a:rPr lang="cs-CZ" sz="7300" b="1" dirty="0"/>
              <a:t>(%) </a:t>
            </a:r>
          </a:p>
          <a:p>
            <a:r>
              <a:rPr lang="cs-CZ" sz="5100" dirty="0"/>
              <a:t>dle pachatele hlášeného zaměstnanci </a:t>
            </a:r>
            <a:r>
              <a:rPr lang="cs-CZ" sz="5100" dirty="0" err="1"/>
              <a:t>DpS</a:t>
            </a:r>
            <a:r>
              <a:rPr lang="cs-CZ" sz="5100" dirty="0"/>
              <a:t> a DZR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E5E40073-8A91-443A-8D01-D7D0EC039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50920"/>
              </p:ext>
            </p:extLst>
          </p:nvPr>
        </p:nvGraphicFramePr>
        <p:xfrm>
          <a:off x="0" y="752883"/>
          <a:ext cx="9144000" cy="5521634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801706">
                  <a:extLst>
                    <a:ext uri="{9D8B030D-6E8A-4147-A177-3AD203B41FA5}">
                      <a16:colId xmlns:a16="http://schemas.microsoft.com/office/drawing/2014/main" val="2930209457"/>
                    </a:ext>
                  </a:extLst>
                </a:gridCol>
                <a:gridCol w="6668352">
                  <a:extLst>
                    <a:ext uri="{9D8B030D-6E8A-4147-A177-3AD203B41FA5}">
                      <a16:colId xmlns:a16="http://schemas.microsoft.com/office/drawing/2014/main" val="1157335659"/>
                    </a:ext>
                  </a:extLst>
                </a:gridCol>
                <a:gridCol w="818536">
                  <a:extLst>
                    <a:ext uri="{9D8B030D-6E8A-4147-A177-3AD203B41FA5}">
                      <a16:colId xmlns:a16="http://schemas.microsoft.com/office/drawing/2014/main" val="3680577824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7247459"/>
                    </a:ext>
                  </a:extLst>
                </a:gridCol>
              </a:tblGrid>
              <a:tr h="463687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OPAK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VÝJIM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4078967"/>
                  </a:ext>
                </a:extLst>
              </a:tr>
              <a:tr h="256180">
                <a:tc rowSpan="4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finanční</a:t>
                      </a: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bez dovolení používal majetek nebo peníze klienta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6526946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klienta vydíral kvůli penězům nebo majetku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521645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nenechal rozhodovat o penězích/ nekoupil věci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3516445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ukradl klientovi peníze nebo majetek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3557267"/>
                  </a:ext>
                </a:extLst>
              </a:tr>
              <a:tr h="256180">
                <a:tc rowSpan="5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emoční a psychický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vyhrožoval klientovi tváří v tvář, že mu fyzicky ublíží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75775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klienta urážel nebo mu nadával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61269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klienta znevažoval nebo opakovaně ignoroval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834068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bránil klientovi ve styku s dalšími lidmi, na kterých mu záleží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266879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zničil něco, co klientovi patřilo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02124"/>
                  </a:ext>
                </a:extLst>
              </a:tr>
              <a:tr h="256180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fyzický</a:t>
                      </a: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klienta nějakým způsobem omezoval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4714737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klienta udeřil nebo jinak napadl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5522641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podal záměrně příliš mnoho léků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8099302"/>
                  </a:ext>
                </a:extLst>
              </a:tr>
              <a:tr h="343072">
                <a:tc rowSpan="4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sexuální</a:t>
                      </a: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vůči klientovi narážky se sex. podtextem /jemu nepříjemné)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226712"/>
                  </a:ext>
                </a:extLst>
              </a:tr>
              <a:tr h="243348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nevhodně klienta odhaloval, vystavil jinému sex. nátlaku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164291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dotýkal se klienta sexuálním způsobem proti jeho vůli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693817"/>
                  </a:ext>
                </a:extLst>
              </a:tr>
              <a:tr h="2561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nutil klienta k sexu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261959"/>
                  </a:ext>
                </a:extLst>
              </a:tr>
            </a:tbl>
          </a:graphicData>
        </a:graphic>
      </p:graphicFrame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556FC8E-CCA0-42CB-9C6C-EA3CE0EA5EF6}"/>
              </a:ext>
            </a:extLst>
          </p:cNvPr>
          <p:cNvSpPr/>
          <p:nvPr/>
        </p:nvSpPr>
        <p:spPr>
          <a:xfrm>
            <a:off x="7451622" y="1793145"/>
            <a:ext cx="1644445" cy="365125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AFD6936C-9CCE-485D-9E7E-1A7756F4B52D}"/>
              </a:ext>
            </a:extLst>
          </p:cNvPr>
          <p:cNvSpPr/>
          <p:nvPr/>
        </p:nvSpPr>
        <p:spPr>
          <a:xfrm>
            <a:off x="8270157" y="1214495"/>
            <a:ext cx="862781" cy="285135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9B07A5A2-35DA-4805-8ED3-2FA2703ABB29}"/>
              </a:ext>
            </a:extLst>
          </p:cNvPr>
          <p:cNvSpPr/>
          <p:nvPr/>
        </p:nvSpPr>
        <p:spPr>
          <a:xfrm>
            <a:off x="8270156" y="2799153"/>
            <a:ext cx="862781" cy="125237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82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A750DA-EEA4-4A42-8838-FFF0B62236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838149-A5D2-46D4-9E27-B5628BBC83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A6D8C3-16CA-4E95-A0BC-13DAFF8EDE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2000" dirty="0" err="1">
                <a:solidFill>
                  <a:srgbClr val="233791"/>
                </a:solidFill>
              </a:rPr>
              <a:t>Týrání</a:t>
            </a:r>
            <a:r>
              <a:rPr lang="en-US" sz="2000" dirty="0">
                <a:solidFill>
                  <a:srgbClr val="233791"/>
                </a:solidFill>
              </a:rPr>
              <a:t>, </a:t>
            </a:r>
            <a:r>
              <a:rPr lang="en-US" sz="2000" dirty="0" err="1">
                <a:solidFill>
                  <a:srgbClr val="233791"/>
                </a:solidFill>
              </a:rPr>
              <a:t>zneužívání</a:t>
            </a:r>
            <a:r>
              <a:rPr lang="en-US" sz="2000" dirty="0">
                <a:solidFill>
                  <a:srgbClr val="233791"/>
                </a:solidFill>
              </a:rPr>
              <a:t>, </a:t>
            </a:r>
            <a:r>
              <a:rPr lang="en-US" sz="2000" dirty="0" err="1">
                <a:solidFill>
                  <a:srgbClr val="233791"/>
                </a:solidFill>
              </a:rPr>
              <a:t>zanedbávání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seniorů</a:t>
            </a:r>
            <a:r>
              <a:rPr lang="en-US" sz="2000" dirty="0">
                <a:solidFill>
                  <a:srgbClr val="233791"/>
                </a:solidFill>
              </a:rPr>
              <a:t> a </a:t>
            </a:r>
            <a:r>
              <a:rPr lang="en-US" sz="2000" dirty="0" err="1">
                <a:solidFill>
                  <a:srgbClr val="233791"/>
                </a:solidFill>
              </a:rPr>
              <a:t>špatné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zacházení</a:t>
            </a:r>
            <a:r>
              <a:rPr lang="en-US" sz="2000" dirty="0">
                <a:solidFill>
                  <a:srgbClr val="233791"/>
                </a:solidFill>
              </a:rPr>
              <a:t> s </a:t>
            </a:r>
            <a:r>
              <a:rPr lang="en-US" sz="2000" dirty="0" err="1">
                <a:solidFill>
                  <a:srgbClr val="233791"/>
                </a:solidFill>
              </a:rPr>
              <a:t>nimi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endParaRPr lang="cs-CZ" sz="2000" dirty="0">
              <a:solidFill>
                <a:srgbClr val="233791"/>
              </a:solidFill>
            </a:endParaRP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1800" dirty="0">
                <a:solidFill>
                  <a:srgbClr val="233791"/>
                </a:solidFill>
              </a:rPr>
              <a:t>(EAN) </a:t>
            </a:r>
            <a:r>
              <a:rPr lang="en-US" sz="2000" dirty="0">
                <a:solidFill>
                  <a:srgbClr val="233791"/>
                </a:solidFill>
              </a:rPr>
              <a:t>je </a:t>
            </a:r>
            <a:r>
              <a:rPr lang="en-US" sz="2800" dirty="0" err="1">
                <a:solidFill>
                  <a:srgbClr val="C89B91"/>
                </a:solidFill>
              </a:rPr>
              <a:t>jednorázové</a:t>
            </a:r>
            <a:r>
              <a:rPr lang="en-US" sz="2800" dirty="0">
                <a:solidFill>
                  <a:srgbClr val="C89B91"/>
                </a:solidFill>
              </a:rPr>
              <a:t> </a:t>
            </a:r>
            <a:r>
              <a:rPr lang="en-US" sz="2800" dirty="0" err="1">
                <a:solidFill>
                  <a:srgbClr val="C89B91"/>
                </a:solidFill>
              </a:rPr>
              <a:t>nebo</a:t>
            </a:r>
            <a:r>
              <a:rPr lang="en-US" sz="2800" dirty="0">
                <a:solidFill>
                  <a:srgbClr val="C89B91"/>
                </a:solidFill>
              </a:rPr>
              <a:t> </a:t>
            </a:r>
            <a:r>
              <a:rPr lang="en-US" sz="2800" dirty="0" err="1">
                <a:solidFill>
                  <a:srgbClr val="C89B91"/>
                </a:solidFill>
              </a:rPr>
              <a:t>opakované</a:t>
            </a:r>
            <a:r>
              <a:rPr lang="en-US" sz="2000" dirty="0">
                <a:solidFill>
                  <a:srgbClr val="233791"/>
                </a:solidFill>
              </a:rPr>
              <a:t>, </a:t>
            </a:r>
            <a:r>
              <a:rPr lang="en-US" sz="2000" dirty="0" err="1">
                <a:solidFill>
                  <a:srgbClr val="233791"/>
                </a:solidFill>
              </a:rPr>
              <a:t>záměrné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nebo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nezáměrné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jednání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nebo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nečinnost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vůči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člověku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800" dirty="0" err="1">
                <a:solidFill>
                  <a:srgbClr val="C89B91"/>
                </a:solidFill>
              </a:rPr>
              <a:t>vyššího</a:t>
            </a:r>
            <a:r>
              <a:rPr lang="en-US" sz="2800" dirty="0">
                <a:solidFill>
                  <a:srgbClr val="C89B91"/>
                </a:solidFill>
              </a:rPr>
              <a:t> </a:t>
            </a:r>
            <a:r>
              <a:rPr lang="en-US" sz="2800" dirty="0" err="1">
                <a:solidFill>
                  <a:srgbClr val="C89B91"/>
                </a:solidFill>
              </a:rPr>
              <a:t>věku</a:t>
            </a:r>
            <a:r>
              <a:rPr lang="en-US" sz="2000" dirty="0">
                <a:solidFill>
                  <a:srgbClr val="233791"/>
                </a:solidFill>
              </a:rPr>
              <a:t>, </a:t>
            </a:r>
            <a:r>
              <a:rPr lang="en-US" sz="2000" dirty="0" err="1">
                <a:solidFill>
                  <a:srgbClr val="233791"/>
                </a:solidFill>
              </a:rPr>
              <a:t>typicky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ve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vztahu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800" dirty="0" err="1">
                <a:solidFill>
                  <a:srgbClr val="C89B91"/>
                </a:solidFill>
              </a:rPr>
              <a:t>odůvodněně</a:t>
            </a:r>
            <a:r>
              <a:rPr lang="en-US" sz="2800" dirty="0">
                <a:solidFill>
                  <a:srgbClr val="C89B91"/>
                </a:solidFill>
              </a:rPr>
              <a:t> </a:t>
            </a:r>
            <a:r>
              <a:rPr lang="en-US" sz="2800" dirty="0" err="1">
                <a:solidFill>
                  <a:srgbClr val="C89B91"/>
                </a:solidFill>
              </a:rPr>
              <a:t>očekávatelné</a:t>
            </a:r>
            <a:r>
              <a:rPr lang="en-US" sz="2800" dirty="0">
                <a:solidFill>
                  <a:srgbClr val="C89B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důvěry</a:t>
            </a:r>
            <a:r>
              <a:rPr lang="en-US" sz="2000" dirty="0">
                <a:solidFill>
                  <a:srgbClr val="233791"/>
                </a:solidFill>
              </a:rPr>
              <a:t>, v </a:t>
            </a:r>
            <a:r>
              <a:rPr lang="en-US" sz="2000" dirty="0" err="1">
                <a:solidFill>
                  <a:srgbClr val="233791"/>
                </a:solidFill>
              </a:rPr>
              <a:t>jehož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důsledku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došlo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ke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škodě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či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újmě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fyzické</a:t>
            </a:r>
            <a:r>
              <a:rPr lang="en-US" sz="2000" dirty="0">
                <a:solidFill>
                  <a:srgbClr val="233791"/>
                </a:solidFill>
              </a:rPr>
              <a:t>, </a:t>
            </a:r>
            <a:r>
              <a:rPr lang="en-US" sz="2000" dirty="0" err="1">
                <a:solidFill>
                  <a:srgbClr val="233791"/>
                </a:solidFill>
              </a:rPr>
              <a:t>psychické</a:t>
            </a:r>
            <a:r>
              <a:rPr lang="en-US" sz="2000" dirty="0">
                <a:solidFill>
                  <a:srgbClr val="233791"/>
                </a:solidFill>
              </a:rPr>
              <a:t>, </a:t>
            </a:r>
            <a:r>
              <a:rPr lang="en-US" sz="2000" dirty="0" err="1">
                <a:solidFill>
                  <a:srgbClr val="233791"/>
                </a:solidFill>
              </a:rPr>
              <a:t>sociální</a:t>
            </a:r>
            <a:r>
              <a:rPr lang="en-US" sz="2000" dirty="0">
                <a:solidFill>
                  <a:srgbClr val="233791"/>
                </a:solidFill>
              </a:rPr>
              <a:t>, </a:t>
            </a:r>
            <a:r>
              <a:rPr lang="en-US" sz="2000" dirty="0" err="1">
                <a:solidFill>
                  <a:srgbClr val="233791"/>
                </a:solidFill>
              </a:rPr>
              <a:t>materiální</a:t>
            </a:r>
            <a:r>
              <a:rPr lang="en-US" sz="2000" dirty="0">
                <a:solidFill>
                  <a:srgbClr val="233791"/>
                </a:solidFill>
              </a:rPr>
              <a:t>, </a:t>
            </a:r>
            <a:r>
              <a:rPr lang="en-US" sz="2000" dirty="0" err="1">
                <a:solidFill>
                  <a:srgbClr val="233791"/>
                </a:solidFill>
              </a:rPr>
              <a:t>právní</a:t>
            </a:r>
            <a:r>
              <a:rPr lang="en-US" sz="2000" dirty="0">
                <a:solidFill>
                  <a:srgbClr val="233791"/>
                </a:solidFill>
              </a:rPr>
              <a:t>, </a:t>
            </a:r>
            <a:r>
              <a:rPr lang="en-US" sz="2000" dirty="0" err="1">
                <a:solidFill>
                  <a:srgbClr val="233791"/>
                </a:solidFill>
              </a:rPr>
              <a:t>nebo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mravní</a:t>
            </a:r>
            <a:r>
              <a:rPr lang="en-US" sz="2000" dirty="0">
                <a:solidFill>
                  <a:srgbClr val="233791"/>
                </a:solidFill>
              </a:rPr>
              <a:t>, </a:t>
            </a:r>
            <a:r>
              <a:rPr lang="en-US" sz="2000" dirty="0" err="1">
                <a:solidFill>
                  <a:srgbClr val="233791"/>
                </a:solidFill>
              </a:rPr>
              <a:t>případně</a:t>
            </a:r>
            <a:r>
              <a:rPr lang="en-US" sz="2000" dirty="0">
                <a:solidFill>
                  <a:srgbClr val="233791"/>
                </a:solidFill>
              </a:rPr>
              <a:t> k </a:t>
            </a:r>
            <a:r>
              <a:rPr lang="en-US" sz="2000" dirty="0" err="1">
                <a:solidFill>
                  <a:srgbClr val="233791"/>
                </a:solidFill>
              </a:rPr>
              <a:t>jejich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kombinaci</a:t>
            </a:r>
            <a:r>
              <a:rPr lang="en-US" sz="2000" dirty="0">
                <a:solidFill>
                  <a:srgbClr val="233791"/>
                </a:solidFill>
              </a:rPr>
              <a:t>. </a:t>
            </a:r>
            <a:r>
              <a:rPr lang="en-US" sz="2000" dirty="0" err="1">
                <a:solidFill>
                  <a:srgbClr val="233791"/>
                </a:solidFill>
              </a:rPr>
              <a:t>Důsledkem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tohoto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jednání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či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nečinnosti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může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být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kromě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ohrožení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majetku</a:t>
            </a:r>
            <a:r>
              <a:rPr lang="en-US" sz="2000" dirty="0">
                <a:solidFill>
                  <a:srgbClr val="233791"/>
                </a:solidFill>
              </a:rPr>
              <a:t>, </a:t>
            </a:r>
            <a:r>
              <a:rPr lang="en-US" sz="2000" dirty="0" err="1">
                <a:solidFill>
                  <a:srgbClr val="233791"/>
                </a:solidFill>
              </a:rPr>
              <a:t>zdraví</a:t>
            </a:r>
            <a:r>
              <a:rPr lang="en-US" sz="2000" dirty="0">
                <a:solidFill>
                  <a:srgbClr val="233791"/>
                </a:solidFill>
              </a:rPr>
              <a:t>, </a:t>
            </a:r>
            <a:r>
              <a:rPr lang="en-US" sz="2000" dirty="0" err="1">
                <a:solidFill>
                  <a:srgbClr val="233791"/>
                </a:solidFill>
              </a:rPr>
              <a:t>života</a:t>
            </a:r>
            <a:r>
              <a:rPr lang="en-US" sz="2000" dirty="0">
                <a:solidFill>
                  <a:srgbClr val="233791"/>
                </a:solidFill>
              </a:rPr>
              <a:t>, </a:t>
            </a:r>
            <a:r>
              <a:rPr lang="en-US" sz="2000" dirty="0" err="1">
                <a:solidFill>
                  <a:srgbClr val="233791"/>
                </a:solidFill>
              </a:rPr>
              <a:t>svobody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nebo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lidské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důstojnosti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také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800" dirty="0" err="1">
                <a:solidFill>
                  <a:srgbClr val="C89B91"/>
                </a:solidFill>
              </a:rPr>
              <a:t>vznik</a:t>
            </a:r>
            <a:r>
              <a:rPr lang="en-US" sz="2800" dirty="0">
                <a:solidFill>
                  <a:srgbClr val="C89B91"/>
                </a:solidFill>
              </a:rPr>
              <a:t> </a:t>
            </a:r>
            <a:r>
              <a:rPr lang="en-US" sz="2800" dirty="0" err="1">
                <a:solidFill>
                  <a:srgbClr val="C89B91"/>
                </a:solidFill>
              </a:rPr>
              <a:t>či</a:t>
            </a:r>
            <a:r>
              <a:rPr lang="en-US" sz="2800" dirty="0">
                <a:solidFill>
                  <a:srgbClr val="C89B91"/>
                </a:solidFill>
              </a:rPr>
              <a:t> </a:t>
            </a:r>
            <a:r>
              <a:rPr lang="en-US" sz="2800" dirty="0" err="1">
                <a:solidFill>
                  <a:srgbClr val="C89B91"/>
                </a:solidFill>
              </a:rPr>
              <a:t>prohloubení</a:t>
            </a:r>
            <a:r>
              <a:rPr lang="en-US" sz="2800" dirty="0">
                <a:solidFill>
                  <a:srgbClr val="C89B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situační</a:t>
            </a:r>
            <a:r>
              <a:rPr lang="en-US" sz="2000" dirty="0">
                <a:solidFill>
                  <a:srgbClr val="233791"/>
                </a:solidFill>
              </a:rPr>
              <a:t>, </a:t>
            </a:r>
            <a:r>
              <a:rPr lang="en-US" sz="2000" dirty="0" err="1">
                <a:solidFill>
                  <a:srgbClr val="233791"/>
                </a:solidFill>
              </a:rPr>
              <a:t>dočasné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nebo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celkové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zranitelnosti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člověka</a:t>
            </a:r>
            <a:r>
              <a:rPr lang="en-US" sz="2000" dirty="0">
                <a:solidFill>
                  <a:srgbClr val="233791"/>
                </a:solidFill>
              </a:rPr>
              <a:t>. </a:t>
            </a:r>
            <a:r>
              <a:rPr lang="en-US" sz="2000" dirty="0" err="1">
                <a:solidFill>
                  <a:srgbClr val="233791"/>
                </a:solidFill>
              </a:rPr>
              <a:t>Výše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definované</a:t>
            </a:r>
            <a:r>
              <a:rPr lang="en-US" sz="2000" dirty="0">
                <a:solidFill>
                  <a:srgbClr val="233791"/>
                </a:solidFill>
              </a:rPr>
              <a:t> ... </a:t>
            </a:r>
            <a:r>
              <a:rPr lang="en-US" sz="2000" dirty="0" err="1">
                <a:solidFill>
                  <a:srgbClr val="233791"/>
                </a:solidFill>
              </a:rPr>
              <a:t>může</a:t>
            </a:r>
            <a:r>
              <a:rPr lang="en-US" sz="2000" dirty="0">
                <a:solidFill>
                  <a:srgbClr val="233791"/>
                </a:solidFill>
              </a:rPr>
              <a:t>, ale </a:t>
            </a:r>
            <a:r>
              <a:rPr lang="en-US" sz="2000" dirty="0" err="1">
                <a:solidFill>
                  <a:srgbClr val="233791"/>
                </a:solidFill>
              </a:rPr>
              <a:t>nemusí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naplňovat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skutkovou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podstatu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trestného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činu</a:t>
            </a:r>
            <a:r>
              <a:rPr lang="en-US" sz="2000" dirty="0">
                <a:solidFill>
                  <a:srgbClr val="233791"/>
                </a:solidFill>
              </a:rPr>
              <a:t>. </a:t>
            </a: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2000" dirty="0" err="1">
                <a:solidFill>
                  <a:srgbClr val="233791"/>
                </a:solidFill>
              </a:rPr>
              <a:t>Jeho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původci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mohou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být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C89B91"/>
                </a:solidFill>
              </a:rPr>
              <a:t>jednotlivci</a:t>
            </a:r>
            <a:r>
              <a:rPr lang="en-US" sz="2000" dirty="0">
                <a:solidFill>
                  <a:srgbClr val="233791"/>
                </a:solidFill>
              </a:rPr>
              <a:t>, </a:t>
            </a:r>
            <a:r>
              <a:rPr lang="en-US" sz="2000" dirty="0" err="1">
                <a:solidFill>
                  <a:srgbClr val="C89B91"/>
                </a:solidFill>
              </a:rPr>
              <a:t>instituce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233791"/>
                </a:solidFill>
              </a:rPr>
              <a:t>či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C89B91"/>
                </a:solidFill>
              </a:rPr>
              <a:t>společenské</a:t>
            </a:r>
            <a:r>
              <a:rPr lang="en-US" sz="2000" dirty="0">
                <a:solidFill>
                  <a:srgbClr val="233791"/>
                </a:solidFill>
              </a:rPr>
              <a:t> </a:t>
            </a:r>
            <a:r>
              <a:rPr lang="en-US" sz="2000" dirty="0" err="1">
                <a:solidFill>
                  <a:srgbClr val="C89B91"/>
                </a:solidFill>
              </a:rPr>
              <a:t>prostředí</a:t>
            </a:r>
            <a:r>
              <a:rPr lang="en-US" sz="2000" dirty="0">
                <a:solidFill>
                  <a:srgbClr val="233791"/>
                </a:solidFill>
              </a:rPr>
              <a:t>.</a:t>
            </a:r>
          </a:p>
          <a:p>
            <a:pPr marL="0" indent="0" algn="r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cs-CZ" sz="1600" dirty="0">
              <a:solidFill>
                <a:srgbClr val="233791"/>
              </a:solidFill>
            </a:endParaRPr>
          </a:p>
          <a:p>
            <a:pPr marL="0" indent="0" algn="r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1600" dirty="0" err="1">
                <a:solidFill>
                  <a:srgbClr val="233791"/>
                </a:solidFill>
              </a:rPr>
              <a:t>Definice</a:t>
            </a:r>
            <a:r>
              <a:rPr lang="en-US" sz="1600" dirty="0">
                <a:solidFill>
                  <a:srgbClr val="233791"/>
                </a:solidFill>
              </a:rPr>
              <a:t> </a:t>
            </a:r>
            <a:r>
              <a:rPr lang="en-US" sz="1600" dirty="0" err="1">
                <a:solidFill>
                  <a:srgbClr val="233791"/>
                </a:solidFill>
              </a:rPr>
              <a:t>fenoménu</a:t>
            </a:r>
            <a:r>
              <a:rPr lang="en-US" sz="1600" dirty="0">
                <a:solidFill>
                  <a:srgbClr val="233791"/>
                </a:solidFill>
              </a:rPr>
              <a:t> EAN RESTABUS </a:t>
            </a:r>
            <a:r>
              <a:rPr lang="en-US" sz="1600" dirty="0" err="1">
                <a:solidFill>
                  <a:srgbClr val="233791"/>
                </a:solidFill>
              </a:rPr>
              <a:t>přijatá</a:t>
            </a:r>
            <a:r>
              <a:rPr lang="en-US" sz="1600" dirty="0">
                <a:solidFill>
                  <a:srgbClr val="233791"/>
                </a:solidFill>
              </a:rPr>
              <a:t> </a:t>
            </a:r>
            <a:r>
              <a:rPr lang="en-US" sz="1600" dirty="0" err="1">
                <a:solidFill>
                  <a:srgbClr val="233791"/>
                </a:solidFill>
              </a:rPr>
              <a:t>Výborem</a:t>
            </a:r>
            <a:r>
              <a:rPr lang="en-US" sz="1600" dirty="0">
                <a:solidFill>
                  <a:srgbClr val="233791"/>
                </a:solidFill>
              </a:rPr>
              <a:t> pro </a:t>
            </a:r>
            <a:r>
              <a:rPr lang="en-US" sz="1600" dirty="0" err="1">
                <a:solidFill>
                  <a:srgbClr val="233791"/>
                </a:solidFill>
              </a:rPr>
              <a:t>práva</a:t>
            </a:r>
            <a:r>
              <a:rPr lang="en-US" sz="1600" dirty="0">
                <a:solidFill>
                  <a:srgbClr val="233791"/>
                </a:solidFill>
              </a:rPr>
              <a:t> </a:t>
            </a:r>
            <a:r>
              <a:rPr lang="en-US" sz="1600" dirty="0" err="1">
                <a:solidFill>
                  <a:srgbClr val="233791"/>
                </a:solidFill>
              </a:rPr>
              <a:t>starších</a:t>
            </a:r>
            <a:r>
              <a:rPr lang="en-US" sz="1600" dirty="0">
                <a:solidFill>
                  <a:srgbClr val="233791"/>
                </a:solidFill>
              </a:rPr>
              <a:t> </a:t>
            </a:r>
            <a:r>
              <a:rPr lang="en-US" sz="1600" dirty="0" err="1">
                <a:solidFill>
                  <a:srgbClr val="233791"/>
                </a:solidFill>
              </a:rPr>
              <a:t>osob</a:t>
            </a:r>
            <a:endParaRPr lang="en-US" sz="1600" dirty="0">
              <a:solidFill>
                <a:srgbClr val="233791"/>
              </a:solidFill>
            </a:endParaRPr>
          </a:p>
          <a:p>
            <a:pPr marL="0" indent="0" algn="r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1600" dirty="0">
                <a:solidFill>
                  <a:srgbClr val="233791"/>
                </a:solidFill>
              </a:rPr>
              <a:t> </a:t>
            </a:r>
            <a:r>
              <a:rPr lang="cs-CZ" sz="1600" dirty="0">
                <a:solidFill>
                  <a:srgbClr val="233791"/>
                </a:solidFill>
              </a:rPr>
              <a:t>R</a:t>
            </a:r>
            <a:r>
              <a:rPr lang="en-US" sz="1600" dirty="0" err="1">
                <a:solidFill>
                  <a:srgbClr val="233791"/>
                </a:solidFill>
              </a:rPr>
              <a:t>ady</a:t>
            </a:r>
            <a:r>
              <a:rPr lang="en-US" sz="1600" dirty="0">
                <a:solidFill>
                  <a:srgbClr val="233791"/>
                </a:solidFill>
              </a:rPr>
              <a:t> </a:t>
            </a:r>
            <a:r>
              <a:rPr lang="en-US" sz="1600" dirty="0" err="1">
                <a:solidFill>
                  <a:srgbClr val="233791"/>
                </a:solidFill>
              </a:rPr>
              <a:t>vlády</a:t>
            </a:r>
            <a:r>
              <a:rPr lang="en-US" sz="1600" dirty="0">
                <a:solidFill>
                  <a:srgbClr val="233791"/>
                </a:solidFill>
              </a:rPr>
              <a:t> pro </a:t>
            </a:r>
            <a:r>
              <a:rPr lang="en-US" sz="1600" dirty="0" err="1">
                <a:solidFill>
                  <a:srgbClr val="233791"/>
                </a:solidFill>
              </a:rPr>
              <a:t>lidská</a:t>
            </a:r>
            <a:r>
              <a:rPr lang="en-US" sz="1600" dirty="0">
                <a:solidFill>
                  <a:srgbClr val="233791"/>
                </a:solidFill>
              </a:rPr>
              <a:t> </a:t>
            </a:r>
            <a:r>
              <a:rPr lang="en-US" sz="1600" dirty="0" err="1">
                <a:solidFill>
                  <a:srgbClr val="233791"/>
                </a:solidFill>
              </a:rPr>
              <a:t>práva</a:t>
            </a:r>
            <a:r>
              <a:rPr lang="en-US" sz="1600" dirty="0">
                <a:solidFill>
                  <a:srgbClr val="233791"/>
                </a:solidFill>
              </a:rPr>
              <a:t> 1.6.2022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AA08736-9695-4B9C-86D4-9E3374F9A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E8C7750-2A09-4881-B410-5F78B3AAE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53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F81D446-CE27-4812-A88B-0B39F669EB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DE610D-89A9-860B-3205-2FF7738791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922" y="4275677"/>
            <a:ext cx="6147266" cy="1217613"/>
          </a:xfrm>
        </p:spPr>
        <p:txBody>
          <a:bodyPr/>
          <a:lstStyle/>
          <a:p>
            <a:r>
              <a:rPr lang="cs-CZ" dirty="0"/>
              <a:t>Olga Nešporová</a:t>
            </a:r>
          </a:p>
          <a:p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4407F1C-1C59-DDF2-4F4F-9B1BC78D13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1367" y="1842039"/>
            <a:ext cx="6732589" cy="1216025"/>
          </a:xfrm>
        </p:spPr>
        <p:txBody>
          <a:bodyPr/>
          <a:lstStyle/>
          <a:p>
            <a:r>
              <a:rPr lang="cs-CZ" dirty="0"/>
              <a:t>Související kontexty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1B194E1-C0FD-8470-53E8-5D1D194906C2}"/>
              </a:ext>
            </a:extLst>
          </p:cNvPr>
          <p:cNvSpPr txBox="1"/>
          <p:nvPr/>
        </p:nvSpPr>
        <p:spPr>
          <a:xfrm>
            <a:off x="931367" y="2829127"/>
            <a:ext cx="65295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dirty="0"/>
              <a:t>Svědectví a postoje zaměstnanců dlouhodobých pobytových služeb pro seniory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dirty="0"/>
              <a:t>Podpora a vzdělávání personálu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22768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A750DA-EEA4-4A42-8838-FFF0B62236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838149-A5D2-46D4-9E27-B5628BBC83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i="1" dirty="0"/>
              <a:t>Zdroj: FEANCI 2025, N=973</a:t>
            </a:r>
            <a:endParaRPr lang="en-US" dirty="0"/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AA08736-9695-4B9C-86D4-9E3374F9A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4503" y="481807"/>
            <a:ext cx="7991475" cy="239773"/>
          </a:xfrm>
        </p:spPr>
        <p:txBody>
          <a:bodyPr/>
          <a:lstStyle/>
          <a:p>
            <a:r>
              <a:rPr lang="cs-CZ" sz="2400" b="1" dirty="0"/>
              <a:t> (v %)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E8C7750-2A09-4881-B410-5F78B3AAE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81807"/>
            <a:ext cx="7991476" cy="369171"/>
          </a:xfrm>
        </p:spPr>
        <p:txBody>
          <a:bodyPr>
            <a:normAutofit fontScale="55000" lnSpcReduction="20000"/>
          </a:bodyPr>
          <a:lstStyle/>
          <a:p>
            <a:r>
              <a:rPr lang="cs-CZ" sz="5400" b="1" dirty="0">
                <a:solidFill>
                  <a:schemeClr val="accent6"/>
                </a:solidFill>
              </a:rPr>
              <a:t>Svědectví o nevhodné péči jinde </a:t>
            </a:r>
          </a:p>
        </p:txBody>
      </p:sp>
      <p:graphicFrame>
        <p:nvGraphicFramePr>
          <p:cNvPr id="7" name="Graf 5">
            <a:extLst>
              <a:ext uri="{FF2B5EF4-FFF2-40B4-BE49-F238E27FC236}">
                <a16:creationId xmlns:a16="http://schemas.microsoft.com/office/drawing/2014/main" id="{4ED3857A-11BC-CC11-DFFC-DCDFA7D37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70441"/>
              </p:ext>
            </p:extLst>
          </p:nvPr>
        </p:nvGraphicFramePr>
        <p:xfrm>
          <a:off x="466344" y="1143001"/>
          <a:ext cx="8101393" cy="509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2357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205143-C7C7-48DD-0DEE-30DB3419175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924D1E-7136-1688-FD77-5BBE262C553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i="1" dirty="0">
                <a:solidFill>
                  <a:srgbClr val="373737"/>
                </a:solidFill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Zdroj: FEANCI 2025, N=973, N=766</a:t>
            </a:r>
            <a:endParaRPr lang="en-US" sz="1600" dirty="0">
              <a:solidFill>
                <a:srgbClr val="373737"/>
              </a:solidFill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BFA93-64A6-674C-494C-61563249D1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59CD9F-6020-03A4-4E34-49DDAE6B36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5710F4-8FC8-DA84-3795-3990472447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26473"/>
            <a:ext cx="7991476" cy="1015099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Odhad</a:t>
            </a:r>
            <a:r>
              <a:rPr lang="cs-CZ" b="1" dirty="0">
                <a:solidFill>
                  <a:schemeClr val="accent6"/>
                </a:solidFill>
              </a:rPr>
              <a:t> personálu o tom, že dochází k nějakým formám špatného zacházení, násilí či zanedbávání </a:t>
            </a:r>
            <a:r>
              <a:rPr lang="cs-CZ" b="1" u="sng" dirty="0"/>
              <a:t>mezi rodinou a klientem</a:t>
            </a:r>
            <a:r>
              <a:rPr lang="cs-CZ" u="sng" dirty="0"/>
              <a:t> </a:t>
            </a:r>
            <a:r>
              <a:rPr lang="cs-CZ" dirty="0">
                <a:solidFill>
                  <a:schemeClr val="accent6"/>
                </a:solidFill>
              </a:rPr>
              <a:t>(řádková %)</a:t>
            </a:r>
            <a:endParaRPr lang="en-US" dirty="0">
              <a:solidFill>
                <a:schemeClr val="accent6"/>
              </a:solidFill>
            </a:endParaRPr>
          </a:p>
          <a:p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142B47-9EF4-622A-4E24-1ABED29D1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630068"/>
              </p:ext>
            </p:extLst>
          </p:nvPr>
        </p:nvGraphicFramePr>
        <p:xfrm>
          <a:off x="576263" y="1560634"/>
          <a:ext cx="7991473" cy="454636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457795">
                  <a:extLst>
                    <a:ext uri="{9D8B030D-6E8A-4147-A177-3AD203B41FA5}">
                      <a16:colId xmlns:a16="http://schemas.microsoft.com/office/drawing/2014/main" val="2329656658"/>
                    </a:ext>
                  </a:extLst>
                </a:gridCol>
                <a:gridCol w="1382737">
                  <a:extLst>
                    <a:ext uri="{9D8B030D-6E8A-4147-A177-3AD203B41FA5}">
                      <a16:colId xmlns:a16="http://schemas.microsoft.com/office/drawing/2014/main" val="880008075"/>
                    </a:ext>
                  </a:extLst>
                </a:gridCol>
                <a:gridCol w="1383647">
                  <a:extLst>
                    <a:ext uri="{9D8B030D-6E8A-4147-A177-3AD203B41FA5}">
                      <a16:colId xmlns:a16="http://schemas.microsoft.com/office/drawing/2014/main" val="4026100218"/>
                    </a:ext>
                  </a:extLst>
                </a:gridCol>
                <a:gridCol w="1383647">
                  <a:extLst>
                    <a:ext uri="{9D8B030D-6E8A-4147-A177-3AD203B41FA5}">
                      <a16:colId xmlns:a16="http://schemas.microsoft.com/office/drawing/2014/main" val="3982713248"/>
                    </a:ext>
                  </a:extLst>
                </a:gridCol>
                <a:gridCol w="1383647">
                  <a:extLst>
                    <a:ext uri="{9D8B030D-6E8A-4147-A177-3AD203B41FA5}">
                      <a16:colId xmlns:a16="http://schemas.microsoft.com/office/drawing/2014/main" val="4173763992"/>
                    </a:ext>
                  </a:extLst>
                </a:gridCol>
              </a:tblGrid>
              <a:tr h="144596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Špatné zacházení ve vztazích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rozhodně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možná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určitě ne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nevím, nedokáži posoudit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9403310"/>
                  </a:ext>
                </a:extLst>
              </a:tr>
              <a:tr h="75946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dirty="0">
                          <a:effectLst/>
                        </a:rPr>
                        <a:t>rodina vůči klientovi</a:t>
                      </a:r>
                      <a:endParaRPr lang="en-US" sz="2400" dirty="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b="1" dirty="0">
                          <a:effectLst/>
                        </a:rPr>
                        <a:t>19</a:t>
                      </a:r>
                      <a:endParaRPr lang="en-US" sz="2400" b="1" dirty="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b="1" dirty="0">
                          <a:effectLst/>
                        </a:rPr>
                        <a:t>45</a:t>
                      </a:r>
                      <a:endParaRPr lang="en-US" sz="2400" b="1" dirty="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F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dirty="0">
                          <a:effectLst/>
                        </a:rPr>
                        <a:t>13</a:t>
                      </a:r>
                      <a:endParaRPr lang="en-US" sz="2400" dirty="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dirty="0">
                          <a:effectLst/>
                        </a:rPr>
                        <a:t>23</a:t>
                      </a:r>
                      <a:endParaRPr lang="en-US" sz="2400" dirty="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4730396"/>
                  </a:ext>
                </a:extLst>
              </a:tr>
              <a:tr h="75467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>
                          <a:effectLst/>
                        </a:rPr>
                        <a:t>klient vůči rodině</a:t>
                      </a:r>
                      <a:endParaRPr lang="en-US" sz="240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b="1" dirty="0">
                          <a:effectLst/>
                        </a:rPr>
                        <a:t>10</a:t>
                      </a:r>
                      <a:endParaRPr lang="en-US" sz="2400" b="1" dirty="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b="1" dirty="0">
                          <a:effectLst/>
                        </a:rPr>
                        <a:t>39</a:t>
                      </a:r>
                      <a:endParaRPr lang="en-US" sz="2400" b="1" dirty="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F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dirty="0">
                          <a:effectLst/>
                        </a:rPr>
                        <a:t>22</a:t>
                      </a:r>
                      <a:endParaRPr lang="en-US" sz="2400" dirty="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dirty="0">
                          <a:effectLst/>
                        </a:rPr>
                        <a:t>29</a:t>
                      </a:r>
                      <a:endParaRPr lang="en-US" sz="2400" dirty="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0120175"/>
                  </a:ext>
                </a:extLst>
              </a:tr>
              <a:tr h="75946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>
                          <a:effectLst/>
                        </a:rPr>
                        <a:t>rodina vůči klientovi</a:t>
                      </a:r>
                      <a:endParaRPr lang="en-US" sz="240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b="1" dirty="0">
                          <a:effectLst/>
                        </a:rPr>
                        <a:t>24</a:t>
                      </a:r>
                      <a:endParaRPr lang="en-US" sz="2400" b="1" dirty="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b="1" dirty="0">
                          <a:effectLst/>
                        </a:rPr>
                        <a:t>59</a:t>
                      </a:r>
                      <a:endParaRPr lang="en-US" sz="2400" b="1" dirty="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F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dirty="0">
                          <a:effectLst/>
                        </a:rPr>
                        <a:t>17</a:t>
                      </a:r>
                      <a:endParaRPr lang="en-US" sz="2400" dirty="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dirty="0">
                          <a:effectLst/>
                        </a:rPr>
                        <a:t> _</a:t>
                      </a:r>
                      <a:endParaRPr lang="en-US" sz="2400" dirty="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9851644"/>
                  </a:ext>
                </a:extLst>
              </a:tr>
              <a:tr h="75467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>
                          <a:effectLst/>
                        </a:rPr>
                        <a:t>klient vůči rodině</a:t>
                      </a:r>
                      <a:endParaRPr lang="en-US" sz="240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b="1" dirty="0">
                          <a:effectLst/>
                        </a:rPr>
                        <a:t>14</a:t>
                      </a:r>
                      <a:endParaRPr lang="en-US" sz="2400" b="1" dirty="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b="1" dirty="0">
                          <a:effectLst/>
                        </a:rPr>
                        <a:t>55</a:t>
                      </a:r>
                      <a:endParaRPr lang="en-US" sz="2400" b="1" dirty="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F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dirty="0">
                          <a:effectLst/>
                        </a:rPr>
                        <a:t>31</a:t>
                      </a:r>
                      <a:endParaRPr lang="en-US" sz="2400" dirty="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cs-CZ" sz="2400" dirty="0">
                          <a:effectLst/>
                        </a:rPr>
                        <a:t> _</a:t>
                      </a:r>
                      <a:endParaRPr lang="en-US" sz="2400" dirty="0">
                        <a:solidFill>
                          <a:srgbClr val="373737"/>
                        </a:solidFill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49751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559856-F78A-32BC-F565-301A93B04776}"/>
                  </a:ext>
                </a:extLst>
              </p14:cNvPr>
              <p14:cNvContentPartPr/>
              <p14:nvPr/>
            </p14:nvContentPartPr>
            <p14:xfrm>
              <a:off x="572244" y="4599764"/>
              <a:ext cx="8027280" cy="9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559856-F78A-32BC-F565-301A93B047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244" y="4590764"/>
                <a:ext cx="80449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7F394ED-8C09-116A-59F1-5AFE49E807D3}"/>
                  </a:ext>
                </a:extLst>
              </p14:cNvPr>
              <p14:cNvContentPartPr/>
              <p14:nvPr/>
            </p14:nvContentPartPr>
            <p14:xfrm>
              <a:off x="10795621" y="332144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7F394ED-8C09-116A-59F1-5AFE49E807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86621" y="33124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56204C7-67ED-F6C9-1182-693C7AAE038D}"/>
                  </a:ext>
                </a:extLst>
              </p14:cNvPr>
              <p14:cNvContentPartPr/>
              <p14:nvPr/>
            </p14:nvContentPartPr>
            <p14:xfrm>
              <a:off x="4313364" y="662224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56204C7-67ED-F6C9-1182-693C7AAE03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04364" y="661360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3520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B67FE2-9F1F-2DAA-8D8C-AA886EF759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645AEE-F697-459C-A803-FD4DBA443484}" type="slidenum">
              <a:rPr lang="cs-CZ" smtClean="0"/>
              <a:pPr>
                <a:spcAft>
                  <a:spcPts val="600"/>
                </a:spcAft>
              </a:pPr>
              <a:t>23</a:t>
            </a:fld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BE246-88D0-4B51-518B-B0AF16084C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8400" dirty="0"/>
              <a:t>Podpora a vzdělávání personálu</a:t>
            </a:r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33BB28-90F2-2A43-02A6-4F40F58E5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644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BB2D3-629C-B7D2-149F-B82EFAE64D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677BE-6759-7E5E-DC9D-B6C96661D6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i="1" dirty="0"/>
              <a:t>Zdroj: FEANCI 2025, N=690</a:t>
            </a:r>
            <a:endParaRPr lang="en-US" dirty="0"/>
          </a:p>
          <a:p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1323A-E9CB-BD3E-BB15-FBF8CFA992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376364"/>
            <a:ext cx="7991475" cy="410527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C99A6-CB6C-3418-0803-F2BCB3C702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37F639-17DA-90FF-C8B5-B4FB75CC96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Hlášení incidentů pracovníky </a:t>
            </a:r>
            <a:r>
              <a:rPr lang="cs-CZ" b="1" dirty="0" err="1">
                <a:solidFill>
                  <a:schemeClr val="accent6"/>
                </a:solidFill>
              </a:rPr>
              <a:t>DpS</a:t>
            </a:r>
            <a:r>
              <a:rPr lang="cs-CZ" b="1" dirty="0">
                <a:solidFill>
                  <a:schemeClr val="accent6"/>
                </a:solidFill>
              </a:rPr>
              <a:t> a </a:t>
            </a:r>
            <a:r>
              <a:rPr lang="cs-CZ" b="1" dirty="0" err="1">
                <a:solidFill>
                  <a:schemeClr val="accent6"/>
                </a:solidFill>
              </a:rPr>
              <a:t>DsZR</a:t>
            </a:r>
            <a:r>
              <a:rPr lang="cs-CZ" b="1" dirty="0">
                <a:solidFill>
                  <a:schemeClr val="accent6"/>
                </a:solidFill>
              </a:rPr>
              <a:t>(v %) </a:t>
            </a:r>
            <a:endParaRPr lang="en-US" b="1" dirty="0">
              <a:solidFill>
                <a:schemeClr val="accent6"/>
              </a:solidFill>
            </a:endParaRPr>
          </a:p>
          <a:p>
            <a:endParaRPr lang="en-GB" dirty="0"/>
          </a:p>
        </p:txBody>
      </p:sp>
      <p:graphicFrame>
        <p:nvGraphicFramePr>
          <p:cNvPr id="7" name="Graf 28">
            <a:extLst>
              <a:ext uri="{FF2B5EF4-FFF2-40B4-BE49-F238E27FC236}">
                <a16:creationId xmlns:a16="http://schemas.microsoft.com/office/drawing/2014/main" id="{E88973E5-EB55-4D0C-B360-99DDE1415761}"/>
              </a:ext>
            </a:extLst>
          </p:cNvPr>
          <p:cNvGraphicFramePr/>
          <p:nvPr/>
        </p:nvGraphicFramePr>
        <p:xfrm>
          <a:off x="742518" y="1376363"/>
          <a:ext cx="7825219" cy="4388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DC3999E-1639-46C2-413C-DC3B824F7FDE}"/>
              </a:ext>
            </a:extLst>
          </p:cNvPr>
          <p:cNvSpPr txBox="1"/>
          <p:nvPr/>
        </p:nvSpPr>
        <p:spPr>
          <a:xfrm>
            <a:off x="576262" y="5765104"/>
            <a:ext cx="5147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DpS</a:t>
            </a:r>
            <a:r>
              <a:rPr lang="cs-CZ" sz="1400" dirty="0"/>
              <a:t> = domov pro seniory, </a:t>
            </a:r>
            <a:r>
              <a:rPr lang="cs-CZ" sz="1400" dirty="0" err="1"/>
              <a:t>DsZR</a:t>
            </a:r>
            <a:r>
              <a:rPr lang="cs-CZ" sz="1400" dirty="0"/>
              <a:t> = domov se zvláštním režimem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69672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B7A636-5D7A-342E-8A24-4A6B360FC96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DBEA0-61A2-1672-20BC-E1F8884ED3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i="1" dirty="0"/>
              <a:t>Zdroj: FEANCI 2025, N=690</a:t>
            </a:r>
            <a:endParaRPr lang="en-US" dirty="0"/>
          </a:p>
          <a:p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053C6-A3E9-0799-2041-C3E27491C5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AE952-BF56-02D4-E0F5-5ABB8D43EE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1A4A82-9BAF-9AE4-C950-66D07A50F0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Výsledky verbalizace incidentů (v %)</a:t>
            </a:r>
            <a:endParaRPr lang="en-US" dirty="0">
              <a:solidFill>
                <a:schemeClr val="accent6"/>
              </a:solidFill>
            </a:endParaRPr>
          </a:p>
          <a:p>
            <a:endParaRPr lang="en-GB" dirty="0"/>
          </a:p>
        </p:txBody>
      </p:sp>
      <p:graphicFrame>
        <p:nvGraphicFramePr>
          <p:cNvPr id="7" name="Graf 1">
            <a:extLst>
              <a:ext uri="{FF2B5EF4-FFF2-40B4-BE49-F238E27FC236}">
                <a16:creationId xmlns:a16="http://schemas.microsoft.com/office/drawing/2014/main" id="{71C0CD29-4085-406F-9C18-8173B027FEC6}"/>
              </a:ext>
            </a:extLst>
          </p:cNvPr>
          <p:cNvGraphicFramePr/>
          <p:nvPr/>
        </p:nvGraphicFramePr>
        <p:xfrm>
          <a:off x="576262" y="1090379"/>
          <a:ext cx="7991475" cy="5146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53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C280B-01CB-B652-6AA2-5FA05282D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7B878F-4112-C6E4-F1A1-E8C4EA86C6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13DF7C-61B9-A18A-5B55-63ECA7DE09D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i="1" dirty="0"/>
              <a:t>Zdroj: FEANCI 2025; N=150-172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AD687-D5D1-9F42-88C3-3101D09142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…incident vyhodnocen jako příliš </a:t>
            </a:r>
            <a:r>
              <a:rPr lang="cs-CZ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banální</a:t>
            </a:r>
            <a:r>
              <a:rPr lang="cs-CZ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(28 %), nikdo </a:t>
            </a:r>
            <a:r>
              <a:rPr lang="cs-CZ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nebude schopen </a:t>
            </a:r>
            <a:r>
              <a:rPr lang="cs-CZ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situací nic udělat (16 %), obavy z </a:t>
            </a:r>
            <a:r>
              <a:rPr lang="cs-CZ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pomsty</a:t>
            </a:r>
            <a:r>
              <a:rPr lang="cs-CZ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(12 %), nikdo by mi nevěřil (10 %), </a:t>
            </a:r>
            <a:r>
              <a:rPr lang="cs-CZ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</a:t>
            </a:r>
            <a:r>
              <a:rPr lang="cs-CZ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nebo pocit viny (8 %), nechci poškodit </a:t>
            </a:r>
            <a:r>
              <a:rPr lang="cs-CZ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pověst</a:t>
            </a:r>
            <a:r>
              <a:rPr lang="cs-CZ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DpS</a:t>
            </a:r>
            <a:r>
              <a:rPr lang="cs-CZ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(8 % ), nechci aby se do toho další zapojovali (8 %), nechtěla jsem způsobit, aby </a:t>
            </a:r>
            <a:r>
              <a:rPr lang="cs-CZ" sz="2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pachatelk</a:t>
            </a:r>
            <a:r>
              <a:rPr lang="cs-CZ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/a šla do vězení nebo byla nějak jinak </a:t>
            </a:r>
            <a:r>
              <a:rPr lang="cs-CZ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potrestána</a:t>
            </a:r>
            <a:r>
              <a:rPr lang="cs-CZ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(5 %)…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E70BCD-58E3-CA8E-97B4-EF38021EE6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592372"/>
            <a:ext cx="7991476" cy="369171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Důvody pro nehlášení a </a:t>
            </a:r>
            <a:r>
              <a:rPr lang="cs-CZ" b="1" dirty="0" err="1">
                <a:solidFill>
                  <a:schemeClr val="accent6"/>
                </a:solidFill>
              </a:rPr>
              <a:t>neverbalizování</a:t>
            </a:r>
            <a:r>
              <a:rPr lang="cs-CZ" b="1" dirty="0">
                <a:solidFill>
                  <a:schemeClr val="accent6"/>
                </a:solidFill>
              </a:rPr>
              <a:t> incidentu (v %)</a:t>
            </a:r>
            <a:endParaRPr lang="en-GB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1C2D8B6-DC4A-6ABE-379C-09EEC51B8CF0}"/>
              </a:ext>
            </a:extLst>
          </p:cNvPr>
          <p:cNvSpPr txBox="1"/>
          <p:nvPr/>
        </p:nvSpPr>
        <p:spPr>
          <a:xfrm rot="1351727">
            <a:off x="5359885" y="4971495"/>
            <a:ext cx="38827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banalita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nedůvěra v systém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ochrana před nevhodným řešením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609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FEBBC-797C-B783-ABE2-0AA411891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5614F0-7877-8E5B-24EA-CDB5EA1006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C7B3FB-1229-BF45-FAD7-28AC3059298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i="1" dirty="0"/>
              <a:t>Zdroj: FEANCI 2025, N=690</a:t>
            </a:r>
            <a:endParaRPr lang="en-US" dirty="0"/>
          </a:p>
          <a:p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FE93C-BCE9-28F5-24DD-A7077E5F0E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60827-361D-7F75-98E0-ACDE64A50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8EE945-763F-6993-9B5B-D7AD69659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Školení personálu ve vybraných tématech péče (v %)</a:t>
            </a:r>
            <a:endParaRPr lang="en-GB" dirty="0"/>
          </a:p>
        </p:txBody>
      </p:sp>
      <p:graphicFrame>
        <p:nvGraphicFramePr>
          <p:cNvPr id="8" name="Graf 14">
            <a:extLst>
              <a:ext uri="{FF2B5EF4-FFF2-40B4-BE49-F238E27FC236}">
                <a16:creationId xmlns:a16="http://schemas.microsoft.com/office/drawing/2014/main" id="{96618ECB-E7B4-4EC7-9BAF-87ED4B35145A}"/>
              </a:ext>
            </a:extLst>
          </p:cNvPr>
          <p:cNvGraphicFramePr/>
          <p:nvPr/>
        </p:nvGraphicFramePr>
        <p:xfrm>
          <a:off x="576262" y="914708"/>
          <a:ext cx="7991475" cy="532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4537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A6FBC-9212-50F8-5F2A-037928BB097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42AE4-CBD2-D860-C60D-60F03A5E6F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EBDB6-5587-0800-D790-3E9F905366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173950"/>
            <a:ext cx="7991475" cy="48609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/>
              <a:t>Nevhodné a špatné zacházení se vyskytuje v různých typech vztahů </a:t>
            </a:r>
          </a:p>
          <a:p>
            <a:pPr lvl="1">
              <a:spcAft>
                <a:spcPts val="1200"/>
              </a:spcAft>
            </a:pPr>
            <a:r>
              <a:rPr lang="cs-CZ" dirty="0"/>
              <a:t>Víc než 2/5 oslovených uvedlo že se velmi často nebo často setkávají s klienty v zanedbaném stavu přicházejících z nemocnic či léčeben dlouhodobě nemocných </a:t>
            </a:r>
          </a:p>
          <a:p>
            <a:pPr lvl="1">
              <a:spcAft>
                <a:spcPts val="1200"/>
              </a:spcAft>
            </a:pPr>
            <a:r>
              <a:rPr lang="cs-CZ" dirty="0"/>
              <a:t>Zhruba 4/5 personálu uvedlo, že se setkává s klienty, ke kterým se nevhodným způsobem rozhodně či možná chová rodina </a:t>
            </a:r>
          </a:p>
          <a:p>
            <a:pPr>
              <a:spcAft>
                <a:spcPts val="1200"/>
              </a:spcAft>
            </a:pPr>
            <a:r>
              <a:rPr lang="cs-CZ" dirty="0"/>
              <a:t>Personál o incidentech hovoří a hlásí je v 72 % případů </a:t>
            </a:r>
          </a:p>
          <a:p>
            <a:pPr lvl="1">
              <a:spcAft>
                <a:spcPts val="1200"/>
              </a:spcAft>
            </a:pPr>
            <a:r>
              <a:rPr lang="cs-CZ" dirty="0"/>
              <a:t>Tato verbalizace ve 4/5 případů pomohla situaci řešit</a:t>
            </a:r>
          </a:p>
          <a:p>
            <a:pPr lvl="1">
              <a:spcAft>
                <a:spcPts val="1200"/>
              </a:spcAft>
            </a:pPr>
            <a:r>
              <a:rPr lang="cs-CZ" dirty="0"/>
              <a:t>Pouze 3 % dotázaných uvedlo, že verbalizace situaci zhoršila</a:t>
            </a:r>
          </a:p>
          <a:p>
            <a:pPr>
              <a:spcAft>
                <a:spcPts val="1200"/>
              </a:spcAft>
            </a:pPr>
            <a:r>
              <a:rPr lang="cs-CZ" dirty="0"/>
              <a:t>Zhruba 1/3 respondentů absolvovala vzdělávání v oblasti prevence týrání a zneužívání seniorů, na tomto poli tedy je ještě prostor pro zlepšení  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6B8EB-407A-500A-7DEE-6A870F493D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808F89-FCE2-73F6-0DEA-CEE0EB2AA5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6"/>
                </a:solidFill>
              </a:rPr>
              <a:t>...shrnuto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45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2A84650-1B72-4546-B269-1FC422440A2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342900"/>
            <a:fld id="{E4645AEE-F697-459C-A803-FD4DBA443484}" type="slidenum">
              <a:rPr lang="cs-CZ" kern="1200">
                <a:solidFill>
                  <a:srgbClr val="636363"/>
                </a:solidFill>
                <a:latin typeface="Nunito Sans ExtraLight"/>
                <a:ea typeface="+mn-ea"/>
                <a:cs typeface="+mn-cs"/>
              </a:rPr>
              <a:pPr defTabSz="342900"/>
              <a:t>29</a:t>
            </a:fld>
            <a:endParaRPr lang="cs-CZ" kern="1200">
              <a:solidFill>
                <a:srgbClr val="636363"/>
              </a:solidFill>
              <a:latin typeface="Nunito Sans ExtraLight"/>
              <a:ea typeface="+mn-ea"/>
              <a:cs typeface="+mn-cs"/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B17E237-EBAC-4D5A-B795-5EA5AC1210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26474"/>
            <a:ext cx="8191654" cy="1122781"/>
          </a:xfrm>
        </p:spPr>
        <p:txBody>
          <a:bodyPr>
            <a:normAutofit fontScale="55000" lnSpcReduction="20000"/>
          </a:bodyPr>
          <a:lstStyle/>
          <a:p>
            <a:r>
              <a:rPr lang="cs-CZ" sz="4000" dirty="0"/>
              <a:t>Projekt: FEANCI</a:t>
            </a:r>
          </a:p>
          <a:p>
            <a:r>
              <a:rPr lang="cs-CZ" sz="4000" dirty="0"/>
              <a:t>Fenomén EAN (týrání, zneužívání a špatného zacházení se seniory) v kontextu sociálních služeb v ČR: inovace v detekci, prevenci a péči (9/2023 – 09/2026 </a:t>
            </a:r>
            <a:r>
              <a:rPr lang="cs-CZ" dirty="0"/>
              <a:t>TQ01000510 TAČR program Sigma)</a:t>
            </a:r>
          </a:p>
          <a:p>
            <a:endParaRPr lang="cs-CZ" dirty="0"/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C9C34F6D-1BCA-4D93-9B91-1FD50BBCD961}"/>
              </a:ext>
            </a:extLst>
          </p:cNvPr>
          <p:cNvSpPr txBox="1">
            <a:spLocks/>
          </p:cNvSpPr>
          <p:nvPr/>
        </p:nvSpPr>
        <p:spPr>
          <a:xfrm>
            <a:off x="486697" y="1860550"/>
            <a:ext cx="8561438" cy="486092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cs-CZ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cs-CZ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cs-CZ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cs-CZ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zaplnit bílá místa poznání, </a:t>
            </a:r>
            <a:r>
              <a:rPr lang="cs-CZ" sz="2400" dirty="0" err="1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cs-CZ" sz="2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tvorby a praxe v řešení EAN</a:t>
            </a:r>
          </a:p>
          <a:p>
            <a:r>
              <a:rPr lang="cs-CZ" sz="2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zjistit výskytu fenoménu EAN v institucionálním kontextu</a:t>
            </a:r>
          </a:p>
          <a:p>
            <a:r>
              <a:rPr lang="cs-CZ" sz="2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odhadnout sociální a ekonomickou zátěž </a:t>
            </a:r>
          </a:p>
          <a:p>
            <a:r>
              <a:rPr lang="cs-CZ" sz="2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zanalyzovat mediálního obraz EAN </a:t>
            </a:r>
          </a:p>
          <a:p>
            <a:r>
              <a:rPr lang="cs-CZ" sz="2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vyvinout prototyp metody detekce EAN s využitím kresby </a:t>
            </a:r>
          </a:p>
          <a:p>
            <a:r>
              <a:rPr lang="cs-CZ" sz="2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Výstupy:</a:t>
            </a:r>
          </a:p>
          <a:p>
            <a:pPr lvl="1"/>
            <a:r>
              <a:rPr lang="cs-CZ" sz="21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Metodika prevence týrání seniorů v kontextu sociálních služeb </a:t>
            </a:r>
          </a:p>
          <a:p>
            <a:pPr lvl="1"/>
            <a:r>
              <a:rPr lang="cs-CZ" sz="21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koncepčních a strategické dokumenty a opatření… </a:t>
            </a:r>
          </a:p>
          <a:p>
            <a:pPr lvl="2"/>
            <a:r>
              <a:rPr lang="cs-CZ" sz="18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Akční plán EAN / STRAPS</a:t>
            </a:r>
          </a:p>
          <a:p>
            <a:pPr lvl="2"/>
            <a:r>
              <a:rPr lang="cs-CZ" sz="18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(ne)legislativní opatření</a:t>
            </a:r>
          </a:p>
          <a:p>
            <a:pPr lvl="2"/>
            <a:r>
              <a:rPr lang="cs-CZ" sz="18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veřejný obraz EAN</a:t>
            </a:r>
          </a:p>
          <a:p>
            <a:pPr lvl="2"/>
            <a:r>
              <a:rPr lang="cs-CZ" sz="18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3027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C938C8F-10CB-7354-A8B2-6CE76DFA5B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4A5A94F-1896-DC01-95CC-8236D4B4247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A26A3DBB-D262-C046-A800-4BF92D89875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cs-CZ" dirty="0"/>
              <a:t>společenské prostředí</a:t>
            </a:r>
          </a:p>
          <a:p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D362018-7186-8574-AF54-B4DAA0BC206D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cs-CZ" dirty="0"/>
              <a:t>instituce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705C6AB-3559-C742-60E3-D925A83CBD4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cs-CZ" dirty="0"/>
              <a:t>jednotlivec	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83F4F48-4018-1B70-118F-39D37C7F12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FEED865-981F-CC05-20F0-45BCEF0224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Původci jako </a:t>
            </a:r>
          </a:p>
        </p:txBody>
      </p:sp>
    </p:spTree>
    <p:extLst>
      <p:ext uri="{BB962C8B-B14F-4D97-AF65-F5344CB8AC3E}">
        <p14:creationId xmlns:p14="http://schemas.microsoft.com/office/powerpoint/2010/main" val="3398502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D0C7F7-6176-5FB1-FF81-42DADA0E41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873" y="1354923"/>
            <a:ext cx="7911955" cy="1217613"/>
          </a:xfrm>
        </p:spPr>
        <p:txBody>
          <a:bodyPr/>
          <a:lstStyle/>
          <a:p>
            <a:r>
              <a:rPr lang="cs-CZ" b="1" dirty="0">
                <a:solidFill>
                  <a:schemeClr val="accent6"/>
                </a:solidFill>
              </a:rPr>
              <a:t>Projekt FEANCI</a:t>
            </a:r>
          </a:p>
          <a:p>
            <a:r>
              <a:rPr lang="en-US" b="1" dirty="0" err="1"/>
              <a:t>Fenomén</a:t>
            </a:r>
            <a:r>
              <a:rPr lang="en-US" b="1" dirty="0"/>
              <a:t> EAN (</a:t>
            </a:r>
            <a:r>
              <a:rPr lang="en-US" b="1" dirty="0" err="1"/>
              <a:t>týrání</a:t>
            </a:r>
            <a:r>
              <a:rPr lang="en-US" b="1" dirty="0"/>
              <a:t>, </a:t>
            </a:r>
            <a:r>
              <a:rPr lang="en-US" b="1" dirty="0" err="1"/>
              <a:t>zneužívání</a:t>
            </a:r>
            <a:r>
              <a:rPr lang="en-US" b="1" dirty="0"/>
              <a:t> a </a:t>
            </a:r>
            <a:r>
              <a:rPr lang="en-US" b="1" dirty="0" err="1"/>
              <a:t>špatného</a:t>
            </a:r>
            <a:r>
              <a:rPr lang="en-US" b="1" dirty="0"/>
              <a:t> </a:t>
            </a:r>
            <a:r>
              <a:rPr lang="en-US" b="1" dirty="0" err="1"/>
              <a:t>zacházení</a:t>
            </a:r>
            <a:r>
              <a:rPr lang="en-US" b="1" dirty="0"/>
              <a:t> se </a:t>
            </a:r>
            <a:r>
              <a:rPr lang="en-US" b="1" dirty="0" err="1"/>
              <a:t>seniory</a:t>
            </a:r>
            <a:r>
              <a:rPr lang="en-US" b="1" dirty="0"/>
              <a:t>) v </a:t>
            </a:r>
            <a:r>
              <a:rPr lang="en-US" b="1" dirty="0" err="1"/>
              <a:t>kontextu</a:t>
            </a:r>
            <a:r>
              <a:rPr lang="en-US" b="1" dirty="0"/>
              <a:t> </a:t>
            </a:r>
            <a:r>
              <a:rPr lang="en-US" b="1" dirty="0" err="1"/>
              <a:t>sociálních</a:t>
            </a:r>
            <a:r>
              <a:rPr lang="en-US" b="1" dirty="0"/>
              <a:t> </a:t>
            </a:r>
            <a:r>
              <a:rPr lang="en-US" b="1" dirty="0" err="1"/>
              <a:t>služeb</a:t>
            </a:r>
            <a:r>
              <a:rPr lang="en-US" b="1" dirty="0"/>
              <a:t> v ČR: </a:t>
            </a:r>
            <a:r>
              <a:rPr lang="en-US" b="1" dirty="0" err="1"/>
              <a:t>inovace</a:t>
            </a:r>
            <a:r>
              <a:rPr lang="en-US" b="1" dirty="0"/>
              <a:t> v </a:t>
            </a:r>
            <a:r>
              <a:rPr lang="en-US" b="1" dirty="0" err="1"/>
              <a:t>detekci</a:t>
            </a:r>
            <a:r>
              <a:rPr lang="en-US" b="1" dirty="0"/>
              <a:t>, </a:t>
            </a:r>
            <a:r>
              <a:rPr lang="en-US" b="1" dirty="0" err="1"/>
              <a:t>prevenci</a:t>
            </a:r>
            <a:r>
              <a:rPr lang="en-US" b="1" dirty="0"/>
              <a:t> a </a:t>
            </a:r>
            <a:r>
              <a:rPr lang="en-US" b="1" dirty="0" err="1"/>
              <a:t>péči</a:t>
            </a:r>
            <a:r>
              <a:rPr lang="en-US" b="1" dirty="0"/>
              <a:t> </a:t>
            </a:r>
            <a:endParaRPr lang="cs-CZ" dirty="0"/>
          </a:p>
          <a:p>
            <a:r>
              <a:rPr lang="en-GB" dirty="0">
                <a:hlinkClick r:id="rId2"/>
              </a:rPr>
              <a:t>https://www.rilsa.cz/projekty/feanci/</a:t>
            </a:r>
            <a:endParaRPr lang="cs-CZ" dirty="0"/>
          </a:p>
          <a:p>
            <a:endParaRPr lang="en-GB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F46C305-C7DD-D231-E246-EBC261E48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676" y="4887077"/>
            <a:ext cx="4495687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Výzkumný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institut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práce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sociálních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věcí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v. v. 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kumimoji="0" lang="en-US" altLang="en-U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Research Institute for 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7F7F7F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Labour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and Social Affairs | RILSA</a:t>
            </a:r>
            <a:endParaRPr kumimoji="0" lang="en-US" altLang="en-U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7F7F7F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Jeruzalémská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1283/9</a:t>
            </a:r>
            <a:endParaRPr kumimoji="0" lang="en-US" altLang="en-U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110 00 Praha 1 – 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7F7F7F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Nové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7F7F7F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Město</a:t>
            </a:r>
            <a:endParaRPr kumimoji="0" lang="cs-CZ" altLang="en-US" sz="1400" b="0" i="1" u="none" strike="noStrike" cap="none" normalizeH="0" baseline="0" dirty="0">
              <a:ln>
                <a:noFill/>
              </a:ln>
              <a:solidFill>
                <a:srgbClr val="7F7F7F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en-US" sz="1400" i="1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Tel.: 211 152 711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3" tooltip="https://www.rilsa.cz/"/>
              </a:rPr>
              <a:t>www.rilsa.cz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kumimoji="0" lang="cs-CZ" altLang="en-US" sz="14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4" tooltip="https://www.facebook.com/vyzkumnyustavprace"/>
              </a:rPr>
              <a:t>Facebook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|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5" tooltip="https://www.linkedin.com/company/vupsv"/>
              </a:rPr>
              <a:t>LinkedIn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|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6" tooltip="https://twitter.com/vyzkumny"/>
              </a:rPr>
              <a:t>Twitter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|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7" tooltip="https://www.youtube.com/channel/UCkDcK3eD2VKLGXZfB7ML_fA"/>
              </a:rPr>
              <a:t>Youtube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EDDFDC7-C145-4EC6-93D6-BDC5079019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612389"/>
            <a:ext cx="9144000" cy="20900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070C48E-62C6-224D-BA8B-10F4F4F31C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456" y="2671323"/>
            <a:ext cx="2456372" cy="184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22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8602BD-6102-4317-BE14-D5740D2940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1620A1F-A7D0-4A1F-95FE-28DD96C6C6D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dirty="0"/>
              <a:t>Předběžné výsledky studie FEANCI 2025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B74642-E987-42A6-A737-9FF728A9D9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 často Vám klienti …? (%)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FDEEC18F-25A6-4B51-B290-0FC49188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396917"/>
              </p:ext>
            </p:extLst>
          </p:nvPr>
        </p:nvGraphicFramePr>
        <p:xfrm>
          <a:off x="576262" y="1090378"/>
          <a:ext cx="8258022" cy="5146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2455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2C1834A-214E-4758-BE67-B551F73F92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32</a:t>
            </a:fld>
            <a:endParaRPr lang="cs-CZ"/>
          </a:p>
        </p:txBody>
      </p:sp>
      <p:graphicFrame>
        <p:nvGraphicFramePr>
          <p:cNvPr id="8" name="Tabulka 8">
            <a:extLst>
              <a:ext uri="{FF2B5EF4-FFF2-40B4-BE49-F238E27FC236}">
                <a16:creationId xmlns:a16="http://schemas.microsoft.com/office/drawing/2014/main" id="{2956AB88-6FD3-4F53-860D-FA4477A6CCC4}"/>
              </a:ext>
            </a:extLst>
          </p:cNvPr>
          <p:cNvGraphicFramePr>
            <a:graphicFrameLocks noGrp="1"/>
          </p:cNvGraphicFramePr>
          <p:nvPr>
            <p:ph type="tbl" sz="quarter" idx="16"/>
          </p:nvPr>
        </p:nvGraphicFramePr>
        <p:xfrm>
          <a:off x="269158" y="1907305"/>
          <a:ext cx="8605684" cy="33832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50922">
                  <a:extLst>
                    <a:ext uri="{9D8B030D-6E8A-4147-A177-3AD203B41FA5}">
                      <a16:colId xmlns:a16="http://schemas.microsoft.com/office/drawing/2014/main" val="1369416441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3666146637"/>
                    </a:ext>
                  </a:extLst>
                </a:gridCol>
                <a:gridCol w="2079523">
                  <a:extLst>
                    <a:ext uri="{9D8B030D-6E8A-4147-A177-3AD203B41FA5}">
                      <a16:colId xmlns:a16="http://schemas.microsoft.com/office/drawing/2014/main" val="1811721842"/>
                    </a:ext>
                  </a:extLst>
                </a:gridCol>
                <a:gridCol w="1430594">
                  <a:extLst>
                    <a:ext uri="{9D8B030D-6E8A-4147-A177-3AD203B41FA5}">
                      <a16:colId xmlns:a16="http://schemas.microsoft.com/office/drawing/2014/main" val="3085889302"/>
                    </a:ext>
                  </a:extLst>
                </a:gridCol>
                <a:gridCol w="1710813">
                  <a:extLst>
                    <a:ext uri="{9D8B030D-6E8A-4147-A177-3AD203B41FA5}">
                      <a16:colId xmlns:a16="http://schemas.microsoft.com/office/drawing/2014/main" val="4289553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finanční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emoční a psychický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fyzický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sexuální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48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200" dirty="0"/>
                        <a:t>jiný klient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>
                          <a:solidFill>
                            <a:srgbClr val="C00000"/>
                          </a:solidFill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>
                          <a:solidFill>
                            <a:srgbClr val="C00000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>
                          <a:solidFill>
                            <a:srgbClr val="C00000"/>
                          </a:solidFill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998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200" dirty="0"/>
                        <a:t>příbuzný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>
                          <a:solidFill>
                            <a:srgbClr val="C00000"/>
                          </a:solidFill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410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200" dirty="0"/>
                        <a:t>kolega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>
                          <a:solidFill>
                            <a:srgbClr val="7030A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>
                          <a:solidFill>
                            <a:srgbClr val="7030A0"/>
                          </a:solidFill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>
                          <a:solidFill>
                            <a:srgbClr val="7030A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>
                          <a:solidFill>
                            <a:srgbClr val="7030A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230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200" dirty="0"/>
                        <a:t>já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>
                          <a:solidFill>
                            <a:srgbClr val="7030A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>
                          <a:solidFill>
                            <a:srgbClr val="7030A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>
                          <a:solidFill>
                            <a:srgbClr val="7030A0"/>
                          </a:solidFill>
                        </a:rPr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57913"/>
                  </a:ext>
                </a:extLst>
              </a:tr>
            </a:tbl>
          </a:graphicData>
        </a:graphic>
      </p:graphicFrame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FD6C1AD-831A-4E4F-920D-2D4378FF3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503" y="541173"/>
            <a:ext cx="8939497" cy="102624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70000"/>
              </a:lnSpc>
            </a:pPr>
            <a:r>
              <a:rPr lang="cs-CZ" sz="5800" b="1" dirty="0"/>
              <a:t>Zaměstnanci hlášená celková „prevalence“ (%) </a:t>
            </a:r>
          </a:p>
          <a:p>
            <a:r>
              <a:rPr lang="cs-CZ" sz="5100" dirty="0"/>
              <a:t>Dle uvedeného původce a typu EAN</a:t>
            </a:r>
          </a:p>
        </p:txBody>
      </p:sp>
    </p:spTree>
    <p:extLst>
      <p:ext uri="{BB962C8B-B14F-4D97-AF65-F5344CB8AC3E}">
        <p14:creationId xmlns:p14="http://schemas.microsoft.com/office/powerpoint/2010/main" val="1003003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2D9BA65-EC09-495A-80D2-4864BAB2E9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33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3CD216-64FA-4AB7-B4AA-393DCFA46C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dirty="0"/>
              <a:t>Předběžné výsledky studie FEANCI 2025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9C2BD9-C5D4-43C1-A06A-8D1B486C7A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79A552D-6AEA-48F7-9CF4-62E5D1E6B2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389E761-454B-4E3D-A514-EB91C20F64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 je pro Vás obtížné zvládat tyto situace?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7F7C23E-BB34-4008-A87F-CBC95690B2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514805"/>
              </p:ext>
            </p:extLst>
          </p:nvPr>
        </p:nvGraphicFramePr>
        <p:xfrm>
          <a:off x="213853" y="995517"/>
          <a:ext cx="8716296" cy="524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6BFCA797-4DA9-4A93-95C2-B26CBC6933E8}"/>
              </a:ext>
            </a:extLst>
          </p:cNvPr>
          <p:cNvCxnSpPr>
            <a:cxnSpLocks/>
          </p:cNvCxnSpPr>
          <p:nvPr/>
        </p:nvCxnSpPr>
        <p:spPr>
          <a:xfrm>
            <a:off x="213853" y="2785145"/>
            <a:ext cx="8519086" cy="0"/>
          </a:xfrm>
          <a:prstGeom prst="line">
            <a:avLst/>
          </a:prstGeom>
          <a:ln w="635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56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E7071-927F-44F9-8380-68539AA7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Ministerská deklarace UNECE Řím (2022)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65CBEF5-E2CF-48D7-BF15-A45E92353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24" t="22681" r="36141" b="6407"/>
          <a:stretch/>
        </p:blipFill>
        <p:spPr>
          <a:xfrm>
            <a:off x="6025294" y="1708796"/>
            <a:ext cx="2636669" cy="36472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96A3AAB-D832-4F9E-B8F0-0AEBA0A68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260" y="4666094"/>
            <a:ext cx="1975212" cy="1975212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ABCE6075-604E-E8AA-D293-460223523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83" y="2587738"/>
            <a:ext cx="567161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 – Podpora aktivního a zdravého stárnutí po celý život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II – Zajištění přístupu k dlouhodobé péči a podpoře pro pečovatele a rodiny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III – Začlenění problematiky stárnutí do všech oblastí života s cílem prosazovat společnost pro všechny věkové skupiny</a:t>
            </a:r>
          </a:p>
        </p:txBody>
      </p:sp>
    </p:spTree>
    <p:extLst>
      <p:ext uri="{BB962C8B-B14F-4D97-AF65-F5344CB8AC3E}">
        <p14:creationId xmlns:p14="http://schemas.microsoft.com/office/powerpoint/2010/main" val="2937510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00D5822-951D-4374-9235-20722C8005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35</a:t>
            </a:fld>
            <a:endParaRPr lang="cs-CZ"/>
          </a:p>
        </p:txBody>
      </p:sp>
      <p:graphicFrame>
        <p:nvGraphicFramePr>
          <p:cNvPr id="11" name="Zástupný objekt grafu 10">
            <a:extLst>
              <a:ext uri="{FF2B5EF4-FFF2-40B4-BE49-F238E27FC236}">
                <a16:creationId xmlns:a16="http://schemas.microsoft.com/office/drawing/2014/main" id="{039D4540-BBC3-471E-A937-4AB4E00A5E5D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2403297062"/>
              </p:ext>
            </p:extLst>
          </p:nvPr>
        </p:nvGraphicFramePr>
        <p:xfrm>
          <a:off x="500185" y="1062892"/>
          <a:ext cx="8088923" cy="5189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E13CD01-8458-40CF-A09C-DF212A2E8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Násilí – generačně sdílená zkušenost</a:t>
            </a:r>
          </a:p>
        </p:txBody>
      </p:sp>
    </p:spTree>
    <p:extLst>
      <p:ext uri="{BB962C8B-B14F-4D97-AF65-F5344CB8AC3E}">
        <p14:creationId xmlns:p14="http://schemas.microsoft.com/office/powerpoint/2010/main" val="3645595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A3D5E8B-185D-4039-8DA4-29F202E643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FAF1C15-94B8-4542-9D2B-90A6B6EFC46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dirty="0"/>
              <a:t>Předběžné výsledky studie FEANCI 2025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50143B8-9EE4-4167-82B6-DDEEDD9F4D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268" y="245934"/>
            <a:ext cx="7991476" cy="3691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Percepce klientů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C3CB287C-391C-401C-A4F6-EA2F45FE14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782295"/>
              </p:ext>
            </p:extLst>
          </p:nvPr>
        </p:nvGraphicFramePr>
        <p:xfrm>
          <a:off x="169605" y="795645"/>
          <a:ext cx="8878529" cy="556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8469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94EA55E-78C8-44C3-87A4-90BB0E2518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342900"/>
            <a:fld id="{E4645AEE-F697-459C-A803-FD4DBA443484}" type="slidenum">
              <a:rPr lang="cs-CZ">
                <a:solidFill>
                  <a:srgbClr val="636363"/>
                </a:solidFill>
                <a:latin typeface="Nunito Sans ExtraLight"/>
              </a:rPr>
              <a:pPr defTabSz="342900"/>
              <a:t>37</a:t>
            </a:fld>
            <a:endParaRPr lang="cs-CZ">
              <a:solidFill>
                <a:srgbClr val="636363"/>
              </a:solidFill>
              <a:latin typeface="Nunito Sans ExtraLight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5E896F39-C7FF-4E7E-BC58-0444EE052F20}"/>
              </a:ext>
            </a:extLst>
          </p:cNvPr>
          <p:cNvGraphicFramePr>
            <a:graphicFrameLocks noGrp="1"/>
          </p:cNvGraphicFramePr>
          <p:nvPr>
            <p:ph sz="quarter" idx="16"/>
          </p:nvPr>
        </p:nvGraphicFramePr>
        <p:xfrm>
          <a:off x="1575197" y="1756970"/>
          <a:ext cx="6167842" cy="379063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869068">
                  <a:extLst>
                    <a:ext uri="{9D8B030D-6E8A-4147-A177-3AD203B41FA5}">
                      <a16:colId xmlns:a16="http://schemas.microsoft.com/office/drawing/2014/main" val="2188082481"/>
                    </a:ext>
                  </a:extLst>
                </a:gridCol>
                <a:gridCol w="635423">
                  <a:extLst>
                    <a:ext uri="{9D8B030D-6E8A-4147-A177-3AD203B41FA5}">
                      <a16:colId xmlns:a16="http://schemas.microsoft.com/office/drawing/2014/main" val="432753733"/>
                    </a:ext>
                  </a:extLst>
                </a:gridCol>
                <a:gridCol w="663351">
                  <a:extLst>
                    <a:ext uri="{9D8B030D-6E8A-4147-A177-3AD203B41FA5}">
                      <a16:colId xmlns:a16="http://schemas.microsoft.com/office/drawing/2014/main" val="510811349"/>
                    </a:ext>
                  </a:extLst>
                </a:gridCol>
              </a:tblGrid>
              <a:tr h="230949"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49" marR="2349" marT="234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u="none" strike="noStrike" dirty="0">
                          <a:effectLst/>
                        </a:rPr>
                        <a:t>Kolega 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49" marR="2349" marT="2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u="none" strike="noStrike" dirty="0">
                          <a:effectLst/>
                        </a:rPr>
                        <a:t>Já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349" marR="2349" marT="2349" marB="0" anchor="ctr"/>
                </a:tc>
                <a:extLst>
                  <a:ext uri="{0D108BD9-81ED-4DB2-BD59-A6C34878D82A}">
                    <a16:rowId xmlns:a16="http://schemas.microsoft.com/office/drawing/2014/main" val="3576402889"/>
                  </a:ext>
                </a:extLst>
              </a:tr>
              <a:tr h="32209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nedostatečně (vlídně) komunikoval/a s klientem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56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15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709979911"/>
                  </a:ext>
                </a:extLst>
              </a:tr>
              <a:tr h="3754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nevyměnil/a včas inkotinenční pomůcky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46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10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736001928"/>
                  </a:ext>
                </a:extLst>
              </a:tr>
              <a:tr h="3754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nesprávné vykonávání ošetřovatelské péče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39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8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817833954"/>
                  </a:ext>
                </a:extLst>
              </a:tr>
              <a:tr h="32209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bránil/a klientovi použít zvonek na přivolání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21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4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36641268"/>
                  </a:ext>
                </a:extLst>
              </a:tr>
              <a:tr h="3754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odmítl pomoc se vstáváním a ukládáním na lůžko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21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4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986480534"/>
                  </a:ext>
                </a:extLst>
              </a:tr>
              <a:tr h="428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odmítl klientovi pomoc s přípravou/konzumací jídla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16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1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394829525"/>
                  </a:ext>
                </a:extLst>
              </a:tr>
              <a:tr h="428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nepodal/a klientovi vodu nebo jiný nápoj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15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998456107"/>
                  </a:ext>
                </a:extLst>
              </a:tr>
              <a:tr h="37541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odmítl pomoc se vstupem na toaletu a jejím použití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14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766745968"/>
                  </a:ext>
                </a:extLst>
              </a:tr>
              <a:tr h="32209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odmítl pomoc s mytím nebo koupáním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11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412886037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ošetření klienta bylo necitlivé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3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0" i="0" u="none" strike="noStrike" dirty="0">
                          <a:solidFill>
                            <a:srgbClr val="404040"/>
                          </a:solidFill>
                          <a:effectLst/>
                          <a:latin typeface="Nunito Sans ExtraLight" pitchFamily="2" charset="-18"/>
                        </a:rPr>
                        <a:t>3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933000266"/>
                  </a:ext>
                </a:extLst>
              </a:tr>
            </a:tbl>
          </a:graphicData>
        </a:graphic>
      </p:graphicFrame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71F830D-E8A4-4D3E-B219-7D9FCA12A0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213" y="1177106"/>
            <a:ext cx="6167842" cy="630198"/>
          </a:xfrm>
        </p:spPr>
        <p:txBody>
          <a:bodyPr>
            <a:normAutofit fontScale="92500"/>
          </a:bodyPr>
          <a:lstStyle/>
          <a:p>
            <a:r>
              <a:rPr lang="cs-CZ" sz="1800" dirty="0"/>
              <a:t>Jak často se stalo, že Váš kolega/</a:t>
            </a:r>
            <a:r>
              <a:rPr lang="cs-CZ" sz="1800" dirty="0" err="1"/>
              <a:t>yně</a:t>
            </a:r>
            <a:r>
              <a:rPr lang="cs-CZ" sz="1800" dirty="0"/>
              <a:t> udělal následující věc:</a:t>
            </a:r>
          </a:p>
          <a:p>
            <a:r>
              <a:rPr lang="cs-CZ" sz="1800" dirty="0"/>
              <a:t>A jak často se případně staly přímo Vám? </a:t>
            </a:r>
            <a:r>
              <a:rPr lang="cs-CZ" sz="1275" dirty="0"/>
              <a:t>(*Opakovaně + Výjimečně %) </a:t>
            </a:r>
            <a:endParaRPr lang="cs-CZ" sz="1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15E2679-879E-43C4-888D-D9E230DE10EB}"/>
              </a:ext>
            </a:extLst>
          </p:cNvPr>
          <p:cNvSpPr txBox="1"/>
          <p:nvPr/>
        </p:nvSpPr>
        <p:spPr>
          <a:xfrm>
            <a:off x="2174845" y="5761435"/>
            <a:ext cx="58261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cs-CZ" sz="1050" dirty="0">
                <a:solidFill>
                  <a:srgbClr val="404040"/>
                </a:solidFill>
                <a:latin typeface="Nunito Sans ExtraLight"/>
              </a:rPr>
              <a:t>*Odpovědi „opakovaně“: kolega ∅ 3,7 % (12 % celku) „já“ ∅ 0,06 % (1,4 % celku) </a:t>
            </a:r>
          </a:p>
        </p:txBody>
      </p:sp>
    </p:spTree>
    <p:extLst>
      <p:ext uri="{BB962C8B-B14F-4D97-AF65-F5344CB8AC3E}">
        <p14:creationId xmlns:p14="http://schemas.microsoft.com/office/powerpoint/2010/main" val="1733648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73EB598-B13C-C4F7-2B61-C90995641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D8A187-0467-375C-D71D-A600FFEC15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38</a:t>
            </a:fld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F58ED7-EC5B-7B63-9A27-D6523430A5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i="1" dirty="0"/>
              <a:t>Zdroj: FEANCI 2025, N=690</a:t>
            </a:r>
            <a:endParaRPr lang="en-US" dirty="0"/>
          </a:p>
          <a:p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0455E-0BE8-AAFF-AB8A-030D3E32D4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9A1F5-A7EB-79BC-8C76-C90F2BEC10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D4E4E1-94CD-20A3-4DB2-0FBCE41D46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Výsledky verbalizace incidentů (v %)</a:t>
            </a:r>
            <a:endParaRPr lang="en-US" dirty="0">
              <a:solidFill>
                <a:schemeClr val="accent6"/>
              </a:solidFill>
            </a:endParaRPr>
          </a:p>
          <a:p>
            <a:endParaRPr lang="en-GB" dirty="0"/>
          </a:p>
        </p:txBody>
      </p:sp>
      <p:graphicFrame>
        <p:nvGraphicFramePr>
          <p:cNvPr id="7" name="Graf 1">
            <a:extLst>
              <a:ext uri="{FF2B5EF4-FFF2-40B4-BE49-F238E27FC236}">
                <a16:creationId xmlns:a16="http://schemas.microsoft.com/office/drawing/2014/main" id="{15795D75-2084-C6F5-284F-2FC5CA307D3A}"/>
              </a:ext>
            </a:extLst>
          </p:cNvPr>
          <p:cNvGraphicFramePr/>
          <p:nvPr/>
        </p:nvGraphicFramePr>
        <p:xfrm>
          <a:off x="576262" y="1090379"/>
          <a:ext cx="7991475" cy="5146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2343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D747A61-93DC-4C92-9806-1DE6D9E1E2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787E33-0024-4F46-948A-7467129AC3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2" y="889802"/>
            <a:ext cx="7991475" cy="4860925"/>
          </a:xfrm>
        </p:spPr>
        <p:txBody>
          <a:bodyPr/>
          <a:lstStyle/>
          <a:p>
            <a:endParaRPr lang="cs-CZ" b="1" dirty="0"/>
          </a:p>
          <a:p>
            <a:endParaRPr lang="cs-CZ" b="1" dirty="0"/>
          </a:p>
          <a:p>
            <a:r>
              <a:rPr lang="cs-CZ" dirty="0"/>
              <a:t>Oznámení / mluvení o incidentu mělo v 78 % pozitivní výsledek: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…ale </a:t>
            </a:r>
            <a:r>
              <a:rPr lang="cs-CZ" b="1" dirty="0"/>
              <a:t>22 % nejednoznačný nebo negativní dopad </a:t>
            </a:r>
            <a:r>
              <a:rPr lang="cs-CZ" dirty="0"/>
              <a:t>(ochrana oznamovatelů)</a:t>
            </a:r>
          </a:p>
          <a:p>
            <a:endParaRPr lang="cs-CZ" sz="800" dirty="0"/>
          </a:p>
          <a:p>
            <a:r>
              <a:rPr lang="cs-CZ" dirty="0"/>
              <a:t>Důvody neoznámení – myslel/a jsem si, že…</a:t>
            </a:r>
          </a:p>
          <a:p>
            <a:pPr lvl="1"/>
            <a:r>
              <a:rPr lang="cs-CZ" dirty="0"/>
              <a:t>Incident je příliš banální – 57 %</a:t>
            </a:r>
          </a:p>
          <a:p>
            <a:pPr lvl="1"/>
            <a:r>
              <a:rPr lang="cs-CZ" b="1" dirty="0"/>
              <a:t>Nikdo nebude schopen se situací něco udělat – 30 %</a:t>
            </a:r>
          </a:p>
          <a:p>
            <a:pPr lvl="1"/>
            <a:r>
              <a:rPr lang="cs-CZ" b="1" dirty="0"/>
              <a:t>Bál(a) jsem se pomsty – 21 %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7E83E39-CA1C-43D1-A1D0-4EB1813C6F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025" y="770623"/>
            <a:ext cx="7991476" cy="3691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Incident oznámilo 72 % zaměstnanců 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216F6A60-246D-4B67-8ED4-FA4A0F08DC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229876"/>
              </p:ext>
            </p:extLst>
          </p:nvPr>
        </p:nvGraphicFramePr>
        <p:xfrm>
          <a:off x="576262" y="2163776"/>
          <a:ext cx="8104239" cy="1775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268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B6D2E20-101F-E318-1582-E22D529060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CD718EB-8D88-3DFA-ABA9-1EE3BD37F44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F7B6A9CE-993A-7A0A-EBAE-1B6F31B1C1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/>
              <a:t>https://mzd.gov.cz/wp-content/uploads/2025/05/Narodni-plan-rozvoje-geriatricke-pece-v-Ceske-republice-do-roku-2035.pdf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C767316E-2A9B-C642-6576-62BB0DEDCD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710E6BEF-1937-7005-CF4E-CF30C4D0D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78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54938FF-E20B-4F87-B476-E6C407FD91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/>
          <a:p>
            <a:fld id="{E4645AEE-F697-459C-A803-FD4DBA443484}" type="slidenum">
              <a:rPr lang="cs-CZ" smtClean="0"/>
              <a:pPr/>
              <a:t>40</a:t>
            </a:fld>
            <a:endParaRPr lang="cs-CZ"/>
          </a:p>
        </p:txBody>
      </p:sp>
      <p:graphicFrame>
        <p:nvGraphicFramePr>
          <p:cNvPr id="9" name="Zástupný objekt grafu 8">
            <a:extLst>
              <a:ext uri="{FF2B5EF4-FFF2-40B4-BE49-F238E27FC236}">
                <a16:creationId xmlns:a16="http://schemas.microsoft.com/office/drawing/2014/main" id="{FB747C17-845C-4CB8-9109-64E7783FC208}"/>
              </a:ext>
            </a:extLst>
          </p:cNvPr>
          <p:cNvGraphicFramePr>
            <a:graphicFrameLocks noGrp="1"/>
          </p:cNvGraphicFramePr>
          <p:nvPr>
            <p:ph type="chart" sz="quarter" idx="16"/>
          </p:nvPr>
        </p:nvGraphicFramePr>
        <p:xfrm>
          <a:off x="576263" y="1376363"/>
          <a:ext cx="7991475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3476C736-C534-D6B7-BF5A-4A16435C9C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955BD72B-2C1B-A226-D1BE-FE6B1831F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456" y="376222"/>
            <a:ext cx="8774544" cy="109752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cs-CZ" sz="3200" b="1" dirty="0"/>
              <a:t>%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employees</a:t>
            </a:r>
            <a:r>
              <a:rPr lang="cs-CZ" sz="3200" b="1" dirty="0"/>
              <a:t> in </a:t>
            </a:r>
            <a:r>
              <a:rPr lang="cs-CZ" sz="3200" b="1" dirty="0" err="1"/>
              <a:t>elder</a:t>
            </a:r>
            <a:r>
              <a:rPr lang="cs-CZ" sz="3200" b="1" dirty="0"/>
              <a:t> care reporting </a:t>
            </a:r>
            <a:r>
              <a:rPr lang="cs-CZ" sz="3200" b="1" dirty="0" err="1"/>
              <a:t>some</a:t>
            </a:r>
            <a:r>
              <a:rPr lang="cs-CZ" sz="3200" b="1" dirty="0"/>
              <a:t> </a:t>
            </a:r>
            <a:r>
              <a:rPr lang="cs-CZ" sz="3200" b="1" dirty="0" err="1"/>
              <a:t>form</a:t>
            </a:r>
            <a:r>
              <a:rPr lang="cs-CZ" sz="3200" b="1" dirty="0"/>
              <a:t>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neglect</a:t>
            </a:r>
            <a:r>
              <a:rPr lang="cs-CZ" sz="3200" b="1" dirty="0"/>
              <a:t> / </a:t>
            </a:r>
            <a:r>
              <a:rPr lang="cs-CZ" sz="3200" b="1" dirty="0" err="1"/>
              <a:t>violence</a:t>
            </a:r>
            <a:r>
              <a:rPr lang="cs-CZ" sz="3200" b="1" dirty="0"/>
              <a:t> / EAN by </a:t>
            </a:r>
            <a:r>
              <a:rPr lang="cs-CZ" sz="3200" b="1" dirty="0" err="1"/>
              <a:t>the</a:t>
            </a:r>
            <a:r>
              <a:rPr lang="cs-CZ" sz="3200" b="1" dirty="0"/>
              <a:t> source:  </a:t>
            </a:r>
          </a:p>
          <a:p>
            <a:pPr>
              <a:lnSpc>
                <a:spcPct val="70000"/>
              </a:lnSpc>
            </a:pPr>
            <a:r>
              <a:rPr lang="cs-CZ" sz="2000" b="1" dirty="0"/>
              <a:t>						</a:t>
            </a:r>
            <a:r>
              <a:rPr lang="cs-CZ" sz="2000" b="1" dirty="0" err="1"/>
              <a:t>Czechia</a:t>
            </a:r>
            <a:r>
              <a:rPr lang="cs-CZ" sz="2000" b="1" dirty="0"/>
              <a:t>, N = 973, Project FEANCI 2025</a:t>
            </a:r>
            <a:endParaRPr lang="cs-CZ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885D682-C197-91F9-E3F8-3486F7A71E40}"/>
              </a:ext>
            </a:extLst>
          </p:cNvPr>
          <p:cNvSpPr txBox="1"/>
          <p:nvPr/>
        </p:nvSpPr>
        <p:spPr>
          <a:xfrm>
            <a:off x="1177505" y="5681965"/>
            <a:ext cx="6788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client</a:t>
            </a:r>
            <a:r>
              <a:rPr lang="cs-CZ" sz="2400" dirty="0"/>
              <a:t>        </a:t>
            </a:r>
            <a:r>
              <a:rPr lang="cs-CZ" sz="2400" dirty="0" err="1"/>
              <a:t>relative</a:t>
            </a:r>
            <a:r>
              <a:rPr lang="cs-CZ" sz="2400" dirty="0"/>
              <a:t>           </a:t>
            </a:r>
            <a:r>
              <a:rPr lang="cs-CZ" sz="2400" dirty="0" err="1"/>
              <a:t>colleague</a:t>
            </a:r>
            <a:r>
              <a:rPr lang="cs-CZ" sz="2400" dirty="0"/>
              <a:t>           </a:t>
            </a:r>
            <a:r>
              <a:rPr lang="cs-CZ" sz="2400" dirty="0" err="1"/>
              <a:t>me</a:t>
            </a:r>
            <a:r>
              <a:rPr lang="cs-CZ" sz="2400" dirty="0"/>
              <a:t> </a:t>
            </a:r>
          </a:p>
        </p:txBody>
      </p:sp>
      <p:pic>
        <p:nvPicPr>
          <p:cNvPr id="1026" name="Picture 2" descr="Vizuální identita - Technologická agentura ČR">
            <a:extLst>
              <a:ext uri="{FF2B5EF4-FFF2-40B4-BE49-F238E27FC236}">
                <a16:creationId xmlns:a16="http://schemas.microsoft.com/office/drawing/2014/main" id="{745107CD-1A59-D68D-FFD9-7105ED163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096" y="6240628"/>
            <a:ext cx="441024" cy="4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61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222FD1-2A62-4A42-8DB7-BCF4C93C41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27043" y="2115538"/>
            <a:ext cx="7991475" cy="4844948"/>
          </a:xfrm>
        </p:spPr>
        <p:txBody>
          <a:bodyPr>
            <a:normAutofit/>
          </a:bodyPr>
          <a:lstStyle/>
          <a:p>
            <a:r>
              <a:rPr lang="cs-CZ" dirty="0"/>
              <a:t>A/HRC/54/26 – Report nezávislé expertky C. Mahler</a:t>
            </a:r>
          </a:p>
          <a:p>
            <a:pPr marL="0" indent="0">
              <a:buNone/>
            </a:pPr>
            <a:endParaRPr lang="cs-CZ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Aptos" panose="020B0004020202020204" pitchFamily="34" charset="0"/>
                <a:cs typeface="Times New Roman" panose="02020603050405020304" pitchFamily="18" charset="0"/>
              </a:rPr>
              <a:t>6. </a:t>
            </a:r>
            <a:r>
              <a:rPr lang="cs-CZ" sz="2400" dirty="0">
                <a:latin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cs-CZ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yzývá všechny státy, aby </a:t>
            </a:r>
            <a:r>
              <a:rPr lang="cs-CZ" sz="24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zavedly a/nebo posílily účinné mechanismy nápravy a zajistily všem starším osobám, které se staly oběťmi a přeživšími násilí, zneužívání a zanedbávání,</a:t>
            </a:r>
            <a:r>
              <a:rPr lang="cs-CZ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starším osobám, které jsou vystaveny diskriminaci na základě věku, pohlaví, rasy nebo zdravotního postižení nebo z jiných důvodů, přístup ke spravedlnosti na rovnoprávném základě s ostatními, včetně právní pomoci a podpory, jakož i přístupných a věku přiměřených soudních řízení…</a:t>
            </a:r>
            <a:endParaRPr lang="cs-CZ" sz="16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DE804FF-1625-EEC6-37CA-AF58EAFA6A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342" y="1733075"/>
            <a:ext cx="7991475" cy="239773"/>
          </a:xfrm>
        </p:spPr>
        <p:txBody>
          <a:bodyPr/>
          <a:lstStyle/>
          <a:p>
            <a:r>
              <a:rPr lang="cs-CZ" sz="1800" dirty="0"/>
              <a:t>Rezoluce přijatá</a:t>
            </a:r>
            <a:r>
              <a:rPr lang="en-US" sz="1800" dirty="0"/>
              <a:t> Human Rights Council </a:t>
            </a:r>
            <a:r>
              <a:rPr lang="cs-CZ" sz="1800" dirty="0"/>
              <a:t>dne </a:t>
            </a:r>
            <a:r>
              <a:rPr lang="en-US" sz="1800" dirty="0"/>
              <a:t>11</a:t>
            </a:r>
            <a:r>
              <a:rPr lang="cs-CZ" sz="1800" dirty="0"/>
              <a:t>. 10. </a:t>
            </a:r>
            <a:r>
              <a:rPr lang="en-US" sz="1800" dirty="0"/>
              <a:t>202</a:t>
            </a:r>
            <a:r>
              <a:rPr lang="cs-CZ" sz="1800" dirty="0"/>
              <a:t>3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A0411E-A9BB-5E1C-7E15-288452461F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642" y="724343"/>
            <a:ext cx="8194876" cy="965866"/>
          </a:xfrm>
        </p:spPr>
        <p:txBody>
          <a:bodyPr>
            <a:normAutofit fontScale="92500" lnSpcReduction="20000"/>
          </a:bodyPr>
          <a:lstStyle/>
          <a:p>
            <a:r>
              <a:rPr lang="en-US" sz="4200" dirty="0">
                <a:solidFill>
                  <a:schemeClr val="tx2"/>
                </a:solidFill>
              </a:rPr>
              <a:t>A/HRC/RES/54/13</a:t>
            </a:r>
            <a:br>
              <a:rPr lang="en-US" sz="4200" dirty="0">
                <a:solidFill>
                  <a:schemeClr val="tx2"/>
                </a:solidFill>
              </a:rPr>
            </a:br>
            <a:r>
              <a:rPr lang="en-US" sz="4200" dirty="0">
                <a:solidFill>
                  <a:schemeClr val="tx2"/>
                </a:solidFill>
              </a:rPr>
              <a:t> Human rights of older persons </a:t>
            </a:r>
            <a:endParaRPr lang="cs-CZ" sz="4200" dirty="0">
              <a:solidFill>
                <a:schemeClr val="tx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8D3889-9CC5-463A-86AF-01D8F65BE1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C3C7DA9-6E96-468B-B679-1660B43FF3A1}"/>
              </a:ext>
            </a:extLst>
          </p:cNvPr>
          <p:cNvSpPr txBox="1"/>
          <p:nvPr/>
        </p:nvSpPr>
        <p:spPr>
          <a:xfrm>
            <a:off x="284451" y="6077517"/>
            <a:ext cx="84188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https://documents.un.org/doc/undoc/gen/g23/213/65/pdf/g2321365.pdf?token=gknbDyLWVwIEcL9qdJ&amp;fe=true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6D1AD3B-6BB8-436A-8B7D-C898AC5BE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909" y="1450288"/>
            <a:ext cx="1330500" cy="13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2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7BEE1-EFCD-4BA3-B74C-752B6600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49" y="895918"/>
            <a:ext cx="8175539" cy="994172"/>
          </a:xfrm>
        </p:spPr>
        <p:txBody>
          <a:bodyPr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cs-CZ" altLang="cs-CZ" sz="2700" dirty="0">
                <a:solidFill>
                  <a:srgbClr val="2337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Oběť = </a:t>
            </a:r>
            <a:br>
              <a:rPr lang="cs-CZ" altLang="cs-CZ" sz="2700" dirty="0">
                <a:solidFill>
                  <a:srgbClr val="2337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700" dirty="0">
                <a:solidFill>
                  <a:srgbClr val="2337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respondent má jednu a více zkušeností</a:t>
            </a:r>
            <a:br>
              <a:rPr lang="cs-CZ" altLang="cs-CZ" sz="2700" dirty="0">
                <a:solidFill>
                  <a:srgbClr val="2337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700" dirty="0">
                <a:solidFill>
                  <a:srgbClr val="2337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jakýmkoli typem zanedbávání a zneužívání </a:t>
            </a:r>
            <a:br>
              <a:rPr lang="cs-CZ" altLang="cs-CZ" sz="2700" dirty="0">
                <a:solidFill>
                  <a:srgbClr val="2337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1800" dirty="0">
                <a:solidFill>
                  <a:srgbClr val="2337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blízké vztahy (2) + veřejné prostory + „šmejdi“ (3) + svědectví (sekundární trauma)</a:t>
            </a:r>
            <a:endParaRPr lang="cs-CZ" sz="1800" dirty="0">
              <a:solidFill>
                <a:srgbClr val="233791"/>
              </a:solidFill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F6C4F2F-1614-4385-94EB-68014982E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776555"/>
              </p:ext>
            </p:extLst>
          </p:nvPr>
        </p:nvGraphicFramePr>
        <p:xfrm>
          <a:off x="707924" y="2836282"/>
          <a:ext cx="7375433" cy="2823137"/>
        </p:xfrm>
        <a:graphic>
          <a:graphicData uri="http://schemas.openxmlformats.org/drawingml/2006/table">
            <a:tbl>
              <a:tblPr firstRow="1" firstCol="1" bandRow="1"/>
              <a:tblGrid>
                <a:gridCol w="1418071">
                  <a:extLst>
                    <a:ext uri="{9D8B030D-6E8A-4147-A177-3AD203B41FA5}">
                      <a16:colId xmlns:a16="http://schemas.microsoft.com/office/drawing/2014/main" val="1308543281"/>
                    </a:ext>
                  </a:extLst>
                </a:gridCol>
                <a:gridCol w="1251630">
                  <a:extLst>
                    <a:ext uri="{9D8B030D-6E8A-4147-A177-3AD203B41FA5}">
                      <a16:colId xmlns:a16="http://schemas.microsoft.com/office/drawing/2014/main" val="2485066725"/>
                    </a:ext>
                  </a:extLst>
                </a:gridCol>
                <a:gridCol w="1217635">
                  <a:extLst>
                    <a:ext uri="{9D8B030D-6E8A-4147-A177-3AD203B41FA5}">
                      <a16:colId xmlns:a16="http://schemas.microsoft.com/office/drawing/2014/main" val="86134068"/>
                    </a:ext>
                  </a:extLst>
                </a:gridCol>
                <a:gridCol w="1105153">
                  <a:extLst>
                    <a:ext uri="{9D8B030D-6E8A-4147-A177-3AD203B41FA5}">
                      <a16:colId xmlns:a16="http://schemas.microsoft.com/office/drawing/2014/main" val="3948227722"/>
                    </a:ext>
                  </a:extLst>
                </a:gridCol>
                <a:gridCol w="1191472">
                  <a:extLst>
                    <a:ext uri="{9D8B030D-6E8A-4147-A177-3AD203B41FA5}">
                      <a16:colId xmlns:a16="http://schemas.microsoft.com/office/drawing/2014/main" val="2503743715"/>
                    </a:ext>
                  </a:extLst>
                </a:gridCol>
                <a:gridCol w="1191472">
                  <a:extLst>
                    <a:ext uri="{9D8B030D-6E8A-4147-A177-3AD203B41FA5}">
                      <a16:colId xmlns:a16="http://schemas.microsoft.com/office/drawing/2014/main" val="1775094962"/>
                    </a:ext>
                  </a:extLst>
                </a:gridCol>
              </a:tblGrid>
              <a:tr h="1076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Prevalence</a:t>
                      </a: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Ženy 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Muži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věk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65-84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věk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85+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398318276"/>
                  </a:ext>
                </a:extLst>
              </a:tr>
              <a:tr h="581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Prevalence 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233791"/>
                          </a:solidFill>
                          <a:effectLst/>
                        </a:rPr>
                        <a:t>29 %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solidFill>
                            <a:srgbClr val="2337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769)</a:t>
                      </a:r>
                      <a:endParaRPr lang="cs-CZ" sz="1800" b="0" dirty="0">
                        <a:solidFill>
                          <a:srgbClr val="2337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233791"/>
                          </a:solidFill>
                          <a:effectLst/>
                        </a:rPr>
                        <a:t>28 %</a:t>
                      </a:r>
                      <a:endParaRPr lang="cs-CZ" sz="1800" dirty="0">
                        <a:solidFill>
                          <a:srgbClr val="2337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233791"/>
                          </a:solidFill>
                          <a:effectLst/>
                        </a:rPr>
                        <a:t>29 %</a:t>
                      </a:r>
                      <a:endParaRPr lang="cs-CZ" sz="1800" dirty="0">
                        <a:solidFill>
                          <a:srgbClr val="2337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solidFill>
                            <a:srgbClr val="233791"/>
                          </a:solidFill>
                          <a:effectLst/>
                        </a:rPr>
                        <a:t>28 %</a:t>
                      </a:r>
                      <a:endParaRPr lang="cs-CZ" sz="1800">
                        <a:solidFill>
                          <a:srgbClr val="2337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233791"/>
                          </a:solidFill>
                          <a:effectLst/>
                        </a:rPr>
                        <a:t>38 %</a:t>
                      </a:r>
                      <a:endParaRPr lang="cs-CZ" sz="1800" b="1" dirty="0">
                        <a:solidFill>
                          <a:srgbClr val="2337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25951163"/>
                  </a:ext>
                </a:extLst>
              </a:tr>
              <a:tr h="581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Prevalence 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233791"/>
                          </a:solidFill>
                          <a:effectLst/>
                        </a:rPr>
                        <a:t>39 %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rgbClr val="2337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1041)</a:t>
                      </a:r>
                      <a:endParaRPr lang="cs-CZ" sz="1800" dirty="0">
                        <a:solidFill>
                          <a:srgbClr val="2337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233791"/>
                          </a:solidFill>
                          <a:effectLst/>
                        </a:rPr>
                        <a:t>38 %</a:t>
                      </a:r>
                      <a:endParaRPr lang="cs-CZ" sz="1800" dirty="0">
                        <a:solidFill>
                          <a:srgbClr val="2337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233791"/>
                          </a:solidFill>
                          <a:effectLst/>
                        </a:rPr>
                        <a:t>40 %</a:t>
                      </a:r>
                      <a:endParaRPr lang="cs-CZ" sz="1800" dirty="0">
                        <a:solidFill>
                          <a:srgbClr val="2337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233791"/>
                          </a:solidFill>
                          <a:effectLst/>
                        </a:rPr>
                        <a:t>38 %</a:t>
                      </a:r>
                      <a:endParaRPr lang="cs-CZ" sz="1800" dirty="0">
                        <a:solidFill>
                          <a:srgbClr val="2337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233791"/>
                          </a:solidFill>
                          <a:effectLst/>
                        </a:rPr>
                        <a:t>48 %</a:t>
                      </a:r>
                      <a:endParaRPr lang="cs-CZ" sz="1800" b="1" dirty="0">
                        <a:solidFill>
                          <a:srgbClr val="2337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9312271"/>
                  </a:ext>
                </a:extLst>
              </a:tr>
              <a:tr h="581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Prevalence 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233791"/>
                          </a:solidFill>
                          <a:effectLst/>
                        </a:rPr>
                        <a:t>41 %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solidFill>
                            <a:srgbClr val="2337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1095)</a:t>
                      </a:r>
                      <a:endParaRPr lang="cs-CZ" sz="1800" dirty="0">
                        <a:solidFill>
                          <a:srgbClr val="2337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233791"/>
                          </a:solidFill>
                          <a:effectLst/>
                        </a:rPr>
                        <a:t>40 %</a:t>
                      </a:r>
                      <a:endParaRPr lang="cs-CZ" sz="1800" dirty="0">
                        <a:solidFill>
                          <a:srgbClr val="2337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233791"/>
                          </a:solidFill>
                          <a:effectLst/>
                        </a:rPr>
                        <a:t>42 %</a:t>
                      </a:r>
                      <a:endParaRPr lang="cs-CZ" sz="1800" dirty="0">
                        <a:solidFill>
                          <a:srgbClr val="2337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233791"/>
                          </a:solidFill>
                          <a:effectLst/>
                        </a:rPr>
                        <a:t>40 %</a:t>
                      </a:r>
                      <a:endParaRPr lang="cs-CZ" sz="1800" dirty="0">
                        <a:solidFill>
                          <a:srgbClr val="2337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233791"/>
                          </a:solidFill>
                          <a:effectLst/>
                        </a:rPr>
                        <a:t>50 %</a:t>
                      </a:r>
                      <a:endParaRPr lang="cs-CZ" sz="1800" b="1" dirty="0">
                        <a:solidFill>
                          <a:srgbClr val="2337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939258847"/>
                  </a:ext>
                </a:extLst>
              </a:tr>
            </a:tbl>
          </a:graphicData>
        </a:graphic>
      </p:graphicFrame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58C7991D-AA90-4E9C-A3D5-0EFF37E3758C}"/>
              </a:ext>
            </a:extLst>
          </p:cNvPr>
          <p:cNvSpPr/>
          <p:nvPr/>
        </p:nvSpPr>
        <p:spPr>
          <a:xfrm>
            <a:off x="2158049" y="3868513"/>
            <a:ext cx="1204784" cy="648730"/>
          </a:xfrm>
          <a:prstGeom prst="roundRect">
            <a:avLst/>
          </a:prstGeom>
          <a:noFill/>
          <a:ln w="92075">
            <a:solidFill>
              <a:srgbClr val="C89B9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5" name="Google Shape;120;p2">
            <a:extLst>
              <a:ext uri="{FF2B5EF4-FFF2-40B4-BE49-F238E27FC236}">
                <a16:creationId xmlns:a16="http://schemas.microsoft.com/office/drawing/2014/main" id="{8D68F6DD-B956-465C-982B-764014BA0D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0250" y="166880"/>
            <a:ext cx="2189942" cy="7770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5613AB95-9EEA-5BF2-FA6B-88D83D66E7AD}"/>
              </a:ext>
            </a:extLst>
          </p:cNvPr>
          <p:cNvSpPr txBox="1">
            <a:spLocks/>
          </p:cNvSpPr>
          <p:nvPr/>
        </p:nvSpPr>
        <p:spPr>
          <a:xfrm>
            <a:off x="145450" y="6108525"/>
            <a:ext cx="8175539" cy="994172"/>
          </a:xfr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cs-CZ" altLang="cs-CZ" sz="2000" dirty="0">
                <a:solidFill>
                  <a:srgbClr val="2337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RESTABUS (2022, n = 2687); běžná seniorská populace 65+</a:t>
            </a:r>
            <a:endParaRPr lang="cs-CZ" sz="1400" dirty="0">
              <a:solidFill>
                <a:srgbClr val="2337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2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Obálka pro Široká definice a typologie seniorského abusu: fenomén týrání, zneužívání, zanedbávání a dalšího nevhodného jednání a zacházení s muži a ženami ve vyšším věku (EAN). Metodika">
            <a:extLst>
              <a:ext uri="{FF2B5EF4-FFF2-40B4-BE49-F238E27FC236}">
                <a16:creationId xmlns:a16="http://schemas.microsoft.com/office/drawing/2014/main" id="{A8FA1BA8-4A26-4E18-8CB1-93A9BA966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02" y="935106"/>
            <a:ext cx="2774053" cy="39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80CC4B7-686B-47A6-9F4A-5D6DE8E1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Obálka pro Výsledky výběrového šetření RESTABUS Inovativní cesty definice, měření prevalence a řešení seniorského abusu v ČR. Souhrnná výzkumná zpráva">
            <a:extLst>
              <a:ext uri="{FF2B5EF4-FFF2-40B4-BE49-F238E27FC236}">
                <a16:creationId xmlns:a16="http://schemas.microsoft.com/office/drawing/2014/main" id="{9868FF27-C19F-435A-A2F8-64B5260B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7" y="935106"/>
            <a:ext cx="2774053" cy="395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bálka pro Široká definice a typologie seniorského abusu: fenomén týrání, zneužívání, zanedbávání a dalšího nevhodného jednání a zacházení s muži a ženami ve vyšším věku (EAN). Metodika">
            <a:extLst>
              <a:ext uri="{FF2B5EF4-FFF2-40B4-BE49-F238E27FC236}">
                <a16:creationId xmlns:a16="http://schemas.microsoft.com/office/drawing/2014/main" id="{EC376D54-C488-4F77-9682-B2CCD37A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17" y="949332"/>
            <a:ext cx="2774053" cy="39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7415044-03C9-43EF-AFC1-473A8C7D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87" y="949332"/>
            <a:ext cx="3176821" cy="327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59349A1-C83F-438A-903D-CBB4213CB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08" y="4906749"/>
            <a:ext cx="1602798" cy="160279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9405D59-4F55-42B4-BAE9-2AD6F52F94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0601" y="4906749"/>
            <a:ext cx="1602798" cy="16027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2E839CD-90D4-4FEA-8427-69A04C24CA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5422" y="4906749"/>
            <a:ext cx="1602798" cy="160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8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B67FE2-9F1F-2DAA-8D8C-AA886EF759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645AEE-F697-459C-A803-FD4DBA443484}" type="slidenum">
              <a:rPr lang="cs-CZ" smtClean="0"/>
              <a:pPr>
                <a:spcAft>
                  <a:spcPts val="600"/>
                </a:spcAft>
              </a:pPr>
              <a:t>8</a:t>
            </a:fld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BE246-88D0-4B51-518B-B0AF16084C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283" y="4836249"/>
            <a:ext cx="8496717" cy="1636851"/>
          </a:xfrm>
        </p:spPr>
        <p:txBody>
          <a:bodyPr>
            <a:normAutofit fontScale="25000" lnSpcReduction="20000"/>
          </a:bodyPr>
          <a:lstStyle/>
          <a:p>
            <a:r>
              <a:rPr lang="cs-CZ" sz="8800" dirty="0"/>
              <a:t>Projekt: FEANCI</a:t>
            </a:r>
          </a:p>
          <a:p>
            <a:r>
              <a:rPr lang="cs-CZ" sz="8800" dirty="0"/>
              <a:t>Fenomén EAN (týrání, zneužívání a špatného zacházení se seniory) v kontextu sociálních služeb v ČR: inovace v detekci, prevenci a péči (9/2023 – 09/2026 </a:t>
            </a:r>
            <a:r>
              <a:rPr lang="cs-CZ" sz="9600" dirty="0"/>
              <a:t>TQ01000510 TAČR program Sigma)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33BB28-90F2-2A43-02A6-4F40F58E5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718" y="2252161"/>
            <a:ext cx="6732589" cy="1216025"/>
          </a:xfrm>
        </p:spPr>
        <p:txBody>
          <a:bodyPr/>
          <a:lstStyle/>
          <a:p>
            <a:r>
              <a:rPr lang="cs-CZ" dirty="0"/>
              <a:t>Výsledky anketního šetření</a:t>
            </a:r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5F4AAAC-22A4-A34B-A13C-91DC27531D93}"/>
              </a:ext>
            </a:extLst>
          </p:cNvPr>
          <p:cNvSpPr txBox="1"/>
          <p:nvPr/>
        </p:nvSpPr>
        <p:spPr>
          <a:xfrm>
            <a:off x="1052003" y="325846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Lucie Vidovićová </a:t>
            </a:r>
          </a:p>
        </p:txBody>
      </p:sp>
    </p:spTree>
    <p:extLst>
      <p:ext uri="{BB962C8B-B14F-4D97-AF65-F5344CB8AC3E}">
        <p14:creationId xmlns:p14="http://schemas.microsoft.com/office/powerpoint/2010/main" val="37430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CD20424-246C-4AA3-B605-E628DDEB37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89EA03-252C-4E1F-A9C0-F0AED8B8ED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22E3C6-03B7-4EFE-9360-FEC419C02C2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cs-CZ" dirty="0"/>
              <a:t>Úspěch? Rozhodně ano</a:t>
            </a:r>
          </a:p>
          <a:p>
            <a:endParaRPr lang="cs-CZ" dirty="0"/>
          </a:p>
          <a:p>
            <a:r>
              <a:rPr lang="cs-CZ" dirty="0"/>
              <a:t>Anketa? Ano</a:t>
            </a:r>
          </a:p>
          <a:p>
            <a:endParaRPr lang="cs-CZ" dirty="0"/>
          </a:p>
          <a:p>
            <a:r>
              <a:rPr lang="cs-CZ" dirty="0"/>
              <a:t>Otevřenost? Upřímnost? Snad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Podreprezentovanost</a:t>
            </a:r>
            <a:r>
              <a:rPr lang="cs-CZ" dirty="0"/>
              <a:t>? 			Pravděpodobně	</a:t>
            </a:r>
          </a:p>
          <a:p>
            <a:endParaRPr lang="cs-CZ" dirty="0"/>
          </a:p>
          <a:p>
            <a:r>
              <a:rPr lang="cs-CZ" dirty="0"/>
              <a:t>Prevalence? Ne </a:t>
            </a:r>
          </a:p>
          <a:p>
            <a:endParaRPr lang="cs-CZ" dirty="0"/>
          </a:p>
          <a:p>
            <a:r>
              <a:rPr lang="cs-CZ" dirty="0"/>
              <a:t>Jasné návody? Rozhodně ne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A2FA6E-F810-4509-9CB8-1A9E1481175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DA0182C-F44F-4F38-8881-8EE1D2656A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523014"/>
            <a:ext cx="7991476" cy="3691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Metodologické výzvy…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BA3D280-2C0E-4B4D-B3FE-2672D5BB5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13" t="19444" r="24037" b="1004"/>
          <a:stretch/>
        </p:blipFill>
        <p:spPr>
          <a:xfrm>
            <a:off x="688944" y="1181960"/>
            <a:ext cx="3525337" cy="49337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F84DA4D-C365-4E4F-A093-A6A7D8ABA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12" y="3967465"/>
            <a:ext cx="1389138" cy="13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21327"/>
      </p:ext>
    </p:extLst>
  </p:cSld>
  <p:clrMapOvr>
    <a:masterClrMapping/>
  </p:clrMapOvr>
</p:sld>
</file>

<file path=ppt/theme/theme1.xml><?xml version="1.0" encoding="utf-8"?>
<a:theme xmlns:a="http://schemas.openxmlformats.org/drawingml/2006/main" name="1_Rilsa 4:3 Grey">
  <a:themeElements>
    <a:clrScheme name="Vlastní 1">
      <a:dk1>
        <a:srgbClr val="404040"/>
      </a:dk1>
      <a:lt1>
        <a:srgbClr val="FEFCF8"/>
      </a:lt1>
      <a:dk2>
        <a:srgbClr val="636363"/>
      </a:dk2>
      <a:lt2>
        <a:srgbClr val="E3E3E3"/>
      </a:lt2>
      <a:accent1>
        <a:srgbClr val="FAEFDA"/>
      </a:accent1>
      <a:accent2>
        <a:srgbClr val="F5DDAF"/>
      </a:accent2>
      <a:accent3>
        <a:srgbClr val="F0CA81"/>
      </a:accent3>
      <a:accent4>
        <a:srgbClr val="E5A426"/>
      </a:accent4>
      <a:accent5>
        <a:srgbClr val="C18717"/>
      </a:accent5>
      <a:accent6>
        <a:srgbClr val="8E6619"/>
      </a:accent6>
      <a:hlink>
        <a:srgbClr val="EAB52B"/>
      </a:hlink>
      <a:folHlink>
        <a:srgbClr val="636363"/>
      </a:folHlink>
    </a:clrScheme>
    <a:fontScheme name="Vlastní 1">
      <a:majorFont>
        <a:latin typeface="Nunito Sans ExtraLight"/>
        <a:ea typeface=""/>
        <a:cs typeface=""/>
      </a:majorFont>
      <a:minorFont>
        <a:latin typeface="Nunito 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šablona RILSA - Light-new.potx" id="{D462D8B5-7CF3-4115-9822-CF8CAA93F63E}" vid="{9962F3DE-13DF-442F-9356-0A33C3C3EC6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Rilsa 4:3 Grey">
  <a:themeElements>
    <a:clrScheme name="Vlastní 1">
      <a:dk1>
        <a:srgbClr val="404040"/>
      </a:dk1>
      <a:lt1>
        <a:srgbClr val="FEFCF8"/>
      </a:lt1>
      <a:dk2>
        <a:srgbClr val="636363"/>
      </a:dk2>
      <a:lt2>
        <a:srgbClr val="E3E3E3"/>
      </a:lt2>
      <a:accent1>
        <a:srgbClr val="FAEFDA"/>
      </a:accent1>
      <a:accent2>
        <a:srgbClr val="F5DDAF"/>
      </a:accent2>
      <a:accent3>
        <a:srgbClr val="F0CA81"/>
      </a:accent3>
      <a:accent4>
        <a:srgbClr val="E5A426"/>
      </a:accent4>
      <a:accent5>
        <a:srgbClr val="C18717"/>
      </a:accent5>
      <a:accent6>
        <a:srgbClr val="8E6619"/>
      </a:accent6>
      <a:hlink>
        <a:srgbClr val="EAB52B"/>
      </a:hlink>
      <a:folHlink>
        <a:srgbClr val="636363"/>
      </a:folHlink>
    </a:clrScheme>
    <a:fontScheme name="Vlastní 1">
      <a:majorFont>
        <a:latin typeface="Nunito Sans ExtraLight"/>
        <a:ea typeface=""/>
        <a:cs typeface=""/>
      </a:majorFont>
      <a:minorFont>
        <a:latin typeface="Nunito 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šablona RILSA - Light-new.potx" id="{D462D8B5-7CF3-4115-9822-CF8CAA93F63E}" vid="{9962F3DE-13DF-442F-9356-0A33C3C3EC6E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RILSA FEANCI 2">
    <a:dk1>
      <a:srgbClr val="404040"/>
    </a:dk1>
    <a:lt1>
      <a:srgbClr val="FEFCF8"/>
    </a:lt1>
    <a:dk2>
      <a:srgbClr val="636363"/>
    </a:dk2>
    <a:lt2>
      <a:srgbClr val="E3E3E3"/>
    </a:lt2>
    <a:accent1>
      <a:srgbClr val="5D410B"/>
    </a:accent1>
    <a:accent2>
      <a:srgbClr val="DB9C1F"/>
    </a:accent2>
    <a:accent3>
      <a:srgbClr val="F4DDB0"/>
    </a:accent3>
    <a:accent4>
      <a:srgbClr val="EFEFEF"/>
    </a:accent4>
    <a:accent5>
      <a:srgbClr val="DFDFDF"/>
    </a:accent5>
    <a:accent6>
      <a:srgbClr val="B2B2B2"/>
    </a:accent6>
    <a:hlink>
      <a:srgbClr val="EAB52B"/>
    </a:hlink>
    <a:folHlink>
      <a:srgbClr val="636363"/>
    </a:folHlink>
  </a:clrScheme>
  <a:fontScheme name="RILSA Nunito Sans">
    <a:majorFont>
      <a:latin typeface="Nunito Sans Light"/>
      <a:ea typeface=""/>
      <a:cs typeface=""/>
    </a:majorFont>
    <a:minorFont>
      <a:latin typeface="Nuni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RILSA FEANCI 2">
    <a:dk1>
      <a:srgbClr val="404040"/>
    </a:dk1>
    <a:lt1>
      <a:srgbClr val="FEFCF8"/>
    </a:lt1>
    <a:dk2>
      <a:srgbClr val="636363"/>
    </a:dk2>
    <a:lt2>
      <a:srgbClr val="E3E3E3"/>
    </a:lt2>
    <a:accent1>
      <a:srgbClr val="5D410B"/>
    </a:accent1>
    <a:accent2>
      <a:srgbClr val="DB9C1F"/>
    </a:accent2>
    <a:accent3>
      <a:srgbClr val="F4DDB0"/>
    </a:accent3>
    <a:accent4>
      <a:srgbClr val="EFEFEF"/>
    </a:accent4>
    <a:accent5>
      <a:srgbClr val="DFDFDF"/>
    </a:accent5>
    <a:accent6>
      <a:srgbClr val="B2B2B2"/>
    </a:accent6>
    <a:hlink>
      <a:srgbClr val="EAB52B"/>
    </a:hlink>
    <a:folHlink>
      <a:srgbClr val="636363"/>
    </a:folHlink>
  </a:clrScheme>
  <a:fontScheme name="RILSA Nunito Sans">
    <a:majorFont>
      <a:latin typeface="Nunito Sans Light"/>
      <a:ea typeface=""/>
      <a:cs typeface=""/>
    </a:majorFont>
    <a:minorFont>
      <a:latin typeface="Nuni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RILSA FEANCI 2">
    <a:dk1>
      <a:srgbClr val="404040"/>
    </a:dk1>
    <a:lt1>
      <a:srgbClr val="FEFCF8"/>
    </a:lt1>
    <a:dk2>
      <a:srgbClr val="636363"/>
    </a:dk2>
    <a:lt2>
      <a:srgbClr val="E3E3E3"/>
    </a:lt2>
    <a:accent1>
      <a:srgbClr val="5D410B"/>
    </a:accent1>
    <a:accent2>
      <a:srgbClr val="DB9C1F"/>
    </a:accent2>
    <a:accent3>
      <a:srgbClr val="F4DDB0"/>
    </a:accent3>
    <a:accent4>
      <a:srgbClr val="EFEFEF"/>
    </a:accent4>
    <a:accent5>
      <a:srgbClr val="DFDFDF"/>
    </a:accent5>
    <a:accent6>
      <a:srgbClr val="B2B2B2"/>
    </a:accent6>
    <a:hlink>
      <a:srgbClr val="EAB52B"/>
    </a:hlink>
    <a:folHlink>
      <a:srgbClr val="636363"/>
    </a:folHlink>
  </a:clrScheme>
  <a:fontScheme name="RILSA Nunito Sans">
    <a:majorFont>
      <a:latin typeface="Nunito Sans Light"/>
      <a:ea typeface=""/>
      <a:cs typeface=""/>
    </a:majorFont>
    <a:minorFont>
      <a:latin typeface="Nuni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RILSA FEANCI 2">
    <a:dk1>
      <a:srgbClr val="404040"/>
    </a:dk1>
    <a:lt1>
      <a:srgbClr val="FEFCF8"/>
    </a:lt1>
    <a:dk2>
      <a:srgbClr val="636363"/>
    </a:dk2>
    <a:lt2>
      <a:srgbClr val="E3E3E3"/>
    </a:lt2>
    <a:accent1>
      <a:srgbClr val="5D410B"/>
    </a:accent1>
    <a:accent2>
      <a:srgbClr val="DB9C1F"/>
    </a:accent2>
    <a:accent3>
      <a:srgbClr val="F4DDB0"/>
    </a:accent3>
    <a:accent4>
      <a:srgbClr val="EFEFEF"/>
    </a:accent4>
    <a:accent5>
      <a:srgbClr val="DFDFDF"/>
    </a:accent5>
    <a:accent6>
      <a:srgbClr val="B2B2B2"/>
    </a:accent6>
    <a:hlink>
      <a:srgbClr val="EAB52B"/>
    </a:hlink>
    <a:folHlink>
      <a:srgbClr val="636363"/>
    </a:folHlink>
  </a:clrScheme>
  <a:fontScheme name="RILSA Nunito Sans">
    <a:majorFont>
      <a:latin typeface="Nunito Sans Light"/>
      <a:ea typeface=""/>
      <a:cs typeface=""/>
    </a:majorFont>
    <a:minorFont>
      <a:latin typeface="Nuni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RILSA FEANCI 2">
    <a:dk1>
      <a:srgbClr val="404040"/>
    </a:dk1>
    <a:lt1>
      <a:srgbClr val="FEFCF8"/>
    </a:lt1>
    <a:dk2>
      <a:srgbClr val="636363"/>
    </a:dk2>
    <a:lt2>
      <a:srgbClr val="E3E3E3"/>
    </a:lt2>
    <a:accent1>
      <a:srgbClr val="5D410B"/>
    </a:accent1>
    <a:accent2>
      <a:srgbClr val="DB9C1F"/>
    </a:accent2>
    <a:accent3>
      <a:srgbClr val="F4DDB0"/>
    </a:accent3>
    <a:accent4>
      <a:srgbClr val="EFEFEF"/>
    </a:accent4>
    <a:accent5>
      <a:srgbClr val="DFDFDF"/>
    </a:accent5>
    <a:accent6>
      <a:srgbClr val="B2B2B2"/>
    </a:accent6>
    <a:hlink>
      <a:srgbClr val="EAB52B"/>
    </a:hlink>
    <a:folHlink>
      <a:srgbClr val="636363"/>
    </a:folHlink>
  </a:clrScheme>
  <a:fontScheme name="RILSA Nunito Sans">
    <a:majorFont>
      <a:latin typeface="Nunito Sans Light"/>
      <a:ea typeface=""/>
      <a:cs typeface=""/>
    </a:majorFont>
    <a:minorFont>
      <a:latin typeface="Nuni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 šablona RILSA - Light</Template>
  <TotalTime>8404</TotalTime>
  <Words>2631</Words>
  <Application>Microsoft Office PowerPoint</Application>
  <PresentationFormat>Předvádění na obrazovce (4:3)</PresentationFormat>
  <Paragraphs>594</Paragraphs>
  <Slides>40</Slides>
  <Notes>6</Notes>
  <HiddenSlides>9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40</vt:i4>
      </vt:variant>
    </vt:vector>
  </HeadingPairs>
  <TitlesOfParts>
    <vt:vector size="53" baseType="lpstr">
      <vt:lpstr>Wingdings</vt:lpstr>
      <vt:lpstr>Nunito Sans SemiBold</vt:lpstr>
      <vt:lpstr>Calibri Light</vt:lpstr>
      <vt:lpstr>Nunito Sans</vt:lpstr>
      <vt:lpstr>Nunito Sans ExtraLight</vt:lpstr>
      <vt:lpstr>Arial</vt:lpstr>
      <vt:lpstr>Nunito Sans ExtraBold</vt:lpstr>
      <vt:lpstr>Roboto Condensed</vt:lpstr>
      <vt:lpstr>Calibri</vt:lpstr>
      <vt:lpstr>Aptos</vt:lpstr>
      <vt:lpstr>1_Rilsa 4:3 Grey</vt:lpstr>
      <vt:lpstr>Motiv Office</vt:lpstr>
      <vt:lpstr>2_Rilsa 4:3 Grey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Oběť =  respondent má jednu a více zkušeností  s jakýmkoli typem zanedbávání a zneužívání  (1) blízké vztahy (2) + veřejné prostory + „šmejdi“ (3) + svědectví (sekundární trauma)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Ministerská deklarace UNECE Řím (2022)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Malá Věra</dc:creator>
  <cp:lastModifiedBy>Lucie Vidovićová</cp:lastModifiedBy>
  <cp:revision>114</cp:revision>
  <cp:lastPrinted>2025-10-21T12:08:43Z</cp:lastPrinted>
  <dcterms:created xsi:type="dcterms:W3CDTF">2023-06-15T08:56:14Z</dcterms:created>
  <dcterms:modified xsi:type="dcterms:W3CDTF">2025-11-10T22:29:03Z</dcterms:modified>
</cp:coreProperties>
</file>