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98" r:id="rId4"/>
    <p:sldId id="258" r:id="rId5"/>
    <p:sldId id="257" r:id="rId6"/>
    <p:sldId id="299" r:id="rId7"/>
    <p:sldId id="306" r:id="rId8"/>
    <p:sldId id="304" r:id="rId9"/>
    <p:sldId id="305" r:id="rId10"/>
    <p:sldId id="271" r:id="rId11"/>
    <p:sldId id="277" r:id="rId12"/>
    <p:sldId id="275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33" autoAdjust="0"/>
  </p:normalViewPr>
  <p:slideViewPr>
    <p:cSldViewPr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989-B7FE-44AC-A108-2B5DDDF54C1C}" type="datetimeFigureOut">
              <a:rPr lang="sk-SK" smtClean="0"/>
              <a:pPr/>
              <a:t>5. 1. 2018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BD6C-9FBC-41BD-87BC-D54141009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978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989-B7FE-44AC-A108-2B5DDDF54C1C}" type="datetimeFigureOut">
              <a:rPr lang="sk-SK" smtClean="0"/>
              <a:pPr/>
              <a:t>5. 1. 2018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BD6C-9FBC-41BD-87BC-D54141009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227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989-B7FE-44AC-A108-2B5DDDF54C1C}" type="datetimeFigureOut">
              <a:rPr lang="sk-SK" smtClean="0"/>
              <a:pPr/>
              <a:t>5. 1. 2018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BD6C-9FBC-41BD-87BC-D54141009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970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989-B7FE-44AC-A108-2B5DDDF54C1C}" type="datetimeFigureOut">
              <a:rPr lang="sk-SK" smtClean="0"/>
              <a:pPr/>
              <a:t>5. 1. 2018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BD6C-9FBC-41BD-87BC-D54141009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439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989-B7FE-44AC-A108-2B5DDDF54C1C}" type="datetimeFigureOut">
              <a:rPr lang="sk-SK" smtClean="0"/>
              <a:pPr/>
              <a:t>5. 1. 2018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BD6C-9FBC-41BD-87BC-D54141009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853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989-B7FE-44AC-A108-2B5DDDF54C1C}" type="datetimeFigureOut">
              <a:rPr lang="sk-SK" smtClean="0"/>
              <a:pPr/>
              <a:t>5. 1. 2018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BD6C-9FBC-41BD-87BC-D54141009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186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989-B7FE-44AC-A108-2B5DDDF54C1C}" type="datetimeFigureOut">
              <a:rPr lang="sk-SK" smtClean="0"/>
              <a:pPr/>
              <a:t>5. 1. 2018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BD6C-9FBC-41BD-87BC-D54141009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185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989-B7FE-44AC-A108-2B5DDDF54C1C}" type="datetimeFigureOut">
              <a:rPr lang="sk-SK" smtClean="0"/>
              <a:pPr/>
              <a:t>5. 1. 2018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BD6C-9FBC-41BD-87BC-D54141009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33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989-B7FE-44AC-A108-2B5DDDF54C1C}" type="datetimeFigureOut">
              <a:rPr lang="sk-SK" smtClean="0"/>
              <a:pPr/>
              <a:t>5. 1. 2018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BD6C-9FBC-41BD-87BC-D54141009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024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989-B7FE-44AC-A108-2B5DDDF54C1C}" type="datetimeFigureOut">
              <a:rPr lang="sk-SK" smtClean="0"/>
              <a:pPr/>
              <a:t>5. 1. 2018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BD6C-9FBC-41BD-87BC-D54141009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0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989-B7FE-44AC-A108-2B5DDDF54C1C}" type="datetimeFigureOut">
              <a:rPr lang="sk-SK" smtClean="0"/>
              <a:pPr/>
              <a:t>5. 1. 2018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BD6C-9FBC-41BD-87BC-D54141009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457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C989-B7FE-44AC-A108-2B5DDDF54C1C}" type="datetimeFigureOut">
              <a:rPr lang="sk-SK" smtClean="0"/>
              <a:pPr/>
              <a:t>5. 1. 2018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BD6C-9FBC-41BD-87BC-D54141009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75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03200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Mestská časť Bratislava – Ružinov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774210" cy="3649960"/>
          </a:xfrm>
        </p:spPr>
        <p:txBody>
          <a:bodyPr/>
          <a:lstStyle/>
          <a:p>
            <a:endParaRPr lang="sk-SK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Sociálna práca v obci</a:t>
            </a:r>
          </a:p>
          <a:p>
            <a:endParaRPr lang="sk-SK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933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03200"/>
          </a:xfrm>
        </p:spPr>
        <p:txBody>
          <a:bodyPr>
            <a:normAutofit fontScale="90000"/>
          </a:bodyPr>
          <a:lstStyle/>
          <a:p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Prehľad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výdavkov a aktivít realizovaných </a:t>
            </a: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mestskou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časťou v sociálnej oblasti</a:t>
            </a:r>
            <a:r>
              <a:rPr lang="sk-SK" b="1" dirty="0"/>
              <a:t/>
            </a:r>
            <a:br>
              <a:rPr lang="sk-SK" b="1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pPr algn="l"/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933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51266"/>
              </p:ext>
            </p:extLst>
          </p:nvPr>
        </p:nvGraphicFramePr>
        <p:xfrm>
          <a:off x="827584" y="1751880"/>
          <a:ext cx="7774209" cy="441342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36022"/>
                <a:gridCol w="817830"/>
                <a:gridCol w="817830"/>
                <a:gridCol w="817830"/>
                <a:gridCol w="807312"/>
                <a:gridCol w="813447"/>
                <a:gridCol w="873054"/>
                <a:gridCol w="873054"/>
                <a:gridCol w="817830"/>
              </a:tblGrid>
              <a:tr h="245190">
                <a:tc rowSpan="2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Bežné výdavky MČ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Rok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4519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2009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2011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2012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2013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2014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2015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2016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38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Celkové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20 106 578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19 511 573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20 067 972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21 276 907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23 276 543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25 285 439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26 025 006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27 639 301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38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Na sociálnu oblasť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2 437 168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2 387 720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2 309 109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2 720 725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3 241 712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3 255 359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3 350 355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3 543 010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557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Podiel </a:t>
                      </a:r>
                      <a:endParaRPr lang="sk-SK" sz="1200">
                        <a:effectLst/>
                      </a:endParaRP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(v %)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12,12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12,24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11,51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12,79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13,93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12,87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12,87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12,82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190">
                <a:tc rowSpan="2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Kapitálové výdavky MČ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Rok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4519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2009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2011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2012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2013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2014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2015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2016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38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Celkové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1 454 962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1 291 435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3 439 272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1 341 711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1 816 456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2 526 092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1 362 197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1 330 640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38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Na sociálnu oblasť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16 284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251 803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324 461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172 899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130 000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557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Podiel </a:t>
                      </a:r>
                      <a:endParaRPr lang="sk-SK" sz="1200">
                        <a:effectLst/>
                      </a:endParaRP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(v %)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0,00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0,00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0,00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1,21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13,86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12,84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12,69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9,77</a:t>
                      </a:r>
                      <a:endParaRPr lang="sk-SK" sz="1200" dirty="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2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03200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Mestská časť Bratislava – Ružinov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933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64855"/>
              </p:ext>
            </p:extLst>
          </p:nvPr>
        </p:nvGraphicFramePr>
        <p:xfrm>
          <a:off x="683568" y="2348880"/>
          <a:ext cx="7776864" cy="302433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13443"/>
                <a:gridCol w="1238778"/>
                <a:gridCol w="1361955"/>
                <a:gridCol w="1361955"/>
                <a:gridCol w="1238778"/>
                <a:gridCol w="1361955"/>
              </a:tblGrid>
              <a:tr h="756084">
                <a:tc gridSpan="6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Rozpočet pre sociálnu oblasť na obdobie 2017 – 2021 MČ Bratislava – Ružinov (v €)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2017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2018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2019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2020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2021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Spolu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1216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1 664 211,19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1 720 779,53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1 080 799,86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681 133,19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356 292,86</a:t>
                      </a:r>
                      <a:endParaRPr lang="sk-SK" sz="120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5 503 216,63</a:t>
                      </a:r>
                      <a:endParaRPr lang="sk-SK" sz="1200" dirty="0">
                        <a:effectLst/>
                        <a:latin typeface="Arial Narrow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9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03200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Mestská časť Bratislava – Ružinov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/>
          </a:bodyPr>
          <a:lstStyle/>
          <a:p>
            <a:endParaRPr lang="sk-SK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</a:t>
            </a:r>
            <a:endParaRPr lang="sk-SK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933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Bratislava</a:t>
            </a:r>
            <a:br>
              <a:rPr lang="sk-SK" dirty="0" smtClean="0"/>
            </a:br>
            <a:r>
              <a:rPr lang="sk-SK" dirty="0" smtClean="0"/>
              <a:t>Hlavné mesto SR</a:t>
            </a:r>
            <a:endParaRPr lang="sk-SK" dirty="0"/>
          </a:p>
        </p:txBody>
      </p:sp>
      <p:pic>
        <p:nvPicPr>
          <p:cNvPr id="5" name="Zástupný symbol obsahu 4" descr="mapa BAMČ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4038600" cy="4680520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472 966 obyvateľov</a:t>
            </a:r>
          </a:p>
          <a:p>
            <a:r>
              <a:rPr lang="sk-SK" dirty="0" smtClean="0"/>
              <a:t>17 mestských častí</a:t>
            </a:r>
          </a:p>
          <a:p>
            <a:r>
              <a:rPr lang="sk-SK" dirty="0" smtClean="0"/>
              <a:t>Kompetencie v prenesenej štátnej správe v sociálnej oblasti – rozdelené štatútom </a:t>
            </a:r>
          </a:p>
          <a:p>
            <a:pPr>
              <a:buNone/>
            </a:pPr>
            <a:r>
              <a:rPr lang="sk-SK" dirty="0" smtClean="0"/>
              <a:t>Každá mestská časť:</a:t>
            </a:r>
          </a:p>
          <a:p>
            <a:pPr>
              <a:buFontTx/>
              <a:buChar char="-"/>
            </a:pPr>
            <a:r>
              <a:rPr lang="sk-SK" dirty="0" smtClean="0"/>
              <a:t>Právnická osoba</a:t>
            </a:r>
          </a:p>
          <a:p>
            <a:pPr>
              <a:buFontTx/>
              <a:buChar char="-"/>
            </a:pPr>
            <a:r>
              <a:rPr lang="sk-SK" dirty="0" err="1" smtClean="0"/>
              <a:t>Starosta,MZ,MU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Hospodári s vlastným a zvereným majetkom </a:t>
            </a:r>
          </a:p>
          <a:p>
            <a:pPr>
              <a:buFontTx/>
              <a:buChar char="-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Mestská časť Bratislava - Ružinov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- Vznik mestskej časti 13. 9. 1990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- 2.najväčšia mestská časť hl. mesta Bratislavy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-  Jeho názov zo zač.20 st. ako Ružový ostrov/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Rosenheim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- V erbe ako symbol ruža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- Významné centrum prepojenia dopravy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- Letisko, dunajský prístav, autobusová doprava 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- Sídlo BSK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13" y="338006"/>
            <a:ext cx="98214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12" y="3573016"/>
            <a:ext cx="200554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03200"/>
          </a:xfrm>
        </p:spPr>
        <p:txBody>
          <a:bodyPr>
            <a:normAutofit fontScale="90000"/>
          </a:bodyPr>
          <a:lstStyle/>
          <a:p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Socio-demografická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analýza </a:t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Ružinova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/>
          </a:bodyPr>
          <a:lstStyle/>
          <a:p>
            <a:pPr algn="l"/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Sčítanie 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obyvateľov, domov a bytov </a:t>
            </a: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 </a:t>
            </a:r>
            <a:endParaRPr lang="sk-SK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044 domov a 40 273 bytov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k-SK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72 360 </a:t>
            </a: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obyvateľov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priemer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vek Ružinovčana cca 43 rokov</a:t>
            </a:r>
          </a:p>
          <a:p>
            <a:pPr marL="457200" indent="-457200" algn="l">
              <a:buFontTx/>
              <a:buChar char="-"/>
            </a:pP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deti 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16 rokov </a:t>
            </a: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13,64 </a:t>
            </a: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457200" indent="-457200" algn="l">
              <a:buFontTx/>
              <a:buChar char="-"/>
            </a:pP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dôchodcovia 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25,06 </a:t>
            </a: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17 707 osôb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933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915169"/>
          </a:xfrm>
        </p:spPr>
        <p:txBody>
          <a:bodyPr>
            <a:normAutofit fontScale="90000"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Mestská časť Bratislava – Ružinov</a:t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Legislatívne normy a strategické dokumenty</a:t>
            </a:r>
            <a:r>
              <a:rPr lang="sk-SK" b="1" i="1" dirty="0"/>
              <a:t/>
            </a:r>
            <a:br>
              <a:rPr lang="sk-SK" b="1" i="1" dirty="0"/>
            </a:b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774210" cy="36499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Zákon 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č. 448/2008 Z. z. o sociálnych 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službách</a:t>
            </a:r>
          </a:p>
          <a:p>
            <a:pPr algn="just"/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Miestne dokumenty:</a:t>
            </a:r>
          </a:p>
          <a:p>
            <a:pPr algn="just">
              <a:buFontTx/>
              <a:buChar char="-"/>
            </a:pP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PHSR MČ Ba 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Ružinov na roky 2014 – 2020 s výhľadom 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do 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just">
              <a:buFontTx/>
              <a:buChar char="-"/>
            </a:pPr>
            <a:r>
              <a:rPr lang="sk-SK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KPSS MČ Ba – Ružinov na roky 2017 – 2021 </a:t>
            </a:r>
            <a:endParaRPr lang="sk-SK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Regionálne dokumenty:</a:t>
            </a:r>
          </a:p>
          <a:p>
            <a:pPr algn="just"/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PHSR BSK 2014 – 2020</a:t>
            </a:r>
          </a:p>
          <a:p>
            <a:pPr algn="just"/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PHSR HLMBA 2010 – 2020 a KPSS HLMBA</a:t>
            </a:r>
          </a:p>
          <a:p>
            <a:pPr algn="just"/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Národné dokumenty</a:t>
            </a:r>
          </a:p>
          <a:p>
            <a:pPr algn="just"/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Dokumenty EU</a:t>
            </a:r>
            <a:endParaRPr lang="sk-SK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933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Sociálne služby zriadené </a:t>
            </a:r>
            <a:br>
              <a:rPr lang="sk-SK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MČ </a:t>
            </a:r>
            <a:r>
              <a:rPr lang="sk-SK" sz="4000" dirty="0" err="1" smtClean="0">
                <a:latin typeface="Times New Roman" pitchFamily="18" charset="0"/>
                <a:cs typeface="Times New Roman" pitchFamily="18" charset="0"/>
              </a:rPr>
              <a:t>Ba-Ružinov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sk-SK" sz="4000" dirty="0" smtClean="0">
                <a:latin typeface="Times New Roman" pitchFamily="18" charset="0"/>
                <a:cs typeface="Times New Roman" pitchFamily="18" charset="0"/>
              </a:rPr>
            </a:b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4320480"/>
          </a:xfrm>
        </p:spPr>
        <p:txBody>
          <a:bodyPr>
            <a:normAutofit/>
          </a:bodyPr>
          <a:lstStyle/>
          <a:p>
            <a:pPr lvl="0" algn="l"/>
            <a:endParaRPr lang="sk-SK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ZPS / kapacita 406 klientov</a:t>
            </a:r>
          </a:p>
          <a:p>
            <a:pPr algn="l"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denných centier pre seniorov</a:t>
            </a:r>
          </a:p>
          <a:p>
            <a:pPr algn="l"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domáca opatrovateľská služba</a:t>
            </a:r>
          </a:p>
          <a:p>
            <a:pPr algn="l"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stravovanie pre seniorov</a:t>
            </a:r>
          </a:p>
          <a:p>
            <a:pPr algn="l"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obecné jasle</a:t>
            </a:r>
          </a:p>
          <a:p>
            <a:pPr algn="l"/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933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Mestská časť Bratislava – Ružinov</a:t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verejných poskytovateľov SS</a:t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www.region-bsk.sk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/>
          </a:bodyPr>
          <a:lstStyle/>
          <a:p>
            <a:pPr algn="l"/>
            <a:endParaRPr lang="sk-SK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933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orskyvlk\Desktop\MAPA_VEREJNÍ_POSKYTOVATLIA_soc.služieb_013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8172" y="1600201"/>
            <a:ext cx="6587655" cy="413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5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64703"/>
            <a:ext cx="7772400" cy="987177"/>
          </a:xfrm>
        </p:spPr>
        <p:txBody>
          <a:bodyPr>
            <a:normAutofit fontScale="90000"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Mestská časť Bratislava – Ružinov</a:t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neverejných poskytovateľov SS</a:t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www.region-bsk.sk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4104456"/>
          </a:xfrm>
        </p:spPr>
        <p:txBody>
          <a:bodyPr>
            <a:normAutofit/>
          </a:bodyPr>
          <a:lstStyle/>
          <a:p>
            <a:pPr algn="l"/>
            <a:endParaRPr lang="sk-SK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k-SK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k-SK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933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rskyvlk\Desktop\BSK_neverejní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12776"/>
            <a:ext cx="4824536" cy="500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5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03200"/>
          </a:xfrm>
        </p:spPr>
        <p:txBody>
          <a:bodyPr>
            <a:normAutofit fontScale="90000"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Mestská časť Bratislava – Ružinov</a:t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ZSS v pôsobnosti BSK</a:t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www.region-bsk.sk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/>
          </a:bodyPr>
          <a:lstStyle/>
          <a:p>
            <a:pPr algn="l"/>
            <a:endParaRPr lang="sk-SK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933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orskyvlk\Desktop\MAPA_ZSS_V_ZRIAĎOVATEĽSKEJ_POSOBNONOSTI_BSK_20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08912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5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329</Words>
  <Application>Microsoft Office PowerPoint</Application>
  <PresentationFormat>Předvádění na obrazovce (4:3)</PresentationFormat>
  <Paragraphs>141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Motív Office</vt:lpstr>
      <vt:lpstr>Mestská časť Bratislava – Ružinov  </vt:lpstr>
      <vt:lpstr>Bratislava Hlavné mesto SR</vt:lpstr>
      <vt:lpstr>Mestská časť Bratislava - Ružinov</vt:lpstr>
      <vt:lpstr>Socio-demografická analýza  Ružinova  </vt:lpstr>
      <vt:lpstr>Mestská časť Bratislava – Ružinov  Legislatívne normy a strategické dokumenty  </vt:lpstr>
      <vt:lpstr> Sociálne služby zriadené  MČ Ba-Ružinov   </vt:lpstr>
      <vt:lpstr>  Mestská časť Bratislava – Ružinov  Mapa verejných poskytovateľov SS www.region-bsk.sk    </vt:lpstr>
      <vt:lpstr>  Mestská časť Bratislava – Ružinov  Mapa neverejných poskytovateľov SS www.region-bsk.sk     </vt:lpstr>
      <vt:lpstr>  Mestská časť Bratislava – Ružinov  Mapa ZSS v pôsobnosti BSK www.region-bsk.sk    </vt:lpstr>
      <vt:lpstr>   Prehľad výdavkov a aktivít realizovaných  mestskou časťou v sociálnej oblasti   </vt:lpstr>
      <vt:lpstr>Mestská časť Bratislava – Ružinov  </vt:lpstr>
      <vt:lpstr>Mestská časť Bratislava – Ružinov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Mestská časť Bratislava – Ružinov</dc:title>
  <dc:creator>Compaq</dc:creator>
  <cp:lastModifiedBy>Votruba Petr</cp:lastModifiedBy>
  <cp:revision>71</cp:revision>
  <dcterms:created xsi:type="dcterms:W3CDTF">2016-12-27T18:55:09Z</dcterms:created>
  <dcterms:modified xsi:type="dcterms:W3CDTF">2018-01-05T08:22:39Z</dcterms:modified>
</cp:coreProperties>
</file>