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61" r:id="rId2"/>
    <p:sldId id="262" r:id="rId3"/>
    <p:sldId id="256" r:id="rId4"/>
    <p:sldId id="397" r:id="rId5"/>
    <p:sldId id="308" r:id="rId6"/>
    <p:sldId id="264" r:id="rId7"/>
    <p:sldId id="265" r:id="rId8"/>
    <p:sldId id="266" r:id="rId9"/>
    <p:sldId id="267" r:id="rId10"/>
    <p:sldId id="309" r:id="rId11"/>
    <p:sldId id="269" r:id="rId12"/>
    <p:sldId id="270" r:id="rId13"/>
    <p:sldId id="271" r:id="rId14"/>
    <p:sldId id="272" r:id="rId15"/>
    <p:sldId id="273" r:id="rId16"/>
    <p:sldId id="311" r:id="rId17"/>
    <p:sldId id="275" r:id="rId18"/>
    <p:sldId id="276" r:id="rId19"/>
    <p:sldId id="310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400" r:id="rId34"/>
    <p:sldId id="398" r:id="rId35"/>
    <p:sldId id="399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1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3" r:id="rId53"/>
    <p:sldId id="314" r:id="rId54"/>
    <p:sldId id="315" r:id="rId55"/>
    <p:sldId id="316" r:id="rId56"/>
    <p:sldId id="329" r:id="rId57"/>
    <p:sldId id="317" r:id="rId58"/>
    <p:sldId id="318" r:id="rId59"/>
    <p:sldId id="319" r:id="rId60"/>
    <p:sldId id="320" r:id="rId61"/>
    <p:sldId id="321" r:id="rId62"/>
    <p:sldId id="396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66" r:id="rId71"/>
    <p:sldId id="370" r:id="rId72"/>
    <p:sldId id="367" r:id="rId73"/>
    <p:sldId id="331" r:id="rId74"/>
    <p:sldId id="332" r:id="rId75"/>
    <p:sldId id="368" r:id="rId76"/>
    <p:sldId id="369" r:id="rId77"/>
    <p:sldId id="333" r:id="rId78"/>
    <p:sldId id="334" r:id="rId79"/>
    <p:sldId id="335" r:id="rId80"/>
    <p:sldId id="344" r:id="rId81"/>
    <p:sldId id="382" r:id="rId82"/>
    <p:sldId id="388" r:id="rId83"/>
    <p:sldId id="390" r:id="rId84"/>
    <p:sldId id="393" r:id="rId85"/>
    <p:sldId id="392" r:id="rId86"/>
    <p:sldId id="394" r:id="rId87"/>
    <p:sldId id="345" r:id="rId88"/>
    <p:sldId id="347" r:id="rId89"/>
    <p:sldId id="346" r:id="rId90"/>
    <p:sldId id="343" r:id="rId91"/>
    <p:sldId id="342" r:id="rId92"/>
    <p:sldId id="341" r:id="rId93"/>
    <p:sldId id="340" r:id="rId94"/>
    <p:sldId id="339" r:id="rId95"/>
    <p:sldId id="338" r:id="rId96"/>
    <p:sldId id="337" r:id="rId97"/>
    <p:sldId id="395" r:id="rId98"/>
    <p:sldId id="258" r:id="rId9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F8E26F-BE0A-BCD4-D687-76074AFB3FC2}" name="MPSV" initials="M" userId="MPSV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211407601827598E-2"/>
          <c:y val="8.2738985285787894E-2"/>
          <c:w val="0.62096092155147298"/>
          <c:h val="0.81139163043814799"/>
        </c:manualLayout>
      </c:layout>
      <c:pie3D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3200" dirty="0"/>
                      <a:t>50%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112-4D51-B0D7-B9EFF5F4B29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400" dirty="0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112-4D51-B0D7-B9EFF5F4B29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400" dirty="0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112-4D51-B0D7-B9EFF5F4B29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400" dirty="0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112-4D51-B0D7-B9EFF5F4B2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FF0000"/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4"/>
              <c:pt idx="0">
                <c:v>životní styl</c:v>
              </c:pt>
              <c:pt idx="1">
                <c:v> životní prostředí</c:v>
              </c:pt>
              <c:pt idx="2">
                <c:v> genetický základ</c:v>
              </c:pt>
              <c:pt idx="3">
                <c:v> zdravotnické služby</c:v>
              </c:pt>
            </c:strLit>
          </c:cat>
          <c:val>
            <c:numRef>
              <c:f>List1!$C$5:$C$8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12-4D51-B0D7-B9EFF5F4B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 rtl="0">
              <a:defRPr sz="1800" b="1"/>
            </a:pPr>
            <a:endParaRPr lang="cs-CZ"/>
          </a:p>
        </c:txPr>
      </c:legendEntry>
      <c:legendEntry>
        <c:idx val="1"/>
        <c:txPr>
          <a:bodyPr/>
          <a:lstStyle/>
          <a:p>
            <a:pPr rtl="0">
              <a:defRPr sz="1800" b="1"/>
            </a:pPr>
            <a:endParaRPr lang="cs-CZ"/>
          </a:p>
        </c:txPr>
      </c:legendEntry>
      <c:legendEntry>
        <c:idx val="2"/>
        <c:txPr>
          <a:bodyPr/>
          <a:lstStyle/>
          <a:p>
            <a:pPr rtl="0">
              <a:defRPr sz="1800" b="1"/>
            </a:pPr>
            <a:endParaRPr lang="cs-CZ"/>
          </a:p>
        </c:txPr>
      </c:legendEntry>
      <c:legendEntry>
        <c:idx val="3"/>
        <c:txPr>
          <a:bodyPr/>
          <a:lstStyle/>
          <a:p>
            <a:pPr rtl="0">
              <a:defRPr sz="1800" b="1"/>
            </a:pPr>
            <a:endParaRPr lang="cs-CZ"/>
          </a:p>
        </c:txPr>
      </c:legendEntry>
      <c:layout>
        <c:manualLayout>
          <c:xMode val="edge"/>
          <c:yMode val="edge"/>
          <c:x val="0.70507595327876804"/>
          <c:y val="0.19640991320521201"/>
          <c:w val="0.28603147736152601"/>
          <c:h val="0.77933535912688601"/>
        </c:manualLayout>
      </c:layout>
      <c:overlay val="0"/>
      <c:txPr>
        <a:bodyPr/>
        <a:lstStyle/>
        <a:p>
          <a:pPr rtl="0">
            <a:defRPr sz="1400" b="1"/>
          </a:pPr>
          <a:endParaRPr lang="cs-CZ"/>
        </a:p>
      </c:txPr>
    </c:legend>
    <c:plotVisOnly val="1"/>
    <c:dispBlanksAs val="gap"/>
    <c:showDLblsOverMax val="0"/>
  </c:chart>
  <c:spPr>
    <a:solidFill>
      <a:schemeClr val="accent1">
        <a:lumMod val="50000"/>
      </a:schemeClr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0F7A-0B95-4B93-8395-F79739DBBA86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669A7-BCB4-429C-AB40-607B5550F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40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608E7-766F-45A2-B34A-22EB3228017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02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85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895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70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728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71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890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72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53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75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644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76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297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81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519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83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8570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3269-002A-4153-A161-E0A146E9D200}" type="slidenum">
              <a:rPr lang="sk-SK" smtClean="0"/>
              <a:t>84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734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AF414-24DF-FEC9-601C-9384D4658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7851A4-8390-1C49-0C89-6125C038C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36AB47-F7EF-6411-AC3E-B237A33C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09CC6B-FF82-9315-E73E-C970907B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8C367-9266-3C1B-0FA8-A69F12C1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05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79D88-A195-737F-CB2F-4CACA878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F42E3-2645-FEC6-221F-7D5710F67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CA09BE-7BDF-913F-1436-EDE51D4B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2A7187-0B92-BBD4-E58C-39FBE7EC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22FD50-55CE-291A-10D3-759E05A5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07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6A873D-CFB8-C375-54FA-C74A2BE54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49756-61FA-4473-13FE-53043E94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BE109E-5375-CD57-6D84-09D50AEA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1A8516-A979-AADE-4418-EDC72928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B39AD2-BE08-E297-363A-38ECA38F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74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0BA8C-CE97-7FBD-3AA4-C2FFE915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EB480-CF42-94D8-9444-48D83CC43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589808-8607-7408-49B9-D7D41BF4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DAA942-D75C-7E05-64A4-537D4AE6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6FC3A-2592-3BA8-DD78-607E74B9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0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2FC0D-0214-52E6-D7B2-80FAEB4C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7CB33A-0F1E-FBCC-0D88-E87C1551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670DD2-BF5C-31A0-4ED2-5F41E383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A38A02-A58B-30D9-63FF-38C5FCF3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168F7-4571-9C7C-0662-2FDBDD82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41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07EE-3A88-1BCB-5865-3E5A2F0F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A9E30-5EE7-473C-6CE7-D197F90D3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64B37F-FC46-23E9-BEE4-B2BDE51C2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634E3E-0F3E-9C0A-4B9F-1E96106F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B42D08-B747-1775-FCC7-BAAE5DBA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EDABE9-471B-E2AC-20E5-E2FC4B4F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5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C4D0E-6448-D13D-82A8-32D940BA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3AD96B-43F4-FAC8-A8AF-DFA2088E3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82C04D-8D6D-64FD-0D25-B94D4379C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E1938E-7FFC-435D-E9B8-142750A41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F3526D-9D8C-D36F-A7F7-9AC8A1523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482EA2-DFF7-6D60-E44E-6922F2DF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CC4AF3-1415-FB48-43FE-0DA2A13E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38578E-A1FA-8C0F-828E-632CD1BC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7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4F4B4-9FB6-F9CD-275F-F109A9CB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30DC4B-A5A8-1699-3344-8E753CCE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82F096-45D1-A00A-EC14-7E906718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D643DF-AE00-1B88-F8CB-0899F12E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82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40924-D9B5-EE9B-19F6-0E7089A8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3E20E95-D4BE-B5FC-DB53-8CC1A941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0B5905-620B-57CD-E7FE-E993BEC3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52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89567-EBD7-E8C2-DE42-D75176D5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C40AB-7869-E395-EB5B-34B4F49B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900FB2-A1E5-33B8-DAE0-82A8BB826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3FF82B-869D-9355-9F8F-07EEE3FE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CE36DF-A52E-9D6B-CFD1-1465C6BA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378EF2-E1BB-7EE4-B71C-526CCDE7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95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952B-CEB6-FAAA-CB82-8208B6FC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DA70DB-7D41-E095-EA48-BC36F6310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5457F-503C-9289-16A3-0E9B1C4A9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79B44E-98AD-4E2F-1B30-DBB6DC1A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E9E00A-2E5C-31CC-1533-54D7D9CD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327630-C34F-F4A5-8DB1-525277FA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58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EA7657-F8C3-F87B-B68F-38064F31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6380AD-28FD-49CC-268D-E73F0D759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BD09A2-0FBD-8C61-120E-7BFEB5018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BA58-6C51-488B-AEA9-D9EE885A4FBC}" type="datetimeFigureOut">
              <a:rPr lang="cs-CZ" smtClean="0"/>
              <a:t>12.03.2025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2D6713-0DF6-E1D9-46A6-53A39402D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9D3B6E-75E5-CE94-1AB3-0DFC085AB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35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sv.cz/documents/20142/225517/Ak%C4%8Dn%C3%AD+pl%C3%A1n+2024-2026+Strategie+soci%C3%A1ln%C3%ADho+za%C4%8Dle%C5%88ov%C3%A1n%C3%AD+2021-2030.pdf/c5686f65-b67f-acd4-d96f-47dfb450cfc9" TargetMode="External"/><Relationship Id="rId2" Type="http://schemas.openxmlformats.org/officeDocument/2006/relationships/hyperlink" Target="https://www.mpsv.cz/documents/20142/225517/Strategie+soci%C3%A1ln%C3%ADho+za%C4%8Dle%C5%88ov%C3%A1n%C3%AD+2021-2030_aktualizace+2023.pdf/fec71d0b-c783-53e1-4b37-b73c7d591ec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Kuxys6GcEFA&amp;t=305s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opensocietyfoundations.org/reports/roma-health-mediators-successes-and-challeng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getherforbetterhealth.eu/" TargetMode="External"/><Relationship Id="rId2" Type="http://schemas.openxmlformats.org/officeDocument/2006/relationships/hyperlink" Target="https://globalofficebrussels.iom.int/equi-health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penickova.da@gmail.com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starosta@ceska-kamenice.cz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zdravotni.mediator@ddceskakamenice.cz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2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draveregiony.eu/wp-content/uploads/2018/04/Brozura-NP-ZK-2B-2020-2023.pdf" TargetMode="External"/><Relationship Id="rId2" Type="http://schemas.openxmlformats.org/officeDocument/2006/relationships/hyperlink" Target="https://oushi.upol.cz/wp-content/uploads/2023/10/Vsouhrn-min_compressed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www.zdraveregiony.eu/wp-content/uploads/2018/04/Vyrocna-sprava_Zdrave-regiony-2023_final.pdf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%20daniela.filakovska@upjs.s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search?q=mudr+iva+trantinov%C3%A1&amp;oq=mudr+iva+trantinov%C3%A1&amp;gs_lcrp=EgRlZGdlKgYIABBFGDkyBggAEEUYOTIHCAEQABjvBTIKCAIQABiiBBiJBTIKCAMQABiABBiiBNIBCDQxNjdqMGo0qAIAsAIB&amp;sourceid=chrome&amp;ie=UTF-8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2">
            <a:extLst>
              <a:ext uri="{FF2B5EF4-FFF2-40B4-BE49-F238E27FC236}">
                <a16:creationId xmlns:a16="http://schemas.microsoft.com/office/drawing/2014/main" id="{D4C38743-3FD2-7106-5684-CFC2CCB3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8">
            <a:extLst>
              <a:ext uri="{FF2B5EF4-FFF2-40B4-BE49-F238E27FC236}">
                <a16:creationId xmlns:a16="http://schemas.microsoft.com/office/drawing/2014/main" id="{2BD0DA24-8627-F142-3A25-95F2C9AB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2333"/>
            <a:ext cx="6096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Podpora zdraví lidí sociálně vyloučených nebo sociálním vyloučením ohrožených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11. 3. 2025</a:t>
            </a:r>
            <a:endParaRPr lang="cs-CZ" altLang="cs-CZ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TextovéPole 9">
            <a:extLst>
              <a:ext uri="{FF2B5EF4-FFF2-40B4-BE49-F238E27FC236}">
                <a16:creationId xmlns:a16="http://schemas.microsoft.com/office/drawing/2014/main" id="{425D1305-8EEF-F6DD-45B9-1E3C6C672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52170"/>
            <a:ext cx="609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Oddělení sociální integrace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Ministerstva práce a sociálních věcí</a:t>
            </a:r>
          </a:p>
        </p:txBody>
      </p:sp>
      <p:sp>
        <p:nvSpPr>
          <p:cNvPr id="3077" name="TextovéPole 8">
            <a:extLst>
              <a:ext uri="{FF2B5EF4-FFF2-40B4-BE49-F238E27FC236}">
                <a16:creationId xmlns:a16="http://schemas.microsoft.com/office/drawing/2014/main" id="{08697AAC-8960-56BC-93BA-38CF43CC7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22047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5" y="2097618"/>
            <a:ext cx="4484879" cy="35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194" y="2097618"/>
            <a:ext cx="4340416" cy="356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023992" y="162880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Kouření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47528" y="162880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Pohybová aktivita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67608" y="52292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 </a:t>
            </a:r>
            <a:r>
              <a:rPr lang="cs-CZ" sz="1600" dirty="0"/>
              <a:t>Pohyb. akt. vyšší intenzity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847528" y="5733257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accent1">
                    <a:lumMod val="50000"/>
                  </a:schemeClr>
                </a:solidFill>
              </a:rPr>
              <a:t>J. </a:t>
            </a:r>
            <a:r>
              <a:rPr lang="cs-CZ" i="1" dirty="0" err="1">
                <a:solidFill>
                  <a:schemeClr val="accent1">
                    <a:lumMod val="50000"/>
                  </a:schemeClr>
                </a:solidFill>
              </a:rPr>
              <a:t>Slávková</a:t>
            </a:r>
            <a:r>
              <a:rPr lang="cs-CZ" i="1" dirty="0">
                <a:solidFill>
                  <a:schemeClr val="accent1">
                    <a:lumMod val="50000"/>
                  </a:schemeClr>
                </a:solidFill>
              </a:rPr>
              <a:t>, Z. </a:t>
            </a:r>
            <a:r>
              <a:rPr lang="cs-CZ" i="1" dirty="0" err="1">
                <a:solidFill>
                  <a:schemeClr val="accent1">
                    <a:lumMod val="50000"/>
                  </a:schemeClr>
                </a:solidFill>
              </a:rPr>
              <a:t>Derflerová</a:t>
            </a:r>
            <a:r>
              <a:rPr lang="cs-CZ" i="1" dirty="0">
                <a:solidFill>
                  <a:schemeClr val="accent1">
                    <a:lumMod val="50000"/>
                  </a:schemeClr>
                </a:solidFill>
              </a:rPr>
              <a:t> Brázdová: Konzumace ovoce a zeleniny u romské populace, Hygiena 2014, 59(4) 179–183.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15988" y="733054"/>
            <a:ext cx="914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Pohybová aktivita a prevalence kuřáctví </a:t>
            </a:r>
          </a:p>
          <a:p>
            <a:pPr algn="ctr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 romské populace – průměry ČR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567608" y="2780928"/>
            <a:ext cx="504056" cy="21602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3791744" y="4653136"/>
            <a:ext cx="432048" cy="2880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4943872" y="4869160"/>
            <a:ext cx="432048" cy="720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744072" y="4077072"/>
            <a:ext cx="576064" cy="93610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7896200" y="4941169"/>
            <a:ext cx="648072" cy="4571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9120336" y="3068960"/>
            <a:ext cx="576064" cy="194421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čára 18"/>
          <p:cNvCxnSpPr/>
          <p:nvPr/>
        </p:nvCxnSpPr>
        <p:spPr>
          <a:xfrm>
            <a:off x="8832304" y="4230603"/>
            <a:ext cx="108012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4655840" y="4077072"/>
            <a:ext cx="1008112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5591944" y="3933056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Č R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9912424" y="3861048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Č R</a:t>
            </a:r>
          </a:p>
        </p:txBody>
      </p:sp>
      <p:cxnSp>
        <p:nvCxnSpPr>
          <p:cNvPr id="28" name="Přímá spojovací čára 27"/>
          <p:cNvCxnSpPr/>
          <p:nvPr/>
        </p:nvCxnSpPr>
        <p:spPr>
          <a:xfrm>
            <a:off x="2423592" y="4365104"/>
            <a:ext cx="86409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3215680" y="4149080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Č R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FE9FD09D-09DA-4F6C-0089-ADD3E18A7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74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4"/>
            <a:ext cx="9144000" cy="973666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</a:rPr>
              <a:t>Životní styl osob ohrožených </a:t>
            </a:r>
            <a:br>
              <a:rPr lang="cs-CZ" alt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</a:rPr>
              <a:t>sociálním vyloučením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79600"/>
            <a:ext cx="9144000" cy="4622800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téměř  nulová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pohybová  aktivita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dospělých a dospívajících – především žen a dívek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nevhodné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stravování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převaha sladkostí, koláčů, sladkých nápojů,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drinků (u dětí), masa, uzenin ( 460 % DDD), z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elenina: 19 % DDD, mléčné výrobky u dětí: 30 %, DDD ryby 6–12 % DDD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kouření: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75–80 % populace, 50 % těhotných, více  než  90 % dětí  vystaveno  pasivnímu kouření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alkohol: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 více  než většinová populace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nelegální 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drogy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děti a  mládež toluen –  neznáme  přesná data, liší se dle  lokalit, problém vzrůstá s  nezaměstnaností a zvyšující se sociální vyloučeností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 </a:t>
            </a:r>
            <a:r>
              <a:rPr kumimoji="0" lang="cs-CZ" sz="1575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</a:t>
            </a: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Report </a:t>
            </a: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status of the Roma population Data collection in the Member States </a:t>
            </a: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cs-CZ" sz="1575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575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</a:t>
            </a: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Union, </a:t>
            </a:r>
            <a:r>
              <a:rPr kumimoji="0" lang="cs-CZ" sz="1575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</a:t>
            </a: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575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</a:t>
            </a:r>
            <a:r>
              <a:rPr kumimoji="0" lang="cs-CZ" sz="1575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2014.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39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2868"/>
            <a:ext cx="9144000" cy="787399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Institucionální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diskriminace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6385"/>
            <a:ext cx="9144000" cy="449368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Dostupná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stomatologa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62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82 % 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PLD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21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PLDD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gynekologa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30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38 %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klientů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členů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romských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komunit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soc.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znev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858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4"/>
            <a:ext cx="9144000" cy="77046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Kdo by měl řešit nerovnosti ve zdraví?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63184"/>
            <a:ext cx="9144000" cy="4781549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Orgány ochrany veřejného zdraví Ministerstvo zdravotnictví  (OOVZ) –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přísp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– Státní zdravotní ústav (SZÚ), Zdravotní ústavy (ZÚ) a Krajské hygienické stanice (KHS)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200" noProof="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Odborné lékařské společnosti a profesní komory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Krajské úřady (KÚ) (zdravotní odbory)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Úřady práce (ÚP ČR)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Agentura pro sociální začleňování (ASZ MMR ČR) (např. práce s rodinami v sociálně vyloučených lokalitách)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Agentura sociální péče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Romští koordinátoři (ORP, KRAJE)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asociace pro neslyšící, osoby se zdrav. </a:t>
            </a:r>
            <a:r>
              <a:rPr lang="cs-CZ" sz="22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p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ostižením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organizace pro seniory atd.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předškolní a školní kluby, školy v sociálně vyloučených lokalitách (ne učitelé, ale…)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 podpory rodiny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nízkoprahová centra a kluby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_______________________________________________________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ZDRAVOTNĚ-SOCIÁLNÍ MEDIÁTOŘI / ASISTENTI 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–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INST. ZASTŘEŠENÍ – ??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94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98133"/>
            <a:ext cx="9144000" cy="4334933"/>
          </a:xfrm>
        </p:spPr>
        <p:txBody>
          <a:bodyPr>
            <a:normAutofit/>
          </a:bodyPr>
          <a:lstStyle/>
          <a:p>
            <a:pPr algn="just"/>
            <a:endParaRPr lang="cs-CZ" altLang="cs-CZ" b="1" dirty="0"/>
          </a:p>
          <a:p>
            <a:pPr algn="just"/>
            <a:endParaRPr lang="cs-CZ" altLang="cs-CZ" b="1" dirty="0"/>
          </a:p>
          <a:p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  <a:t>Efektivní podpora zdraví osob ohrožených chudobou a sociálním vyloučením (2018–2022)</a:t>
            </a:r>
            <a:b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  <a:t>Podpora zdraví v rodinách (2023–2025)</a:t>
            </a:r>
            <a:br>
              <a:rPr lang="cs-CZ" altLang="cs-CZ" sz="2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cs-CZ" altLang="cs-CZ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Projekt podpořený z ESF OPZ/OPZ+ a státního rozpočtu</a:t>
            </a:r>
            <a:br>
              <a:rPr lang="cs-CZ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reg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. č. CZ.03.2.63/0.0/0.0/15_039/0009439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E2858ED-9BD7-D23D-164C-A0ECA8EC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87" y="944811"/>
            <a:ext cx="1112321" cy="105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:\PUBLICITA\VIZUÁLNÍ_IDENTITA\loga\OPZ\logo_OPZ_barevne.jpg">
            <a:extLst>
              <a:ext uri="{FF2B5EF4-FFF2-40B4-BE49-F238E27FC236}">
                <a16:creationId xmlns:a16="http://schemas.microsoft.com/office/drawing/2014/main" id="{6B6DDBDA-7719-0770-6D8F-B94F6674A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1" y="944811"/>
            <a:ext cx="51911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50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9134"/>
            <a:ext cx="9144000" cy="83291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Jak zlepšit zdraví cílové skupiny?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04436"/>
            <a:ext cx="9144000" cy="4469204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Podpořit zdravý životní styl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Zvýšit dostupnost zdravotní péče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  j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akým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způsobem: 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vytvořit intervenční programy 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ustanovit regionální centra podpory zdraví v každém kraji 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vytvořit krajské realizační týmy </a:t>
            </a:r>
          </a:p>
          <a:p>
            <a:pPr marL="1143000" marR="0" lvl="2" indent="-2286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Interní zaměstnanci (koordinátoři a mediátoři podpory zdraví – MPZ)</a:t>
            </a:r>
          </a:p>
          <a:p>
            <a:pPr marL="1143000" marR="0" lvl="2" indent="-2286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Klíčoví partneři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proškolit terénní pracovníky (kurz mediátora podpory zdraví) 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proškolit realizátory v metodikách programů</a:t>
            </a:r>
          </a:p>
          <a:p>
            <a:pPr marL="742950" marR="0" lvl="1" indent="-28575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realizovat intervenční programy 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57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3" y="940058"/>
            <a:ext cx="8936502" cy="4906107"/>
          </a:xfrm>
        </p:spPr>
      </p:pic>
      <p:cxnSp>
        <p:nvCxnSpPr>
          <p:cNvPr id="6" name="Přímá spojnice 5"/>
          <p:cNvCxnSpPr/>
          <p:nvPr/>
        </p:nvCxnSpPr>
        <p:spPr>
          <a:xfrm flipV="1">
            <a:off x="4773637" y="1638007"/>
            <a:ext cx="822960" cy="1266092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4516383" y="1571207"/>
            <a:ext cx="251021" cy="1302782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3512127" y="2894274"/>
            <a:ext cx="1238650" cy="436967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 flipV="1">
            <a:off x="2276741" y="2619791"/>
            <a:ext cx="2498334" cy="26800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753602" y="2387836"/>
            <a:ext cx="1680903" cy="511868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4415351" y="2876850"/>
            <a:ext cx="352052" cy="270187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4758725" y="2909937"/>
            <a:ext cx="1756229" cy="163955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50778" y="2909936"/>
            <a:ext cx="2612915" cy="483176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7728074" y="3729713"/>
            <a:ext cx="716273" cy="1131119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7728073" y="4362451"/>
            <a:ext cx="1602965" cy="49838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7728073" y="2873989"/>
            <a:ext cx="986437" cy="1986842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762983" y="2899705"/>
            <a:ext cx="2972763" cy="1961126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ál 32"/>
          <p:cNvSpPr/>
          <p:nvPr/>
        </p:nvSpPr>
        <p:spPr>
          <a:xfrm>
            <a:off x="5527963" y="1405843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4" name="Ovál 33"/>
          <p:cNvSpPr/>
          <p:nvPr/>
        </p:nvSpPr>
        <p:spPr>
          <a:xfrm>
            <a:off x="4344640" y="1410745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5" name="Ovál 34"/>
          <p:cNvSpPr/>
          <p:nvPr/>
        </p:nvSpPr>
        <p:spPr>
          <a:xfrm>
            <a:off x="2152650" y="2465593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6" name="Ovál 35"/>
          <p:cNvSpPr/>
          <p:nvPr/>
        </p:nvSpPr>
        <p:spPr>
          <a:xfrm>
            <a:off x="4780829" y="2781994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7" name="Ovál 36"/>
          <p:cNvSpPr/>
          <p:nvPr/>
        </p:nvSpPr>
        <p:spPr>
          <a:xfrm>
            <a:off x="3259534" y="3230124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8" name="Ovál 37"/>
          <p:cNvSpPr/>
          <p:nvPr/>
        </p:nvSpPr>
        <p:spPr>
          <a:xfrm>
            <a:off x="4459216" y="2772873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9" name="Ovál 38"/>
          <p:cNvSpPr/>
          <p:nvPr/>
        </p:nvSpPr>
        <p:spPr>
          <a:xfrm>
            <a:off x="4280962" y="5396110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0" name="Ovál 39"/>
          <p:cNvSpPr/>
          <p:nvPr/>
        </p:nvSpPr>
        <p:spPr>
          <a:xfrm>
            <a:off x="6399003" y="4439580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1" name="Ovál 40"/>
          <p:cNvSpPr/>
          <p:nvPr/>
        </p:nvSpPr>
        <p:spPr>
          <a:xfrm>
            <a:off x="6386798" y="2262100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2" name="Ovál 41"/>
          <p:cNvSpPr/>
          <p:nvPr/>
        </p:nvSpPr>
        <p:spPr>
          <a:xfrm>
            <a:off x="7259209" y="3264086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3" name="Ovál 42"/>
          <p:cNvSpPr/>
          <p:nvPr/>
        </p:nvSpPr>
        <p:spPr>
          <a:xfrm>
            <a:off x="7624908" y="4730366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4" name="Ovál 43"/>
          <p:cNvSpPr/>
          <p:nvPr/>
        </p:nvSpPr>
        <p:spPr>
          <a:xfrm>
            <a:off x="8608174" y="2777884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5" name="Ovál 44"/>
          <p:cNvSpPr/>
          <p:nvPr/>
        </p:nvSpPr>
        <p:spPr>
          <a:xfrm>
            <a:off x="8351865" y="3570346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6" name="Ovál 45"/>
          <p:cNvSpPr/>
          <p:nvPr/>
        </p:nvSpPr>
        <p:spPr>
          <a:xfrm>
            <a:off x="9238636" y="4226367"/>
            <a:ext cx="256310" cy="2641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48" name="Přímá spojnice 47"/>
          <p:cNvCxnSpPr>
            <a:endCxn id="33" idx="2"/>
          </p:cNvCxnSpPr>
          <p:nvPr/>
        </p:nvCxnSpPr>
        <p:spPr>
          <a:xfrm>
            <a:off x="4600950" y="1537895"/>
            <a:ext cx="92701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5784274" y="1780444"/>
            <a:ext cx="640061" cy="6627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>
            <a:endCxn id="42" idx="1"/>
          </p:cNvCxnSpPr>
          <p:nvPr/>
        </p:nvCxnSpPr>
        <p:spPr>
          <a:xfrm>
            <a:off x="6643109" y="2526205"/>
            <a:ext cx="653637" cy="77655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>
            <a:stCxn id="35" idx="6"/>
          </p:cNvCxnSpPr>
          <p:nvPr/>
        </p:nvCxnSpPr>
        <p:spPr>
          <a:xfrm flipV="1">
            <a:off x="2408960" y="1608607"/>
            <a:ext cx="1935680" cy="98903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2341419" y="2729698"/>
            <a:ext cx="918116" cy="5730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>
            <a:stCxn id="37" idx="5"/>
            <a:endCxn id="39" idx="1"/>
          </p:cNvCxnSpPr>
          <p:nvPr/>
        </p:nvCxnSpPr>
        <p:spPr>
          <a:xfrm>
            <a:off x="3478308" y="3455552"/>
            <a:ext cx="840190" cy="19792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>
            <a:endCxn id="40" idx="2"/>
          </p:cNvCxnSpPr>
          <p:nvPr/>
        </p:nvCxnSpPr>
        <p:spPr>
          <a:xfrm flipV="1">
            <a:off x="4542707" y="4571632"/>
            <a:ext cx="1856297" cy="89659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>
            <a:stCxn id="40" idx="7"/>
            <a:endCxn id="42" idx="3"/>
          </p:cNvCxnSpPr>
          <p:nvPr/>
        </p:nvCxnSpPr>
        <p:spPr>
          <a:xfrm flipV="1">
            <a:off x="6617777" y="3489513"/>
            <a:ext cx="678968" cy="9887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>
            <a:endCxn id="43" idx="2"/>
          </p:cNvCxnSpPr>
          <p:nvPr/>
        </p:nvCxnSpPr>
        <p:spPr>
          <a:xfrm>
            <a:off x="6643108" y="4611640"/>
            <a:ext cx="981800" cy="2507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>
            <a:endCxn id="43" idx="0"/>
          </p:cNvCxnSpPr>
          <p:nvPr/>
        </p:nvCxnSpPr>
        <p:spPr>
          <a:xfrm>
            <a:off x="7440037" y="3540103"/>
            <a:ext cx="313027" cy="119026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>
            <a:stCxn id="45" idx="5"/>
            <a:endCxn id="46" idx="1"/>
          </p:cNvCxnSpPr>
          <p:nvPr/>
        </p:nvCxnSpPr>
        <p:spPr>
          <a:xfrm>
            <a:off x="8570639" y="3795774"/>
            <a:ext cx="705534" cy="4692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>
            <a:stCxn id="45" idx="7"/>
            <a:endCxn id="44" idx="4"/>
          </p:cNvCxnSpPr>
          <p:nvPr/>
        </p:nvCxnSpPr>
        <p:spPr>
          <a:xfrm flipV="1">
            <a:off x="8570640" y="3041987"/>
            <a:ext cx="165691" cy="5670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ál 87"/>
          <p:cNvSpPr/>
          <p:nvPr/>
        </p:nvSpPr>
        <p:spPr>
          <a:xfrm>
            <a:off x="8965628" y="1644372"/>
            <a:ext cx="855937" cy="8513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0" name="TextovéPole 89"/>
          <p:cNvSpPr txBox="1"/>
          <p:nvPr/>
        </p:nvSpPr>
        <p:spPr>
          <a:xfrm>
            <a:off x="9140974" y="1930004"/>
            <a:ext cx="76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KRT</a:t>
            </a:r>
            <a:endParaRPr lang="cs-CZ" sz="1350" dirty="0"/>
          </a:p>
        </p:txBody>
      </p:sp>
      <p:sp>
        <p:nvSpPr>
          <p:cNvPr id="92" name="Ovál 91"/>
          <p:cNvSpPr/>
          <p:nvPr/>
        </p:nvSpPr>
        <p:spPr>
          <a:xfrm>
            <a:off x="8476315" y="1064169"/>
            <a:ext cx="855937" cy="851355"/>
          </a:xfrm>
          <a:prstGeom prst="ellipse">
            <a:avLst/>
          </a:prstGeom>
          <a:solidFill>
            <a:srgbClr val="FF996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3" name="Ovál 92"/>
          <p:cNvSpPr/>
          <p:nvPr/>
        </p:nvSpPr>
        <p:spPr>
          <a:xfrm>
            <a:off x="9180770" y="1131093"/>
            <a:ext cx="858581" cy="77929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4" name="TextovéPole 93"/>
          <p:cNvSpPr txBox="1"/>
          <p:nvPr/>
        </p:nvSpPr>
        <p:spPr>
          <a:xfrm>
            <a:off x="8574563" y="1319222"/>
            <a:ext cx="61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NRT</a:t>
            </a:r>
            <a:endParaRPr lang="cs-CZ" b="1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9392206" y="1347612"/>
            <a:ext cx="57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ET</a:t>
            </a:r>
          </a:p>
        </p:txBody>
      </p:sp>
      <p:sp>
        <p:nvSpPr>
          <p:cNvPr id="96" name="Ovál 95"/>
          <p:cNvSpPr/>
          <p:nvPr/>
        </p:nvSpPr>
        <p:spPr>
          <a:xfrm>
            <a:off x="4615188" y="2570246"/>
            <a:ext cx="283612" cy="249734"/>
          </a:xfrm>
          <a:prstGeom prst="ellipse">
            <a:avLst/>
          </a:prstGeom>
          <a:solidFill>
            <a:srgbClr val="FF9966"/>
          </a:solidFill>
          <a:ln w="25400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7" name="Ovál 96"/>
          <p:cNvSpPr/>
          <p:nvPr/>
        </p:nvSpPr>
        <p:spPr>
          <a:xfrm>
            <a:off x="4619274" y="3021625"/>
            <a:ext cx="240524" cy="239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F395C662-FBA2-D569-7ECC-0A5109A4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271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186"/>
            <a:ext cx="9144000" cy="79871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Realizační týmy projektu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DBBA548-EBCC-8C08-7720-0BC8C25A9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68902"/>
            <a:ext cx="9144000" cy="495731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dirty="0"/>
              <a:t>Národní realizační tým (NRT)</a:t>
            </a:r>
          </a:p>
          <a:p>
            <a:pPr lvl="2" algn="l"/>
            <a:r>
              <a:rPr lang="cs-CZ" sz="2200" dirty="0"/>
              <a:t>zaměstnanci SZÚ</a:t>
            </a:r>
            <a:r>
              <a:rPr lang="cs-CZ" dirty="0"/>
              <a:t>				</a:t>
            </a:r>
          </a:p>
          <a:p>
            <a:pPr algn="l"/>
            <a:r>
              <a:rPr lang="cs-CZ" dirty="0"/>
              <a:t>Krajské realizační týmy (KRT)</a:t>
            </a:r>
          </a:p>
          <a:p>
            <a:pPr lvl="2" algn="l"/>
            <a:r>
              <a:rPr lang="cs-CZ" sz="2200" dirty="0"/>
              <a:t>14 koordinátorů (KOO) ve 14 krajích</a:t>
            </a:r>
          </a:p>
          <a:p>
            <a:pPr lvl="2" algn="l"/>
            <a:r>
              <a:rPr lang="cs-CZ" sz="2200" dirty="0"/>
              <a:t>50 mediátorů podpory zdraví (MPZ) pro SVL</a:t>
            </a:r>
          </a:p>
          <a:p>
            <a:pPr lvl="2" algn="l"/>
            <a:r>
              <a:rPr lang="cs-CZ" sz="2200" dirty="0"/>
              <a:t>klíčoví partneři: OOVZ, ZÚ, KÚ, praktičtí lékaři (pro děti a dospělé), Svaz měst a obcí, Agentura pro sociální začleňování, NNO aj.</a:t>
            </a:r>
          </a:p>
          <a:p>
            <a:pPr algn="l"/>
            <a:r>
              <a:rPr lang="cs-CZ" dirty="0"/>
              <a:t>Lektoři kurzu mediátora podpory zdraví (80 hodin)</a:t>
            </a:r>
          </a:p>
          <a:p>
            <a:pPr algn="l"/>
            <a:r>
              <a:rPr lang="cs-CZ" dirty="0"/>
              <a:t>Expertní tým pro tvorbu 66 programů (ET)</a:t>
            </a:r>
          </a:p>
          <a:p>
            <a:pPr lvl="2" algn="l"/>
            <a:r>
              <a:rPr lang="cs-CZ" sz="2000" dirty="0"/>
              <a:t>Experti pro odborná východiska programů</a:t>
            </a:r>
          </a:p>
          <a:p>
            <a:pPr lvl="2" algn="l"/>
            <a:r>
              <a:rPr lang="cs-CZ" sz="2000" dirty="0"/>
              <a:t>Experti pro návrhy programů a metodik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834676C-939A-25DD-C361-8D1E6224BB54}"/>
              </a:ext>
            </a:extLst>
          </p:cNvPr>
          <p:cNvSpPr/>
          <p:nvPr/>
        </p:nvSpPr>
        <p:spPr>
          <a:xfrm>
            <a:off x="8048456" y="1672338"/>
            <a:ext cx="442741" cy="465510"/>
          </a:xfrm>
          <a:prstGeom prst="ellipse">
            <a:avLst/>
          </a:prstGeom>
          <a:solidFill>
            <a:srgbClr val="FF9966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DA8F0A5-CA81-C706-54D7-34F22DE3CA3B}"/>
              </a:ext>
            </a:extLst>
          </p:cNvPr>
          <p:cNvSpPr/>
          <p:nvPr/>
        </p:nvSpPr>
        <p:spPr>
          <a:xfrm>
            <a:off x="8050634" y="2475640"/>
            <a:ext cx="442741" cy="43487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2AB9CC4-E277-FC60-4B51-F5108F4F9E25}"/>
              </a:ext>
            </a:extLst>
          </p:cNvPr>
          <p:cNvSpPr/>
          <p:nvPr/>
        </p:nvSpPr>
        <p:spPr>
          <a:xfrm>
            <a:off x="8072936" y="4717645"/>
            <a:ext cx="429289" cy="4192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695628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899"/>
            <a:ext cx="9144000" cy="87245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Cíle individuálních projektů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353"/>
            <a:ext cx="9144000" cy="481528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cílové skupiny: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zlepšit rozhodování ve prospěch zdraví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podpořit: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vyšší dostupnost zdravotní péče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zlepšení životního stylu 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zlepšení zdraví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snížení ztrát z nemocí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vyšší práceschopnost obyvatel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6">
            <a:extLst>
              <a:ext uri="{FF2B5EF4-FFF2-40B4-BE49-F238E27FC236}">
                <a16:creationId xmlns:a16="http://schemas.microsoft.com/office/drawing/2014/main" id="{21BF010C-9E11-4588-4963-44CE3A97D272}"/>
              </a:ext>
            </a:extLst>
          </p:cNvPr>
          <p:cNvSpPr/>
          <p:nvPr/>
        </p:nvSpPr>
        <p:spPr>
          <a:xfrm>
            <a:off x="1600663" y="379495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0" name="Šipka doprava 6">
            <a:extLst>
              <a:ext uri="{FF2B5EF4-FFF2-40B4-BE49-F238E27FC236}">
                <a16:creationId xmlns:a16="http://schemas.microsoft.com/office/drawing/2014/main" id="{4AA1E624-6DD0-02F8-37D0-C38D60EF9664}"/>
              </a:ext>
            </a:extLst>
          </p:cNvPr>
          <p:cNvSpPr/>
          <p:nvPr/>
        </p:nvSpPr>
        <p:spPr>
          <a:xfrm>
            <a:off x="1600663" y="427452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1" name="Šipka doprava 6">
            <a:extLst>
              <a:ext uri="{FF2B5EF4-FFF2-40B4-BE49-F238E27FC236}">
                <a16:creationId xmlns:a16="http://schemas.microsoft.com/office/drawing/2014/main" id="{B92AA34C-FCD6-BF1F-1EFA-8C0200BDD9EF}"/>
              </a:ext>
            </a:extLst>
          </p:cNvPr>
          <p:cNvSpPr/>
          <p:nvPr/>
        </p:nvSpPr>
        <p:spPr>
          <a:xfrm>
            <a:off x="1600663" y="4812999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2" name="Šipka doprava 6">
            <a:extLst>
              <a:ext uri="{FF2B5EF4-FFF2-40B4-BE49-F238E27FC236}">
                <a16:creationId xmlns:a16="http://schemas.microsoft.com/office/drawing/2014/main" id="{1FF03C8D-4715-FEF6-CE9F-4A49F5FE17F8}"/>
              </a:ext>
            </a:extLst>
          </p:cNvPr>
          <p:cNvSpPr/>
          <p:nvPr/>
        </p:nvSpPr>
        <p:spPr>
          <a:xfrm>
            <a:off x="1600790" y="5351470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13" name="Šipka doprava 6">
            <a:extLst>
              <a:ext uri="{FF2B5EF4-FFF2-40B4-BE49-F238E27FC236}">
                <a16:creationId xmlns:a16="http://schemas.microsoft.com/office/drawing/2014/main" id="{80A7E658-64C8-9BD7-CD8D-4C90F2BB47EF}"/>
              </a:ext>
            </a:extLst>
          </p:cNvPr>
          <p:cNvSpPr/>
          <p:nvPr/>
        </p:nvSpPr>
        <p:spPr>
          <a:xfrm>
            <a:off x="1592401" y="5831040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784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4E0A3634-F95B-D950-CAFB-CB2E9264FFA0}"/>
              </a:ext>
            </a:extLst>
          </p:cNvPr>
          <p:cNvGrpSpPr/>
          <p:nvPr/>
        </p:nvGrpSpPr>
        <p:grpSpPr>
          <a:xfrm>
            <a:off x="1314845" y="1689319"/>
            <a:ext cx="8960060" cy="4791552"/>
            <a:chOff x="2235155" y="2639050"/>
            <a:chExt cx="7524052" cy="4060839"/>
          </a:xfrm>
        </p:grpSpPr>
        <p:sp>
          <p:nvSpPr>
            <p:cNvPr id="6" name="Obrazec 5">
              <a:extLst>
                <a:ext uri="{FF2B5EF4-FFF2-40B4-BE49-F238E27FC236}">
                  <a16:creationId xmlns:a16="http://schemas.microsoft.com/office/drawing/2014/main" id="{2DF94351-B032-9BF9-FDCE-6927B3A57C25}"/>
                </a:ext>
              </a:extLst>
            </p:cNvPr>
            <p:cNvSpPr/>
            <p:nvPr/>
          </p:nvSpPr>
          <p:spPr>
            <a:xfrm>
              <a:off x="2235155" y="2639050"/>
              <a:ext cx="7524052" cy="4060839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3A54C83B-CE9F-78F9-BD34-A7F3825BD9FF}"/>
                </a:ext>
              </a:extLst>
            </p:cNvPr>
            <p:cNvSpPr/>
            <p:nvPr/>
          </p:nvSpPr>
          <p:spPr>
            <a:xfrm>
              <a:off x="3169541" y="5521796"/>
              <a:ext cx="168930" cy="1689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E9AAC029-824E-6AFF-CFDC-042FBAE23227}"/>
                </a:ext>
              </a:extLst>
            </p:cNvPr>
            <p:cNvSpPr/>
            <p:nvPr/>
          </p:nvSpPr>
          <p:spPr>
            <a:xfrm>
              <a:off x="2235155" y="5140705"/>
              <a:ext cx="3944855" cy="389746"/>
            </a:xfrm>
            <a:custGeom>
              <a:avLst/>
              <a:gdLst>
                <a:gd name="connsiteX0" fmla="*/ 0 w 3944855"/>
                <a:gd name="connsiteY0" fmla="*/ 0 h 389746"/>
                <a:gd name="connsiteX1" fmla="*/ 3944855 w 3944855"/>
                <a:gd name="connsiteY1" fmla="*/ 0 h 389746"/>
                <a:gd name="connsiteX2" fmla="*/ 3944855 w 3944855"/>
                <a:gd name="connsiteY2" fmla="*/ 389746 h 389746"/>
                <a:gd name="connsiteX3" fmla="*/ 0 w 3944855"/>
                <a:gd name="connsiteY3" fmla="*/ 389746 h 389746"/>
                <a:gd name="connsiteX4" fmla="*/ 0 w 3944855"/>
                <a:gd name="connsiteY4" fmla="*/ 0 h 38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855" h="389746">
                  <a:moveTo>
                    <a:pt x="0" y="0"/>
                  </a:moveTo>
                  <a:lnTo>
                    <a:pt x="3944855" y="0"/>
                  </a:lnTo>
                  <a:lnTo>
                    <a:pt x="3944855" y="389746"/>
                  </a:lnTo>
                  <a:lnTo>
                    <a:pt x="0" y="3897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13" tIns="0" rIns="0" bIns="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kern="1200" dirty="0">
                  <a:solidFill>
                    <a:srgbClr val="0070C0"/>
                  </a:solidFill>
                </a:rPr>
                <a:t>Získat informace</a:t>
              </a:r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BAC31DC1-98B9-F0ED-4EFA-A8AA9BA2BFB3}"/>
                </a:ext>
              </a:extLst>
            </p:cNvPr>
            <p:cNvSpPr/>
            <p:nvPr/>
          </p:nvSpPr>
          <p:spPr>
            <a:xfrm>
              <a:off x="4862861" y="4373491"/>
              <a:ext cx="305375" cy="30537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24EED975-FE8E-A89E-CFCF-D4D306111CE8}"/>
                </a:ext>
              </a:extLst>
            </p:cNvPr>
            <p:cNvSpPr/>
            <p:nvPr/>
          </p:nvSpPr>
          <p:spPr>
            <a:xfrm>
              <a:off x="3453865" y="3989276"/>
              <a:ext cx="2765357" cy="1247609"/>
            </a:xfrm>
            <a:custGeom>
              <a:avLst/>
              <a:gdLst>
                <a:gd name="connsiteX0" fmla="*/ 0 w 2765357"/>
                <a:gd name="connsiteY0" fmla="*/ 0 h 1247609"/>
                <a:gd name="connsiteX1" fmla="*/ 2765357 w 2765357"/>
                <a:gd name="connsiteY1" fmla="*/ 0 h 1247609"/>
                <a:gd name="connsiteX2" fmla="*/ 2765357 w 2765357"/>
                <a:gd name="connsiteY2" fmla="*/ 1247609 h 1247609"/>
                <a:gd name="connsiteX3" fmla="*/ 0 w 2765357"/>
                <a:gd name="connsiteY3" fmla="*/ 1247609 h 1247609"/>
                <a:gd name="connsiteX4" fmla="*/ 0 w 2765357"/>
                <a:gd name="connsiteY4" fmla="*/ 0 h 124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357" h="1247609">
                  <a:moveTo>
                    <a:pt x="0" y="0"/>
                  </a:moveTo>
                  <a:lnTo>
                    <a:pt x="2765357" y="0"/>
                  </a:lnTo>
                  <a:lnTo>
                    <a:pt x="2765357" y="1247609"/>
                  </a:lnTo>
                  <a:lnTo>
                    <a:pt x="0" y="12476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812" tIns="0" rIns="0" bIns="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kern="1200" dirty="0">
                  <a:solidFill>
                    <a:srgbClr val="0070C0"/>
                  </a:solidFill>
                </a:rPr>
                <a:t>Rozumět informacím</a:t>
              </a:r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76BC6F7F-5AB2-BB15-36FA-EFB8CEFCDFF5}"/>
                </a:ext>
              </a:extLst>
            </p:cNvPr>
            <p:cNvSpPr/>
            <p:nvPr/>
          </p:nvSpPr>
          <p:spPr>
            <a:xfrm>
              <a:off x="6569709" y="3717555"/>
              <a:ext cx="422327" cy="42232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B5E13157-591E-A64A-C66D-DADF05CE509D}"/>
                </a:ext>
              </a:extLst>
            </p:cNvPr>
            <p:cNvSpPr/>
            <p:nvPr/>
          </p:nvSpPr>
          <p:spPr>
            <a:xfrm>
              <a:off x="4598997" y="3312408"/>
              <a:ext cx="3517655" cy="946339"/>
            </a:xfrm>
            <a:custGeom>
              <a:avLst/>
              <a:gdLst>
                <a:gd name="connsiteX0" fmla="*/ 0 w 3517655"/>
                <a:gd name="connsiteY0" fmla="*/ 0 h 946339"/>
                <a:gd name="connsiteX1" fmla="*/ 3517655 w 3517655"/>
                <a:gd name="connsiteY1" fmla="*/ 0 h 946339"/>
                <a:gd name="connsiteX2" fmla="*/ 3517655 w 3517655"/>
                <a:gd name="connsiteY2" fmla="*/ 946339 h 946339"/>
                <a:gd name="connsiteX3" fmla="*/ 0 w 3517655"/>
                <a:gd name="connsiteY3" fmla="*/ 946339 h 946339"/>
                <a:gd name="connsiteX4" fmla="*/ 0 w 3517655"/>
                <a:gd name="connsiteY4" fmla="*/ 0 h 94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7655" h="946339">
                  <a:moveTo>
                    <a:pt x="0" y="0"/>
                  </a:moveTo>
                  <a:lnTo>
                    <a:pt x="3517655" y="0"/>
                  </a:lnTo>
                  <a:lnTo>
                    <a:pt x="3517655" y="946339"/>
                  </a:lnTo>
                  <a:lnTo>
                    <a:pt x="0" y="9463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782" tIns="0" rIns="0" bIns="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dirty="0">
                  <a:solidFill>
                    <a:srgbClr val="0070C0"/>
                  </a:solidFill>
                </a:rPr>
                <a:t>       </a:t>
              </a:r>
              <a:r>
                <a:rPr lang="cs-CZ" sz="2800" kern="1200" dirty="0">
                  <a:solidFill>
                    <a:srgbClr val="0070C0"/>
                  </a:solidFill>
                </a:rPr>
                <a:t>Vyhodnotit informace</a:t>
              </a:r>
              <a:endParaRPr lang="cs-CZ" sz="2800" kern="1200" dirty="0"/>
            </a:p>
          </p:txBody>
        </p:sp>
      </p:grpSp>
      <p:sp>
        <p:nvSpPr>
          <p:cNvPr id="5" name="Ovál 4"/>
          <p:cNvSpPr/>
          <p:nvPr/>
        </p:nvSpPr>
        <p:spPr>
          <a:xfrm>
            <a:off x="8888502" y="2341150"/>
            <a:ext cx="754856" cy="71437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54" name="TextovéPole 6"/>
          <p:cNvSpPr txBox="1">
            <a:spLocks noChangeArrowheads="1"/>
          </p:cNvSpPr>
          <p:nvPr/>
        </p:nvSpPr>
        <p:spPr bwMode="auto">
          <a:xfrm>
            <a:off x="9636170" y="1689319"/>
            <a:ext cx="34537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3600" b="1" dirty="0">
                <a:solidFill>
                  <a:schemeClr val="accent1"/>
                </a:solidFill>
              </a:rPr>
              <a:t>Aplikovat informace </a:t>
            </a:r>
          </a:p>
        </p:txBody>
      </p:sp>
      <p:sp>
        <p:nvSpPr>
          <p:cNvPr id="2055" name="TextovéPole 7"/>
          <p:cNvSpPr txBox="1">
            <a:spLocks noChangeArrowheads="1"/>
          </p:cNvSpPr>
          <p:nvPr/>
        </p:nvSpPr>
        <p:spPr bwMode="auto">
          <a:xfrm>
            <a:off x="239142" y="802473"/>
            <a:ext cx="8057639" cy="120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Jak</a:t>
            </a:r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řešit nerovnosti ve zdraví projekty</a:t>
            </a:r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?</a:t>
            </a:r>
          </a:p>
          <a:p>
            <a:r>
              <a:rPr lang="cs-CZ" altLang="cs-CZ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</a:t>
            </a:r>
            <a:r>
              <a:rPr lang="cs-CZ" altLang="cs-CZ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 hlediska klienta/klientky: </a:t>
            </a:r>
          </a:p>
        </p:txBody>
      </p:sp>
      <p:sp>
        <p:nvSpPr>
          <p:cNvPr id="2056" name="TextovéPole 8"/>
          <p:cNvSpPr txBox="1">
            <a:spLocks noChangeArrowheads="1"/>
          </p:cNvSpPr>
          <p:nvPr/>
        </p:nvSpPr>
        <p:spPr bwMode="auto">
          <a:xfrm>
            <a:off x="6619914" y="3482293"/>
            <a:ext cx="190261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100" dirty="0"/>
              <a:t>kritické myšlení</a:t>
            </a:r>
          </a:p>
          <a:p>
            <a:pPr eaLnBrk="1" hangingPunct="1"/>
            <a:r>
              <a:rPr lang="cs-CZ" altLang="cs-CZ" sz="2100" dirty="0"/>
              <a:t>třídit informace + -</a:t>
            </a:r>
          </a:p>
          <a:p>
            <a:pPr eaLnBrk="1" hangingPunct="1"/>
            <a:r>
              <a:rPr lang="cs-CZ" altLang="cs-CZ" sz="2100" dirty="0"/>
              <a:t>rozhodnout se</a:t>
            </a:r>
          </a:p>
          <a:p>
            <a:pPr eaLnBrk="1" hangingPunct="1"/>
            <a:endParaRPr lang="cs-CZ" altLang="cs-CZ" sz="2100" dirty="0"/>
          </a:p>
        </p:txBody>
      </p:sp>
      <p:sp>
        <p:nvSpPr>
          <p:cNvPr id="2057" name="TextovéPole 9"/>
          <p:cNvSpPr txBox="1">
            <a:spLocks noChangeArrowheads="1"/>
          </p:cNvSpPr>
          <p:nvPr/>
        </p:nvSpPr>
        <p:spPr bwMode="auto">
          <a:xfrm>
            <a:off x="9636170" y="2833767"/>
            <a:ext cx="14823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100" dirty="0"/>
              <a:t>dovednost</a:t>
            </a:r>
          </a:p>
          <a:p>
            <a:pPr eaLnBrk="1" hangingPunct="1"/>
            <a:r>
              <a:rPr lang="cs-CZ" altLang="cs-CZ" sz="2100" dirty="0"/>
              <a:t>konat ve prospěch zdraví </a:t>
            </a:r>
          </a:p>
        </p:txBody>
      </p:sp>
      <p:sp>
        <p:nvSpPr>
          <p:cNvPr id="2058" name="TextovéPole 10"/>
          <p:cNvSpPr txBox="1">
            <a:spLocks noChangeArrowheads="1"/>
          </p:cNvSpPr>
          <p:nvPr/>
        </p:nvSpPr>
        <p:spPr bwMode="auto">
          <a:xfrm>
            <a:off x="3497479" y="4082248"/>
            <a:ext cx="23395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100" dirty="0"/>
              <a:t>znalost, vědomost</a:t>
            </a:r>
          </a:p>
        </p:txBody>
      </p:sp>
      <p:sp>
        <p:nvSpPr>
          <p:cNvPr id="2059" name="TextovéPole 12"/>
          <p:cNvSpPr txBox="1">
            <a:spLocks noChangeArrowheads="1"/>
          </p:cNvSpPr>
          <p:nvPr/>
        </p:nvSpPr>
        <p:spPr bwMode="auto">
          <a:xfrm>
            <a:off x="1988852" y="5265896"/>
            <a:ext cx="211097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100"/>
              <a:t>data</a:t>
            </a:r>
          </a:p>
        </p:txBody>
      </p:sp>
      <p:sp>
        <p:nvSpPr>
          <p:cNvPr id="12" name="TextovéPole 7"/>
          <p:cNvSpPr txBox="1">
            <a:spLocks noChangeArrowheads="1"/>
          </p:cNvSpPr>
          <p:nvPr/>
        </p:nvSpPr>
        <p:spPr bwMode="auto">
          <a:xfrm>
            <a:off x="7358804" y="5217026"/>
            <a:ext cx="8057639" cy="120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33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</a:t>
            </a:r>
            <a:r>
              <a:rPr lang="cs-CZ" altLang="cs-CZ" sz="40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33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chybí</a:t>
            </a:r>
            <a:r>
              <a:rPr lang="cs-CZ" altLang="cs-CZ" sz="405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?</a:t>
            </a:r>
          </a:p>
          <a:p>
            <a:r>
              <a:rPr lang="cs-CZ" altLang="cs-CZ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</a:t>
            </a:r>
            <a:r>
              <a:rPr lang="cs-CZ" altLang="cs-CZ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řešení z hlediska systému: 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935FCE5B-8506-1257-90FD-CC594FCF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65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75723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Metodická podpora krajům a obcím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25613"/>
            <a:ext cx="9144000" cy="4675187"/>
          </a:xfrm>
        </p:spPr>
        <p:txBody>
          <a:bodyPr>
            <a:normAutofit fontScale="92500"/>
          </a:bodyPr>
          <a:lstStyle/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MPSV – oddělení sociální integrace 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zpracovává a koordinuje realizaci Strategie sociálního začleňování a z ní vyplývajících Akčních plánů → </a:t>
            </a: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kontakt s terénem je pro nás důležitý</a:t>
            </a:r>
            <a:endParaRPr lang="cs-CZ" sz="2400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Strategické dokumenty 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zastřešující v ČR hlavní oblasti sociálního začleňování jsou: 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Strategie sociálního začleňování 2021–2030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schválená usnesením vlády ČR č. 55 ze dne 20. ledna 2020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Akční plán 2024–2026</a:t>
            </a: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Strategie sociálního začleňování 2021–2030 schválený vládou ČR usnesením č. 8 ze dne 3. ledna 2024 (vždy na období tří let, obsahuje soubor opatření, jejichž realizace vede k naplnění cílů Strategie).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4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1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8148"/>
            <a:ext cx="9144000" cy="468343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Tematické celky (11) intervenčních programů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66491"/>
            <a:ext cx="9144000" cy="5115463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Hygiena 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(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dostatečné zázemí, soukromí, dentální zdraví ad.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)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Zdravé bydlení 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(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součástí musí být systémové řešení)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Vyšetření základních tělesných a krevních parametrů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(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dostupnost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zdravotníc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h specialistů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Zdravotní gramotnost / edukace: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Výživa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Prevence infekčních onemocnění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Prevence závislostí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Podpora zdraví prospěšné pohybové aktivity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Duševní zdraví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Prevence nádorových onemocnění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Prevence úrazů a dopravní výchova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Reprodukční zdraví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Ve všech tematických celcích je třeba zohlednit práci 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s faktory sociálního vyloučení !</a:t>
            </a:r>
            <a:endParaRPr lang="cs-CZ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41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7289"/>
            <a:ext cx="9144000" cy="666750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</a:rPr>
              <a:t>Formy programů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9743"/>
            <a:ext cx="9144000" cy="4957894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Přednáška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praktické ukázky, na objednávku, např. pro komunitní centrum aj.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Kurzy pohybové aktivity 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(tělocvičny, hřiště), lektoři pohybové aktivity 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kurz: 2x 1 hodina týdně, 5 měsíců (41 hodin), 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kurzy/kraj/rok, 28 kurzů v ČR/rok, 84 kurzů v ČR/3 roky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Dny zdraví</a:t>
            </a: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Kurzy zdravého životního stylu 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pronajatém výukovém centru/prostoru ve škole apod.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3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Individuální poradenství 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/>
              </a:rPr>
              <a:t> zdravotně-sociální mediátoři / asistenti</a:t>
            </a:r>
            <a:endParaRPr kumimoji="0" lang="cs-CZ" sz="3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97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7288"/>
            <a:ext cx="9144000" cy="752912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Mediátoři / asistenti: principy pozice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9409"/>
            <a:ext cx="9144000" cy="4949505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lepší zdraví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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provázanost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vzdělávání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(zdravotní gramotnosti) s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občanskými právy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Mediátor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přemosťuje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realitu SV lidí a systém zdravotní péče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zprostředkovává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informace (nároky na všeobecnou, gynekologickou, zubní 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prev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. prohlídku)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napojuje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na zdravotní služby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emancipuje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v oblasti práv </a:t>
            </a:r>
            <a:r>
              <a:rPr kumimoji="0" lang="mr-IN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–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zrovnoprávňuje</a:t>
            </a:r>
            <a:r>
              <a:rPr lang="cs-CZ" altLang="cs-CZ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,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vyrovnává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strukturální nerovnosti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627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4"/>
            <a:ext cx="9144000" cy="794856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Mediátoři – principy pozice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38794"/>
            <a:ext cx="9144000" cy="4846564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podmíněno: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přímým přístupem a vhledem do SV prostředí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angažovaností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(zájmem věci měnit)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přirozenou autoritou v komunitě / akceptací lídra</a:t>
            </a:r>
          </a:p>
          <a:p>
            <a:pPr lvl="1"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ociální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vyloučení vytváří schémata chování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 často nepřijatelná pro majoritu.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Mediátor: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propojení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komunitní práce + politiky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vybudování kapacity silných 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obč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. lídrů, autorit a sítě lokálních organizací a institucí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 překlopení do praxe  redukce zdravotních nerovností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  <a:hlinkClick r:id="rId2"/>
              </a:rPr>
              <a:t>https://www.youtube.com/watch?v=Kuxys6GcEFA&amp;t=305s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763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0510"/>
            <a:ext cx="9144000" cy="755009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Mediátoři – obsah vzdělávání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9743"/>
            <a:ext cx="9144000" cy="4974672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reflektuje terénní potřeby v aspektech: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odborných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právních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politických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humánních  (fyzické, psychické a duševní potřeby)</a:t>
            </a:r>
          </a:p>
          <a:p>
            <a:endParaRPr lang="cs-CZ" sz="2000" dirty="0"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119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2455"/>
            <a:ext cx="9144000" cy="88923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Evropský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kontext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61687"/>
            <a:ext cx="9144000" cy="4932727"/>
          </a:xfrm>
        </p:spPr>
        <p:txBody>
          <a:bodyPr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Praxe a zkušenosti:</a:t>
            </a:r>
            <a:br>
              <a:rPr kumimoji="0" lang="cs-CZ" sz="2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cs-CZ" sz="29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1) </a:t>
            </a:r>
            <a:r>
              <a:rPr kumimoji="0" lang="cs-CZ" sz="27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7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 </a:t>
            </a:r>
            <a:r>
              <a:rPr kumimoji="0" lang="cs-CZ" sz="27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</a:t>
            </a:r>
            <a:r>
              <a:rPr kumimoji="0" lang="cs-CZ" sz="27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7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Mediators</a:t>
            </a:r>
            <a:endParaRPr kumimoji="0" lang="cs-CZ" sz="27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Society </a:t>
            </a:r>
            <a:r>
              <a:rPr kumimoji="0" lang="cs-CZ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Foundation</a:t>
            </a:r>
            <a:endParaRPr kumimoji="0" lang="cs-CZ" sz="2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Iniciativa Belgie, Bulharska, Francie, Španělska, </a:t>
            </a:r>
            <a:b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Rumunska, Maďarska, Slovenska, Ukrajiny, </a:t>
            </a:r>
            <a:b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Řecka, zemí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r>
              <a:rPr kumimoji="0" lang="cs-CZ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ýv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Jugoslávie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Platforma pro sdílení zkušeností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Zvýšení povědomí o pozici a práci mediátorů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https://www.opensocietyfoundations.org/reports/roma-health-mediators-successes-and-challenges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www.opensocietyfoundations.org/sites/default/files/styles/featured_bio_half_340/public/photos/roma-health-mediators-sq-20111026.jpg?itok=nHwktW2r">
            <a:extLst>
              <a:ext uri="{FF2B5EF4-FFF2-40B4-BE49-F238E27FC236}">
                <a16:creationId xmlns:a16="http://schemas.microsoft.com/office/drawing/2014/main" id="{2740CDD9-CFAC-F970-B834-F0B6D07C1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27" y="1317071"/>
            <a:ext cx="2391129" cy="25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56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4067"/>
            <a:ext cx="9144000" cy="796954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Evropský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kontext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58339"/>
            <a:ext cx="9144000" cy="4760576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IOM </a:t>
            </a:r>
            <a:r>
              <a:rPr kumimoji="0" lang="cs-CZ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Brussels</a:t>
            </a:r>
            <a:r>
              <a:rPr kumimoji="0" lang="cs-CZ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_THE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EQUI HEALTH PROJECT </a:t>
            </a:r>
            <a:b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(BUL, SR, </a:t>
            </a:r>
            <a:r>
              <a:rPr lang="cs-CZ" sz="27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GRE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IT, CRO,</a:t>
            </a:r>
            <a:r>
              <a:rPr kumimoji="0" lang="cs-CZ" sz="27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MALTA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Zkušenosti</a:t>
            </a:r>
            <a:r>
              <a:rPr kumimoji="0" lang="cs-CZ" sz="27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podpora veřejného zdraví (fokusovaná) &amp; FINAL REPORT</a:t>
            </a:r>
            <a:endParaRPr kumimoji="0" lang="cs-CZ" sz="27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700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https://globalofficebrussels.iom.int/equi-health</a:t>
            </a:r>
            <a:endParaRPr lang="cs-CZ" sz="27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cs-CZ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Slovensko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Asistenti osvěty zdraví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Together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(u)r </a:t>
            </a:r>
            <a:r>
              <a:rPr kumimoji="0" lang="cs-CZ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SR, BLG, RUM, HUN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http://www.togetherforbetterhealth.eu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lvl="0" indent="-342900" algn="l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700" dirty="0">
                <a:solidFill>
                  <a:schemeClr val="accent1">
                    <a:lumMod val="50000"/>
                  </a:schemeClr>
                </a:solidFill>
              </a:rPr>
              <a:t>ZDRAVÉ REGIONY, p. o. </a:t>
            </a:r>
            <a:r>
              <a:rPr lang="cs-CZ" sz="2700" dirty="0" err="1">
                <a:solidFill>
                  <a:schemeClr val="accent1">
                    <a:lumMod val="50000"/>
                  </a:schemeClr>
                </a:solidFill>
              </a:rPr>
              <a:t>MZd</a:t>
            </a:r>
            <a:r>
              <a:rPr lang="cs-CZ" sz="2700" dirty="0">
                <a:solidFill>
                  <a:schemeClr val="accent1">
                    <a:lumMod val="50000"/>
                  </a:schemeClr>
                </a:solidFill>
              </a:rPr>
              <a:t> SR: https://www.zdraveregiony.eu/</a:t>
            </a:r>
            <a:endParaRPr kumimoji="0" lang="en-US" sz="2700" b="0" i="0" u="non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43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899"/>
            <a:ext cx="9144000" cy="1073791"/>
          </a:xfrm>
        </p:spPr>
        <p:txBody>
          <a:bodyPr>
            <a:noAutofit/>
          </a:bodyPr>
          <a:lstStyle/>
          <a:p>
            <a:br>
              <a:rPr lang="cs-CZ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Příklady dobré praxe: 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dosažení cílové skupiny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55303"/>
            <a:ext cx="9144000" cy="4555222"/>
          </a:xfr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SVL kde působili mediátoři (k 12/2022):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Liberec, Bulovka, Arnoltice, Frýdlant, Nové Město pod Smrkem, Tanvald, Velké Hamry, Jablonec nad Nisou, Smržovka, Desná, Chrastava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SVL kde působili mediátoři (k 12/2024):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Liberec &amp; Velké Hamry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6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u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bytovny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6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i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ndividuální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domy se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substandardním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bydlením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6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k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omunitní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centra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6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a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zylové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domy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6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s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třední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základní školy (s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význ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populací ž. se znevýhodněními)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Jedličkův ústav ad.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679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0511"/>
            <a:ext cx="9144000" cy="769689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Mediátoři – reflexe terénních potřeb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63961"/>
            <a:ext cx="9144000" cy="4930454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Reflexe specifik cílové skupiny: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významná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migrace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neukotvenost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neinformovanost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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mýty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chudoba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bariéry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 bagatelizované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majoritou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„V devět hodin vycházím z domu, 9.24 mi jede autobus, ve Frýdlantu jsem v 9.40, čekám do 11.10 na přestup, v 11.30 jsme u pana doktora. Pak spěchám s dětmi na vlak zpátky do Frýdlantu a ve Frýdlantu čekám do 14.16 na autobus sem a na nádraží jsem někdy ve 14.30 a pak musím ještě pěšky domů kilometr a půl.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Mám 3 děti (6, 3 a půlroční dítě), za doktorem je beru sebou všechny, protože riskuju, že bych se vrátila až po zavírací hodině školky, když nestihnu vlak ve 13 h.“ (matka)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návštěva pediatra FN Bulovka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hodin, 4 přestupy se 3 dětmi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667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3"/>
            <a:ext cx="9144000" cy="794857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Mediátoři: reflexe terénních potřeb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0199"/>
            <a:ext cx="9144000" cy="4607653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200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„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městě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nás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žádná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zubařka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nepřijala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Do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Liberce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bych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musela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jet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vlakem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přímo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Liberce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to je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skoro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hodina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půl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stojí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44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korun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44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zpátky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dvakrát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korun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tramvaj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pro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vnučku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to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bylo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samý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celkem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260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korun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jedna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návštěva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Jediného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zubaře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jsme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našli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Liberci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zoologické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zahrady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tam to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stojí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tolik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registrace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chtějí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abychom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šli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nejdřív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hygienistce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vůbec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cs-CZ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m.“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babička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Nové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Město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pod S</a:t>
            </a:r>
            <a:r>
              <a:rPr kumimoji="0" lang="cs-CZ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40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222" y="3528230"/>
            <a:ext cx="9355666" cy="1227667"/>
          </a:xfrm>
        </p:spPr>
        <p:txBody>
          <a:bodyPr>
            <a:normAutofit fontScale="90000"/>
          </a:bodyPr>
          <a:lstStyle/>
          <a:p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31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Podpora zdraví lidí sociálně vyloučených nebo sociálním vyloučením ohrožených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webinář 11. 3. 2025</a:t>
            </a:r>
            <a:endParaRPr lang="cs-CZ" sz="4000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302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0511"/>
            <a:ext cx="9144000" cy="769689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Mediátoři: reflexe terénních potřeb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63961"/>
            <a:ext cx="9144000" cy="4745896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600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„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Řada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lidí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strašně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daleko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hluboko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kapsy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takže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předepíšete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recept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nebo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požádáte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aby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zajeli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Frýdlantu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RTG</a:t>
            </a:r>
            <a:r>
              <a:rPr kumimoji="0" lang="cs-C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řeknou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nemají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autobus.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Nemají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léky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vyzvednout</a:t>
            </a:r>
            <a:r>
              <a:rPr kumimoji="0" lang="cs-C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když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jedou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třeba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Černous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Nového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Smrkem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ně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to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než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půldenní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záležitost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Ono je to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nějakých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km, ale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pokud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máte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roční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dítě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horečkách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kočárkem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můžeme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jedeme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návštěvu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ale ne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vždy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to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daří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nejhorší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mnohých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problémech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rodinách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nevíme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nepřijedou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cs-CZ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Pediatr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Hejnice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 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81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4066"/>
            <a:ext cx="9144000" cy="88923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Mapování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potřeb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Liberec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53299"/>
            <a:ext cx="9144000" cy="4907560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vzorku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osob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bolesti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24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hypertenze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16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cholest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	13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bolesti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nohou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	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nemá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dlouhodobě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zubaře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48 %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858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5677"/>
            <a:ext cx="9144000" cy="74452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Bariéry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ze strany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zdravotního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02964"/>
            <a:ext cx="9144000" cy="4832059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opakované odmítání k registraci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odmítání doporučení k finančně náročnému výkonu (CT, magnetická rezonance, rehabilitace)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odmítání prodloužit neschopenku po chirurgickém zákroku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podmiňování zubního ošetření návštěvou hygienistky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opakované neschválení ID nebo ZTP</a:t>
            </a:r>
          </a:p>
          <a:p>
            <a:pPr marL="742950" lvl="1" indent="-285750" algn="l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tykání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13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53829"/>
            <a:ext cx="9144000" cy="744523"/>
          </a:xfrm>
        </p:spPr>
        <p:txBody>
          <a:bodyPr>
            <a:noAutofit/>
          </a:bodyPr>
          <a:lstStyle/>
          <a:p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</a:rPr>
              <a:t>Zdravotní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</a:rPr>
              <a:t>mediátorka</a:t>
            </a:r>
            <a:r>
              <a:rPr lang="cs-CZ" sz="3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Romana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</a:rPr>
              <a:t>Žigová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</a:rPr>
              <a:t>Velké</a:t>
            </a:r>
            <a:r>
              <a:rPr lang="cs-CZ" sz="3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</a:rPr>
              <a:t>Hamry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cs-CZ" sz="3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94" y="1639529"/>
            <a:ext cx="9999406" cy="493482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Příklady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aktivit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intervencí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: pohybové aktivity</a:t>
            </a:r>
            <a:endParaRPr lang="cs-CZ" sz="3200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sport, osoba, sníh, boty">
            <a:extLst>
              <a:ext uri="{FF2B5EF4-FFF2-40B4-BE49-F238E27FC236}">
                <a16:creationId xmlns:a16="http://schemas.microsoft.com/office/drawing/2014/main" id="{174BB798-50FA-3AB0-AFAF-CCB5A9CE4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27" y="2141029"/>
            <a:ext cx="3537728" cy="4716971"/>
          </a:xfrm>
          <a:prstGeom prst="rect">
            <a:avLst/>
          </a:prstGeom>
        </p:spPr>
      </p:pic>
      <p:pic>
        <p:nvPicPr>
          <p:cNvPr id="8" name="Obrázek 7" descr="Obsah obrázku sport, plavecký bazén, plavání, Centrum volného času&#10;&#10;Obsah vygenerovaný umělou inteligencí může být nesprávný.">
            <a:extLst>
              <a:ext uri="{FF2B5EF4-FFF2-40B4-BE49-F238E27FC236}">
                <a16:creationId xmlns:a16="http://schemas.microsoft.com/office/drawing/2014/main" id="{7B250381-B5E2-08C4-EF75-C515E8932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82" y="2141029"/>
            <a:ext cx="3537728" cy="4716971"/>
          </a:xfrm>
          <a:prstGeom prst="rect">
            <a:avLst/>
          </a:prstGeom>
        </p:spPr>
      </p:pic>
      <p:pic>
        <p:nvPicPr>
          <p:cNvPr id="12" name="Obrázek 11" descr="Obsah obrázku osoba, oblečení, interiér, boty">
            <a:extLst>
              <a:ext uri="{FF2B5EF4-FFF2-40B4-BE49-F238E27FC236}">
                <a16:creationId xmlns:a16="http://schemas.microsoft.com/office/drawing/2014/main" id="{6D6A1D7B-DD27-E3F5-810A-EB9195E16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4" y="2141029"/>
            <a:ext cx="3537728" cy="47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8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477" y="779831"/>
            <a:ext cx="9144000" cy="744523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Příklady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aktivit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intervencí</a:t>
            </a:r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: péče o zuby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soba, oblečení, Lidská tvář, interiér">
            <a:extLst>
              <a:ext uri="{FF2B5EF4-FFF2-40B4-BE49-F238E27FC236}">
                <a16:creationId xmlns:a16="http://schemas.microsoft.com/office/drawing/2014/main" id="{97EC6CEF-B756-C4B2-58ED-A7070EB59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2" y="2409862"/>
            <a:ext cx="5618460" cy="4213845"/>
          </a:xfrm>
          <a:prstGeom prst="rect">
            <a:avLst/>
          </a:prstGeom>
        </p:spPr>
      </p:pic>
      <p:pic>
        <p:nvPicPr>
          <p:cNvPr id="8" name="Obrázek 7" descr="Obsah obrázku osoba, oblečení, Lidská tvář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A9FBF5BA-D9DA-2D39-44FD-8AC23FC8E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39" y="954858"/>
            <a:ext cx="4427357" cy="59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22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02964"/>
            <a:ext cx="9144000" cy="4832059"/>
          </a:xfrm>
        </p:spPr>
        <p:txBody>
          <a:bodyPr/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oblečení, osoba, žena, venku&#10;&#10;Obsah vygenerovaný umělou inteligencí může být nesprávný.">
            <a:extLst>
              <a:ext uri="{FF2B5EF4-FFF2-40B4-BE49-F238E27FC236}">
                <a16:creationId xmlns:a16="http://schemas.microsoft.com/office/drawing/2014/main" id="{FB7C632B-4BEB-9E57-FE22-04F8E270B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82" y="2615381"/>
            <a:ext cx="3181964" cy="4242619"/>
          </a:xfrm>
          <a:prstGeom prst="rect">
            <a:avLst/>
          </a:prstGeom>
        </p:spPr>
      </p:pic>
      <p:pic>
        <p:nvPicPr>
          <p:cNvPr id="8" name="Obrázek 7" descr="Obsah obrázku jídlo, nádobí, Kuchyně, talíř&#10;&#10;Obsah vygenerovaný umělou inteligencí může být nesprávný.">
            <a:extLst>
              <a:ext uri="{FF2B5EF4-FFF2-40B4-BE49-F238E27FC236}">
                <a16:creationId xmlns:a16="http://schemas.microsoft.com/office/drawing/2014/main" id="{C5FFF08A-97C0-D79C-939E-BC9CA347B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89" y="1020934"/>
            <a:ext cx="3126659" cy="4168879"/>
          </a:xfrm>
          <a:prstGeom prst="rect">
            <a:avLst/>
          </a:prstGeom>
        </p:spPr>
      </p:pic>
      <p:pic>
        <p:nvPicPr>
          <p:cNvPr id="10" name="Obrázek 9" descr="Obsah obrázku jídlo, interiér, přísada, jablko&#10;&#10;Obsah vygenerovaný umělou inteligencí může být nesprávný.">
            <a:extLst>
              <a:ext uri="{FF2B5EF4-FFF2-40B4-BE49-F238E27FC236}">
                <a16:creationId xmlns:a16="http://schemas.microsoft.com/office/drawing/2014/main" id="{6CBA7F3D-D6D9-2F9E-F488-AC6BF839D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48" y="3169264"/>
            <a:ext cx="2766552" cy="3688736"/>
          </a:xfrm>
          <a:prstGeom prst="rect">
            <a:avLst/>
          </a:prstGeom>
        </p:spPr>
      </p:pic>
      <p:pic>
        <p:nvPicPr>
          <p:cNvPr id="12" name="Obrázek 11" descr="Obsah obrázku osoba, oblečení, nádobí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5003275A-621C-9BDC-EE21-1514FB653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20" y="3874102"/>
            <a:ext cx="3978530" cy="298389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C177775-E0FE-0F6C-55B7-483E04307E27}"/>
              </a:ext>
            </a:extLst>
          </p:cNvPr>
          <p:cNvSpPr txBox="1"/>
          <p:nvPr/>
        </p:nvSpPr>
        <p:spPr>
          <a:xfrm>
            <a:off x="153629" y="918134"/>
            <a:ext cx="62976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Příklady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aktivit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intervencí</a:t>
            </a:r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zdravé stravování a měření tělesných hodnot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11513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0845"/>
            <a:ext cx="9144000" cy="1015068"/>
          </a:xfrm>
        </p:spPr>
        <p:txBody>
          <a:bodyPr>
            <a:normAutofit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Kontakt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10008"/>
            <a:ext cx="9144000" cy="4425016"/>
          </a:xfrm>
        </p:spPr>
        <p:txBody>
          <a:bodyPr/>
          <a:lstStyle/>
          <a:p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Mgr. et Mgr.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Daniela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Pěničková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Ph.D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členka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Výboru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 pro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zaměstnanost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zdraví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sociální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</a:rPr>
              <a:t>otázky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</a:rPr>
              <a:t> RVZRM ÚV ČR</a:t>
            </a:r>
            <a:endParaRPr lang="en-US" sz="2800" i="1" dirty="0"/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Email: </a:t>
            </a:r>
            <a:r>
              <a:rPr lang="en-US" sz="2800" dirty="0">
                <a:hlinkClick r:id="rId2"/>
              </a:rPr>
              <a:t>penickova.da@gmail.com</a:t>
            </a:r>
            <a:endParaRPr lang="en-US" sz="2800" dirty="0"/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Tel.: 777 439 274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Romana Žigová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(zdravotní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mediátorka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Email: zigova@sdruzenidrak.org</a:t>
            </a:r>
          </a:p>
          <a:p>
            <a:r>
              <a:rPr lang="cs-CZ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Tel.: 723 374 935 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850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95912"/>
            <a:ext cx="9144000" cy="4739780"/>
          </a:xfrm>
        </p:spPr>
        <p:txBody>
          <a:bodyPr/>
          <a:lstStyle/>
          <a:p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  <a:p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Zdravotní mediace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přínosy pro město Česká Kamenice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Mgr. Jan Papajanovský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Písmo, text, logo, Grafika">
            <a:extLst>
              <a:ext uri="{FF2B5EF4-FFF2-40B4-BE49-F238E27FC236}">
                <a16:creationId xmlns:a16="http://schemas.microsoft.com/office/drawing/2014/main" id="{C9353D8A-3BFB-1885-F4ED-15883D7F2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94" y="825456"/>
            <a:ext cx="2494051" cy="10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72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5240"/>
            <a:ext cx="9144000" cy="66675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Program prezentace: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51819"/>
            <a:ext cx="9144000" cy="4267200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základní informace o městě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město a sociální vyloučení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proč zdravotní mediace?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661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5407"/>
            <a:ext cx="9144000" cy="73742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Základní informace o městě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1485"/>
            <a:ext cx="9144000" cy="4756968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severní Čechy, okres Děčín, místo střetů tří CHKO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bohatá průmyslová historie, počet obyvatel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více bohatších lidí –&gt; méně chudších lidí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index dle ASZ 18 z 30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67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961" y="956345"/>
            <a:ext cx="9462780" cy="5901655"/>
          </a:xfrm>
        </p:spPr>
        <p:txBody>
          <a:bodyPr>
            <a:noAutofit/>
          </a:bodyPr>
          <a:lstStyle/>
          <a:p>
            <a:pPr marL="0" indent="0"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HARMONOGRAM: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9:00–9:05 	Zahájení, úvod do tématu (MPSV)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9:05–9:25 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Daniela Pěničková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– zdravotně-sociální mediace v SVL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9:25–9:35 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zdravotní </a:t>
            </a:r>
            <a:r>
              <a:rPr lang="cs-CZ" sz="1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mediátorka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Romana Žigová,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Velké Hamry – příklady z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praxe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09:35–09:45 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Jan Papajanovský,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starosta České Kamenice – přínosy zdravotně sociální 			mediace pro obec 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09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:45–10:15 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Barbora Pávová,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koordinátorka projektu Zdravotní mediátor v České Kamenici </a:t>
            </a:r>
          </a:p>
          <a:p>
            <a:pPr marL="457200" lvl="0" indent="-457200" algn="l">
              <a:lnSpc>
                <a:spcPct val="115000"/>
              </a:lnSpc>
              <a:buAutoNum type="arabicPeriod" startAt="6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10:15–10:45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Lýdia Poláčková, </a:t>
            </a:r>
            <a:r>
              <a:rPr lang="cs-CZ" sz="1800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Centrom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z. s., Ostrava – Zdravotní mediace v SVL (geneze + 			zkušenosti)</a:t>
            </a:r>
            <a:endParaRPr lang="cs-CZ" sz="1800" dirty="0">
              <a:solidFill>
                <a:schemeClr val="accent1">
                  <a:lumMod val="50000"/>
                </a:schemeClr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>
              <a:lnSpc>
                <a:spcPct val="115000"/>
              </a:lnSpc>
              <a:spcAft>
                <a:spcPts val="600"/>
              </a:spcAft>
              <a:buAutoNum type="arabicPeriod" startAt="7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10:45–11:15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Daniela Fiľakovská,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Univerzita P.J. </a:t>
            </a:r>
            <a:r>
              <a:rPr lang="cs-CZ" sz="1800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Šafárika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v Košicích – výsledky studie  			oblasti dostupnosti </a:t>
            </a:r>
            <a:r>
              <a:rPr lang="cs-CZ" sz="1800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zdr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péče u sociálně vyloučené populace, Zdravé komunity</a:t>
            </a:r>
          </a:p>
          <a:p>
            <a:pPr marL="457200" lvl="0" indent="-457200" algn="l">
              <a:lnSpc>
                <a:spcPct val="115000"/>
              </a:lnSpc>
              <a:spcAft>
                <a:spcPts val="600"/>
              </a:spcAft>
              <a:buAutoNum type="arabicPeriod" startAt="7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a typeface="Arial" panose="020B0604020202020204" pitchFamily="34" charset="0"/>
                <a:cs typeface="Arial" panose="020B0604020202020204" pitchFamily="34" charset="0"/>
              </a:rPr>
              <a:t>11:15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–11:45	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Iva </a:t>
            </a:r>
            <a:r>
              <a:rPr lang="cs-CZ" sz="1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Trantinová</a:t>
            </a:r>
            <a:r>
              <a:rPr lang="cs-CZ" sz="1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praktický lékař České Budějovice – Spolupráce praktického 			lékaře a zdravotního mediátora</a:t>
            </a:r>
          </a:p>
          <a:p>
            <a:pPr marL="457200" lvl="0" indent="-457200" algn="l">
              <a:lnSpc>
                <a:spcPct val="115000"/>
              </a:lnSpc>
              <a:spcAft>
                <a:spcPts val="600"/>
              </a:spcAft>
              <a:buAutoNum type="arabicPeriod" startAt="7"/>
            </a:pP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a typeface="Arial" panose="020B0604020202020204" pitchFamily="34" charset="0"/>
                <a:cs typeface="Arial" panose="020B0604020202020204" pitchFamily="34" charset="0"/>
              </a:rPr>
              <a:t>11:45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–12:00	Diskuze, závěr</a:t>
            </a:r>
            <a:endParaRPr lang="cs-CZ" sz="1800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98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5072"/>
            <a:ext cx="9144000" cy="72512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Město a sociální vyloučení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30477"/>
            <a:ext cx="9144000" cy="4788310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dluhová poradna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nízkoprahové zařízení pro děti a mládež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terénní programy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asistenti prevence kriminality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školské poradenské pracoviště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zdravotní mediace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53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Proč zdravotní mediace?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9025"/>
            <a:ext cx="9144000" cy="4720098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vyloučení jako ekonomický a sociální problém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benefity pro většinovou „nevyloučenou“ populaci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rovné šance – docházka do školy, pracovní příležitosti, věk dožití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koordinace s dalšími aktivitami – zabydlování aj.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77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3226"/>
            <a:ext cx="9144000" cy="1012722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Kontakt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981" y="2448233"/>
            <a:ext cx="9144000" cy="2890684"/>
          </a:xfrm>
        </p:spPr>
        <p:txBody>
          <a:bodyPr/>
          <a:lstStyle/>
          <a:p>
            <a:pPr marL="0" indent="0">
              <a:buNone/>
            </a:pPr>
            <a:endParaRPr lang="cs-CZ" sz="2800" b="1" dirty="0"/>
          </a:p>
          <a:p>
            <a:pPr marL="0" indent="0">
              <a:buNone/>
            </a:pPr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Mgr. Jan Papajanovský</a:t>
            </a: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+420 721 080 865</a:t>
            </a:r>
          </a:p>
          <a:p>
            <a:r>
              <a:rPr lang="cs-CZ" sz="2800" dirty="0">
                <a:hlinkClick r:id="rId2"/>
              </a:rPr>
              <a:t>starosta@ceska-kamenice.cz</a:t>
            </a:r>
            <a:endParaRPr lang="cs-CZ" sz="2800" dirty="0"/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229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C071-6A10-47C7-6A78-C600DFB03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4393"/>
            <a:ext cx="9144000" cy="1655762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Zdravotní mediátor </a:t>
            </a:r>
            <a:b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v České Kamenici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2944EB-49D3-4288-4A83-6433BFFEB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6428" y="447117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CZ.03.02.01/00/22_018/0000951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Mgr. Barbora Pávová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koordinátor a metodik projektu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DDFE44-B84E-AA9B-7937-7155803E2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43" y="979453"/>
            <a:ext cx="3897323" cy="97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DE237EEC-7528-BB74-50CC-61E22B82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75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82386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dravotní mediátor v České Kamenici</a:t>
            </a:r>
            <a:endParaRPr lang="cs-CZ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0816"/>
            <a:ext cx="9144000" cy="467158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zvýšit informovanost v oblasti zdravotní péče a prevence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zlepšit přístup ke zdravotní péči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motivovat k udržitelnému zdravému životnímu stylu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53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4813"/>
            <a:ext cx="9144000" cy="78538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Klíčové aktivity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3121"/>
            <a:ext cx="9144000" cy="4780229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Individuální poradenství realizované zdravotním mediátorem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Skupinové edukační aktivity (workshopy, Den zdraví)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Vzdělávání odborného týmu a supervize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21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0079"/>
            <a:ext cx="9144000" cy="740121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Personální obsazení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83121"/>
            <a:ext cx="9144000" cy="4716855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Zdravotní mediátor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Koordinátor projektu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Metodik projektu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Finanční manažer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Projektový manažer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128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2507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Zdravotní mediátor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5014"/>
            <a:ext cx="9144000" cy="4734962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kvalifikace-VŠ/SŠ/ukončené zákl. vzdělání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kurz min. 80 hodin – je spoluzodpovědný za realizaci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zajišťuje mediaci ve zdraví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mapuje míru vyloučení členů komunity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zplnomocňuje členy komunity jejich vzděláváním ve zdravotní gramotnosti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provádí osvětu k podpoře zdravého života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8104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47"/>
            <a:ext cx="9144000" cy="78765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Zdravotní mediátor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37853"/>
            <a:ext cx="9144000" cy="468064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zprostředkovává a interpretuje informace v oblasti zdravotního systému a návazných služeb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provádí mediaci při řešení zdravotních problémů a jejich prevence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aktivně vyhledává a zprostředkovává kontakt s lékaři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realizuje individuální poradenství a podporu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198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1032094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Individuální poradenství realizované zdravotním mediátorem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18923"/>
            <a:ext cx="9144000" cy="4445251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terénní práce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komunikace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kontaktní práce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800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2800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vyhledáváme a oslovujeme potencionální klienty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sepíšeme dohodu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naplánujeme si společné cíle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8C6BD39-AB65-29F4-045F-946B151FA6D8}"/>
              </a:ext>
            </a:extLst>
          </p:cNvPr>
          <p:cNvCxnSpPr/>
          <p:nvPr/>
        </p:nvCxnSpPr>
        <p:spPr>
          <a:xfrm>
            <a:off x="1524000" y="4083113"/>
            <a:ext cx="739366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327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6600"/>
            <a:ext cx="9144000" cy="1286933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Zdravotně-sociální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mediace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v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sociálně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vyloučených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lokalitách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2067"/>
            <a:ext cx="9144000" cy="4199465"/>
          </a:xfrm>
        </p:spPr>
        <p:txBody>
          <a:bodyPr/>
          <a:lstStyle/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3600" dirty="0">
                <a:solidFill>
                  <a:schemeClr val="accent1">
                    <a:lumMod val="50000"/>
                  </a:schemeClr>
                </a:solidFill>
              </a:rPr>
              <a:t>Mgr. et Mgr.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Daniela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Pěničková</a:t>
            </a:r>
            <a:r>
              <a:rPr lang="cs-CZ" sz="3600" dirty="0">
                <a:solidFill>
                  <a:schemeClr val="accent1">
                    <a:lumMod val="50000"/>
                  </a:schemeClr>
                </a:solidFill>
              </a:rPr>
              <a:t>, Ph.D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&amp; 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Romana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Žigová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770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9133"/>
            <a:ext cx="9144000" cy="110772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Individuální poradenství realizované zdravotním mediátorem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55137"/>
            <a:ext cx="9144000" cy="4535786"/>
          </a:xfrm>
        </p:spPr>
        <p:txBody>
          <a:bodyPr>
            <a:normAutofit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Zdravotní mediátor se snaží o mediaci při řešení problémů a jejich prevenci, doprovod k lékaři, asistence při propojení s dalšími zdravotnickými zařízeními.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Pomoc při zajišťování kompenzačních pomůcek apod.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Současně provádí osvětu k podpoře zdravého života a účastníci jsou vzdělávání ve zdravotní gramotnosti.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Součástí přímé práce mediátora je komunikace s rodičem a dítětem, seniorem a jeho rodinou s cílem indikovat riziko rozvoje nemoci a zároveň vyhledat zanedbané nemoci či postižení.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793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1973"/>
            <a:ext cx="9144000" cy="1131682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Individuální poradenství realizované zdravotním mediátorem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671"/>
            <a:ext cx="9144000" cy="4345663"/>
          </a:xfrm>
        </p:spPr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Česká Kamenice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 menší město (cca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5000 obyvatel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lékaři různých specializací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spolupráce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4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9133"/>
            <a:ext cx="9144000" cy="1158843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Individuální poradenství realizované zdravotním mediátorem</a:t>
            </a:r>
            <a:endParaRPr lang="cs-CZ" sz="4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0359"/>
            <a:ext cx="9144000" cy="441488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Výstupem je: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zlepšení orientace cílové skupiny v systému zdravotní péče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motivace k péči o vlastní zdraví a v důsledku toho snížení zdravotních rizik plynoucích z nezdravého způsobu života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dochází k potřebné odborné zdravotní péči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získání dostatku informací, možnosti léčby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díky aktivitám projektu si účastníci budou schopni sami poradit, nebo vyhledat odbornou pomoc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51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1972"/>
            <a:ext cx="9144000" cy="1140737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Skupinové edukační aktivity –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Workshopy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3609"/>
            <a:ext cx="9144000" cy="4442045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každý rok – </a:t>
            </a: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tři tematicky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zaměřené workshopy či odborné přednášky po cca </a:t>
            </a: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až 3 hodinách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provedené odbornými lektory s kapacitou </a:t>
            </a: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15 osob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TÉMATA: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Zdravý pohyb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Zdravý pohyb u dětí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úsměvem do nemocnice 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29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3865"/>
            <a:ext cx="9144000" cy="1140737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Skupinové edukační aktivity –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Workshopy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21717"/>
            <a:ext cx="9144000" cy="4496366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prostory poskytuje město Česká Kamenice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spolupráce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osvědčení o absolvování kurzu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drobné dárky pro účastníky</a:t>
            </a:r>
          </a:p>
          <a:p>
            <a:endParaRPr lang="cs-CZ" b="1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654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6293"/>
            <a:ext cx="9144000" cy="1149789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Skupinové edukační aktivity –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Den zdraví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99992"/>
            <a:ext cx="9144000" cy="4436198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akce – jednou ročně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širokou veřejnost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prezentovány teoretické informace z oblasti zdraví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základní zdravotnické měření tělních a krevních parametrů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ukázka zdravých jídel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ukázka zdravotních pomůcek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ukázka první pomoci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setkání se specialisty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pro děti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akce je v rámci projektu zdarma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296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E9694-A8E1-BE58-CBA9-73394BD7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78729" cy="83441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endParaRPr lang="cs-CZ" sz="36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1D6D69-753C-B6CD-6B0E-ADD44D5F7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074492" y="1520393"/>
            <a:ext cx="5735371" cy="4209592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30E01A-82A7-EF6F-2D93-DBA2B739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857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6775"/>
            <a:ext cx="9144000" cy="110688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Kontakt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1307"/>
            <a:ext cx="9144000" cy="2967273"/>
          </a:xfrm>
        </p:spPr>
        <p:txBody>
          <a:bodyPr/>
          <a:lstStyle/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Mgr. Barbora Pávová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metodik a koordinátor projektu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Zdravotní mediátor pro Českou Kamenici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+420 606 442 651</a:t>
            </a:r>
            <a:endParaRPr lang="cs-CZ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zdravotni.mediator@ddceskakamenice.cz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903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8187"/>
            <a:ext cx="9144000" cy="72201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Zdravotní mediátor – geneze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1637"/>
            <a:ext cx="9144000" cy="4724965"/>
          </a:xfrm>
        </p:spPr>
        <p:txBody>
          <a:bodyPr>
            <a:normAutofit/>
          </a:bodyPr>
          <a:lstStyle/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Zdravotní mediátoři – Ostrava CZ.03.02.01/00/22_018/0000551</a:t>
            </a: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 Bc. Lýdia Poláčková</a:t>
            </a: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koordinátor a metodik projektu</a:t>
            </a: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488CF72-5779-08E6-7368-8FCBC1B23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93" y="1703353"/>
            <a:ext cx="3897323" cy="970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756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6775"/>
            <a:ext cx="9144000" cy="92233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Vznik pozice a názvy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9137"/>
            <a:ext cx="9144000" cy="45354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počátek v Ostravě 2002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Zdravotně-sociální pomocník, zdravotní mediátor a další krkolomné názvy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Projekt byl realizován v Ostravě ve spolupráci se SZÚ, Vítkovickou nemocnicí (MUDr. Janem 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Boženským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) a organizacemi DROM, CENTROM. </a:t>
            </a:r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02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5297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Nerovnosti ve zdraví v ČR 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0595"/>
            <a:ext cx="9144000" cy="466407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232055E9-E93F-F381-6D01-AAA8CC175F66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37" y="1804461"/>
            <a:ext cx="7643192" cy="47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37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0079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Klíčové aktivity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26829"/>
            <a:ext cx="9144000" cy="511841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1. Depistáž jako výchozí bod mediace </a:t>
            </a:r>
          </a:p>
          <a:p>
            <a:pPr algn="l"/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Významnou měrou přibývá: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doporučení od jiných klientů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předání kontaktu od NNO</a:t>
            </a:r>
          </a:p>
          <a:p>
            <a:pPr algn="l"/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Pro plné vytížení kapacity RT naléhavými případy postačí doporučení od partnerů v sociální oblasti, samosprávy a stávajících klientů.</a:t>
            </a:r>
          </a:p>
          <a:p>
            <a:pPr algn="just"/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2. Osobní asistence zdravotních mediátorů CS při realizaci péče o vlastní zdraví </a:t>
            </a:r>
          </a:p>
          <a:p>
            <a:pPr marL="342900" indent="-342900" algn="just">
              <a:buFontTx/>
              <a:buChar char="-"/>
            </a:pP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základem je </a:t>
            </a:r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individuální osvěta a osobní asistence </a:t>
            </a: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při péči o vlastní zdraví u našich klientů – často ve formě </a:t>
            </a:r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doprovodů.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Doprovody jsou </a:t>
            </a:r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klíčové </a:t>
            </a: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hlavně u nových nebo relativně nových uživatelů projektu – pro klienty nejsou návštěvy lékaře běžnou věcí jako u majority, pro ně je to mnohdy </a:t>
            </a:r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velmi stresující záležitost </a:t>
            </a: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(strach z výkonu samotného – zubař, gynekologie, drobné operativní zákroky apod.).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Časté absence </a:t>
            </a: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na předem domluvených zákrocích a vyšetřeních </a:t>
            </a:r>
          </a:p>
          <a:p>
            <a:pPr algn="just"/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Doprovody i ve formě </a:t>
            </a:r>
            <a:r>
              <a:rPr lang="cs-CZ" sz="2500" b="1" dirty="0">
                <a:solidFill>
                  <a:schemeClr val="accent1">
                    <a:lumMod val="50000"/>
                  </a:schemeClr>
                </a:solidFill>
              </a:rPr>
              <a:t>morální podpory </a:t>
            </a:r>
            <a:r>
              <a:rPr lang="cs-CZ" sz="2500" dirty="0">
                <a:solidFill>
                  <a:schemeClr val="accent1">
                    <a:lumMod val="50000"/>
                  </a:schemeClr>
                </a:solidFill>
              </a:rPr>
              <a:t>(krom doprovodů s poskytnutím dopravy,  kde jde i o podporu faktickou, výkonnou a materiální), vedou k téměř maximálnímu zužitkování vynaložené práce.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01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8019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Klíčové aktivity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4769"/>
            <a:ext cx="9144000" cy="50789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3. Facilitace a case management k zajištění dostupnosti</a:t>
            </a:r>
          </a:p>
          <a:p>
            <a:pPr algn="just"/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Projekt má v Ostravě takovou publicitu nejen u CS, ale i u odborné veřejnosti, takže se již nemusíme prosit o spolupráci, ale naopak musíme z kapacitních důvodů zvažovat naléhavost potřeb klientů jiných organizaci, které žádají o naši intervenci. Naše kapacita je omezená – 3,5 úvazku.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4. Edukační skupinové aktivity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 rámci osvětových akcí needukujeme hromadně, ale realizujeme depistáž s následnou (souběžnou) individuální edukací. S osobami, které projeví v místě akce zájem, navážeme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individuální a dlouhodobou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(pokud neztratí zájem) spolupráci.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Tento postup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eliminuje zábrany aktivní účasti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(kladení dotazů apod. např. z důvodu studu) – zdravotní problematika je mnohdy poměrně intimní záležitostí, u dětí a mládeže na školách je navíc ve hře strach ze zesměšnění se před spolužáky resp. ze strany spolužáků.</a:t>
            </a:r>
          </a:p>
          <a:p>
            <a:pPr algn="l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Individuální práce je mnohem efektivnější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pokud jde o míru hloubky a významu zásahu.</a:t>
            </a:r>
          </a:p>
          <a:p>
            <a:pPr algn="l"/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122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8019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Klíčové aktivity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23365"/>
            <a:ext cx="9144000" cy="484039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5. Supervize a vzdělávání mediátorů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Každý druhý měsíc probíhá Supervize – pod vedením zkušeného supervizora – kde probíráme jednotlivé kauzy – případně problém na který v terénu narazíme – např. HRANICE</a:t>
            </a:r>
          </a:p>
          <a:p>
            <a:pPr algn="l"/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947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47"/>
            <a:ext cx="9144000" cy="69485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Kde působíme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65427"/>
            <a:ext cx="9144000" cy="4906978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Primárně lokality, ve kterých už působíme, dále jsme se rozšířili i do Ostravy – Zábřehu a Dubiny. Pokračuje především úzká spolupráce 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Azylovým domem pro matky s dětmi Dům Svaté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Eufrazie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Azylovým domem pro matky s dětmi na Liščině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Klienty z ubytoven Ostrava- Jih -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Soiva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, Hlubina (jak skladba obyvatel, tak i problémy a potřeby těchto obyvatel se zde rychle a často ze dne na den mění)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LDN a Hospicem svatého Lukáše, kde provádíme depistáž ke zjištění aktuálních potřeb klientů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Pokračuje i spolupráce s FN a Městskou nemocnicí Ostrava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088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759"/>
            <a:ext cx="9144000" cy="86008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Cílové skupiny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65839"/>
            <a:ext cx="9144000" cy="4843603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Projekt je původně zacílen na osoby sociálně vyloučené a ohrožené sociálním vyloučením – romské rodiny – žijící na okraji, v ubytovnách.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 průběhu let nám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přibývají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lidé z ubytoven,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zdravotně postižení – vozíčkáři,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opuštění senioři,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lidé závislí na drogách, alkoholu 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lidé zbaveni způsobilosti k právním úkonům. 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Asi 10 % tvoří pěstouni – většinou romští – babičky   	 spolupracujeme s doprovodnými organizacemi. 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758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2507"/>
            <a:ext cx="9144000" cy="75143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Kauzy – ze života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19747"/>
            <a:ext cx="9144000" cy="4662533"/>
          </a:xfrm>
        </p:spPr>
        <p:txBody>
          <a:bodyPr/>
          <a:lstStyle/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Klient Libor</a:t>
            </a:r>
          </a:p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Klient Lumír</a:t>
            </a:r>
          </a:p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Klientka Barbora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753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Kontakt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92173"/>
            <a:ext cx="9144000" cy="4381877"/>
          </a:xfrm>
        </p:spPr>
        <p:txBody>
          <a:bodyPr/>
          <a:lstStyle/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Bc. Lýdia Poláčková</a:t>
            </a: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koordinátor a metodik projektu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Zdravotní m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ediátoři Ostrava</a:t>
            </a:r>
          </a:p>
          <a:p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Centrom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, z. s.</a:t>
            </a: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centrom@centrom.cz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68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77775"/>
            <a:ext cx="9144000" cy="85102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Potřebnost mediátorů v komunitách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09869"/>
            <a:ext cx="9144000" cy="4581053"/>
          </a:xfrm>
        </p:spPr>
        <p:txBody>
          <a:bodyPr>
            <a:normAutofit lnSpcReduction="10000"/>
          </a:bodyPr>
          <a:lstStyle/>
          <a:p>
            <a:pPr algn="ctr"/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ýsledky studie v oblasti dostupnosti zdravotní péče u sociálně vyloučené populace</a:t>
            </a:r>
          </a:p>
          <a:p>
            <a:pPr algn="ctr"/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lepšování podmínek vedoucí ke zdravému životnímu stylu </a:t>
            </a:r>
          </a:p>
          <a:p>
            <a:pPr algn="ctr"/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Daniela Fiľakovská</a:t>
            </a:r>
          </a:p>
          <a:p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</a:rPr>
              <a:t>Lekárska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fakulta, Univerzita PJ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</a:rPr>
              <a:t>Šafárika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v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</a:rPr>
              <a:t>Košiciach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Institut sociálního zdraví, Univerzita Palackého v Olomouci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ok 1">
            <a:extLst>
              <a:ext uri="{FF2B5EF4-FFF2-40B4-BE49-F238E27FC236}">
                <a16:creationId xmlns:a16="http://schemas.microsoft.com/office/drawing/2014/main" id="{EBE3B9F5-7313-0A56-DD96-E4983CF08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419" y="1015969"/>
            <a:ext cx="16430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7800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6775"/>
            <a:ext cx="9144000" cy="1578508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Aplikovaný výzkum pro inovace politik v oblasti dostupnosti zdravotní péče u sociálně vyloučené romské populace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5308"/>
            <a:ext cx="9144000" cy="3898366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Zmapování zainteresovaných aktérů působících v rámci svých činností v oblasti sociálních determinantů zdraví u Romů žijících v sociálním vyloučení.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Kvalitativní obsahová analýza strategických dokumentů týkajících se zdraví, integrace sociálně vyloučených nebo Romů obecně.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Polostrukturované rozhovory a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</a:rPr>
              <a:t>fokusní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skupiny o sociálních determinantách zdraví z pohledu Romů žijících v sociálním vyloučení a dalších zainteresovaných aktérů 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Případové studie zaměřené na perspektivy Romů žijících v sociálním vyloučení ohledně dostupnosti zdravotní péče.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Mapování konceptů se zainteresovanými aktéry zaměřené na zlepšování dostupnosti zdravotní péče u Romů žijících v sociálním vyloučení a jejich ověření u cílové skupiny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46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Obsahová analýza strategických dokumentů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Analyzované dokumenty obsahují řadu prvků asimilace: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především vidí jako zodpovědnost samotných Romů, aby se přiblížili majoritě v jejím chápání zdraví a jednání ve vztahu k nemoci a zdraví. </a:t>
            </a:r>
          </a:p>
          <a:p>
            <a:pPr marL="0" indent="0" algn="l"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Navrhované strategie a opatření se řídí primárně tím, co jako prioritu definuje majorita, nikoli problémy či potřebami samotných Romů. </a:t>
            </a:r>
          </a:p>
          <a:p>
            <a:pPr marL="0" indent="0" algn="l"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Romové jsou v dokumentech zobrazováni jako ti, kdo „nesedí“ zbytku společnosti, jejich skupinová identita a praktiky jsou popisovány jako něco, co brání dosažení kýžených cílů v oblasti zdraví, a jejich přizpůsobení je vnímáno jako nezbytné přijetí zodpovědnosti. </a:t>
            </a:r>
          </a:p>
          <a:p>
            <a:pPr marL="0" indent="0" algn="l">
              <a:buNone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Změny a opatření na straně společnosti jsou naopak zmiňovány výrazně méně.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2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1062037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Východiska implementace pozice zdravotně-sociálního mediátora / asistenta 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15067"/>
            <a:ext cx="9144000" cy="4563533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sz="2400" u="sng" dirty="0">
                <a:solidFill>
                  <a:schemeClr val="accent1">
                    <a:lumMod val="50000"/>
                  </a:schemeClr>
                </a:solidFill>
              </a:rPr>
              <a:t>SOCIÁLNÍ VYLOUČENÍ V ČR</a:t>
            </a:r>
          </a:p>
          <a:p>
            <a:pPr algn="l"/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podíl osob ohrožených chudobou a/nebo sociálním vyloučením v ČR 14,6%, tj. cca 1,5 milionu lidí, GAC / (2024: příjmová chudoba 9,5% = 1,03 miliónu lidí, ČSU)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z toho 100 000 dětí do šesti let 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180 000 lidí nad 65 let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pod hranicí příjmové chudoby, zadlužení, bez domova, materiálně deprivovaní nebo v exekuci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 ČR je výrazný rozdíl ve střední délce života lidí se ZŠ a VŠ (muži 11 let, ženy 4 roky)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nižší střední délka dožití souvisí s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institucionální diskriminací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+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chudobou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+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nedostatečnými kompetencemi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v přístupu ke zdravotním a sociálním službám v kombinaci se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zdravotně rizikovým chováním</a:t>
            </a:r>
          </a:p>
          <a:p>
            <a:endParaRPr lang="cs-CZ" sz="2400" dirty="0"/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376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8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92" y="1855960"/>
            <a:ext cx="9515192" cy="4667061"/>
          </a:xfrm>
          <a:prstGeom prst="rect">
            <a:avLst/>
          </a:prstGeom>
        </p:spPr>
      </p:pic>
      <p:sp>
        <p:nvSpPr>
          <p:cNvPr id="28" name="BlokTextu 27"/>
          <p:cNvSpPr txBox="1"/>
          <p:nvPr/>
        </p:nvSpPr>
        <p:spPr>
          <a:xfrm>
            <a:off x="2871646" y="847443"/>
            <a:ext cx="671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Sociální determinanty zdraví</a:t>
            </a:r>
            <a:endParaRPr lang="sk-SK" sz="40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1B2D9214-D3D1-0735-9347-943022D9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5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5"/>
    </mc:Choice>
    <mc:Fallback xmlns="">
      <p:transition spd="slow" advTm="112085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3"/>
          <a:stretch>
            <a:fillRect/>
          </a:stretch>
        </p:blipFill>
        <p:spPr>
          <a:xfrm>
            <a:off x="4608795" y="1050203"/>
            <a:ext cx="5757422" cy="5481873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215333" y="1231271"/>
            <a:ext cx="51212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Podíl determinantů na výsledky v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oblasti zdraví</a:t>
            </a:r>
          </a:p>
          <a:p>
            <a:endParaRPr lang="cs-CZ" b="1" dirty="0">
              <a:solidFill>
                <a:srgbClr val="000000"/>
              </a:solidFill>
              <a:latin typeface="Raleway"/>
            </a:endParaRPr>
          </a:p>
          <a:p>
            <a:r>
              <a:rPr lang="cs-CZ" dirty="0">
                <a:solidFill>
                  <a:srgbClr val="000000"/>
                </a:solidFill>
                <a:latin typeface="Raleway"/>
              </a:rPr>
              <a:t>	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5C764842-58CC-12D7-93C4-55B6AC8F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523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802" y="1177318"/>
            <a:ext cx="7742598" cy="532759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42900" y="1177318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Přístup k zdravotní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péči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E33423E9-0315-63C6-276C-E0CF4273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8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5"/>
    </mc:Choice>
    <mc:Fallback xmlns="">
      <p:transition spd="slow" advTm="112085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Mapování konceptů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Zaměřeno výhradně na dostupnost zdravotnické péče pro Romy v SVL.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Cílem bylo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facilitovat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konsenzuální návrhy vylepšení v systému kombinující odlišné perspektivy jednotlivých aktérů </a:t>
            </a:r>
          </a:p>
          <a:p>
            <a:pPr algn="l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32 participantů – odborníků z různých úrovní pracovní hierarchie z oblastí: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sociální služby (také specializované na pomoc s přístupem ke zdravotní péči)</a:t>
            </a:r>
            <a:endParaRPr lang="cs-CZ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zdravotní péče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vzdělávací instituce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orgány na místní a regionální úrovni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5427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Mapování konceptů  – postup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Příprava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Brainstorming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(64 návrhů řešení, jak zlepšit dostupnost zdravotní péče pro     Romy žijící v SVL)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Sorting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rating – třízení a hodnocení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(naléhavost a uskutečnitelnost)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Analýza dat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 klastrů různé urgentnosti a uskutečnitelnosti)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Interpretace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 odborníky)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Ověření přijatelnosti návrhů u cílové skupiny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3668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1958"/>
          <a:stretch/>
        </p:blipFill>
        <p:spPr>
          <a:xfrm>
            <a:off x="4578539" y="1333500"/>
            <a:ext cx="7028004" cy="5271003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60194" y="1211865"/>
            <a:ext cx="42822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NALÉHAVOST</a:t>
            </a:r>
          </a:p>
          <a:p>
            <a:endParaRPr lang="cs-CZ" b="1" dirty="0">
              <a:solidFill>
                <a:srgbClr val="000000"/>
              </a:solidFill>
              <a:latin typeface="Raleway"/>
            </a:endParaRP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1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Zefektivnění systému zdravotní péče a souvisejících služeb s cílem legitimizovat a zohlednit potřeby cílové skupiny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2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Role služeb podporujících zdraví a dostupnost zdravotní péče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3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Edukace a informovanost cílové skupiny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4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Zvýšení místní a finanční dostupnosti zdravotní péče 	</a:t>
            </a:r>
          </a:p>
          <a:p>
            <a:endParaRPr lang="cs-CZ" b="1" dirty="0">
              <a:solidFill>
                <a:srgbClr val="000000"/>
              </a:solidFill>
              <a:latin typeface="Raleway"/>
            </a:endParaRP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5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Posílení sítě a kapacit zdravotní péče a prevence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6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Edukace a supervize pomáhajících profesí 	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672249DC-DE5F-78E6-3245-CAFB882F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5"/>
    </mc:Choice>
    <mc:Fallback xmlns="">
      <p:transition spd="slow" advTm="112085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r="13096"/>
          <a:stretch/>
        </p:blipFill>
        <p:spPr>
          <a:xfrm>
            <a:off x="4880147" y="1231272"/>
            <a:ext cx="6960403" cy="528269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62962" y="1167896"/>
            <a:ext cx="45086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USKUTEČNITELNOST</a:t>
            </a:r>
          </a:p>
          <a:p>
            <a:endParaRPr lang="cs-CZ" b="1" dirty="0">
              <a:solidFill>
                <a:srgbClr val="000000"/>
              </a:solidFill>
              <a:latin typeface="Raleway"/>
            </a:endParaRP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1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Zefektivnění systému zdravotní péče a souvisejících služeb s cílem legitimizovat a zohlednit potřeby cílové skupiny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2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Role služeb podporujících zdraví a dostupnost zdravotní péče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3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Edukace a informovanost cílové skupiny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4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Zvýšení místní a finanční dostupnosti zdravotní péče 	</a:t>
            </a:r>
          </a:p>
          <a:p>
            <a:endParaRPr lang="cs-CZ" b="1" dirty="0">
              <a:solidFill>
                <a:srgbClr val="000000"/>
              </a:solidFill>
              <a:latin typeface="Raleway"/>
            </a:endParaRP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5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Posílení sítě a kapacit zdravotní péče a prevence 	</a:t>
            </a:r>
          </a:p>
          <a:p>
            <a:r>
              <a:rPr lang="cs-CZ" b="1" dirty="0">
                <a:solidFill>
                  <a:srgbClr val="000000"/>
                </a:solidFill>
                <a:latin typeface="Raleway"/>
              </a:rPr>
              <a:t>Klastr 6 </a:t>
            </a:r>
            <a:r>
              <a:rPr lang="cs-CZ" dirty="0">
                <a:solidFill>
                  <a:srgbClr val="000000"/>
                </a:solidFill>
                <a:latin typeface="Raleway"/>
              </a:rPr>
              <a:t>	Edukace a supervize pomáhajících profesí </a:t>
            </a:r>
            <a:r>
              <a:rPr lang="en-GB" dirty="0">
                <a:solidFill>
                  <a:srgbClr val="000000"/>
                </a:solidFill>
                <a:latin typeface="Raleway"/>
              </a:rPr>
              <a:t>	</a:t>
            </a: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EB964AE1-D0F0-E0F3-81F1-36CF9B35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5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5"/>
    </mc:Choice>
    <mc:Fallback xmlns="">
      <p:transition spd="slow" advTm="112085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Prioritní opatření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vytvořit platformu organizací, která by prosazovala podporu zdraví u lidí žijících v sociálním vyloučení a snažila se ovlivňovat veřejnou politiku v tomto smyslu,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prozkoumat oblast zdravotních potřeb lidí žijících v sociálním vyloučení s cílem nastavit vhodně intervenci v pomáhajících profesích,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jasně vymezit kompetence a působnost organizací věnujících se podpoře zdraví a dostupnosti zdravotní péče a podpořit propojení klientů z cílové populace s poskytovateli zdravotní péče prostřednictvím vhodných služeb,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podpořit udržitelnost a rozšíření sítě mediátorů podpory zdraví a zdravotně sociálních pomocníků do všech krajů v ČR a zajistit kvalitní penzum školení a výměnných pobytů pro tyto profese, s tím, že je vhodné zapojit dobrovolníky či pracovníky z řad členů komunity do těchto služeb,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21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Prioritní opatření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posílit agendu zdraví v rámci sociálních služeb,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propojit pracovníky zdravotní péče s dostupnými sociálními službami a službami podpory zdraví v regionu tak, aby je mohli přizvat ke spolupráci (například formou poradenského pracovníka pro lékaře na krajském úřadu),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zajistit dostupnost léků bez doplatku a rozšířit jejich nabídku pro osoby žijící v sociálním vyloučení,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podpořit budoucí a současné zdravotníky a pomáhající profesionály formou: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edukace týkající se rovného přístupu,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empowermentu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(zmocňování), komunikačních kompetencí a dalších potřebných oblastí,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praxe budoucích zdravotníků v sociálně vyloučených lokalitách,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supervize ve zdravotnictví,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motivace romských dětí ke studiu zdravotních oborů.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9290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Prioritní opatření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zapojit studenty pomáhajících a učitelských profesí do preventivních programů podpory zdraví na školách (zejména na MŠ, ZŠ),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motivovat osoby žijící v sociálním vyloučení k čerpání potřebné zdravotní péče a informovat je o specifických tématech a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souvislostech zdravotního a sociálního pojištění a evidenci na úřadu práce,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kde se mají informovat o lécích bez doplatku a jejich alternativách,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povinnostech v oblasti poskytování zdravotní péče a pojištění,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porodu a souvisejících tématech.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28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3601"/>
            <a:ext cx="9144000" cy="1058332"/>
          </a:xfrm>
        </p:spPr>
        <p:txBody>
          <a:bodyPr>
            <a:normAutofit/>
          </a:bodyPr>
          <a:lstStyle/>
          <a:p>
            <a:r>
              <a:rPr lang="cs-CZ" sz="3100" b="1" dirty="0">
                <a:solidFill>
                  <a:schemeClr val="accent1">
                    <a:lumMod val="50000"/>
                  </a:schemeClr>
                </a:solidFill>
              </a:rPr>
              <a:t>Odhad ekonomických ztrát ze zdravotních nerovností v ČR</a:t>
            </a:r>
            <a:br>
              <a:rPr lang="cs-CZ" sz="3600" b="1" dirty="0"/>
            </a:br>
            <a:endParaRPr lang="cs-CZ" sz="3600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215DC4A1-4971-89FD-5B98-BC1D744DCC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1452048"/>
            <a:ext cx="9279467" cy="3953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  </a:t>
            </a:r>
            <a:endParaRPr lang="cs-CZ" sz="2800" dirty="0"/>
          </a:p>
          <a:p>
            <a:r>
              <a:rPr lang="cs-CZ" sz="2800" b="1" dirty="0"/>
              <a:t>  </a:t>
            </a:r>
            <a:r>
              <a:rPr lang="cs-CZ" sz="2800" b="1" dirty="0">
                <a:solidFill>
                  <a:schemeClr val="accent2"/>
                </a:solidFill>
              </a:rPr>
              <a:t>ZTRÁTY:                 </a:t>
            </a:r>
          </a:p>
          <a:p>
            <a:r>
              <a:rPr lang="cs-CZ" sz="2800" dirty="0"/>
              <a:t>  Na zdraví jako kapitálovém statku: 1,35 % HDP   51,9 mld. Kč</a:t>
            </a:r>
          </a:p>
          <a:p>
            <a:r>
              <a:rPr lang="cs-CZ" sz="2800" dirty="0"/>
              <a:t>  Na zdraví jako spotřebním statku:  9,38 % HDP 360,2 mld. Kč</a:t>
            </a:r>
          </a:p>
          <a:p>
            <a:r>
              <a:rPr lang="cs-CZ" sz="2800" dirty="0"/>
              <a:t>  Ve zdravotních službách: ……………  1,70 % HDP   65,3 mld. Kč</a:t>
            </a:r>
          </a:p>
          <a:p>
            <a:r>
              <a:rPr lang="cs-CZ" sz="2800" dirty="0"/>
              <a:t>  V sociálních dávkách: …………………  0,57 % HDP   21,9 mld. Kč</a:t>
            </a:r>
          </a:p>
          <a:p>
            <a:r>
              <a:rPr lang="cs-CZ" sz="2800" dirty="0">
                <a:solidFill>
                  <a:schemeClr val="accent2"/>
                </a:solidFill>
              </a:rPr>
              <a:t>                                                                   </a:t>
            </a:r>
            <a:r>
              <a:rPr lang="cs-CZ" sz="2800" b="1" dirty="0">
                <a:solidFill>
                  <a:schemeClr val="accent2"/>
                </a:solidFill>
              </a:rPr>
              <a:t>CELKEM   499,3 mld. Kč</a:t>
            </a:r>
          </a:p>
          <a:p>
            <a:r>
              <a:rPr lang="cs-CZ" sz="2800" b="1" dirty="0">
                <a:solidFill>
                  <a:schemeClr val="accent2"/>
                </a:solidFill>
              </a:rPr>
              <a:t>                                                                                       13,3 % HDP              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70ACEEE-8801-48C1-8886-F307CF7AED02}"/>
              </a:ext>
            </a:extLst>
          </p:cNvPr>
          <p:cNvSpPr/>
          <p:nvPr/>
        </p:nvSpPr>
        <p:spPr>
          <a:xfrm>
            <a:off x="1507067" y="562586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Analogie dle Johan </a:t>
            </a:r>
            <a:r>
              <a:rPr lang="cs-CZ" b="1" dirty="0" err="1"/>
              <a:t>Mackenbach</a:t>
            </a:r>
            <a:r>
              <a:rPr lang="cs-CZ" dirty="0"/>
              <a:t>, </a:t>
            </a:r>
            <a:r>
              <a:rPr lang="nl-NL" dirty="0"/>
              <a:t>Willem Jan </a:t>
            </a:r>
            <a:r>
              <a:rPr lang="nl-NL" b="1" dirty="0" err="1"/>
              <a:t>Meerding</a:t>
            </a:r>
            <a:r>
              <a:rPr lang="cs-CZ" dirty="0"/>
              <a:t>, Anton </a:t>
            </a:r>
            <a:r>
              <a:rPr lang="cs-CZ" b="1" dirty="0"/>
              <a:t>Kunst</a:t>
            </a:r>
            <a:r>
              <a:rPr lang="cs-CZ" dirty="0"/>
              <a:t>:  </a:t>
            </a:r>
            <a:r>
              <a:rPr lang="cs-CZ" b="1" i="1" dirty="0" err="1"/>
              <a:t>Economic</a:t>
            </a:r>
            <a:r>
              <a:rPr lang="cs-CZ" b="1" i="1" dirty="0"/>
              <a:t> </a:t>
            </a:r>
            <a:r>
              <a:rPr lang="cs-CZ" b="1" i="1" dirty="0" err="1"/>
              <a:t>implications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SE </a:t>
            </a:r>
            <a:r>
              <a:rPr lang="cs-CZ" b="1" i="1" dirty="0" err="1"/>
              <a:t>inequalities</a:t>
            </a:r>
            <a:r>
              <a:rPr lang="cs-CZ" b="1" i="1" dirty="0"/>
              <a:t> in </a:t>
            </a:r>
            <a:r>
              <a:rPr lang="cs-CZ" b="1" i="1" dirty="0" err="1"/>
              <a:t>health</a:t>
            </a:r>
            <a:r>
              <a:rPr lang="cs-CZ" b="1" i="1" dirty="0"/>
              <a:t> in </a:t>
            </a:r>
            <a:r>
              <a:rPr lang="cs-CZ" b="1" i="1" dirty="0" err="1"/>
              <a:t>the</a:t>
            </a:r>
            <a:r>
              <a:rPr lang="cs-CZ" b="1" i="1" dirty="0"/>
              <a:t> EU</a:t>
            </a:r>
            <a:r>
              <a:rPr lang="cs-CZ" b="1" dirty="0"/>
              <a:t>. </a:t>
            </a:r>
            <a:r>
              <a:rPr lang="cs-CZ" dirty="0"/>
              <a:t>Erasmus MC Department of Public </a:t>
            </a:r>
            <a:r>
              <a:rPr lang="cs-CZ" dirty="0" err="1"/>
              <a:t>Health</a:t>
            </a:r>
            <a:r>
              <a:rPr lang="cs-CZ" dirty="0"/>
              <a:t>, Rotterdam 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Netherlands</a:t>
            </a:r>
            <a:r>
              <a:rPr lang="cs-CZ" dirty="0"/>
              <a:t>, J 2007. Podíly na HDP stanoveny totožně s podíly v EU 25.</a:t>
            </a:r>
          </a:p>
        </p:txBody>
      </p:sp>
    </p:spTree>
    <p:extLst>
      <p:ext uri="{BB962C8B-B14F-4D97-AF65-F5344CB8AC3E}">
        <p14:creationId xmlns:p14="http://schemas.microsoft.com/office/powerpoint/2010/main" val="1883393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endParaRPr lang="sk-SK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k-SK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k-SK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Zdravé komunity</a:t>
            </a:r>
            <a:endParaRPr lang="sk-SK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sz="2800" dirty="0">
                <a:solidFill>
                  <a:schemeClr val="accent1">
                    <a:lumMod val="50000"/>
                  </a:schemeClr>
                </a:solidFill>
              </a:rPr>
              <a:t>Príklad dobrej praxe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09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60079"/>
            <a:ext cx="10515600" cy="830609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Národný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 projekt Zdravé komunity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59214"/>
            <a:ext cx="10410080" cy="461274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350500" y="63627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00" b="1" dirty="0">
                <a:solidFill>
                  <a:schemeClr val="tx2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(2024 - 2029)</a:t>
            </a:r>
            <a:endParaRPr lang="cs-CZ" sz="1300" b="1" dirty="0">
              <a:solidFill>
                <a:schemeClr val="tx2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B579CE4E-19D4-7B33-3789-EF4E7B6D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610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Štruktúra organizácie</a:t>
            </a:r>
          </a:p>
        </p:txBody>
      </p:sp>
      <p:sp>
        <p:nvSpPr>
          <p:cNvPr id="5" name="Zaoblený obdĺžnik 4"/>
          <p:cNvSpPr/>
          <p:nvPr/>
        </p:nvSpPr>
        <p:spPr>
          <a:xfrm>
            <a:off x="476791" y="1308295"/>
            <a:ext cx="3494649" cy="12801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riaditeľka príspevkovej organizácie</a:t>
            </a:r>
          </a:p>
        </p:txBody>
      </p:sp>
      <p:sp>
        <p:nvSpPr>
          <p:cNvPr id="6" name="Zaoblený obdĺžnik 5"/>
          <p:cNvSpPr/>
          <p:nvPr/>
        </p:nvSpPr>
        <p:spPr>
          <a:xfrm>
            <a:off x="2635009" y="2194338"/>
            <a:ext cx="1512275" cy="7033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zástupca riaditeľky </a:t>
            </a:r>
          </a:p>
        </p:txBody>
      </p:sp>
      <p:sp>
        <p:nvSpPr>
          <p:cNvPr id="7" name="Zaoblený obdĺžnik 6"/>
          <p:cNvSpPr/>
          <p:nvPr/>
        </p:nvSpPr>
        <p:spPr>
          <a:xfrm>
            <a:off x="3887035" y="1596682"/>
            <a:ext cx="2242623" cy="7033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experti pre finančné a projektové riadenie</a:t>
            </a:r>
          </a:p>
        </p:txBody>
      </p:sp>
      <p:sp>
        <p:nvSpPr>
          <p:cNvPr id="8" name="Zaoblený obdĺžnik 7"/>
          <p:cNvSpPr/>
          <p:nvPr/>
        </p:nvSpPr>
        <p:spPr>
          <a:xfrm>
            <a:off x="5908087" y="2194337"/>
            <a:ext cx="1692813" cy="7033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expertka pre metodiku</a:t>
            </a:r>
          </a:p>
        </p:txBody>
      </p:sp>
      <p:sp>
        <p:nvSpPr>
          <p:cNvPr id="9" name="Zaoblený obdĺžnik 8"/>
          <p:cNvSpPr/>
          <p:nvPr/>
        </p:nvSpPr>
        <p:spPr>
          <a:xfrm>
            <a:off x="7199972" y="1596682"/>
            <a:ext cx="2621282" cy="7033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expertka pre vzdelávanie a rozvoj ľudských zdrojov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236217" y="3289272"/>
            <a:ext cx="2672861" cy="7033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experti pre terén</a:t>
            </a:r>
          </a:p>
        </p:txBody>
      </p:sp>
      <p:sp>
        <p:nvSpPr>
          <p:cNvPr id="11" name="Zaoblený obdĺžnik 10"/>
          <p:cNvSpPr/>
          <p:nvPr/>
        </p:nvSpPr>
        <p:spPr>
          <a:xfrm>
            <a:off x="236217" y="5394290"/>
            <a:ext cx="2672861" cy="70338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Asistenti podpory zdravia</a:t>
            </a:r>
          </a:p>
        </p:txBody>
      </p:sp>
      <p:sp>
        <p:nvSpPr>
          <p:cNvPr id="12" name="Zaoblený obdĺžnik 11"/>
          <p:cNvSpPr/>
          <p:nvPr/>
        </p:nvSpPr>
        <p:spPr>
          <a:xfrm>
            <a:off x="236217" y="4341781"/>
            <a:ext cx="2672861" cy="703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Koordinátori asistentov podpory zdravia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9562514" y="2194114"/>
            <a:ext cx="1688120" cy="7033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manažérka pre komunikáciu</a:t>
            </a:r>
          </a:p>
        </p:txBody>
      </p:sp>
      <p:sp>
        <p:nvSpPr>
          <p:cNvPr id="14" name="Zaoblený obdĺžnik 13"/>
          <p:cNvSpPr/>
          <p:nvPr/>
        </p:nvSpPr>
        <p:spPr>
          <a:xfrm>
            <a:off x="3906125" y="4341781"/>
            <a:ext cx="3118340" cy="703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Manažéri asistentiek podpory zdravia v prostredí nemocníc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8097714" y="3289272"/>
            <a:ext cx="2929600" cy="7033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hlavný manažér regionálnej podpory zdravia</a:t>
            </a:r>
          </a:p>
        </p:txBody>
      </p:sp>
      <p:sp>
        <p:nvSpPr>
          <p:cNvPr id="16" name="Zaoblený obdĺžnik 15"/>
          <p:cNvSpPr/>
          <p:nvPr/>
        </p:nvSpPr>
        <p:spPr>
          <a:xfrm>
            <a:off x="3971440" y="5394290"/>
            <a:ext cx="3053025" cy="70338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asistentky podpory zdravia v prostredí nemocníc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8097714" y="4341781"/>
            <a:ext cx="2929600" cy="7033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regionálny manažéri podpory zdravia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5504EE-643D-8F09-77CA-01B70A6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259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72582"/>
            <a:ext cx="10515600" cy="1102676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Zdravé komunity v číslach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338" y="2532194"/>
            <a:ext cx="10765324" cy="34532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E1949A-906D-D7D3-A66C-49BF17D9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04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49" y="940906"/>
            <a:ext cx="10036426" cy="5645489"/>
          </a:xfrm>
          <a:prstGeom prst="rect">
            <a:avLst/>
          </a:pr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830F5DEE-7307-8292-5C87-F5218E2EE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3512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1087636"/>
            <a:ext cx="9801225" cy="5513189"/>
          </a:xfrm>
          <a:prstGeom prst="rect">
            <a:avLst/>
          </a:pr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BE906B20-CD23-37DD-CD76-8F86921D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285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84" y="874318"/>
            <a:ext cx="10336983" cy="5802613"/>
          </a:xfrm>
          <a:prstGeom prst="rect">
            <a:avLst/>
          </a:prstGeom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2FA7B8E6-03B5-EEAF-0113-06BB5C33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1902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6"/>
            <a:ext cx="9144000" cy="1113575"/>
          </a:xfrm>
        </p:spPr>
        <p:txBody>
          <a:bodyPr>
            <a:noAutofit/>
          </a:bodyPr>
          <a:lstStyle/>
          <a:p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Rozvoj </a:t>
            </a:r>
            <a:r>
              <a:rPr lang="sk-SK" sz="4000" b="1" dirty="0" err="1">
                <a:solidFill>
                  <a:schemeClr val="accent1">
                    <a:lumMod val="50000"/>
                  </a:schemeClr>
                </a:solidFill>
              </a:rPr>
              <a:t>podmínek</a:t>
            </a:r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 pro zdraví na komunitní úrovni – nová intervenční </a:t>
            </a:r>
            <a:r>
              <a:rPr lang="sk-SK" sz="4000" b="1" dirty="0" err="1">
                <a:solidFill>
                  <a:schemeClr val="accent1">
                    <a:lumMod val="50000"/>
                  </a:schemeClr>
                </a:solidFill>
              </a:rPr>
              <a:t>linie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8877"/>
            <a:ext cx="9144000" cy="445109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spolupráci s </a:t>
            </a:r>
            <a:r>
              <a:rPr kumimoji="0" lang="sk-SK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různými</a:t>
            </a: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k-SK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aktéry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sk-SK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řeší</a:t>
            </a: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KAPZ problémy v oblasti </a:t>
            </a:r>
            <a:r>
              <a:rPr kumimoji="0" lang="sk-SK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materiálních</a:t>
            </a: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podmínek</a:t>
            </a: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sk-SK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snížené</a:t>
            </a: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kvality dostupných </a:t>
            </a:r>
            <a:r>
              <a:rPr kumimoji="0" lang="sk-SK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služeb</a:t>
            </a:r>
            <a:r>
              <a:rPr kumimoji="0" lang="sk-SK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zdravotní </a:t>
            </a:r>
            <a:r>
              <a:rPr kumimoji="0" lang="sk-SK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péče</a:t>
            </a:r>
            <a:endParaRPr kumimoji="0" lang="sk-SK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Zvyšovaní </a:t>
            </a:r>
            <a:r>
              <a:rPr lang="sk-SK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s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tandardu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bydlení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Přístup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 pitné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vodě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kanalizaci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Nakládání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komunálním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odpadem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Přítomnost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veterinárně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neošetřených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neregistrovaných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zvířat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Diskriminace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zdravotní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péči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sk-SK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lidská</a:t>
            </a:r>
            <a:r>
              <a:rPr kumimoji="0" lang="sk-S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práva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8193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pPr algn="l"/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Bližší </a:t>
            </a:r>
            <a:r>
              <a:rPr lang="sk-SK" sz="4000" b="1" dirty="0" err="1">
                <a:solidFill>
                  <a:schemeClr val="accent1">
                    <a:lumMod val="50000"/>
                  </a:schemeClr>
                </a:solidFill>
              </a:rPr>
              <a:t>informace</a:t>
            </a:r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 nejdete </a:t>
            </a:r>
            <a:r>
              <a:rPr lang="sk-SK" sz="4000" b="1" dirty="0" err="1">
                <a:solidFill>
                  <a:schemeClr val="accent1">
                    <a:lumMod val="50000"/>
                  </a:schemeClr>
                </a:solidFill>
              </a:rPr>
              <a:t>zde</a:t>
            </a:r>
            <a:r>
              <a:rPr lang="sk-SK" sz="40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/>
          </a:p>
          <a:p>
            <a:pPr marL="0" indent="0" algn="l">
              <a:buNone/>
            </a:pPr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Závěrečná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zpráva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 projektu TAČR</a:t>
            </a:r>
          </a:p>
          <a:p>
            <a:pPr marL="0" indent="0" algn="l">
              <a:buNone/>
            </a:pPr>
            <a:r>
              <a:rPr lang="cs-CZ" dirty="0">
                <a:hlinkClick r:id="rId2"/>
              </a:rPr>
              <a:t>https://oushi.upol.cz/wp-content/uploads/2023/10/Vsouhrn-min_compressed.pdf</a:t>
            </a:r>
            <a:endParaRPr lang="cs-CZ" dirty="0"/>
          </a:p>
          <a:p>
            <a:pPr marL="0" indent="0" algn="l">
              <a:buNone/>
            </a:pPr>
            <a:endParaRPr lang="sk-SK" dirty="0"/>
          </a:p>
          <a:p>
            <a:pPr marL="0" indent="0" algn="l">
              <a:buNone/>
            </a:pPr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Brožura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 Zdravých </a:t>
            </a:r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regionů</a:t>
            </a:r>
            <a:endParaRPr lang="cs-CZ" dirty="0">
              <a:solidFill>
                <a:schemeClr val="accent1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>
              <a:buNone/>
            </a:pPr>
            <a:r>
              <a:rPr lang="cs-CZ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https://www.zdraveregiony.eu/wp-content/uploads/2018/04/Brozura-NP-ZK-2B-2020-2023.pdf</a:t>
            </a:r>
            <a:endParaRPr lang="cs-CZ" dirty="0"/>
          </a:p>
          <a:p>
            <a:pPr marL="0" indent="0" algn="l">
              <a:buNone/>
            </a:pPr>
            <a:endParaRPr lang="sk-SK" dirty="0"/>
          </a:p>
          <a:p>
            <a:pPr marL="0" indent="0" algn="l">
              <a:buNone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Výroční </a:t>
            </a:r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zpráva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 Zdravých </a:t>
            </a:r>
            <a:r>
              <a:rPr lang="sk-SK" dirty="0" err="1">
                <a:solidFill>
                  <a:schemeClr val="accent1">
                    <a:lumMod val="50000"/>
                  </a:schemeClr>
                </a:solidFill>
              </a:rPr>
              <a:t>regionů</a:t>
            </a:r>
            <a:endParaRPr lang="sk-SK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l">
              <a:buNone/>
            </a:pPr>
            <a:r>
              <a:rPr lang="cs-CZ" dirty="0">
                <a:hlinkClick r:id="rId4"/>
              </a:rPr>
              <a:t>https://www.zdraveregiony.eu/wp-content/uploads/2018/04/Vyrocna-sprava_Zdrave-regiony-2023_final.pdf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0586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Kontakt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Mgr. Daniela Fiľakovská, PhD.</a:t>
            </a:r>
          </a:p>
          <a:p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Lekárska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fakulta, Univerzita PJ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Šafárika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v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Košiciach</a:t>
            </a: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Institut sociálního zdraví, Univerzita Palackého v Olomouci</a:t>
            </a:r>
          </a:p>
          <a:p>
            <a:r>
              <a:rPr lang="cs-CZ" b="0" i="0" u="none" strike="noStrike" dirty="0">
                <a:solidFill>
                  <a:srgbClr val="007BFF"/>
                </a:solidFill>
                <a:effectLst/>
                <a:latin typeface="Source Sans Pro" panose="020B0503030403020204" pitchFamily="34" charset="0"/>
                <a:hlinkClick r:id="rId2"/>
              </a:rPr>
              <a:t>daniela.filakovska@upjs.sk</a:t>
            </a: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ok 1">
            <a:extLst>
              <a:ext uri="{FF2B5EF4-FFF2-40B4-BE49-F238E27FC236}">
                <a16:creationId xmlns:a16="http://schemas.microsoft.com/office/drawing/2014/main" id="{988B6A5A-EFAA-4A17-81DC-E29646078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996" y="871601"/>
            <a:ext cx="16430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3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Životní styl má zásadní vliv na zdraví</a:t>
            </a:r>
            <a:endParaRPr lang="cs-CZ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0116"/>
            <a:ext cx="9144000" cy="459528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Zástupný symbol pro obsah 9">
            <a:extLst>
              <a:ext uri="{FF2B5EF4-FFF2-40B4-BE49-F238E27FC236}">
                <a16:creationId xmlns:a16="http://schemas.microsoft.com/office/drawing/2014/main" id="{E2233966-9E0D-482B-F98A-12E1C805A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955052"/>
              </p:ext>
            </p:extLst>
          </p:nvPr>
        </p:nvGraphicFramePr>
        <p:xfrm>
          <a:off x="1981200" y="18147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37765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text, Písmo, osoba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ABB2AD86-746F-F6A0-B776-85930884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7" y="1497350"/>
            <a:ext cx="8977313" cy="50566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D6AFE2F-DB63-741A-80CC-E15A6724FD19}"/>
              </a:ext>
            </a:extLst>
          </p:cNvPr>
          <p:cNvSpPr txBox="1"/>
          <p:nvPr/>
        </p:nvSpPr>
        <p:spPr>
          <a:xfrm>
            <a:off x="3048000" y="86327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i="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MUDr. Iva </a:t>
            </a:r>
            <a:r>
              <a:rPr lang="cs-CZ" sz="40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Trantinová</a:t>
            </a:r>
            <a:endParaRPr lang="cs-CZ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9935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Intervence v terénu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pPr algn="l"/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První intervence v terénu proběhly v roce 2020 (Covid)</a:t>
            </a:r>
          </a:p>
          <a:p>
            <a:pPr algn="l"/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Tyto intervence souvisely s osvětovou činností: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Jak se chránit před nákazou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Potřebnost hygieny – desinfekce rukou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Pomoc s distribucí roušek a respirátorů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9017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Přímé intervence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Osobám, které žily v nevyhovujících podmínkách (osoby bez přístřeší) – základní ošetření (omrzliny apod.)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Dále se jednalo o intenzivní dlouhodobé intervence, onkologické, ošetření dolních končetin (bércové vředy), intervence ve prospěch redukce váhy, měření tlaku apod.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872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Přímé intervence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pPr algn="l"/>
            <a:r>
              <a:rPr lang="cs-CZ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Pravidelné telefonické konzultace zdravotního mediátora a lékaře (1 x týdně)</a:t>
            </a:r>
          </a:p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Přímo z terénu: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Řešení akutních nenadálých zdravotních problémů (RZS)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Konzultace dlouhodobých problémů – pomoc s hledáním specialistů (PLD, 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kardio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, 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cevní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  <a:latin typeface="Bobby Jones Regular"/>
              </a:rPr>
              <a:t> apod.)</a:t>
            </a:r>
            <a:endParaRPr lang="cs-CZ" sz="2800" b="0" i="0" u="none" strike="noStrike" baseline="0" dirty="0">
              <a:solidFill>
                <a:schemeClr val="accent1">
                  <a:lumMod val="50000"/>
                </a:schemeClr>
              </a:solidFill>
              <a:latin typeface="Bobby Jones Regular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5225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Terénní podpora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/>
          <a:lstStyle/>
          <a:p>
            <a:pPr algn="l"/>
            <a:r>
              <a:rPr lang="cs-CZ" sz="2800" b="0" i="0" u="none" strike="noStrike" baseline="0" dirty="0">
                <a:solidFill>
                  <a:schemeClr val="accent1">
                    <a:lumMod val="50000"/>
                  </a:schemeClr>
                </a:solidFill>
              </a:rPr>
              <a:t>Jaro 2023</a:t>
            </a:r>
          </a:p>
          <a:p>
            <a:pPr algn="l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Terénní podpora v Benešově nad Černou (SVL) – kompletní péče o cca 10 osob, žijících v extrémně nevyhovujících podmínkách (řešeno ve spolupráci s KHS).</a:t>
            </a:r>
            <a:endParaRPr lang="cs-CZ" sz="2800" b="0" i="0" u="none" strike="noStrike" baseline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1800" dirty="0">
              <a:solidFill>
                <a:srgbClr val="000000"/>
              </a:solidFill>
              <a:latin typeface="Bobby Jones Regular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4499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519" y="1404232"/>
            <a:ext cx="9144000" cy="4815499"/>
          </a:xfrm>
        </p:spPr>
        <p:txBody>
          <a:bodyPr/>
          <a:lstStyle/>
          <a:p>
            <a:pPr algn="l"/>
            <a:r>
              <a:rPr lang="cs-CZ" sz="2800" b="0" i="0" u="none" strike="noStrike" baseline="0" dirty="0">
                <a:solidFill>
                  <a:schemeClr val="accent1">
                    <a:lumMod val="50000"/>
                  </a:schemeClr>
                </a:solidFill>
              </a:rPr>
              <a:t>Terénní aktivity</a:t>
            </a:r>
          </a:p>
          <a:p>
            <a:endParaRPr lang="cs-CZ" sz="1800" dirty="0">
              <a:solidFill>
                <a:srgbClr val="000000"/>
              </a:solidFill>
              <a:latin typeface="Bobby Jones Regular"/>
            </a:endParaRPr>
          </a:p>
          <a:p>
            <a:pPr algn="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Účast na kulatých stolech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CC9145-FC05-D424-909F-C422AD94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19" y="1836722"/>
            <a:ext cx="4181083" cy="31845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26922FB-D35E-7B97-2B4E-67F0442A5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65" y="2772974"/>
            <a:ext cx="4214854" cy="31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715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027"/>
            <a:ext cx="9144000" cy="74917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Kontakt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cs-CZ" sz="2800" b="1" i="0" dirty="0">
                <a:solidFill>
                  <a:schemeClr val="accent1">
                    <a:lumMod val="50000"/>
                  </a:schemeClr>
                </a:solidFill>
                <a:effectLst/>
              </a:rPr>
              <a:t>MUDr. Iva </a:t>
            </a:r>
            <a:r>
              <a:rPr lang="cs-CZ" sz="2800" b="1" i="0" dirty="0" err="1">
                <a:solidFill>
                  <a:schemeClr val="accent1">
                    <a:lumMod val="50000"/>
                  </a:schemeClr>
                </a:solidFill>
                <a:effectLst/>
              </a:rPr>
              <a:t>Trantinová</a:t>
            </a:r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pt-BR" sz="2800" b="0" i="0" dirty="0">
                <a:solidFill>
                  <a:schemeClr val="accent1">
                    <a:lumMod val="50000"/>
                  </a:schemeClr>
                </a:solidFill>
                <a:effectLst/>
              </a:rPr>
              <a:t>Carpe vitam</a:t>
            </a:r>
            <a:r>
              <a:rPr lang="cs-CZ" sz="2800" b="0" i="0" dirty="0">
                <a:solidFill>
                  <a:schemeClr val="accent1">
                    <a:lumMod val="50000"/>
                  </a:schemeClr>
                </a:solidFill>
                <a:effectLst/>
              </a:rPr>
              <a:t>,</a:t>
            </a:r>
            <a:r>
              <a:rPr lang="pt-BR" sz="2800" b="0" i="0" dirty="0">
                <a:solidFill>
                  <a:schemeClr val="accent1">
                    <a:lumMod val="50000"/>
                  </a:schemeClr>
                </a:solidFill>
                <a:effectLst/>
              </a:rPr>
              <a:t> s.r.o.</a:t>
            </a:r>
            <a:endParaRPr lang="cs-CZ" sz="2800" b="0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cs-CZ" sz="2000" b="0" i="0" u="none" strike="noStrike" dirty="0">
                <a:effectLst/>
                <a:latin typeface="Arial" panose="020B0604020202020204" pitchFamily="34" charset="0"/>
                <a:hlinkClick r:id="rId2"/>
              </a:rPr>
              <a:t>+420 778 068 429 </a:t>
            </a:r>
            <a:r>
              <a:rPr lang="pt-BR" sz="2800" b="0" i="0" dirty="0">
                <a:solidFill>
                  <a:schemeClr val="accent1">
                    <a:lumMod val="50000"/>
                  </a:schemeClr>
                </a:solidFill>
                <a:effectLst/>
              </a:rPr>
              <a:t> </a:t>
            </a:r>
            <a:endParaRPr lang="cs-CZ" sz="2800" b="0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325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DĚKUJEME ZA POZORNOST!</a:t>
            </a:r>
          </a:p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integrace@mpsv.cz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094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8BB56A39-6514-DDBC-A5EE-B26A8451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8">
            <a:extLst>
              <a:ext uri="{FF2B5EF4-FFF2-40B4-BE49-F238E27FC236}">
                <a16:creationId xmlns:a16="http://schemas.microsoft.com/office/drawing/2014/main" id="{9D535389-34C1-F72C-3AA4-13DE20AAC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435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MPSV ČR      ■       Na Poříčním právu 1/376      ■       128 00 Praha 2      ■       +420 950 191 111      ■       posta@mpsv.cz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9.6|3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9.6|3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9.6|3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9.6|3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ýchozí návr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4940</Words>
  <Application>Microsoft Office PowerPoint</Application>
  <PresentationFormat>Širokoúhlá obrazovka</PresentationFormat>
  <Paragraphs>643</Paragraphs>
  <Slides>98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10" baseType="lpstr">
      <vt:lpstr>Arial</vt:lpstr>
      <vt:lpstr>Arial Black</vt:lpstr>
      <vt:lpstr>Bobby Jones Regular</vt:lpstr>
      <vt:lpstr>Calibri</vt:lpstr>
      <vt:lpstr>Calibri Light</vt:lpstr>
      <vt:lpstr>Courier New</vt:lpstr>
      <vt:lpstr>Raleway</vt:lpstr>
      <vt:lpstr>Segoe UI Semilight</vt:lpstr>
      <vt:lpstr>Source Sans Pro</vt:lpstr>
      <vt:lpstr>Times New Roman</vt:lpstr>
      <vt:lpstr>Wingdings</vt:lpstr>
      <vt:lpstr>Motiv Office</vt:lpstr>
      <vt:lpstr>Prezentace aplikace PowerPoint</vt:lpstr>
      <vt:lpstr>Metodická podpora krajům a obcím</vt:lpstr>
      <vt:lpstr>                Podpora zdraví lidí sociálně vyloučených nebo sociálním vyloučením ohrožených  webinář 11. 3. 2025</vt:lpstr>
      <vt:lpstr>Prezentace aplikace PowerPoint</vt:lpstr>
      <vt:lpstr>Zdravotně-sociální mediace v sociálně vyloučených lokalitách</vt:lpstr>
      <vt:lpstr>Nerovnosti ve zdraví v ČR </vt:lpstr>
      <vt:lpstr>Východiska implementace pozice zdravotně-sociálního mediátora / asistenta </vt:lpstr>
      <vt:lpstr>Odhad ekonomických ztrát ze zdravotních nerovností v ČR </vt:lpstr>
      <vt:lpstr>Životní styl má zásadní vliv na zdraví</vt:lpstr>
      <vt:lpstr>Prezentace aplikace PowerPoint</vt:lpstr>
      <vt:lpstr>Životní styl osob ohrožených  sociálním vyloučením</vt:lpstr>
      <vt:lpstr>Institucionální diskriminace</vt:lpstr>
      <vt:lpstr>Kdo by měl řešit nerovnosti ve zdraví?</vt:lpstr>
      <vt:lpstr>Prezentace aplikace PowerPoint</vt:lpstr>
      <vt:lpstr>Jak zlepšit zdraví cílové skupiny?</vt:lpstr>
      <vt:lpstr>Prezentace aplikace PowerPoint</vt:lpstr>
      <vt:lpstr>Realizační týmy projektu</vt:lpstr>
      <vt:lpstr>Cíle individuálních projektů</vt:lpstr>
      <vt:lpstr>Prezentace aplikace PowerPoint</vt:lpstr>
      <vt:lpstr>Tematické celky (11) intervenčních programů</vt:lpstr>
      <vt:lpstr>Formy programů</vt:lpstr>
      <vt:lpstr>Mediátoři / asistenti: principy pozice</vt:lpstr>
      <vt:lpstr>Mediátoři – principy pozice</vt:lpstr>
      <vt:lpstr>Mediátoři – obsah vzdělávání</vt:lpstr>
      <vt:lpstr>Evropský kontext</vt:lpstr>
      <vt:lpstr>Evropský kontext</vt:lpstr>
      <vt:lpstr> Příklady dobré praxe:  dosažení cílové skupiny </vt:lpstr>
      <vt:lpstr>Mediátoři – reflexe terénních potřeb</vt:lpstr>
      <vt:lpstr>Mediátoři: reflexe terénních potřeb</vt:lpstr>
      <vt:lpstr>Mediátoři: reflexe terénních potřeb</vt:lpstr>
      <vt:lpstr>Mapování potřeb – Liberec</vt:lpstr>
      <vt:lpstr>Bariéry ze strany zdravotního systému</vt:lpstr>
      <vt:lpstr>Zdravotní mediátorka Romana Žigová (Velké Hamry)</vt:lpstr>
      <vt:lpstr>Příklady aktivit a intervencí: péče o zuby</vt:lpstr>
      <vt:lpstr>Prezentace aplikace PowerPoint</vt:lpstr>
      <vt:lpstr>Kontakt</vt:lpstr>
      <vt:lpstr>Prezentace aplikace PowerPoint</vt:lpstr>
      <vt:lpstr>Program prezentace: </vt:lpstr>
      <vt:lpstr>Základní informace o městě</vt:lpstr>
      <vt:lpstr>Město a sociální vyloučení</vt:lpstr>
      <vt:lpstr>Proč zdravotní mediace?</vt:lpstr>
      <vt:lpstr>Kontakt</vt:lpstr>
      <vt:lpstr>Zdravotní mediátor  v České Kamenici</vt:lpstr>
      <vt:lpstr>Zdravotní mediátor v České Kamenici</vt:lpstr>
      <vt:lpstr>Klíčové aktivity</vt:lpstr>
      <vt:lpstr>Personální obsazení</vt:lpstr>
      <vt:lpstr>Zdravotní mediátor</vt:lpstr>
      <vt:lpstr>Zdravotní mediátor</vt:lpstr>
      <vt:lpstr>Individuální poradenství realizované zdravotním mediátorem</vt:lpstr>
      <vt:lpstr>Individuální poradenství realizované zdravotním mediátorem</vt:lpstr>
      <vt:lpstr>Individuální poradenství realizované zdravotním mediátorem</vt:lpstr>
      <vt:lpstr>Individuální poradenství realizované zdravotním mediátorem</vt:lpstr>
      <vt:lpstr>Skupinové edukační aktivity – Workshopy</vt:lpstr>
      <vt:lpstr>Skupinové edukační aktivity – Workshopy</vt:lpstr>
      <vt:lpstr>Skupinové edukační aktivity – Den zdraví</vt:lpstr>
      <vt:lpstr> </vt:lpstr>
      <vt:lpstr>Kontakt</vt:lpstr>
      <vt:lpstr>Zdravotní mediátor – geneze</vt:lpstr>
      <vt:lpstr>Vznik pozice a názvy</vt:lpstr>
      <vt:lpstr>Klíčové aktivity</vt:lpstr>
      <vt:lpstr>Klíčové aktivity</vt:lpstr>
      <vt:lpstr>Klíčové aktivity</vt:lpstr>
      <vt:lpstr>Kde působíme</vt:lpstr>
      <vt:lpstr>Cílové skupiny</vt:lpstr>
      <vt:lpstr>Kauzy – ze života</vt:lpstr>
      <vt:lpstr>Kontakt</vt:lpstr>
      <vt:lpstr>Potřebnost mediátorů v komunitách</vt:lpstr>
      <vt:lpstr>Aplikovaný výzkum pro inovace politik v oblasti dostupnosti zdravotní péče u sociálně vyloučené romské populace</vt:lpstr>
      <vt:lpstr>Obsahová analýza strategických dokumentů</vt:lpstr>
      <vt:lpstr>Prezentace aplikace PowerPoint</vt:lpstr>
      <vt:lpstr>Prezentace aplikace PowerPoint</vt:lpstr>
      <vt:lpstr>Prezentace aplikace PowerPoint</vt:lpstr>
      <vt:lpstr>Mapování konceptů </vt:lpstr>
      <vt:lpstr>Mapování konceptů  – postup</vt:lpstr>
      <vt:lpstr>Prezentace aplikace PowerPoint</vt:lpstr>
      <vt:lpstr>Prezentace aplikace PowerPoint</vt:lpstr>
      <vt:lpstr>Prioritní opatření</vt:lpstr>
      <vt:lpstr>Prioritní opatření</vt:lpstr>
      <vt:lpstr>Prioritní opatření</vt:lpstr>
      <vt:lpstr>Prezentace aplikace PowerPoint</vt:lpstr>
      <vt:lpstr>Národný projekt Zdravé komunity</vt:lpstr>
      <vt:lpstr>Štruktúra organizácie</vt:lpstr>
      <vt:lpstr>Zdravé komunity v číslach</vt:lpstr>
      <vt:lpstr>Prezentace aplikace PowerPoint</vt:lpstr>
      <vt:lpstr>Prezentace aplikace PowerPoint</vt:lpstr>
      <vt:lpstr>Prezentace aplikace PowerPoint</vt:lpstr>
      <vt:lpstr>Rozvoj podmínek pro zdraví na komunitní úrovni – nová intervenční linie</vt:lpstr>
      <vt:lpstr>Bližší informace nejdete zde:</vt:lpstr>
      <vt:lpstr>Kontakt</vt:lpstr>
      <vt:lpstr>Prezentace aplikace PowerPoint</vt:lpstr>
      <vt:lpstr>Intervence v terénu</vt:lpstr>
      <vt:lpstr>Přímé intervence</vt:lpstr>
      <vt:lpstr>Přímé intervence</vt:lpstr>
      <vt:lpstr>Terénní podpora</vt:lpstr>
      <vt:lpstr>Prezentace aplikace PowerPoint</vt:lpstr>
      <vt:lpstr>Kontakt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Jindrová Stanislava Mgr. (MPSV)</dc:creator>
  <cp:lastModifiedBy>Jindrová Stanislava Mgr. (MPSV)</cp:lastModifiedBy>
  <cp:revision>15</cp:revision>
  <dcterms:created xsi:type="dcterms:W3CDTF">2025-03-05T10:30:43Z</dcterms:created>
  <dcterms:modified xsi:type="dcterms:W3CDTF">2025-03-12T13:16:31Z</dcterms:modified>
</cp:coreProperties>
</file>