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70" r:id="rId6"/>
    <p:sldId id="324" r:id="rId7"/>
    <p:sldId id="283" r:id="rId8"/>
    <p:sldId id="285" r:id="rId9"/>
    <p:sldId id="287" r:id="rId10"/>
    <p:sldId id="289" r:id="rId11"/>
    <p:sldId id="313" r:id="rId12"/>
    <p:sldId id="293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25" r:id="rId24"/>
    <p:sldId id="312" r:id="rId25"/>
    <p:sldId id="305" r:id="rId26"/>
    <p:sldId id="310" r:id="rId27"/>
    <p:sldId id="311" r:id="rId28"/>
    <p:sldId id="307" r:id="rId29"/>
    <p:sldId id="308" r:id="rId30"/>
    <p:sldId id="309" r:id="rId31"/>
    <p:sldId id="322" r:id="rId32"/>
    <p:sldId id="314" r:id="rId33"/>
    <p:sldId id="315" r:id="rId34"/>
    <p:sldId id="316" r:id="rId35"/>
    <p:sldId id="317" r:id="rId36"/>
    <p:sldId id="318" r:id="rId37"/>
    <p:sldId id="319" r:id="rId38"/>
    <p:sldId id="320" r:id="rId39"/>
    <p:sldId id="321" r:id="rId40"/>
    <p:sldId id="323" r:id="rId4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>
      <p:cViewPr varScale="1">
        <p:scale>
          <a:sx n="103" d="100"/>
          <a:sy n="103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C30D1-F170-4EA5-93AA-CD6C436BA6AD}" type="datetimeFigureOut">
              <a:rPr lang="cs-CZ" smtClean="0"/>
              <a:pPr/>
              <a:t>6.2.2019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10D9B-2669-47EE-9BC0-A2597AB54CD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D9534-8E4A-4FBF-984A-BEA1FD4EE1BF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586D0-8863-4F6F-B156-2935A8C1B9D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38034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FB69F7-F104-4C71-A546-60313C6D9F9E}" type="slidenum">
              <a:rPr lang="cs-CZ" alt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961641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DOPLNIT DOBROVOLNOST, ANONYMITA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586D0-8863-4F6F-B156-2935A8C1B9D5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96702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586D0-8863-4F6F-B156-2935A8C1B9D5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21824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6.2.2019</a:t>
            </a:fld>
            <a:endParaRPr lang="cs-CZ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7776864" cy="4104456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sz="4000" dirty="0" smtClean="0"/>
              <a:t>MULTIDISCIPLINÁRNÍ SPOLUPRÁCE V RÁMCI MĚSTSKÉHO ÚŘADU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600" dirty="0" smtClean="0"/>
              <a:t> </a:t>
            </a:r>
            <a:r>
              <a:rPr lang="cs-CZ" sz="4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/>
            </a:r>
            <a:br>
              <a:rPr lang="cs-CZ" sz="4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</a:br>
            <a:r>
              <a:rPr lang="cs-CZ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ORP Chrudim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5849888"/>
            <a:ext cx="7344816" cy="1008112"/>
          </a:xfrm>
        </p:spPr>
        <p:txBody>
          <a:bodyPr>
            <a:normAutofit fontScale="25000" lnSpcReduction="20000"/>
          </a:bodyPr>
          <a:lstStyle/>
          <a:p>
            <a:pPr algn="ctr"/>
            <a:endParaRPr lang="cs-CZ" sz="80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sz="80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sz="80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sz="80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sz="42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sz="100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cs-CZ" sz="10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 Projektu MPSV </a:t>
            </a:r>
          </a:p>
          <a:p>
            <a:pPr algn="ctr"/>
            <a:r>
              <a:rPr lang="cs-CZ" sz="10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Systémová podpora sociální práce v obcích</a:t>
            </a:r>
          </a:p>
          <a:p>
            <a:pPr algn="ctr"/>
            <a:r>
              <a:rPr lang="cs-CZ" sz="10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07. 02. 2019</a:t>
            </a:r>
          </a:p>
          <a:p>
            <a:pPr algn="ctr"/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1864"/>
            <a:ext cx="361050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/>
              <a:t>Průsečík spolupráce</a:t>
            </a:r>
            <a:endParaRPr lang="cs-CZ" altLang="cs-CZ" dirty="0" smtClean="0"/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následná péče po ukončení pěstounské péče a  ústavní výchovy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řešení dluhů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poradenství při hledání bydlení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doprovod klienta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ustanovení zvláštního příjemce – sirotčí důchod</a:t>
            </a:r>
          </a:p>
        </p:txBody>
      </p:sp>
    </p:spTree>
    <p:extLst>
      <p:ext uri="{BB962C8B-B14F-4D97-AF65-F5344CB8AC3E}">
        <p14:creationId xmlns:p14="http://schemas.microsoft.com/office/powerpoint/2010/main" xmlns="" val="9581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Kazuistika klienta, jehož  životní situace byla řešena v rámci OSV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22462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endParaRPr lang="cs-CZ" altLang="cs-CZ" dirty="0" smtClean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cs-CZ" altLang="cs-CZ" b="1" u="sng" dirty="0" smtClean="0"/>
              <a:t>Klientka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b="1" dirty="0" smtClean="0"/>
              <a:t>Nikola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21 let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svobodná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1 dítě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finančně nezajištěná</a:t>
            </a:r>
          </a:p>
          <a:p>
            <a:pPr eaLnBrk="1" hangingPunct="1">
              <a:buNone/>
            </a:pPr>
            <a:endParaRPr lang="cs-CZ" altLang="cs-CZ" dirty="0" smtClean="0"/>
          </a:p>
          <a:p>
            <a:pPr eaLnBrk="1" hangingPunct="1"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8597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ZAKÁZKA OSPODU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finanční zajištění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pomoc podat návrh – OS (návrh na zahájení řízení o úpravu péče a výživy)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podpora klientky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monitorování situace u klientky (péče o dítě)</a:t>
            </a:r>
          </a:p>
        </p:txBody>
      </p:sp>
    </p:spTree>
    <p:extLst>
      <p:ext uri="{BB962C8B-B14F-4D97-AF65-F5344CB8AC3E}">
        <p14:creationId xmlns:p14="http://schemas.microsoft.com/office/powerpoint/2010/main" xmlns="" val="10306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ZAKÁZKA KLIENTKY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finanční zajištění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pomoc a zprostředkování  návrhu k OS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pomoc vyřídit dávky SSP, podpora při vyřízení (doprovod ÚP)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navázaní kontaktů s rodinou (matka, otec)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nájemní smlouva - komunikace s otcem – dávky SSP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nastavení styku s dítětem + režim (dědeček, otec dítěte)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46977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Úkol pracovníkŮ odboru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navázání spolupráce s NNO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nastavení styku dědečka a otce dítěte - OSPOD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seznámení s průběhem soudního řízení</a:t>
            </a:r>
          </a:p>
          <a:p>
            <a:pPr eaLnBrk="1" hangingPunct="1">
              <a:buNone/>
            </a:pPr>
            <a:r>
              <a:rPr lang="cs-CZ" altLang="cs-CZ" dirty="0" smtClean="0"/>
              <a:t>   (o úpravě péče a výživy) - OSPOD</a:t>
            </a:r>
          </a:p>
        </p:txBody>
      </p:sp>
    </p:spTree>
    <p:extLst>
      <p:ext uri="{BB962C8B-B14F-4D97-AF65-F5344CB8AC3E}">
        <p14:creationId xmlns:p14="http://schemas.microsoft.com/office/powerpoint/2010/main" xmlns="" val="219567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SPOLUPRÁCE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ÚP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OS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OSPOD Chrudim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NNO Amalthea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rodina (matka, otec)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blízké osoby</a:t>
            </a:r>
          </a:p>
        </p:txBody>
      </p:sp>
    </p:spTree>
    <p:extLst>
      <p:ext uri="{BB962C8B-B14F-4D97-AF65-F5344CB8AC3E}">
        <p14:creationId xmlns:p14="http://schemas.microsoft.com/office/powerpoint/2010/main" xmlns="" val="328870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dirty="0" smtClean="0"/>
              <a:t>Sociální práce s klientkou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poradenství, podpora klientky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pomoc při vyplnění formulářů (dávky SSP, návrh)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doprovod ÚP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motivační rozhovory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podpora kompetencí jedince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monitorování situace v rodině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individuální plánování</a:t>
            </a:r>
          </a:p>
        </p:txBody>
      </p:sp>
    </p:spTree>
    <p:extLst>
      <p:ext uri="{BB962C8B-B14F-4D97-AF65-F5344CB8AC3E}">
        <p14:creationId xmlns:p14="http://schemas.microsoft.com/office/powerpoint/2010/main" xmlns="" val="366918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Zajištěná pomoc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finanční zajištění (RP, PND, výživné)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návrh k soudu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navázání spolupráce s NNO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komunikace s rodinou</a:t>
            </a:r>
          </a:p>
        </p:txBody>
      </p:sp>
    </p:spTree>
    <p:extLst>
      <p:ext uri="{BB962C8B-B14F-4D97-AF65-F5344CB8AC3E}">
        <p14:creationId xmlns:p14="http://schemas.microsoft.com/office/powerpoint/2010/main" xmlns="" val="350313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Vyhodnocení situace klientky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cs-CZ" altLang="cs-CZ" dirty="0" smtClean="0"/>
              <a:t>klientka sama neumí požádat o pomoc</a:t>
            </a:r>
          </a:p>
          <a:p>
            <a:pPr>
              <a:buNone/>
            </a:pPr>
            <a:r>
              <a:rPr lang="cs-CZ" altLang="cs-CZ" dirty="0" smtClean="0"/>
              <a:t>   je motivovaná, spolupracující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vnímáme potřebu podpory klientky v její situaci a rod. kompetencích (NNO) – vaření, jídelníček pro dítě, péče o dítě, finanční hospodaření (rozpočet)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žádná opora v rodině (neurovnané vztahy)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možnost PK z důvodu řešení situace klientky se zapojením spolupracujících subjektů (rodina, OSV, NNO, blízké osoby) </a:t>
            </a:r>
          </a:p>
        </p:txBody>
      </p:sp>
    </p:spTree>
    <p:extLst>
      <p:ext uri="{BB962C8B-B14F-4D97-AF65-F5344CB8AC3E}">
        <p14:creationId xmlns:p14="http://schemas.microsoft.com/office/powerpoint/2010/main" xmlns="" val="112586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/>
            <a:r>
              <a:rPr lang="cs-CZ" dirty="0" smtClean="0"/>
              <a:t>Město </a:t>
            </a:r>
            <a:r>
              <a:rPr lang="cs-CZ" dirty="0" err="1" smtClean="0"/>
              <a:t>chrudim</a:t>
            </a:r>
            <a:endParaRPr lang="cs-CZ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09119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„Athény východních Čech“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Pardubický kraj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23 000 obyvatel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Obec s rozšířenou působností, ve správním obvodu 86 obcí, dalších 5 pověřených obecních úřadů </a:t>
            </a:r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90076">
            <a:off x="6406799" y="384467"/>
            <a:ext cx="2301497" cy="201381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0552355">
            <a:off x="4703573" y="2561205"/>
            <a:ext cx="2645966" cy="176328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266037">
            <a:off x="6889825" y="3977047"/>
            <a:ext cx="2111362" cy="140757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Zjištěné nejasnosti SPOLUPRÁCE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spolupráce s NNO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jiné údaje od klientky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jiné od NNO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kdo zjistí? </a:t>
            </a:r>
          </a:p>
          <a:p>
            <a:pPr lvl="3"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OSPOD</a:t>
            </a:r>
          </a:p>
          <a:p>
            <a:pPr lvl="3"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OSPP</a:t>
            </a:r>
          </a:p>
          <a:p>
            <a:pPr marL="0" indent="0" eaLnBrk="1" hangingPunct="1"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40069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altLang="cs-CZ" dirty="0" smtClean="0"/>
              <a:t>Nastavení PRAVIDEL SPOLUPRÁCE s OSPOD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zpětná vazba (telefon, e-mail, osobně)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nastavit při zadání zakázky termín splnění</a:t>
            </a:r>
          </a:p>
          <a:p>
            <a:pPr eaLnBrk="1" hangingPunct="1">
              <a:buFont typeface="Arial" pitchFamily="34" charset="0"/>
              <a:buChar char="•"/>
            </a:pPr>
            <a:endParaRPr lang="cs-CZ" altLang="cs-CZ" dirty="0" smtClean="0"/>
          </a:p>
          <a:p>
            <a:pPr eaLnBrk="1" hangingPunct="1">
              <a:buFont typeface="Arial" pitchFamily="34" charset="0"/>
              <a:buChar char="•"/>
            </a:pPr>
            <a:endParaRPr lang="cs-CZ" altLang="cs-CZ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cs-CZ" altLang="cs-CZ" dirty="0" smtClean="0"/>
              <a:t>jedním z výstupů projektu je i zpracovaná metodika upravující spolupráci </a:t>
            </a:r>
            <a:r>
              <a:rPr lang="cs-CZ" altLang="cs-CZ" dirty="0" err="1" smtClean="0"/>
              <a:t>OSPaP</a:t>
            </a:r>
            <a:r>
              <a:rPr lang="cs-CZ" altLang="cs-CZ" dirty="0" smtClean="0"/>
              <a:t> a OSPOD</a:t>
            </a:r>
          </a:p>
        </p:txBody>
      </p:sp>
    </p:spTree>
    <p:extLst>
      <p:ext uri="{BB962C8B-B14F-4D97-AF65-F5344CB8AC3E}">
        <p14:creationId xmlns:p14="http://schemas.microsoft.com/office/powerpoint/2010/main" xmlns="" val="178080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případová konference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altLang="cs-CZ" dirty="0" smtClean="0"/>
              <a:t>Cíle: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podpora klientky – NNO, rodina, </a:t>
            </a:r>
            <a:r>
              <a:rPr lang="cs-CZ" altLang="cs-CZ" dirty="0" err="1" smtClean="0"/>
              <a:t>OSPaP</a:t>
            </a:r>
            <a:r>
              <a:rPr lang="cs-CZ" altLang="cs-CZ" dirty="0" smtClean="0"/>
              <a:t> MěÚ Chrudim, blízké osoby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nastavení režimu při styku s dítětem (dědeček, otec dítěte)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 smtClean="0"/>
              <a:t>finanční zajištění – (vyživovací povinnost, nájemní smlouva, bydlení)</a:t>
            </a:r>
          </a:p>
        </p:txBody>
      </p:sp>
    </p:spTree>
    <p:extLst>
      <p:ext uri="{BB962C8B-B14F-4D97-AF65-F5344CB8AC3E}">
        <p14:creationId xmlns:p14="http://schemas.microsoft.com/office/powerpoint/2010/main" xmlns="" val="96693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Závěry případové konference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případová konference proběhla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účastníci (NNO, OSPOD, </a:t>
            </a:r>
            <a:r>
              <a:rPr lang="cs-CZ" dirty="0" err="1" smtClean="0"/>
              <a:t>OSPaP</a:t>
            </a:r>
            <a:r>
              <a:rPr lang="cs-CZ" dirty="0" smtClean="0"/>
              <a:t>, rodina, blízká osoba)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stanoveny úkoly pro jednotlivé subjekty</a:t>
            </a:r>
            <a:br>
              <a:rPr lang="cs-CZ" dirty="0" smtClean="0"/>
            </a:br>
            <a:r>
              <a:rPr lang="cs-CZ" dirty="0" smtClean="0"/>
              <a:t>s termínem plnění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evaluace dle potřeby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klientka v riziku ztráty bydlení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dobře spolupracuje s NNO, institucemi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neurovnané vztahy v rodině, nabídka mediace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marL="0" indent="0" algn="ctr">
              <a:buNone/>
            </a:pPr>
            <a:r>
              <a:rPr lang="cs-CZ" b="1" dirty="0" smtClean="0"/>
              <a:t>    Spolupráce s Odborem správy majetku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252963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Začátek  Spolupráce </a:t>
            </a:r>
            <a:r>
              <a:rPr lang="cs-CZ" dirty="0"/>
              <a:t>s odborem správy majetku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 smtClean="0"/>
              <a:t>Klient na OSM podal žádost o přidělení městského bytu, nebylo mu vyhověno.</a:t>
            </a:r>
          </a:p>
          <a:p>
            <a:pPr marL="0" indent="0" algn="just">
              <a:buNone/>
            </a:pPr>
            <a:r>
              <a:rPr lang="cs-CZ" dirty="0" smtClean="0"/>
              <a:t>OSM mu nabídlo možnost spolupracovat při řešení jeho bytové situace se SP OSV.</a:t>
            </a:r>
          </a:p>
          <a:p>
            <a:pPr marL="0" indent="0" algn="just">
              <a:buNone/>
            </a:pPr>
            <a:r>
              <a:rPr lang="cs-CZ" dirty="0" smtClean="0"/>
              <a:t>Klient využil nabídky spolupráce se SP OSV - zahájení sociální práce.</a:t>
            </a:r>
            <a:endParaRPr lang="cs-CZ" dirty="0"/>
          </a:p>
          <a:p>
            <a:pPr marL="0" indent="0" algn="just">
              <a:buNone/>
            </a:pPr>
            <a:endParaRPr lang="cs-CZ" dirty="0" smtClean="0"/>
          </a:p>
          <a:p>
            <a:pPr marL="0" indent="0">
              <a:buNone/>
            </a:pPr>
            <a:endParaRPr lang="cs-CZ" b="1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7335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Sociální práce s klientem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u="sng" dirty="0"/>
              <a:t>Klient</a:t>
            </a:r>
            <a:endParaRPr lang="cs-CZ" dirty="0"/>
          </a:p>
          <a:p>
            <a:pPr lvl="0">
              <a:buFont typeface="Arial" pitchFamily="34" charset="0"/>
              <a:buChar char="•"/>
            </a:pPr>
            <a:r>
              <a:rPr lang="cs-CZ" sz="3500" b="1" dirty="0"/>
              <a:t>Milan, 22 let</a:t>
            </a:r>
          </a:p>
          <a:p>
            <a:pPr lvl="0" algn="just">
              <a:buFont typeface="Arial" pitchFamily="34" charset="0"/>
              <a:buChar char="•"/>
            </a:pPr>
            <a:r>
              <a:rPr lang="cs-CZ" sz="3500" dirty="0"/>
              <a:t>svobodný, nezaopatřený – studující </a:t>
            </a:r>
            <a:r>
              <a:rPr lang="cs-CZ" sz="3500" dirty="0" smtClean="0"/>
              <a:t>SŠ, </a:t>
            </a:r>
            <a:r>
              <a:rPr lang="cs-CZ" sz="3500" dirty="0"/>
              <a:t>maturitní ročník – denní studium</a:t>
            </a:r>
          </a:p>
          <a:p>
            <a:pPr lvl="0" algn="just">
              <a:buFont typeface="Arial" pitchFamily="34" charset="0"/>
              <a:buChar char="•"/>
            </a:pPr>
            <a:r>
              <a:rPr lang="cs-CZ" sz="3500" dirty="0"/>
              <a:t>žil s matkou (problémy s alkoholem), která v exekuci přišla o byt, odešla od syna a odstěhovala se ke svému příteli, se synem se od té doby nestýká, neprojevuje o něho zájem, nijak ho finančně nepodporuje</a:t>
            </a:r>
          </a:p>
          <a:p>
            <a:pPr marL="0" indent="0" algn="just">
              <a:buNone/>
            </a:pP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706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Sociální práce s klientem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cs-CZ" dirty="0" smtClean="0"/>
              <a:t>finanční situace - sirotčí </a:t>
            </a:r>
            <a:r>
              <a:rPr lang="cs-CZ" dirty="0"/>
              <a:t>důchod po otci</a:t>
            </a:r>
          </a:p>
          <a:p>
            <a:pPr lvl="0">
              <a:buFont typeface="Arial" pitchFamily="34" charset="0"/>
              <a:buChar char="•"/>
            </a:pPr>
            <a:r>
              <a:rPr lang="cs-CZ" dirty="0"/>
              <a:t>Milan žil </a:t>
            </a:r>
            <a:r>
              <a:rPr lang="cs-CZ" dirty="0" smtClean="0"/>
              <a:t>rok </a:t>
            </a:r>
            <a:r>
              <a:rPr lang="cs-CZ" dirty="0"/>
              <a:t>v </a:t>
            </a:r>
            <a:r>
              <a:rPr lang="cs-CZ" dirty="0" smtClean="0"/>
              <a:t>AD – pobyt časově omezen</a:t>
            </a:r>
            <a:endParaRPr lang="cs-CZ" dirty="0"/>
          </a:p>
          <a:p>
            <a:pPr lvl="0">
              <a:buFont typeface="Arial" pitchFamily="34" charset="0"/>
              <a:buChar char="•"/>
            </a:pPr>
            <a:r>
              <a:rPr lang="cs-CZ" dirty="0"/>
              <a:t>poté žil </a:t>
            </a:r>
            <a:r>
              <a:rPr lang="cs-CZ" dirty="0" smtClean="0"/>
              <a:t>necelý </a:t>
            </a:r>
            <a:r>
              <a:rPr lang="cs-CZ" dirty="0"/>
              <a:t>rok střídavě u </a:t>
            </a:r>
            <a:r>
              <a:rPr lang="cs-CZ" dirty="0" smtClean="0"/>
              <a:t>rodiny (teta –sestra matky) </a:t>
            </a:r>
            <a:r>
              <a:rPr lang="cs-CZ" dirty="0"/>
              <a:t>a </a:t>
            </a:r>
            <a:r>
              <a:rPr lang="cs-CZ" dirty="0" smtClean="0"/>
              <a:t>známých (obvykle spolužáci)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neudržitelný </a:t>
            </a:r>
            <a:r>
              <a:rPr lang="cs-CZ" dirty="0"/>
              <a:t>způsob bydlení bez vlastního zázemí  </a:t>
            </a:r>
          </a:p>
          <a:p>
            <a:pPr lvl="0">
              <a:buFont typeface="Arial" pitchFamily="34" charset="0"/>
              <a:buChar char="•"/>
            </a:pPr>
            <a:r>
              <a:rPr lang="cs-CZ" dirty="0"/>
              <a:t>podal si žádost o městský byt – </a:t>
            </a:r>
            <a:r>
              <a:rPr lang="cs-CZ" dirty="0" smtClean="0"/>
              <a:t>nebylo mu vyhověno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4532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    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cs-CZ" dirty="0" smtClean="0"/>
              <a:t>na základě podnětu OSM vznikla spolupráce </a:t>
            </a:r>
            <a:r>
              <a:rPr lang="cs-CZ" dirty="0"/>
              <a:t>se SP</a:t>
            </a:r>
          </a:p>
          <a:p>
            <a:pPr lvl="0">
              <a:buFont typeface="Arial" pitchFamily="34" charset="0"/>
              <a:buChar char="•"/>
            </a:pPr>
            <a:r>
              <a:rPr lang="cs-CZ" dirty="0"/>
              <a:t>navázání kontaktu, sociální anamnéza – zjištění výše uvedených informací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sociální šetření 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sociální prostředí klienta –osobní  jednání </a:t>
            </a:r>
            <a:r>
              <a:rPr lang="cs-CZ" dirty="0"/>
              <a:t>s tetou </a:t>
            </a:r>
            <a:r>
              <a:rPr lang="cs-CZ" dirty="0" smtClean="0"/>
              <a:t>klienta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odborné sociální poradenství – nepojistné dávky, možnosti ubytování – AD, Domov na půli cesty, ubytovny, komerční pronájem, opětovné podání žádosti o městský byt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2816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cs-CZ" sz="12800" dirty="0"/>
              <a:t>vypracování podkladové zprávy pro bytovou komisi, předání klientovi – lze přiložit jako doklad k žádosti o městský </a:t>
            </a:r>
            <a:r>
              <a:rPr lang="cs-CZ" sz="12800" dirty="0" smtClean="0"/>
              <a:t>byt</a:t>
            </a:r>
          </a:p>
          <a:p>
            <a:pPr lvl="0">
              <a:buFont typeface="Arial" pitchFamily="34" charset="0"/>
              <a:buChar char="•"/>
            </a:pPr>
            <a:r>
              <a:rPr lang="cs-CZ" sz="12800" dirty="0" smtClean="0"/>
              <a:t>podání </a:t>
            </a:r>
            <a:r>
              <a:rPr lang="cs-CZ" sz="12800" dirty="0"/>
              <a:t>nové žádosti o přidělení městského bytu</a:t>
            </a:r>
          </a:p>
          <a:p>
            <a:pPr lvl="0">
              <a:buFont typeface="Arial" pitchFamily="34" charset="0"/>
              <a:buChar char="•"/>
            </a:pPr>
            <a:r>
              <a:rPr lang="cs-CZ" sz="12800" dirty="0"/>
              <a:t>SP přítomen na bytové komisi, intervence</a:t>
            </a:r>
          </a:p>
          <a:p>
            <a:pPr lvl="0">
              <a:buFont typeface="Arial" pitchFamily="34" charset="0"/>
              <a:buChar char="•"/>
            </a:pPr>
            <a:r>
              <a:rPr lang="cs-CZ" sz="12800" dirty="0"/>
              <a:t>přidělení bytové jednotky </a:t>
            </a:r>
          </a:p>
          <a:p>
            <a:pPr lvl="0">
              <a:buFont typeface="Arial" pitchFamily="34" charset="0"/>
              <a:buChar char="•"/>
            </a:pPr>
            <a:r>
              <a:rPr lang="cs-CZ" sz="12800" dirty="0"/>
              <a:t>zajištění dávek SSP – PND, PNB – přímá úhrada </a:t>
            </a:r>
            <a:r>
              <a:rPr lang="cs-CZ" sz="12800" dirty="0" smtClean="0"/>
              <a:t>nájmu</a:t>
            </a:r>
          </a:p>
          <a:p>
            <a:pPr lvl="0">
              <a:buFont typeface="Arial" pitchFamily="34" charset="0"/>
              <a:buChar char="•"/>
            </a:pPr>
            <a:r>
              <a:rPr lang="cs-CZ" sz="12800" dirty="0" smtClean="0"/>
              <a:t>zajištění </a:t>
            </a:r>
            <a:r>
              <a:rPr lang="cs-CZ" sz="12800" dirty="0"/>
              <a:t>MOP -  lednice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2800" dirty="0"/>
          </a:p>
          <a:p>
            <a:pPr marL="0" indent="0">
              <a:buNone/>
            </a:pPr>
            <a:r>
              <a:rPr lang="cs-CZ" sz="4100" dirty="0"/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6837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Odbor sociálních věcí</a:t>
            </a:r>
            <a:endParaRPr lang="cs-CZ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7467600" cy="3556992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Oddělení sociální prevence a pomoci (</a:t>
            </a:r>
            <a:r>
              <a:rPr lang="cs-CZ" dirty="0" err="1" smtClean="0">
                <a:solidFill>
                  <a:srgbClr val="002060"/>
                </a:solidFill>
              </a:rPr>
              <a:t>OSPaP</a:t>
            </a:r>
            <a:r>
              <a:rPr lang="cs-CZ" dirty="0" smtClean="0">
                <a:solidFill>
                  <a:srgbClr val="002060"/>
                </a:solidFill>
              </a:rPr>
              <a:t>)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Oddělení sociálně-právní ochrany dětí</a:t>
            </a:r>
          </a:p>
          <a:p>
            <a:pPr lvl="0">
              <a:buNone/>
            </a:pPr>
            <a:r>
              <a:rPr lang="cs-CZ" dirty="0" smtClean="0">
                <a:solidFill>
                  <a:srgbClr val="002060"/>
                </a:solidFill>
              </a:rPr>
              <a:t>   (OSPOD)  </a:t>
            </a: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Celkem 33 sociálních pracovníků + 1 ekonom odboru + 1 asistent prevence kriminality (APK)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Zhodnocení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b="1" dirty="0" smtClean="0"/>
              <a:t>současnost</a:t>
            </a:r>
            <a:r>
              <a:rPr lang="cs-CZ" dirty="0" smtClean="0"/>
              <a:t> – klient dokončil studium, řádně hradí nájem, je výdělečně činný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5074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Spolupráce s právním oddělením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/>
            <a:r>
              <a:rPr lang="cs-CZ" dirty="0" smtClean="0"/>
              <a:t>Kazuistika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/>
              <a:t>Klient - Josef</a:t>
            </a:r>
            <a:endParaRPr lang="cs-CZ" u="sng" dirty="0"/>
          </a:p>
          <a:p>
            <a:pPr>
              <a:buFont typeface="Arial" pitchFamily="34" charset="0"/>
              <a:buChar char="•"/>
            </a:pPr>
            <a:r>
              <a:rPr lang="cs-CZ" dirty="0"/>
              <a:t>klient 58 let, kvadruplegik (zcela ochrnutý, pouze pohyb hlavou a krkem)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klient orientován, </a:t>
            </a:r>
            <a:r>
              <a:rPr lang="cs-CZ" dirty="0"/>
              <a:t>komunikuje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od roku 2005 žije </a:t>
            </a:r>
            <a:r>
              <a:rPr lang="cs-CZ" dirty="0" smtClean="0"/>
              <a:t>v DPS 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finanční </a:t>
            </a:r>
            <a:r>
              <a:rPr lang="cs-CZ" dirty="0"/>
              <a:t>příjem klienta – ID ve III. stupni a </a:t>
            </a:r>
            <a:r>
              <a:rPr lang="cs-CZ" dirty="0" err="1"/>
              <a:t>PnP</a:t>
            </a:r>
            <a:r>
              <a:rPr lang="cs-CZ" dirty="0"/>
              <a:t> v IV. stupni </a:t>
            </a:r>
            <a:r>
              <a:rPr lang="cs-CZ" dirty="0" smtClean="0"/>
              <a:t>závislosti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v</a:t>
            </a:r>
            <a:r>
              <a:rPr lang="cs-CZ" dirty="0" smtClean="0"/>
              <a:t>yživovací </a:t>
            </a:r>
            <a:r>
              <a:rPr lang="cs-CZ" dirty="0" smtClean="0"/>
              <a:t>povinnost k zletilé dceři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2339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/>
              <a:t>z důvodu zhoršení zdravotního stavu hospitalizován v LDN – nutnost celodenní péče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na základě podnětu </a:t>
            </a:r>
            <a:r>
              <a:rPr lang="cs-CZ" dirty="0" smtClean="0"/>
              <a:t>DPS zahájena </a:t>
            </a:r>
            <a:r>
              <a:rPr lang="cs-CZ" dirty="0"/>
              <a:t>v 7/2018 spolupráce s OSV – pomoc při zajištění pobytového zařízení pro klienta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sociální šetření v LDN provedeno společně s pracovnicí </a:t>
            </a:r>
            <a:r>
              <a:rPr lang="cs-CZ" dirty="0" smtClean="0"/>
              <a:t>DPS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591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navázán kontakt s klientem, řešena jeho sociální, bytová a finanční situace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zjištěno </a:t>
            </a:r>
            <a:r>
              <a:rPr lang="cs-CZ" dirty="0"/>
              <a:t>- klient má více půjček, které splácí, v případě umístění do pobytového zařízení nebude mít dostatek prostředků na hrazení </a:t>
            </a:r>
            <a:r>
              <a:rPr lang="cs-CZ" dirty="0" smtClean="0"/>
              <a:t>závazků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504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/>
            <a:r>
              <a:rPr lang="cs-CZ" dirty="0" smtClean="0"/>
              <a:t>SPOLUPRÁCE S PRÁVNÍM ODDĚLELNÍM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cs-CZ" dirty="0"/>
              <a:t>hledány možnosti řešení ohledně dluhů klienta </a:t>
            </a: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1) insolvence </a:t>
            </a:r>
          </a:p>
          <a:p>
            <a:pPr>
              <a:buNone/>
            </a:pPr>
            <a:r>
              <a:rPr lang="cs-CZ" dirty="0" smtClean="0"/>
              <a:t>	2) konsolidace </a:t>
            </a:r>
            <a:r>
              <a:rPr lang="cs-CZ" dirty="0"/>
              <a:t>půjček – </a:t>
            </a:r>
            <a:r>
              <a:rPr lang="cs-CZ" dirty="0" smtClean="0"/>
              <a:t>nereálné</a:t>
            </a:r>
          </a:p>
          <a:p>
            <a:pPr>
              <a:buNone/>
            </a:pPr>
            <a:r>
              <a:rPr lang="cs-CZ" dirty="0" smtClean="0"/>
              <a:t>	3) nabídnuta </a:t>
            </a:r>
            <a:r>
              <a:rPr lang="cs-CZ" dirty="0"/>
              <a:t>pomoc při sepsání splátkových </a:t>
            </a:r>
            <a:r>
              <a:rPr lang="cs-CZ" dirty="0" smtClean="0"/>
              <a:t>  </a:t>
            </a:r>
          </a:p>
          <a:p>
            <a:pPr>
              <a:buNone/>
            </a:pPr>
            <a:r>
              <a:rPr lang="cs-CZ" dirty="0" smtClean="0"/>
              <a:t>       kalendářů </a:t>
            </a:r>
            <a:r>
              <a:rPr lang="cs-CZ" dirty="0"/>
              <a:t>(snížení splátky na minimální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částku</a:t>
            </a:r>
            <a:r>
              <a:rPr lang="cs-CZ" dirty="0"/>
              <a:t>)</a:t>
            </a:r>
          </a:p>
          <a:p>
            <a:pPr>
              <a:buNone/>
            </a:pPr>
            <a:r>
              <a:rPr lang="cs-CZ" dirty="0" smtClean="0"/>
              <a:t>	4) sepsání </a:t>
            </a:r>
            <a:r>
              <a:rPr lang="cs-CZ" dirty="0"/>
              <a:t>dopisu věřitelům, kterým klient dluží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s</a:t>
            </a:r>
            <a:r>
              <a:rPr lang="cs-CZ" dirty="0"/>
              <a:t> popisem aktuální obtížné situace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7035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5) zastupování </a:t>
            </a:r>
            <a:r>
              <a:rPr lang="cs-CZ" dirty="0"/>
              <a:t>formou veřejné listiny (plná </a:t>
            </a:r>
            <a:r>
              <a:rPr lang="cs-CZ" dirty="0" smtClean="0"/>
              <a:t>  </a:t>
            </a:r>
          </a:p>
          <a:p>
            <a:pPr>
              <a:buNone/>
            </a:pPr>
            <a:r>
              <a:rPr lang="cs-CZ" dirty="0" smtClean="0"/>
              <a:t>       moc</a:t>
            </a:r>
            <a:r>
              <a:rPr lang="cs-CZ" dirty="0"/>
              <a:t>)</a:t>
            </a:r>
          </a:p>
          <a:p>
            <a:pPr>
              <a:buNone/>
            </a:pPr>
            <a:r>
              <a:rPr lang="cs-CZ" dirty="0" smtClean="0"/>
              <a:t>	6) institut </a:t>
            </a:r>
            <a:r>
              <a:rPr lang="cs-CZ" dirty="0"/>
              <a:t>opatrovnictví bez omezení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svéprávnosti</a:t>
            </a:r>
          </a:p>
          <a:p>
            <a:pPr>
              <a:buNone/>
            </a:pPr>
            <a:r>
              <a:rPr lang="cs-CZ" dirty="0" smtClean="0"/>
              <a:t>   7) podat návrh na zrušení nebo snížení </a:t>
            </a:r>
          </a:p>
          <a:p>
            <a:pPr>
              <a:buNone/>
            </a:pPr>
            <a:r>
              <a:rPr lang="cs-CZ" dirty="0" smtClean="0"/>
              <a:t>       vyživovací povinnosti</a:t>
            </a:r>
          </a:p>
          <a:p>
            <a:pPr>
              <a:buNone/>
            </a:pPr>
            <a:r>
              <a:rPr lang="cs-CZ" dirty="0" smtClean="0"/>
              <a:t> 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7529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838200"/>
          </a:xfrm>
        </p:spPr>
        <p:txBody>
          <a:bodyPr/>
          <a:lstStyle/>
          <a:p>
            <a:pPr algn="ctr"/>
            <a:r>
              <a:rPr lang="cs-CZ" dirty="0" smtClean="0"/>
              <a:t>PŘÍPADOVÁ KONFERENCE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/>
              <a:t>u</a:t>
            </a:r>
            <a:r>
              <a:rPr lang="cs-CZ" dirty="0" smtClean="0"/>
              <a:t>spořádání </a:t>
            </a:r>
            <a:r>
              <a:rPr lang="cs-CZ" dirty="0"/>
              <a:t>případové konference, klient s možnostmi seznámen, s konáním PK souhlasí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účastníci právního oddělení, obec, SP, </a:t>
            </a:r>
            <a:r>
              <a:rPr lang="cs-CZ" dirty="0" smtClean="0"/>
              <a:t>rodina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SP vnímá a všichni </a:t>
            </a:r>
            <a:r>
              <a:rPr lang="cs-CZ" dirty="0" smtClean="0"/>
              <a:t>zapojeni do řešení </a:t>
            </a:r>
            <a:r>
              <a:rPr lang="cs-CZ" smtClean="0"/>
              <a:t>situace klienta</a:t>
            </a:r>
            <a:r>
              <a:rPr lang="cs-CZ" dirty="0" smtClean="0"/>
              <a:t>, </a:t>
            </a:r>
            <a:r>
              <a:rPr lang="cs-CZ" dirty="0" smtClean="0"/>
              <a:t>že prioritou je zajištění péče o klienta v pobytovém zařízení vzhledem k jeho nepříznivému zdravotnímu stavu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7572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/>
            <a:r>
              <a:rPr lang="cs-CZ" dirty="0" smtClean="0"/>
              <a:t>Cíl </a:t>
            </a:r>
            <a:r>
              <a:rPr lang="cs-CZ" dirty="0" err="1" smtClean="0"/>
              <a:t>pk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/>
              <a:t>zajištění potřeb klienta, jemuž zdravotní stav činí obtíže při hájení jeho práv a oprávněných zájmů 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s</a:t>
            </a:r>
            <a:r>
              <a:rPr lang="cs-CZ" dirty="0" smtClean="0"/>
              <a:t>eznámení </a:t>
            </a:r>
            <a:r>
              <a:rPr lang="cs-CZ" dirty="0"/>
              <a:t>s významem institutu opatrovnictví bez omezení svéprávnosti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z</a:t>
            </a:r>
            <a:r>
              <a:rPr lang="cs-CZ" dirty="0" smtClean="0"/>
              <a:t>ajištění </a:t>
            </a:r>
            <a:r>
              <a:rPr lang="cs-CZ" dirty="0"/>
              <a:t>vhodného opatrovníka pro zastupování </a:t>
            </a:r>
            <a:r>
              <a:rPr lang="cs-CZ" dirty="0" smtClean="0"/>
              <a:t>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7588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/>
            <a:r>
              <a:rPr lang="cs-CZ" dirty="0" smtClean="0"/>
              <a:t>Závěry z </a:t>
            </a:r>
            <a:r>
              <a:rPr lang="cs-CZ" dirty="0" err="1" smtClean="0"/>
              <a:t>pk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4162"/>
            <a:ext cx="8668072" cy="4525963"/>
          </a:xfrm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cs-CZ" dirty="0"/>
              <a:t>u</a:t>
            </a:r>
            <a:r>
              <a:rPr lang="cs-CZ" dirty="0" smtClean="0"/>
              <a:t>stanovení </a:t>
            </a:r>
            <a:r>
              <a:rPr lang="cs-CZ" dirty="0"/>
              <a:t>opatrovníka bez omezení svéprávnosti (z rodiny se nikdo necítí vykonávat funkci </a:t>
            </a:r>
            <a:r>
              <a:rPr lang="cs-CZ" dirty="0" smtClean="0"/>
              <a:t>opatrovníka, přijmutí </a:t>
            </a:r>
            <a:r>
              <a:rPr lang="cs-CZ" smtClean="0"/>
              <a:t>funkce VO obcí)</a:t>
            </a:r>
            <a:endParaRPr lang="cs-CZ" dirty="0"/>
          </a:p>
          <a:p>
            <a:pPr lvl="1">
              <a:buFont typeface="Wingdings" pitchFamily="2" charset="2"/>
              <a:buChar char="§"/>
            </a:pPr>
            <a:r>
              <a:rPr lang="cs-CZ" dirty="0" err="1"/>
              <a:t>OSPaP</a:t>
            </a:r>
            <a:r>
              <a:rPr lang="cs-CZ" dirty="0"/>
              <a:t> podá ve spolupráci s právním oddělením podnět na zahájení řízení k okresnímu </a:t>
            </a:r>
            <a:r>
              <a:rPr lang="cs-CZ" dirty="0" smtClean="0"/>
              <a:t>soudu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K</a:t>
            </a:r>
            <a:r>
              <a:rPr lang="cs-CZ" dirty="0"/>
              <a:t> uskutečnění závěru z PK nedošlo z důvodu úmrtí </a:t>
            </a:r>
            <a:r>
              <a:rPr lang="cs-CZ" dirty="0" smtClean="0"/>
              <a:t>klienta.</a:t>
            </a:r>
            <a:endParaRPr lang="cs-CZ" dirty="0"/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9473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Odd. sociální prevence a pomoci</a:t>
            </a:r>
            <a:endParaRPr lang="cs-CZ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7467600" cy="4824536"/>
          </a:xfrm>
        </p:spPr>
        <p:txBody>
          <a:bodyPr>
            <a:normAutofit fontScale="70000" lnSpcReduction="20000"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Sociální práce na obci, výkon sociální kurately, koordinátor komunitního plánování, romský poradce, vydávání opiátových receptů, uzavírání smluv o sociální službě, ustanovování zvláštního příjemce dávek důchodového pojištění, vydávání parkovacích průkazů, rozhodování při umístění klientů do městské ubytovny a KODUMu, veřejné opatrovnictví, souhlasy s DPS a další „nesociální práce“</a:t>
            </a:r>
          </a:p>
          <a:p>
            <a:pPr lvl="0" algn="just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Celkem 10 pracovníků (1 vedoucí oddělení, 3 veřejní opatrovníci s kumulací funkcí, 1 „nesociální pracovník“, 5 SP – z toho 3 nově přijatí v rámci projektu)</a:t>
            </a:r>
          </a:p>
          <a:p>
            <a:pPr marL="36576" lvl="0" indent="0" algn="just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cs-CZ" dirty="0">
                <a:solidFill>
                  <a:srgbClr val="002060"/>
                </a:solidFill>
              </a:rPr>
              <a:t>Kumulace funkcí (opatrovník, sociální pracovník, </a:t>
            </a:r>
            <a:r>
              <a:rPr lang="cs-CZ" dirty="0" smtClean="0">
                <a:solidFill>
                  <a:srgbClr val="002060"/>
                </a:solidFill>
              </a:rPr>
              <a:t>„nesociální práce“)</a:t>
            </a:r>
            <a:endParaRPr lang="cs-CZ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Děkujeme za pozornost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838200"/>
          </a:xfrm>
        </p:spPr>
        <p:txBody>
          <a:bodyPr>
            <a:normAutofit/>
          </a:bodyPr>
          <a:lstStyle/>
          <a:p>
            <a:r>
              <a:rPr lang="cs-CZ" dirty="0" smtClean="0"/>
              <a:t>Spolupráce s odbory v rámci </a:t>
            </a:r>
            <a:r>
              <a:rPr lang="cs-CZ" dirty="0" err="1" smtClean="0"/>
              <a:t>měú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4968" y="1340768"/>
            <a:ext cx="8291264" cy="525658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sz="2400" b="1" dirty="0" smtClean="0">
                <a:solidFill>
                  <a:srgbClr val="002060"/>
                </a:solidFill>
              </a:rPr>
              <a:t>Odbor správy majetku </a:t>
            </a:r>
            <a:r>
              <a:rPr lang="cs-CZ" sz="2400" dirty="0" smtClean="0">
                <a:solidFill>
                  <a:srgbClr val="002060"/>
                </a:solidFill>
              </a:rPr>
              <a:t>(spolupráce při přidělování ubytovací jednotky na Městské ubytovně a přidělování nájemních bytů v </a:t>
            </a:r>
            <a:r>
              <a:rPr lang="cs-CZ" sz="2400" dirty="0" err="1" smtClean="0">
                <a:solidFill>
                  <a:srgbClr val="002060"/>
                </a:solidFill>
              </a:rPr>
              <a:t>KODUMu</a:t>
            </a:r>
            <a:r>
              <a:rPr lang="cs-CZ" sz="2400" dirty="0" smtClean="0">
                <a:solidFill>
                  <a:srgbClr val="002060"/>
                </a:solidFill>
              </a:rPr>
              <a:t>; spolupráce při přidělování městských bytů – sociální šetření, jako podklad při rozhodování bytové komise)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rgbClr val="002060"/>
              </a:solidFill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2400" b="1" dirty="0" smtClean="0">
                <a:solidFill>
                  <a:srgbClr val="002060"/>
                </a:solidFill>
              </a:rPr>
              <a:t>Odbor správní </a:t>
            </a:r>
            <a:r>
              <a:rPr lang="cs-CZ" sz="2400" dirty="0" smtClean="0">
                <a:solidFill>
                  <a:srgbClr val="002060"/>
                </a:solidFill>
              </a:rPr>
              <a:t>(při vydání duplikátu matričního dokladu  - rodného listu, úmrtního listu; při vyřizování nového občanského průkazu, nebo potvrzení o občanském průkazu) 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cs-CZ" sz="33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519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s odbory v rámci </a:t>
            </a:r>
            <a:r>
              <a:rPr lang="cs-CZ" dirty="0" err="1"/>
              <a:t>měú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sz="2400" b="1" dirty="0">
                <a:solidFill>
                  <a:srgbClr val="002060"/>
                </a:solidFill>
              </a:rPr>
              <a:t>Odbor finanční </a:t>
            </a:r>
            <a:r>
              <a:rPr lang="cs-CZ" sz="2400" dirty="0">
                <a:solidFill>
                  <a:srgbClr val="002060"/>
                </a:solidFill>
              </a:rPr>
              <a:t>(spolupráce při domlouvání splátkových kalendářů našich klientů při dluzích na </a:t>
            </a:r>
            <a:r>
              <a:rPr lang="cs-CZ" sz="2400" dirty="0" smtClean="0">
                <a:solidFill>
                  <a:srgbClr val="002060"/>
                </a:solidFill>
              </a:rPr>
              <a:t>technickém komunálním odpadu </a:t>
            </a:r>
            <a:r>
              <a:rPr lang="cs-CZ" sz="2400" dirty="0">
                <a:solidFill>
                  <a:srgbClr val="002060"/>
                </a:solidFill>
              </a:rPr>
              <a:t>a poplatcích za psa</a:t>
            </a:r>
            <a:r>
              <a:rPr lang="cs-CZ" sz="2400" dirty="0" smtClean="0">
                <a:solidFill>
                  <a:srgbClr val="002060"/>
                </a:solidFill>
              </a:rPr>
              <a:t>)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2400" b="1" dirty="0">
                <a:solidFill>
                  <a:srgbClr val="002060"/>
                </a:solidFill>
              </a:rPr>
              <a:t>Právní </a:t>
            </a:r>
            <a:r>
              <a:rPr lang="cs-CZ" sz="2400" b="1" dirty="0" smtClean="0">
                <a:solidFill>
                  <a:srgbClr val="002060"/>
                </a:solidFill>
              </a:rPr>
              <a:t>oddělení </a:t>
            </a:r>
            <a:r>
              <a:rPr lang="cs-CZ" sz="2400" dirty="0" smtClean="0">
                <a:solidFill>
                  <a:srgbClr val="002060"/>
                </a:solidFill>
              </a:rPr>
              <a:t>(spolupráce </a:t>
            </a:r>
            <a:r>
              <a:rPr lang="cs-CZ" sz="2400" dirty="0">
                <a:solidFill>
                  <a:srgbClr val="002060"/>
                </a:solidFill>
              </a:rPr>
              <a:t>s právníkem města ohledně právních záležitostí našich klientů, připravování podkladů ke specifickým záležitostem, k soudním jednání apod</a:t>
            </a:r>
            <a:r>
              <a:rPr lang="cs-CZ" sz="2400" dirty="0" smtClean="0">
                <a:solidFill>
                  <a:srgbClr val="002060"/>
                </a:solidFill>
              </a:rPr>
              <a:t>.)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cs-CZ" sz="2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2400" b="1" dirty="0">
                <a:solidFill>
                  <a:srgbClr val="002060"/>
                </a:solidFill>
              </a:rPr>
              <a:t>Odbor sociálních věcí – OSPOD </a:t>
            </a:r>
            <a:r>
              <a:rPr lang="cs-CZ" sz="2400" dirty="0">
                <a:solidFill>
                  <a:srgbClr val="002060"/>
                </a:solidFill>
              </a:rPr>
              <a:t>(spolupráce při řešení životních situací rodin)</a:t>
            </a:r>
            <a:endParaRPr lang="cs-CZ" sz="2400" b="1" dirty="0">
              <a:solidFill>
                <a:srgbClr val="002060"/>
              </a:solidFill>
            </a:endParaRP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723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4213" y="548680"/>
            <a:ext cx="7772400" cy="115212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dirty="0" smtClean="0"/>
              <a:t>Spolupráce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288" y="1124744"/>
            <a:ext cx="8280400" cy="4104456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b="1" dirty="0" smtClean="0"/>
              <a:t>OSPOD</a:t>
            </a:r>
            <a:r>
              <a:rPr lang="cs-CZ" dirty="0" smtClean="0"/>
              <a:t>        </a:t>
            </a:r>
            <a:r>
              <a:rPr lang="cs-CZ" sz="1600" i="1" dirty="0" smtClean="0"/>
              <a:t>PORADENSTVÍ</a:t>
            </a:r>
            <a:r>
              <a:rPr lang="cs-CZ" dirty="0" smtClean="0"/>
              <a:t>         </a:t>
            </a:r>
            <a:r>
              <a:rPr lang="cs-CZ" b="1" dirty="0" smtClean="0"/>
              <a:t>KLIENT </a:t>
            </a:r>
            <a:r>
              <a:rPr lang="cs-CZ" dirty="0" smtClean="0"/>
              <a:t>           </a:t>
            </a:r>
            <a:r>
              <a:rPr lang="cs-CZ" sz="1600" i="1" dirty="0" smtClean="0"/>
              <a:t>NABÍDKA</a:t>
            </a:r>
            <a:r>
              <a:rPr lang="cs-CZ" dirty="0" smtClean="0"/>
              <a:t>             </a:t>
            </a:r>
            <a:r>
              <a:rPr lang="cs-CZ" b="1" dirty="0" err="1" smtClean="0"/>
              <a:t>OSPaP</a:t>
            </a:r>
            <a:endParaRPr lang="cs-CZ" b="1" dirty="0" smtClean="0"/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                 </a:t>
            </a:r>
            <a:r>
              <a:rPr lang="cs-CZ" sz="1600" i="1" dirty="0" smtClean="0"/>
              <a:t>NEJLEPŠÍ ZÁJEM DÍTĚTE      </a:t>
            </a:r>
            <a:r>
              <a:rPr lang="cs-CZ" b="1" dirty="0" smtClean="0"/>
              <a:t>DÍTĚ</a:t>
            </a:r>
            <a:r>
              <a:rPr lang="cs-CZ" dirty="0" smtClean="0"/>
              <a:t>              </a:t>
            </a:r>
            <a:r>
              <a:rPr lang="cs-CZ" sz="1600" i="1" dirty="0" smtClean="0"/>
              <a:t>ZAKÁZKA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dirty="0" smtClean="0"/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dirty="0" smtClean="0"/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dirty="0" smtClean="0"/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                                             ZAKÁZKA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                                          KONZULTACE                      </a:t>
            </a:r>
          </a:p>
        </p:txBody>
      </p:sp>
      <p:sp>
        <p:nvSpPr>
          <p:cNvPr id="19" name="Zahnutá šipka nahoru 18"/>
          <p:cNvSpPr/>
          <p:nvPr/>
        </p:nvSpPr>
        <p:spPr>
          <a:xfrm>
            <a:off x="1115616" y="2708275"/>
            <a:ext cx="7056784" cy="1656829"/>
          </a:xfrm>
          <a:prstGeom prst="curvedUpArrow">
            <a:avLst>
              <a:gd name="adj1" fmla="val 8153"/>
              <a:gd name="adj2" fmla="val 36199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Zahnutá šipka doleva 19"/>
          <p:cNvSpPr/>
          <p:nvPr/>
        </p:nvSpPr>
        <p:spPr>
          <a:xfrm rot="5400000">
            <a:off x="3239876" y="-280081"/>
            <a:ext cx="2160885" cy="8137598"/>
          </a:xfrm>
          <a:prstGeom prst="curvedLeftArrow">
            <a:avLst>
              <a:gd name="adj1" fmla="val 5855"/>
              <a:gd name="adj2" fmla="val 29135"/>
              <a:gd name="adj3" fmla="val 219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36" name="Přímá spojnice se šipkou 35"/>
          <p:cNvCxnSpPr/>
          <p:nvPr/>
        </p:nvCxnSpPr>
        <p:spPr>
          <a:xfrm>
            <a:off x="1763713" y="2349500"/>
            <a:ext cx="28800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/>
          <p:nvPr/>
        </p:nvCxnSpPr>
        <p:spPr>
          <a:xfrm>
            <a:off x="3491705" y="2351088"/>
            <a:ext cx="28733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se šipkou 39"/>
          <p:cNvCxnSpPr/>
          <p:nvPr/>
        </p:nvCxnSpPr>
        <p:spPr>
          <a:xfrm>
            <a:off x="1763713" y="2349500"/>
            <a:ext cx="215900" cy="30956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/>
          <p:nvPr/>
        </p:nvCxnSpPr>
        <p:spPr>
          <a:xfrm>
            <a:off x="3923928" y="2852936"/>
            <a:ext cx="21488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se šipkou 59"/>
          <p:cNvCxnSpPr/>
          <p:nvPr/>
        </p:nvCxnSpPr>
        <p:spPr>
          <a:xfrm>
            <a:off x="5292725" y="2471738"/>
            <a:ext cx="287338" cy="2365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/>
          <p:cNvCxnSpPr/>
          <p:nvPr/>
        </p:nvCxnSpPr>
        <p:spPr>
          <a:xfrm flipV="1">
            <a:off x="6802439" y="2503488"/>
            <a:ext cx="288925" cy="2047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se šipkou 64"/>
          <p:cNvCxnSpPr/>
          <p:nvPr/>
        </p:nvCxnSpPr>
        <p:spPr>
          <a:xfrm flipH="1">
            <a:off x="6731001" y="2351088"/>
            <a:ext cx="36036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se šipkou 66"/>
          <p:cNvCxnSpPr/>
          <p:nvPr/>
        </p:nvCxnSpPr>
        <p:spPr>
          <a:xfrm flipH="1">
            <a:off x="5292725" y="2349500"/>
            <a:ext cx="35877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hnutý pruh 70"/>
          <p:cNvSpPr/>
          <p:nvPr/>
        </p:nvSpPr>
        <p:spPr>
          <a:xfrm>
            <a:off x="899592" y="260648"/>
            <a:ext cx="7056561" cy="3311525"/>
          </a:xfrm>
          <a:prstGeom prst="blockArc">
            <a:avLst>
              <a:gd name="adj1" fmla="val 10727743"/>
              <a:gd name="adj2" fmla="val 24807"/>
              <a:gd name="adj3" fmla="val 37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247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298450" y="38030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Zákonná podpora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475252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cs-CZ" altLang="cs-CZ" dirty="0" smtClean="0"/>
              <a:t>OSPP                                                              OSPOD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dirty="0" smtClean="0"/>
              <a:t>108/2006 Sb.                                        359/99Sb. </a:t>
            </a:r>
            <a:r>
              <a:rPr lang="cs-CZ" altLang="cs-CZ" sz="2400" dirty="0" smtClean="0"/>
              <a:t>(</a:t>
            </a:r>
            <a:r>
              <a:rPr lang="cs-CZ" altLang="cs-CZ" sz="2400" b="1" dirty="0" smtClean="0"/>
              <a:t>dobrovolné, anonymní</a:t>
            </a:r>
            <a:r>
              <a:rPr lang="cs-CZ" altLang="cs-CZ" sz="2400" dirty="0" smtClean="0"/>
              <a:t>)                                                 + </a:t>
            </a:r>
            <a:r>
              <a:rPr lang="cs-CZ" altLang="cs-CZ" dirty="0" smtClean="0"/>
              <a:t>vyhláška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dirty="0" smtClean="0"/>
              <a:t>                                              </a:t>
            </a:r>
          </a:p>
        </p:txBody>
      </p:sp>
      <p:sp>
        <p:nvSpPr>
          <p:cNvPr id="5" name="Ovál 4"/>
          <p:cNvSpPr/>
          <p:nvPr/>
        </p:nvSpPr>
        <p:spPr>
          <a:xfrm>
            <a:off x="3560763" y="1256953"/>
            <a:ext cx="1944687" cy="165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OSV</a:t>
            </a:r>
          </a:p>
        </p:txBody>
      </p:sp>
      <p:cxnSp>
        <p:nvCxnSpPr>
          <p:cNvPr id="7" name="Přímá spojnice 6"/>
          <p:cNvCxnSpPr>
            <a:stCxn id="5" idx="3"/>
          </p:cNvCxnSpPr>
          <p:nvPr/>
        </p:nvCxnSpPr>
        <p:spPr>
          <a:xfrm flipH="1">
            <a:off x="2987675" y="2670235"/>
            <a:ext cx="857881" cy="9762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>
            <a:stCxn id="5" idx="5"/>
          </p:cNvCxnSpPr>
          <p:nvPr/>
        </p:nvCxnSpPr>
        <p:spPr>
          <a:xfrm>
            <a:off x="5220657" y="2670235"/>
            <a:ext cx="1012017" cy="959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>
            <a:endCxn id="28" idx="0"/>
          </p:cNvCxnSpPr>
          <p:nvPr/>
        </p:nvCxnSpPr>
        <p:spPr>
          <a:xfrm flipH="1">
            <a:off x="2077244" y="3646488"/>
            <a:ext cx="910431" cy="258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>
            <a:endCxn id="29" idx="0"/>
          </p:cNvCxnSpPr>
          <p:nvPr/>
        </p:nvCxnSpPr>
        <p:spPr>
          <a:xfrm>
            <a:off x="2987675" y="3646488"/>
            <a:ext cx="756047" cy="271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>
            <a:endCxn id="30" idx="0"/>
          </p:cNvCxnSpPr>
          <p:nvPr/>
        </p:nvCxnSpPr>
        <p:spPr>
          <a:xfrm flipH="1">
            <a:off x="5073650" y="3625851"/>
            <a:ext cx="1152525" cy="287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>
            <a:endCxn id="31" idx="0"/>
          </p:cNvCxnSpPr>
          <p:nvPr/>
        </p:nvCxnSpPr>
        <p:spPr>
          <a:xfrm flipH="1">
            <a:off x="6227763" y="3625851"/>
            <a:ext cx="421" cy="292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>
            <a:endCxn id="32" idx="0"/>
          </p:cNvCxnSpPr>
          <p:nvPr/>
        </p:nvCxnSpPr>
        <p:spPr>
          <a:xfrm>
            <a:off x="6232674" y="3629820"/>
            <a:ext cx="1116012" cy="30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ál 27"/>
          <p:cNvSpPr/>
          <p:nvPr/>
        </p:nvSpPr>
        <p:spPr>
          <a:xfrm>
            <a:off x="1752600" y="3905251"/>
            <a:ext cx="649288" cy="433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SP</a:t>
            </a:r>
          </a:p>
        </p:txBody>
      </p:sp>
      <p:sp>
        <p:nvSpPr>
          <p:cNvPr id="29" name="Ovál 28"/>
          <p:cNvSpPr/>
          <p:nvPr/>
        </p:nvSpPr>
        <p:spPr>
          <a:xfrm>
            <a:off x="3383756" y="3917951"/>
            <a:ext cx="719932" cy="433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NP</a:t>
            </a:r>
          </a:p>
        </p:txBody>
      </p:sp>
      <p:sp>
        <p:nvSpPr>
          <p:cNvPr id="30" name="Ovál 29"/>
          <p:cNvSpPr/>
          <p:nvPr/>
        </p:nvSpPr>
        <p:spPr>
          <a:xfrm>
            <a:off x="4641850" y="3913188"/>
            <a:ext cx="863600" cy="433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KUR</a:t>
            </a:r>
          </a:p>
        </p:txBody>
      </p:sp>
      <p:sp>
        <p:nvSpPr>
          <p:cNvPr id="31" name="Ovál 30"/>
          <p:cNvSpPr/>
          <p:nvPr/>
        </p:nvSpPr>
        <p:spPr>
          <a:xfrm>
            <a:off x="5795963" y="3918745"/>
            <a:ext cx="8636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NRP</a:t>
            </a:r>
          </a:p>
        </p:txBody>
      </p:sp>
      <p:sp>
        <p:nvSpPr>
          <p:cNvPr id="32" name="Ovál 31"/>
          <p:cNvSpPr/>
          <p:nvPr/>
        </p:nvSpPr>
        <p:spPr>
          <a:xfrm>
            <a:off x="6953399" y="3931445"/>
            <a:ext cx="792162" cy="43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TER</a:t>
            </a:r>
          </a:p>
        </p:txBody>
      </p:sp>
      <p:sp>
        <p:nvSpPr>
          <p:cNvPr id="53" name="Ovál 52"/>
          <p:cNvSpPr/>
          <p:nvPr/>
        </p:nvSpPr>
        <p:spPr>
          <a:xfrm>
            <a:off x="3362324" y="5227637"/>
            <a:ext cx="2341563" cy="1152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smtClean="0"/>
              <a:t>KLIENT</a:t>
            </a:r>
            <a:endParaRPr lang="cs-CZ" dirty="0"/>
          </a:p>
        </p:txBody>
      </p:sp>
      <p:cxnSp>
        <p:nvCxnSpPr>
          <p:cNvPr id="55" name="Přímá spojnice 54"/>
          <p:cNvCxnSpPr>
            <a:stCxn id="28" idx="4"/>
            <a:endCxn id="53" idx="0"/>
          </p:cNvCxnSpPr>
          <p:nvPr/>
        </p:nvCxnSpPr>
        <p:spPr>
          <a:xfrm>
            <a:off x="2077244" y="4338638"/>
            <a:ext cx="2455862" cy="888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/>
          <p:cNvCxnSpPr>
            <a:stCxn id="29" idx="4"/>
            <a:endCxn id="53" idx="0"/>
          </p:cNvCxnSpPr>
          <p:nvPr/>
        </p:nvCxnSpPr>
        <p:spPr>
          <a:xfrm>
            <a:off x="3743722" y="4351338"/>
            <a:ext cx="789384" cy="87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/>
          <p:cNvCxnSpPr>
            <a:stCxn id="30" idx="4"/>
            <a:endCxn id="53" idx="0"/>
          </p:cNvCxnSpPr>
          <p:nvPr/>
        </p:nvCxnSpPr>
        <p:spPr>
          <a:xfrm flipH="1">
            <a:off x="4533106" y="4346576"/>
            <a:ext cx="540544" cy="8810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/>
          <p:cNvCxnSpPr>
            <a:stCxn id="31" idx="4"/>
            <a:endCxn id="53" idx="0"/>
          </p:cNvCxnSpPr>
          <p:nvPr/>
        </p:nvCxnSpPr>
        <p:spPr>
          <a:xfrm flipH="1">
            <a:off x="4533106" y="4363245"/>
            <a:ext cx="1694657" cy="864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63"/>
          <p:cNvCxnSpPr>
            <a:stCxn id="32" idx="4"/>
            <a:endCxn id="53" idx="0"/>
          </p:cNvCxnSpPr>
          <p:nvPr/>
        </p:nvCxnSpPr>
        <p:spPr>
          <a:xfrm flipH="1">
            <a:off x="4533106" y="4363245"/>
            <a:ext cx="2816374" cy="864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2382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83820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>Průsečík spolupráce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poukázky ČČK, sociální šatník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potravinová banka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městská ubytovna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dávky ÚP, OSSZ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altLang="cs-CZ" dirty="0" smtClean="0">
                <a:solidFill>
                  <a:srgbClr val="002060"/>
                </a:solidFill>
              </a:rPr>
              <a:t>rodiče ve výkonu trestu</a:t>
            </a:r>
          </a:p>
        </p:txBody>
      </p:sp>
    </p:spTree>
    <p:extLst>
      <p:ext uri="{BB962C8B-B14F-4D97-AF65-F5344CB8AC3E}">
        <p14:creationId xmlns:p14="http://schemas.microsoft.com/office/powerpoint/2010/main" xmlns="" val="295847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1069</TotalTime>
  <Words>1002</Words>
  <Application>Microsoft Office PowerPoint</Application>
  <PresentationFormat>Předvádění na obrazovce (4:3)</PresentationFormat>
  <Paragraphs>240</Paragraphs>
  <Slides>40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1" baseType="lpstr">
      <vt:lpstr>Cesta</vt:lpstr>
      <vt:lpstr> MULTIDISCIPLINÁRNÍ SPOLUPRÁCE V RÁMCI MĚSTSKÉHO ÚŘADU   ORP Chrudim</vt:lpstr>
      <vt:lpstr>Město chrudim</vt:lpstr>
      <vt:lpstr>Odbor sociálních věcí</vt:lpstr>
      <vt:lpstr>Odd. sociální prevence a pomoci</vt:lpstr>
      <vt:lpstr>Spolupráce s odbory v rámci měú</vt:lpstr>
      <vt:lpstr>Spolupráce s odbory v rámci měú</vt:lpstr>
      <vt:lpstr>Spolupráce</vt:lpstr>
      <vt:lpstr>Zákonná podpora</vt:lpstr>
      <vt:lpstr>Průsečík spolupráce</vt:lpstr>
      <vt:lpstr>Průsečík spolupráce</vt:lpstr>
      <vt:lpstr>Snímek 11</vt:lpstr>
      <vt:lpstr>Snímek 12</vt:lpstr>
      <vt:lpstr>ZAKÁZKA OSPODU</vt:lpstr>
      <vt:lpstr>ZAKÁZKA KLIENTKY</vt:lpstr>
      <vt:lpstr>Úkol pracovníkŮ odboru</vt:lpstr>
      <vt:lpstr>SPOLUPRÁCE</vt:lpstr>
      <vt:lpstr>Sociální práce s klientkou</vt:lpstr>
      <vt:lpstr>Zajištěná pomoc</vt:lpstr>
      <vt:lpstr>Vyhodnocení situace klientky</vt:lpstr>
      <vt:lpstr>Zjištěné nejasnosti SPOLUPRÁCE</vt:lpstr>
      <vt:lpstr>Nastavení PRAVIDEL SPOLUPRÁCE s OSPOD</vt:lpstr>
      <vt:lpstr>případová konference</vt:lpstr>
      <vt:lpstr>Závěry případové konference</vt:lpstr>
      <vt:lpstr>Snímek 24</vt:lpstr>
      <vt:lpstr>Začátek  Spolupráce s odborem správy majetku </vt:lpstr>
      <vt:lpstr>Sociální práce s klientem  </vt:lpstr>
      <vt:lpstr>Sociální práce s klientem</vt:lpstr>
      <vt:lpstr>      </vt:lpstr>
      <vt:lpstr> sociální práce</vt:lpstr>
      <vt:lpstr>Zhodnocení Sociální práce</vt:lpstr>
      <vt:lpstr>Snímek 31</vt:lpstr>
      <vt:lpstr>Kazuistika</vt:lpstr>
      <vt:lpstr>Snímek 33</vt:lpstr>
      <vt:lpstr>Snímek 34</vt:lpstr>
      <vt:lpstr>SPOLUPRÁCE S PRÁVNÍM ODDĚLELNÍM</vt:lpstr>
      <vt:lpstr>Snímek 36</vt:lpstr>
      <vt:lpstr>PŘÍPADOVÁ KONFERENCE</vt:lpstr>
      <vt:lpstr>Cíl pk</vt:lpstr>
      <vt:lpstr>Závěry z pk</vt:lpstr>
      <vt:lpstr>Snímek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Opatrovnictví  a  sociální práce</dc:title>
  <dc:creator>Dytrt Martin</dc:creator>
  <cp:lastModifiedBy>jankalangova</cp:lastModifiedBy>
  <cp:revision>150</cp:revision>
  <dcterms:created xsi:type="dcterms:W3CDTF">2017-12-06T16:22:01Z</dcterms:created>
  <dcterms:modified xsi:type="dcterms:W3CDTF">2019-02-06T08:56:11Z</dcterms:modified>
</cp:coreProperties>
</file>