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2" r:id="rId3"/>
    <p:sldId id="293" r:id="rId4"/>
    <p:sldId id="301" r:id="rId5"/>
    <p:sldId id="302" r:id="rId6"/>
    <p:sldId id="303" r:id="rId7"/>
    <p:sldId id="311" r:id="rId8"/>
    <p:sldId id="299" r:id="rId9"/>
    <p:sldId id="298" r:id="rId10"/>
    <p:sldId id="300" r:id="rId11"/>
    <p:sldId id="304" r:id="rId12"/>
    <p:sldId id="306" r:id="rId13"/>
    <p:sldId id="309" r:id="rId14"/>
    <p:sldId id="310" r:id="rId15"/>
    <p:sldId id="289" r:id="rId16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9" autoAdjust="0"/>
    <p:restoredTop sz="97802" autoAdjust="0"/>
  </p:normalViewPr>
  <p:slideViewPr>
    <p:cSldViewPr snapToGrid="0" snapToObjects="1" showGuides="1">
      <p:cViewPr varScale="1">
        <p:scale>
          <a:sx n="67" d="100"/>
          <a:sy n="67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D9714-82AE-4655-B864-B757330F9358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14CBB-897C-423C-93CE-FF0FE29ED4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5100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918FA-FEAA-42F8-B671-B522033BC2B7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A425A-045D-40E1-91C7-6AB2F58D6B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603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989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097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210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59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20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322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49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142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30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208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935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AEDCA-B990-7247-8B67-77901E834FC6}" type="datetimeFigureOut">
              <a:rPr lang="pl-PL" smtClean="0"/>
              <a:t>13.04.2018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6EC06-D7E3-4248-B0CA-29D48B70F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83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90675" y="452421"/>
            <a:ext cx="9144000" cy="132400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DOMY POMOCY SPOŁECZNEJ DLA OSÓB </a:t>
            </a:r>
            <a:b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 PODESZŁYM WIEKU I OSÓB PRZEWLEKLE SOMATYCZNIE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CHORYCH</a:t>
            </a:r>
            <a:endParaRPr 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47725" y="2128839"/>
            <a:ext cx="10629900" cy="3829049"/>
          </a:xfrm>
        </p:spPr>
        <p:txBody>
          <a:bodyPr>
            <a:normAutofit lnSpcReduction="10000"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Obecnie funkcjonuje 16 domów pomocy społecznej, 5 prowadzonych jest przez organizacje pozarządowe na zlecenie Gminy Miejskiej Kraków</a:t>
            </a:r>
          </a:p>
          <a:p>
            <a:pPr algn="just">
              <a:spcBef>
                <a:spcPts val="0"/>
              </a:spcBef>
            </a:pPr>
            <a:endParaRPr lang="pl-PL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Domy pomocy społecznej dysponują 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łącznie </a:t>
            </a:r>
            <a:r>
              <a:rPr lang="pl-PL" sz="1900" b="1" dirty="0">
                <a:latin typeface="Arial" panose="020B0604020202020204" pitchFamily="34" charset="0"/>
                <a:cs typeface="Arial" panose="020B0604020202020204" pitchFamily="34" charset="0"/>
              </a:rPr>
              <a:t>2 082 </a:t>
            </a:r>
            <a:r>
              <a:rPr lang="pl-PL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miejscami</a:t>
            </a:r>
          </a:p>
          <a:p>
            <a:pPr algn="just">
              <a:spcBef>
                <a:spcPts val="0"/>
              </a:spcBef>
            </a:pPr>
            <a:endParaRPr lang="pl-PL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9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 domów pomocy społecznej przeznaczonych jest dla osób w podeszłym wieku i dla osób przewlekle somatycznie chorych – dysponują one łącznie </a:t>
            </a:r>
            <a:r>
              <a:rPr lang="pl-PL" sz="1900" b="1" dirty="0">
                <a:latin typeface="Arial" panose="020B0604020202020204" pitchFamily="34" charset="0"/>
                <a:cs typeface="Arial" panose="020B0604020202020204" pitchFamily="34" charset="0"/>
              </a:rPr>
              <a:t>1 072 miejscami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, w tym:</a:t>
            </a:r>
          </a:p>
          <a:p>
            <a:pPr marL="800100" lvl="1" indent="-3429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157 miejsc dla osób w podeszłym wieku </a:t>
            </a:r>
          </a:p>
          <a:p>
            <a:pPr marL="800100" lvl="1" indent="-3429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915 miejsc dla osób przewlekle somatycznie chorych </a:t>
            </a:r>
            <a:endParaRPr lang="pl-PL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0"/>
              </a:spcBef>
            </a:pPr>
            <a:endParaRPr lang="pl-PL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Średni czas oczekiwania na umieszczenie to aktualnie około 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12 miesięcy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9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Wydatki na działalność domów pomocy społecznej dla osób w podeszłym wieku i osób przewlekle somatycznie chorych w roku 2017 wyniosły 63 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mln zł</a:t>
            </a:r>
            <a:endParaRPr lang="pl-PL" sz="1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W 2017 r. z usług świadczonych w domach pomocy społecznej 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skorzystało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łącznie 2 345  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osób, w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tym 1 273 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osoby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w podeszłym wieku i 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osoby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przewlekle somatycznie 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chore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40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04938" y="857250"/>
            <a:ext cx="9144000" cy="6239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3600" b="1" dirty="0">
                <a:latin typeface="Lato" panose="020F0502020204030203" pitchFamily="34" charset="-18"/>
              </a:rPr>
              <a:t> 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RODZINNY DOM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POMOCY</a:t>
            </a:r>
            <a:endParaRPr 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57287" y="1987573"/>
            <a:ext cx="10115551" cy="3784577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Forma usług opiekuńczych i bytowych świadczonych całodobowo dla nie mniej niż 3 i nie więcej niż 8 osób wymagających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wsparcia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Aktualnie funkcjonuje 1 Dom Pomocy przy ul. Źródlanej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17 dla             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osób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starszych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2017 roku z pomocy skorzystało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osób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0"/>
              </a:spcBef>
            </a:pP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Wydatki Gminy Miejskiej Kraków z przeznaczeniem na funkcjonowanie Domu wyniosły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roku 2017 r. –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214 tys. zł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12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59732" y="628651"/>
            <a:ext cx="9144000" cy="6258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POMOC DLA SENIORÓW Z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PFRON</a:t>
            </a:r>
            <a:endParaRPr 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4938" y="1743075"/>
            <a:ext cx="9653588" cy="4193521"/>
          </a:xfrm>
        </p:spPr>
        <p:txBody>
          <a:bodyPr>
            <a:normAutofit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Środki ortopedyczne i środki pomocnicze</a:t>
            </a:r>
          </a:p>
          <a:p>
            <a:pPr algn="just">
              <a:spcBef>
                <a:spcPts val="0"/>
              </a:spcBef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2017 roku dofinansowanie otrzymało 1 841 osób niepełnosprawnych na kwotę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2,5 mln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zł, w tym 1 733 osoby dorosłe. Średnia wartość dofinansowania wyniosła 1 387 zł na osobę. </a:t>
            </a:r>
          </a:p>
          <a:p>
            <a:pPr algn="just">
              <a:spcBef>
                <a:spcPts val="0"/>
              </a:spcBef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Turnusy rehabilitacyjne</a:t>
            </a:r>
          </a:p>
          <a:p>
            <a:pPr algn="just">
              <a:spcBef>
                <a:spcPts val="0"/>
              </a:spcBef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Dofinansowanie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otrzymało łącznie 1 720 osób , w tym 938 dorosłych osób niepełnosprawnych oraz 522 opiekunów. Suma wypłaconych dofinansowań wyniosła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,8 mln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zł. Średnie dofinansowanie na osobę wyniosło 1 502 zł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8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59732" y="628651"/>
            <a:ext cx="9144000" cy="6258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POMOC DLA SENIORÓW Z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PFRON</a:t>
            </a:r>
            <a:endParaRPr 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tytuł 2"/>
          <p:cNvSpPr>
            <a:spLocks noGrp="1"/>
          </p:cNvSpPr>
          <p:nvPr>
            <p:ph type="subTitle" idx="1"/>
          </p:nvPr>
        </p:nvSpPr>
        <p:spPr>
          <a:xfrm>
            <a:off x="1014413" y="1668868"/>
            <a:ext cx="10215561" cy="4317595"/>
          </a:xfrm>
        </p:spPr>
        <p:txBody>
          <a:bodyPr>
            <a:normAutofit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Likwidacja barier architektonicznych w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związku z indywidualnymi potrzebami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osób niepełnosprawnych</a:t>
            </a:r>
          </a:p>
          <a:p>
            <a:pPr algn="just">
              <a:spcBef>
                <a:spcPts val="0"/>
              </a:spcBef>
            </a:pPr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Dofinansowanie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otrzymało 91 osób na kwotę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,3 mln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zł. Średnia wartość dofinansowania wyniosła 14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tys.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zł</a:t>
            </a:r>
          </a:p>
          <a:p>
            <a:pPr algn="just">
              <a:spcBef>
                <a:spcPts val="0"/>
              </a:spcBef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Likwidacja barier technicznych w związku z indywidualnymi potrzebami osób niepełnosprawnych</a:t>
            </a:r>
          </a:p>
          <a:p>
            <a:pPr algn="just">
              <a:spcBef>
                <a:spcPts val="0"/>
              </a:spcBef>
            </a:pPr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Dofinansowanie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otrzymały 144 osoby na kwotę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640 tys.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zł. Spośród osób, które otrzymały dofinansowanie 134 to osoby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dorosłe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1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59732" y="628651"/>
            <a:ext cx="9144000" cy="6258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POMOC DLA SENIORÓW Z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PFRON</a:t>
            </a:r>
            <a:endParaRPr 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tytuł 2"/>
          <p:cNvSpPr>
            <a:spLocks noGrp="1"/>
          </p:cNvSpPr>
          <p:nvPr>
            <p:ph type="subTitle" idx="1"/>
          </p:nvPr>
        </p:nvSpPr>
        <p:spPr>
          <a:xfrm>
            <a:off x="1144962" y="1785939"/>
            <a:ext cx="9956426" cy="4138994"/>
          </a:xfrm>
        </p:spPr>
        <p:txBody>
          <a:bodyPr>
            <a:normAutofit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Likwidacja barier w komunikowaniu się w związku z indywidualnymi potrzebami osób niepełnosprawnych</a:t>
            </a:r>
          </a:p>
          <a:p>
            <a:pPr algn="just">
              <a:spcBef>
                <a:spcPts val="0"/>
              </a:spcBef>
            </a:pPr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Dofinansowanie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otrzymało 20 osób na kwotę 77 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tys.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zł, w tym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osób dorosłych.</a:t>
            </a:r>
          </a:p>
          <a:p>
            <a:pPr algn="just">
              <a:spcBef>
                <a:spcPts val="0"/>
              </a:spcBef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Sprzęt rehabilitacyjny</a:t>
            </a:r>
          </a:p>
          <a:p>
            <a:pPr algn="just">
              <a:spcBef>
                <a:spcPts val="0"/>
              </a:spcBef>
            </a:pPr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dofinansowania skorzystało 168 osób, w tym 154 dorosłe osoby niepełnosprawne. Łączna kwota dofinansowania zaopatrzenia w sprzęt rehabilitacyjny wyniosła 287 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tys.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zł.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94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42976" y="1271588"/>
            <a:ext cx="10115550" cy="39814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4400" b="1" dirty="0">
                <a:latin typeface="Arial" panose="020B0604020202020204" pitchFamily="34" charset="0"/>
                <a:cs typeface="Arial" panose="020B0604020202020204" pitchFamily="34" charset="0"/>
              </a:rPr>
              <a:t>Pomoc </a:t>
            </a:r>
            <a:r>
              <a:rPr lang="pl-PL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dla Seniorów </a:t>
            </a:r>
            <a:r>
              <a:rPr lang="pl-PL" sz="4400" b="1" dirty="0">
                <a:latin typeface="Arial" panose="020B0604020202020204" pitchFamily="34" charset="0"/>
                <a:cs typeface="Arial" panose="020B0604020202020204" pitchFamily="34" charset="0"/>
              </a:rPr>
              <a:t>świadczona </a:t>
            </a:r>
            <a:br>
              <a:rPr lang="pl-PL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 ramach krakowskiego systemu pomocy społecznej,</a:t>
            </a:r>
            <a:br>
              <a:rPr lang="pl-PL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 tym przez </a:t>
            </a:r>
            <a:r>
              <a:rPr lang="pl-PL" sz="4400" b="1" dirty="0">
                <a:latin typeface="Arial" panose="020B0604020202020204" pitchFamily="34" charset="0"/>
                <a:cs typeface="Arial" panose="020B0604020202020204" pitchFamily="34" charset="0"/>
              </a:rPr>
              <a:t>MOPS w Krakowie</a:t>
            </a:r>
          </a:p>
        </p:txBody>
      </p:sp>
    </p:spTree>
    <p:extLst>
      <p:ext uri="{BB962C8B-B14F-4D97-AF65-F5344CB8AC3E}">
        <p14:creationId xmlns:p14="http://schemas.microsoft.com/office/powerpoint/2010/main" val="213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528639"/>
            <a:ext cx="9144000" cy="1135096"/>
          </a:xfrm>
        </p:spPr>
        <p:txBody>
          <a:bodyPr>
            <a:noAutofit/>
          </a:bodyPr>
          <a:lstStyle/>
          <a:p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WSPIERANIE OSÓB STARSZYCH PODSTAWOWE ZAŁOŻENIA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5838" y="2218409"/>
            <a:ext cx="10186987" cy="2696491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Umożliwienie jak najpełniejszego i najdłuższego funkcjonowania w środowisku rodzinnym, sąsiedzkim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miejscu zamieszkania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Całodobowa forma opieki stosowana tylko w przypadku niemożności rozwiązywania problemów innymi sposobami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Oferta dostosowana do stanu zdrowia oraz sytuacji rodzinnej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 bytowej osoby wymagającej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wsparcia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2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579548"/>
            <a:ext cx="9144000" cy="592429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USŁUGI OPIEKUŃCZE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14399" y="1757564"/>
            <a:ext cx="10272713" cy="4114599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Pomoc przyznawana jest osobom, które z powodu wieku, choroby lub innych przyczyn wymagają pomocy innych osób,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są jej pozbawione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2017 roku wykonano 818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357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godzin usług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opiekuńczych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2017 roku usługami opiekuńczymi objęto 2 519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osób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Gmina Miejska Kraków na świadczenie usług opiekuńczych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roku 2017 wydatkowała środki w wysokości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15,5 mln zł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Osoby powyżej 65 lat stanowią 84,4%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ogółu świadczeniobiorców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0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05536" y="617446"/>
            <a:ext cx="9993405" cy="571499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OŚRODKI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WSPARCIA DLA OSÓB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STARSZYCH</a:t>
            </a:r>
            <a:endParaRPr 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24449" y="1713126"/>
            <a:ext cx="10429874" cy="3930437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dirty="0">
                <a:latin typeface="Lato" panose="020F0502020204030203" pitchFamily="34" charset="-18"/>
              </a:rPr>
              <a:t>Na terenie całego miasta funkcjonują 22 ośrodki </a:t>
            </a:r>
            <a:r>
              <a:rPr lang="pl-PL" dirty="0" smtClean="0">
                <a:latin typeface="Lato" panose="020F0502020204030203" pitchFamily="34" charset="-18"/>
              </a:rPr>
              <a:t>wsparcia (w </a:t>
            </a:r>
            <a:r>
              <a:rPr lang="pl-PL" dirty="0">
                <a:latin typeface="Lato" panose="020F0502020204030203" pitchFamily="34" charset="-18"/>
              </a:rPr>
              <a:t>tym 4 Kluby Seniora)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dirty="0">
                <a:latin typeface="Lato" panose="020F0502020204030203" pitchFamily="34" charset="-18"/>
              </a:rPr>
              <a:t>Ośrodki dysponują łącznie 850 miejscami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dirty="0">
                <a:latin typeface="Lato" panose="020F0502020204030203" pitchFamily="34" charset="-18"/>
              </a:rPr>
              <a:t>W ciągu roku z oferty ośrodków korzysta ponad 1 000 </a:t>
            </a:r>
            <a:r>
              <a:rPr lang="pl-PL" dirty="0" smtClean="0">
                <a:latin typeface="Lato" panose="020F0502020204030203" pitchFamily="34" charset="-18"/>
              </a:rPr>
              <a:t>uczestników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dirty="0">
              <a:latin typeface="Lato" panose="020F0502020204030203" pitchFamily="34" charset="-18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Wydatki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 bieżącą działalność ośrodków wsparcia dla osób starszych w 2017 roku wyniosły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ponad 9 mln zł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Ponad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95% uczestników ośrodków wsparcia dla osób starszych to osoby powyżej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65 lat</a:t>
            </a:r>
          </a:p>
        </p:txBody>
      </p:sp>
    </p:spTree>
    <p:extLst>
      <p:ext uri="{BB962C8B-B14F-4D97-AF65-F5344CB8AC3E}">
        <p14:creationId xmlns:p14="http://schemas.microsoft.com/office/powerpoint/2010/main" val="24590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09750" y="616908"/>
            <a:ext cx="9144000" cy="592429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REALIZACJA PROJEKTU „W SILE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WIEKU”</a:t>
            </a:r>
            <a:endParaRPr 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7237" y="1247300"/>
            <a:ext cx="10487025" cy="4934087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Kraków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od 2017 roku do lutego 2020 roku realizuje projekt pn.: „W sile wieku”, finansowany ze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środków europejskich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Utworzono 5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nowych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placówek: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klub samopomocy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specjalistyczny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(przeznaczony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dla osób starszych po udarach, z zespołem otępiennym oraz chorobą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Alzheimera)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4 kluby samopomocy aktywizacyjne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 łączną liczbą 100 miejsc, zapewniających dzienną opiekę i aktywizację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seniorów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Zajęcia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sługi opiekuńczo-pielęgnacyjne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w tym dwa posiłki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dziennie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owóz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 miejsca zamieszkania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 z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klubu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Udział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zajęciach terapii zajęciowej – arteterapii, ergoterapii, muzykoterapii, choreoterapii, rozrywkowej, ruchowej czy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kulinarnej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Udział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imprezach integracyjnych i wyjściach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rekreacyjno-turystycznych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Poradnictwo – logopeda,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psycholog, pracownik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socjalny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6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/>
          <a:srcRect t="9659" b="975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9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8676" y="2181050"/>
            <a:ext cx="10501312" cy="3528612"/>
          </a:xfrm>
        </p:spPr>
        <p:txBody>
          <a:bodyPr>
            <a:noAutofit/>
          </a:bodyPr>
          <a:lstStyle/>
          <a:p>
            <a:pPr marL="342900" lvl="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Środowiskowy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dom samopomocy dla osób z zespołem otępiennym typu Alzheimera przy ulicy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Kurczaba 5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dysponuje liczbą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22 miejsc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. W 2017 roku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usług świadczonych w placówce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skorzystały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łącznie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33 osoby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. Wszystkie osoby skierowane do środowiskowego domu samopomocy to osoby powyżej 60 roku życia. W roku 2017 dotacja dla placówki wyniosła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334 </a:t>
            </a: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tys.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zł </a:t>
            </a:r>
          </a:p>
          <a:p>
            <a:pPr marL="8001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Środowiskowy dom samopomocy dla osób z zespołem otępiennym typu Alzheimera na </a:t>
            </a: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. Słonecznym 15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dysponuje liczbą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23 miejsc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. W 2017 roku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usług świadczonych w placówce skorzystało łącznie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41 osób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. Wszystkie osoby skierowane do środowiskowego domu samopomocy to osoby powyżej 60 roku życia. W roku 2017 dotacja dla placówki wyniosła </a:t>
            </a: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350 tys.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zł </a:t>
            </a:r>
          </a:p>
        </p:txBody>
      </p:sp>
      <p:sp>
        <p:nvSpPr>
          <p:cNvPr id="5" name="Tytuł 1"/>
          <p:cNvSpPr>
            <a:spLocks noGrp="1"/>
          </p:cNvSpPr>
          <p:nvPr>
            <p:ph type="ctrTitle"/>
          </p:nvPr>
        </p:nvSpPr>
        <p:spPr>
          <a:xfrm>
            <a:off x="2185988" y="770964"/>
            <a:ext cx="9144000" cy="858143"/>
          </a:xfrm>
        </p:spPr>
        <p:txBody>
          <a:bodyPr>
            <a:no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ŚRODOWISKOWE DOMY SAMOPOMOCY DLA OSÓB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ZESPOŁEM OTĘPIENNYM TYPU ALZHEIMERA</a:t>
            </a:r>
          </a:p>
        </p:txBody>
      </p:sp>
    </p:spTree>
    <p:extLst>
      <p:ext uri="{BB962C8B-B14F-4D97-AF65-F5344CB8AC3E}">
        <p14:creationId xmlns:p14="http://schemas.microsoft.com/office/powerpoint/2010/main" val="2729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55426" y="640417"/>
            <a:ext cx="9144000" cy="109168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MIESZKANIA CHRONIONE DLA OSÓB STARSZYCH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NIEPEŁNOSPRAWNYCH</a:t>
            </a:r>
            <a:endParaRPr 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85824" y="2140839"/>
            <a:ext cx="10458449" cy="3459862"/>
          </a:xfrm>
        </p:spPr>
        <p:txBody>
          <a:bodyPr>
            <a:noAutofit/>
          </a:bodyPr>
          <a:lstStyle/>
          <a:p>
            <a:pPr marL="342900" lvl="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roku 2017 r. na terenie Gminy Miejskiej Kraków funkcjonowało                   1 mieszkanie przeznaczone dla 5 osób starszych prowadzone przez Dom Pomocy Społecznej os. Szkolne 28 oraz 1 mieszkanie dla 3 osób starszych prowadzone przez Dom Pomocy Społecznej ul. Praska 25</a:t>
            </a:r>
          </a:p>
          <a:p>
            <a:pPr lvl="0" algn="just">
              <a:spcBef>
                <a:spcPts val="0"/>
              </a:spcBef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Nakłady finansowe w ramach środków Gminy Miejskiej Kraków wyniosły </a:t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2017 roku –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74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tys.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zł</a:t>
            </a:r>
          </a:p>
          <a:p>
            <a:pPr lvl="0" algn="just">
              <a:spcBef>
                <a:spcPts val="0"/>
              </a:spcBef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 pobytu w mieszkaniach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chronionych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dla osób starszych w 2017 roku skorzystało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13 osób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9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24486</TotalTime>
  <Words>610</Words>
  <Application>Microsoft Office PowerPoint</Application>
  <PresentationFormat>Panoramiczny</PresentationFormat>
  <Paragraphs>88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Lato</vt:lpstr>
      <vt:lpstr>Wingdings</vt:lpstr>
      <vt:lpstr>Motyw pakietu Office</vt:lpstr>
      <vt:lpstr>Prezentacja programu PowerPoint</vt:lpstr>
      <vt:lpstr>Pomoc dla Seniorów świadczona  w ramach krakowskiego systemu pomocy społecznej, w tym przez MOPS w Krakowie</vt:lpstr>
      <vt:lpstr>WSPIERANIE OSÓB STARSZYCH PODSTAWOWE ZAŁOŻENIA </vt:lpstr>
      <vt:lpstr>USŁUGI OPIEKUŃCZE</vt:lpstr>
      <vt:lpstr>OŚRODKI WSPARCIA DLA OSÓB STARSZYCH</vt:lpstr>
      <vt:lpstr>REALIZACJA PROJEKTU „W SILE WIEKU”</vt:lpstr>
      <vt:lpstr>Prezentacja programu PowerPoint</vt:lpstr>
      <vt:lpstr>ŚRODOWISKOWE DOMY SAMOPOMOCY DLA OSÓB Z ZESPOŁEM OTĘPIENNYM TYPU ALZHEIMERA</vt:lpstr>
      <vt:lpstr>MIESZKANIA CHRONIONE DLA OSÓB STARSZYCH I NIEPEŁNOSPRAWNYCH</vt:lpstr>
      <vt:lpstr> DOMY POMOCY SPOŁECZNEJ DLA OSÓB  W PODESZŁYM WIEKU I OSÓB PRZEWLEKLE SOMATYCZNIE CHORYCH</vt:lpstr>
      <vt:lpstr> RODZINNY DOM POMOCY</vt:lpstr>
      <vt:lpstr>POMOC DLA SENIORÓW Z PFRON</vt:lpstr>
      <vt:lpstr>POMOC DLA SENIORÓW Z PFRON</vt:lpstr>
      <vt:lpstr>POMOC DLA SENIORÓW Z PFRON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Microsoft Office</dc:creator>
  <cp:lastModifiedBy>Pytlarski Karol</cp:lastModifiedBy>
  <cp:revision>180</cp:revision>
  <cp:lastPrinted>2018-04-10T09:16:44Z</cp:lastPrinted>
  <dcterms:created xsi:type="dcterms:W3CDTF">2017-04-18T17:54:13Z</dcterms:created>
  <dcterms:modified xsi:type="dcterms:W3CDTF">2018-04-13T09:37:20Z</dcterms:modified>
</cp:coreProperties>
</file>