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0" r:id="rId1"/>
    <p:sldMasterId id="2147483702" r:id="rId2"/>
  </p:sldMasterIdLst>
  <p:notesMasterIdLst>
    <p:notesMasterId r:id="rId81"/>
  </p:notesMasterIdLst>
  <p:sldIdLst>
    <p:sldId id="256" r:id="rId3"/>
    <p:sldId id="1343" r:id="rId4"/>
    <p:sldId id="1367" r:id="rId5"/>
    <p:sldId id="1288" r:id="rId6"/>
    <p:sldId id="1329" r:id="rId7"/>
    <p:sldId id="1330" r:id="rId8"/>
    <p:sldId id="1332" r:id="rId9"/>
    <p:sldId id="1368" r:id="rId10"/>
    <p:sldId id="1385" r:id="rId11"/>
    <p:sldId id="1388" r:id="rId12"/>
    <p:sldId id="1389" r:id="rId13"/>
    <p:sldId id="1386" r:id="rId14"/>
    <p:sldId id="1387" r:id="rId15"/>
    <p:sldId id="1392" r:id="rId16"/>
    <p:sldId id="1391" r:id="rId17"/>
    <p:sldId id="1390" r:id="rId18"/>
    <p:sldId id="1393" r:id="rId19"/>
    <p:sldId id="1341" r:id="rId20"/>
    <p:sldId id="1348" r:id="rId21"/>
    <p:sldId id="1365" r:id="rId22"/>
    <p:sldId id="1376" r:id="rId23"/>
    <p:sldId id="1377" r:id="rId24"/>
    <p:sldId id="1378" r:id="rId25"/>
    <p:sldId id="1379" r:id="rId26"/>
    <p:sldId id="1380" r:id="rId27"/>
    <p:sldId id="1382" r:id="rId28"/>
    <p:sldId id="1408" r:id="rId29"/>
    <p:sldId id="1409" r:id="rId30"/>
    <p:sldId id="1410" r:id="rId31"/>
    <p:sldId id="1411" r:id="rId32"/>
    <p:sldId id="1397" r:id="rId33"/>
    <p:sldId id="1398" r:id="rId34"/>
    <p:sldId id="1399" r:id="rId35"/>
    <p:sldId id="1400" r:id="rId36"/>
    <p:sldId id="1401" r:id="rId37"/>
    <p:sldId id="1402" r:id="rId38"/>
    <p:sldId id="1403" r:id="rId39"/>
    <p:sldId id="1404" r:id="rId40"/>
    <p:sldId id="1405" r:id="rId41"/>
    <p:sldId id="1406" r:id="rId42"/>
    <p:sldId id="1407" r:id="rId43"/>
    <p:sldId id="1412" r:id="rId44"/>
    <p:sldId id="1424" r:id="rId45"/>
    <p:sldId id="1431" r:id="rId46"/>
    <p:sldId id="1433" r:id="rId47"/>
    <p:sldId id="1434" r:id="rId48"/>
    <p:sldId id="1435" r:id="rId49"/>
    <p:sldId id="1436" r:id="rId50"/>
    <p:sldId id="1437" r:id="rId51"/>
    <p:sldId id="1438" r:id="rId52"/>
    <p:sldId id="1439" r:id="rId53"/>
    <p:sldId id="1440" r:id="rId54"/>
    <p:sldId id="1441" r:id="rId55"/>
    <p:sldId id="1442" r:id="rId56"/>
    <p:sldId id="1443" r:id="rId57"/>
    <p:sldId id="1448" r:id="rId58"/>
    <p:sldId id="1449" r:id="rId59"/>
    <p:sldId id="1371" r:id="rId60"/>
    <p:sldId id="1374" r:id="rId61"/>
    <p:sldId id="1375" r:id="rId62"/>
    <p:sldId id="1423" r:id="rId63"/>
    <p:sldId id="1370" r:id="rId64"/>
    <p:sldId id="1394" r:id="rId65"/>
    <p:sldId id="1395" r:id="rId66"/>
    <p:sldId id="1413" r:id="rId67"/>
    <p:sldId id="1415" r:id="rId68"/>
    <p:sldId id="1416" r:id="rId69"/>
    <p:sldId id="1396" r:id="rId70"/>
    <p:sldId id="1417" r:id="rId71"/>
    <p:sldId id="1418" r:id="rId72"/>
    <p:sldId id="1419" r:id="rId73"/>
    <p:sldId id="1420" r:id="rId74"/>
    <p:sldId id="1421" r:id="rId75"/>
    <p:sldId id="1372" r:id="rId76"/>
    <p:sldId id="1422" r:id="rId77"/>
    <p:sldId id="1450" r:id="rId78"/>
    <p:sldId id="1451" r:id="rId79"/>
    <p:sldId id="1328" r:id="rId8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CE6E03-1DD5-885C-BDCD-02AB0A3ABB40}" name="Kozlíková Pavlína Mgr. (MPSV)" initials="KPM(" userId="S::pavlina.kozlikova@mpsv.cz::82d9a5dd-7289-44f6-af5d-c88f76b68b2d" providerId="AD"/>
  <p188:author id="{8A5FBA16-DCAE-FCAF-DBA6-FA31F0C88D97}" name="Hájková Petra Mgr. (MPSV)" initials="PH" userId="S::petra.hajkova@mpsv.cz::6c0709f9-a7e4-4e09-a9bd-893d6b7fd53b" providerId="AD"/>
  <p188:author id="{7FAE1635-F9D6-CAAC-4A90-7191160E2522}" name="Gavlasová Kateřina Mgr. (MPSV)" initials="GKM(" userId="S::katerina.gavlasova@mpsv.cz::b11024c2-6bc9-46fa-b5a8-7602dde8ac5d" providerId="AD"/>
  <p188:author id="{F9293E59-A91C-5870-B806-41C8640FDE55}" name="Kvašná Marie Ing. (MPSV)" initials="MK" userId="S::marie.kvasna@mpsv.cz::c36270bd-e6a8-492b-af4e-ef9164c92d66" providerId="AD"/>
  <p188:author id="{A9F8B47C-E910-76C2-6458-D55A03153403}" name="Červenková Ivana Ing., Ph.D. (MPSV)" initials="IČ" userId="S::ivana.cervenkova2@mpsv.cz::b7777452-d5c3-4228-87cb-4820ae449666" providerId="AD"/>
  <p188:author id="{0BA757E0-59B8-332B-DFB6-0284D5706D7A}" name="Hřebíček Robert Jan Mgr. (MPSV)" initials="RH" userId="S::robertjan.hrebicek@mpsv.cz::0c296877-e1e5-4382-83f1-198cdd5dadf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lasová Kateřina Mgr. (MPSV)" initials="GKM(" lastIdx="1" clrIdx="0">
    <p:extLst>
      <p:ext uri="{19B8F6BF-5375-455C-9EA6-DF929625EA0E}">
        <p15:presenceInfo xmlns:p15="http://schemas.microsoft.com/office/powerpoint/2012/main" userId="S::katerina.gavlasova@mpsv.cz::b11024c2-6bc9-46fa-b5a8-7602dde8ac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9058" autoAdjust="0"/>
  </p:normalViewPr>
  <p:slideViewPr>
    <p:cSldViewPr snapToGrid="0">
      <p:cViewPr varScale="1">
        <p:scale>
          <a:sx n="90" d="100"/>
          <a:sy n="90" d="100"/>
        </p:scale>
        <p:origin x="15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microsoft.com/office/2018/10/relationships/authors" Target="authors.xml"/><Relationship Id="rId61" Type="http://schemas.openxmlformats.org/officeDocument/2006/relationships/slide" Target="slides/slide59.xml"/><Relationship Id="rId8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97734-5AF6-42A4-8FDF-1B8F08967E3B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E95D4-6B5D-419E-90AF-193EB7595A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5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017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614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233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44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100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4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210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161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729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061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54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Jen pro představu, že máme i jiné výzvy než pro veřejný sektor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225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OP, kap. 15 (str.64)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Jestli upozorňovat - nelze </a:t>
            </a:r>
            <a:r>
              <a:rPr lang="cs-CZ" sz="1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odebírat aktivity </a:t>
            </a:r>
            <a:r>
              <a:rPr lang="cs-CZ" sz="1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vztahující se ke způsobilým výdajům nebo přispívající k plnění indikátorů či kritérií věcného hodnocení, </a:t>
            </a:r>
            <a:r>
              <a:rPr lang="cs-CZ" sz="1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pokud by jejich odebrání mělo vliv na výběr projektu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851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b="1" i="0" dirty="0">
                <a:solidFill>
                  <a:srgbClr val="FF8400"/>
                </a:solidFill>
                <a:effectLst/>
                <a:latin typeface="Arial" panose="020B0604020202020204" pitchFamily="34" charset="0"/>
              </a:rPr>
              <a:t>§ 14l</a:t>
            </a:r>
          </a:p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Zemřel-li žadatel o dotaci nebo zanikl-li žadatel o dotaci přede dnem vydání rozhodnutí o poskytnutí dotace nebo návratné finanční výpomoci, poskytovatel řízení zastaví, není-li ve výzvě podle § 14j stanoveno jinak.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147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Odkaz na OP, kap. 15.2 (str. 67)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359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Odkaz na OP, kap. 15.3 (str. 68)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83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Opět není třeba vyjmenovávat, jen odkaz na OP, kap. 15.3 (str. 68)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781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179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035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668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297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54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224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780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41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255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042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6331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09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450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332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1534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8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9741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7385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268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1788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078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5152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851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8717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9409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9923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18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Vypíchnem</a:t>
            </a:r>
            <a:r>
              <a:rPr lang="cs-CZ" dirty="0"/>
              <a:t>, že i mohou nyní upravovat rovnou i konec na 30.4.2026?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7473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7967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7091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9101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5865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3524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0283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9485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1915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0935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33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5486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882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6608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udržení výstupů se příjemce zavazuje v právním aktu.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8E95D4-6B5D-419E-90AF-193EB7595A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757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Žadatel podá žádost o změnu dle příslušné kap. Obecných pravidel.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8E95D4-6B5D-419E-90AF-193EB7595A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6466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Žadatel podá žádost o změnu dle příslušné kap. Obecných pravidel.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8E95D4-6B5D-419E-90AF-193EB7595A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422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Žadatel podá žádost o změnu dle příslušné kap. Obecných pravidel.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8E95D4-6B5D-419E-90AF-193EB7595A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73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Zahájení provozu DS může být i pozdějšího data, než zahájení udržitelnost – pozor na dodržení podmínky obsazenosti.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5757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8447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2249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0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533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21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383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07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3C0B9-76DB-4B8B-95B2-BA9E5781D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430D3D-9F00-44DA-9C70-A001AFF34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3B00D2-DB0E-4945-A041-6EEDEA43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DFDCE5-9B06-496D-A6AE-319F6F3B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AFD54-ABC1-4621-93B6-3EACC02E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96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78F50-6EC1-490A-8934-399A3EB6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F2F487-89FA-4852-843A-9CF3A22D4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61731D-7F30-44AA-A65B-6BC4306C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CABA6C-ADC8-42FA-961C-4CA6513F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C0883E-18C6-4A1C-90A8-F72C2060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50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5422A8-077D-450F-B757-1FF5E7BC3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064BF9-9811-46A8-9417-181CC0C1F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B4F59E-164F-4FAE-8334-4AACEDF7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0A7A52-A092-4E3F-B3EA-302A8C2A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01B1CB-EE67-4286-A6BD-09E2765F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972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6000" y="2610000"/>
            <a:ext cx="9696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15065" y="4089600"/>
            <a:ext cx="9696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16000" y="4885200"/>
            <a:ext cx="9696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8000" y="2636837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1128000" y="4089600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1128000" y="4885200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12192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82" y="202407"/>
            <a:ext cx="5270169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527382" y="1137600"/>
            <a:ext cx="1113723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13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1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528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192000" y="1800000"/>
            <a:ext cx="528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529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10752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20000" y="4032000"/>
            <a:ext cx="10752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28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20000" y="2412000"/>
            <a:ext cx="10752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720000" y="1440000"/>
            <a:ext cx="10752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836000"/>
            <a:ext cx="10752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76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2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6000" y="2610000"/>
            <a:ext cx="9696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8000" y="2636837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2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82" y="202407"/>
            <a:ext cx="5270169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527382" y="1137600"/>
            <a:ext cx="1113723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302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655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528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6192000" y="1800000"/>
            <a:ext cx="528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0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9D659-6755-4D74-9455-E4083D4C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1D895-20BD-4318-A55E-2A245A67B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1435B5-C162-4770-9C24-9E2D45F9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386698-3F5C-435D-A122-69D830EC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EC4464-86F8-4322-B253-45455A31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057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10752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0000" y="4032000"/>
            <a:ext cx="10752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706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12000"/>
            <a:ext cx="10752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20000" y="1440000"/>
            <a:ext cx="10752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720000" y="1836000"/>
            <a:ext cx="10752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558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A4B6B-AB35-4C3C-8EFB-8CBDFC7B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21F2EB-A143-4C3C-8E9B-4EBC42250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8CB64-E727-4DB1-BCF6-5132790F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DD5D3B-4392-45C9-BC47-7D9B4692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83CB3B-E81D-47FC-90D3-A846C220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46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80B2A-5FE4-487D-A74E-09D14C16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07114-4693-4732-B7D2-031479D8A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78EC51-AE64-4637-A64A-86A8E17A7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467B2E-B388-4B06-8D2D-C735260E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E9740E-1BE8-4226-BE28-F45FF1B8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BE7327-0A50-4DE4-920C-36C48138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50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A20DC-ACB3-4229-946A-D7A500B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032EB7-35A1-427F-B34D-4C1F61491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0186FA-35D3-4725-82E9-8475F2B82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BF15C4-1033-4672-A7BA-325EEDD3E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5BFFC6-77D0-478E-97D5-B969A70F5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C891621-3183-4648-A9E6-7D7710D9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ED5AB2D-DE5F-491C-8B2C-ADE61E16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20AECE-1DA6-4F1E-B031-3C8DF667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15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CE9D3-7009-49DD-B923-9D110DDC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D5226F-B1CF-402E-98EE-CA012512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4B2658-51AE-4BA2-8E86-04425D89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7133C9-9DA2-4414-B694-20EBB5EE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11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4CED7B-CC3A-437D-8244-26D8258D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C0D622-6A77-4B15-A965-1ECD7B75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3A72E1-0EF3-483A-B847-C27F13D8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56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B17A1-5D2D-49FA-85E5-E0010978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2E8F0-41D4-4F17-BD35-3C808BD5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0341B1-C4DF-47B4-8BF9-578EA368D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778BDE-0308-4B1D-A509-E73A7765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8BC699-1675-46EB-9448-AFEBE657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99810F-D865-454C-810E-A32CCE0D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44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17EC9-D271-45A3-8095-68A82675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E58D61-1C84-4084-9B58-F9A9557D3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5E2958-AAF9-4D57-88C9-5003542B9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C6AF35-5FA1-45D1-844A-F39BBC98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3E21B3-127F-45A8-9064-C622DA9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C8BA20-0B3B-47BE-9A0E-B4F00A4C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90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36B3323-8E31-4BFD-8268-8B85337E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13E739-82AD-45FD-AD5A-7B847E8F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9FA370-A784-4640-8C1B-5F37320B4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7EB29-7B32-462A-8BC5-F69CA55E2C2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154BA5-1F68-4641-9687-D17E7DE59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619045-461C-44BC-856A-29DE10F52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20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12192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80000" y="0"/>
            <a:ext cx="11232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10752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00" y="6516000"/>
            <a:ext cx="148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6000" y="6516000"/>
            <a:ext cx="92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20000" y="6516000"/>
            <a:ext cx="62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0865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pokyny-potrebne-v-ramci-administrace-projektove-zadosti-v-aplikaci-iskp14-portalu-ms2014-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mpsv.cz/obecna-pravidla-pro-zadatele-a-prijemce-a-jejich-prilohy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psv.cz/prvky-povinne-publicity-ke-stazeni" TargetMode="External"/><Relationship Id="rId5" Type="http://schemas.openxmlformats.org/officeDocument/2006/relationships/hyperlink" Target="https://www.mpsv.cz/pokyny-potrebne-v-ramci-administrace-projektove-zadosti-v-aplikaci-iskp14-portalu-ms2014-" TargetMode="External"/><Relationship Id="rId4" Type="http://schemas.openxmlformats.org/officeDocument/2006/relationships/hyperlink" Target="https://www.mpsv.cz/cms/documents/95759556-1efa-25a4-d141-c067c2bd6c7b/Specifick%C3%A1%20pravidla%20pro%20%C5%BEadatele%20a%20p%C5%99%C3%ADjemce_revize%20%C4%8D.%205_od%2014.2.2025_final%20(1).pdf" TargetMode="External"/><Relationship Id="rId9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f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24413-2DE9-4B5F-AEDA-C03CDC818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629" y="5870728"/>
            <a:ext cx="9144000" cy="1909763"/>
          </a:xfrm>
        </p:spPr>
        <p:txBody>
          <a:bodyPr>
            <a:normAutofit/>
          </a:bodyPr>
          <a:lstStyle/>
          <a:p>
            <a:br>
              <a:rPr lang="cs-CZ" b="1" dirty="0"/>
            </a:br>
            <a:endParaRPr lang="cs-CZ" b="1" dirty="0"/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04241D5-AD7B-43DA-8341-CB820C416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747" y="4940605"/>
            <a:ext cx="9144000" cy="1565916"/>
          </a:xfrm>
        </p:spPr>
        <p:txBody>
          <a:bodyPr/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          	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Odbor Národního plánu obnovy a PŠČS</a:t>
            </a:r>
          </a:p>
          <a:p>
            <a:pPr algn="l"/>
            <a:endParaRPr lang="cs-CZ" sz="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	25. 3. 2025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7B9A624-8E3A-40E0-9AFB-5D35AE22C656}"/>
              </a:ext>
            </a:extLst>
          </p:cNvPr>
          <p:cNvSpPr/>
          <p:nvPr/>
        </p:nvSpPr>
        <p:spPr>
          <a:xfrm>
            <a:off x="1801511" y="1457892"/>
            <a:ext cx="8866489" cy="258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eminář pro příjemce k Výzvě č. 31_22_045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Budování kapacit dětských skupin dle zákona č. 247/2014 Sb., o poskytování služby péče o dítě v dětské skupině a o změně souvisejících zákonů – veřejný sektor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Zástupný symbol pro obrázek 15">
            <a:extLst>
              <a:ext uri="{FF2B5EF4-FFF2-40B4-BE49-F238E27FC236}">
                <a16:creationId xmlns:a16="http://schemas.microsoft.com/office/drawing/2014/main" id="{C1925558-ACC6-4E07-B37C-72B93BBD9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1399" y="5966521"/>
            <a:ext cx="540000" cy="540000"/>
          </a:xfrm>
          <a:prstGeom prst="rect">
            <a:avLst/>
          </a:prstGeom>
        </p:spPr>
      </p:pic>
      <p:pic>
        <p:nvPicPr>
          <p:cNvPr id="13" name="Zástupný symbol pro obrázek 14">
            <a:extLst>
              <a:ext uri="{FF2B5EF4-FFF2-40B4-BE49-F238E27FC236}">
                <a16:creationId xmlns:a16="http://schemas.microsoft.com/office/drawing/2014/main" id="{754C5D4C-7CD8-40CA-8064-9FEB46FAD1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1399" y="5330728"/>
            <a:ext cx="540000" cy="540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24C222A-535D-6659-7438-8DF0464C6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511" y="431269"/>
            <a:ext cx="8635774" cy="8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0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Realizace projektu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10257997" cy="351531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realizace projektu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Datem ukončení realizace projektu se rozumí datum, do kterého budou prokazatelně uzavřeny všechny aktivity projektu. Tuto skutečnost je třeba doložit kromě vlastních výstupů projektu také pořízenou fotodokumentací všech vnitřních a vnějších prostor a protokolem o předání a převzetí díla (např. dodávky staveb, přístrojů a zařízení, dokladem o zprovoznění, dokladem o kolaudaci, akceptačním protokolem) a Udělením oprávnění k poskytování služby péče o dítě v dětské skupině, resp. zápisem do Evidence dětských skupin (informaci o datu udělení oprávnění uvede příjemce v závěrečné zprávě o realizaci, VK NPO 3.3 ověří tuto skutečnost náhledem do Evidence).</a:t>
            </a:r>
          </a:p>
          <a:p>
            <a:pPr algn="just"/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 je povinen dokončit projekt nejpozději v termínu uvedeném v právním aktu.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6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Realizace projektu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10257997" cy="3515316"/>
          </a:xfrm>
        </p:spPr>
        <p:txBody>
          <a:bodyPr>
            <a:normAutofit/>
          </a:bodyPr>
          <a:lstStyle/>
          <a:p>
            <a:pPr algn="just"/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Datum podepsání protokolu o předání a převzetí stavby nesmí překročit termín ukončení realizace projektu, uvedený v právním aktu. Pokud není k datu ukončení realizace projektu doložen kolaudační souhlas nebo kolaudační rozhodnutí, musí být takový dokument doložen s první zprávou o udržitelnosti projektu.</a:t>
            </a:r>
          </a:p>
          <a:p>
            <a:pPr algn="just"/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Realizace projektu musí být ukončena nejpozději 30. 4. 2026. Do tohoto data musí být rovněž uhrazeny veškeré způsobilé výdaje.</a:t>
            </a:r>
          </a:p>
          <a:p>
            <a:pPr marL="0" indent="0" algn="just">
              <a:buNone/>
            </a:pP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Realizace projektu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10257997" cy="35153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Monitorování projektů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uskutečňuje prostřednictvím: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průběžných/závěrečných zpráv o realizaci projektu (dále jen „Zpráva“ nebo „</a:t>
            </a:r>
            <a:r>
              <a:rPr lang="cs-CZ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projektu“), které jsou přílohou žádostí o platbu (dále jen „</a:t>
            </a:r>
            <a:r>
              <a:rPr lang="cs-CZ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ŽoP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průběžných/závěrečných zpráv o udržitelnosti projektu (dále jen „Zpráva“ nebo „</a:t>
            </a:r>
            <a:r>
              <a:rPr lang="cs-CZ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ZoU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projektu).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7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Realizace projektu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10257997" cy="351531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případech, kdy bude dětskou skupinu provozovat subjekt odlišný od příjemce podpory, doloží příjemce v průběhu realizace projektu k odsouhlasení návrh dohody/smlouvy o provozu DS. Takovýmito subjekty mohou být např. dobrovolný svazek obcí, organizační složky státu a jimi zřizované příspěvkové organizace (např. fakultní nemocnice) nebo ústavy Akademie věd.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přílohu závěrečné zprávy o realizaci pak doloží uzavřenou dohodu/smlouvu s provozujícím subjektem. Tato dohoda/smlouva musí respektovat všechny podmínky vyplývající z právního aktu o podpoře projektu z RRF, (zejm. podmínky veřejné podpory. udržitelnosti ad.).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9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Realizace projektu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10257997" cy="35153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Závěrečná zpráva o realizaci projektu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Závěrečné vyhodnocení akce představuje uzavření administrace projektu. Příjemce mimo běžné dokladování v průběžných zprávách o realizaci předloží:</a:t>
            </a:r>
          </a:p>
          <a:p>
            <a:pPr marL="457200" algn="just">
              <a:lnSpc>
                <a:spcPct val="107000"/>
              </a:lnSpc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Stanovisko zpracovatele energetického posouzení dle závazného vzoru, který je přílohou č. 20 těchto Pravidel. Relevantní pouze pro projekty se stavební částí.  </a:t>
            </a:r>
          </a:p>
          <a:p>
            <a:pPr marL="457200" algn="just">
              <a:lnSpc>
                <a:spcPct val="107000"/>
              </a:lnSpc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Potvrzení o splnění požadavků/podmínek DNSH vyplývajících z kontrolního protokolu, jenž byl předkládán k žádosti o podporu, které je přílohou č. 19 těchto Pravidel.  </a:t>
            </a:r>
          </a:p>
          <a:p>
            <a:pPr marL="457200" algn="just">
              <a:lnSpc>
                <a:spcPct val="107000"/>
              </a:lnSpc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Čestné prohlášení k </a:t>
            </a:r>
            <a:r>
              <a:rPr lang="cs-CZ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flags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jejichž vzor je přílohou Specifických pravidel, případně výzvy.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Zápis do evidence dětských skupin.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Realizace projektu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10257997" cy="351531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Naplnění indikátorů</a:t>
            </a:r>
            <a:endParaRPr lang="cs-CZ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Datum splnění cílové hodnoty stanovuje žadatel v žádosti o podporu.</a:t>
            </a:r>
          </a:p>
          <a:p>
            <a:pPr marL="457200" algn="just">
              <a:lnSpc>
                <a:spcPct val="107000"/>
              </a:lnSpc>
            </a:pP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Datum je uvedené v právním aktu a pro příjemce je závazné.</a:t>
            </a:r>
          </a:p>
          <a:p>
            <a:pPr marL="457200" algn="just">
              <a:lnSpc>
                <a:spcPct val="107000"/>
              </a:lnSpc>
            </a:pP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 je povinen udržet dosažené hodnoty indikátorů a zachovat výsledky projektu po dobu </a:t>
            </a:r>
            <a:b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let od zahájení doby udržitelnosti.</a:t>
            </a:r>
          </a:p>
          <a:p>
            <a:pPr marL="457200" algn="just">
              <a:lnSpc>
                <a:spcPct val="107000"/>
              </a:lnSpc>
            </a:pP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Nedodržení stanoveného termínu dosažení cílové hodnoty či jeho udržení po stanovenou dobu podléhá sankci dle právního aktu.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Bližší informace k indikátorům jsou uvedeny v kap. 14 Obecných pravidel, ve Specifických pravidlech vydaných k příslušné výzvě a případně v jejich příloze (Metodické listy indikátorů ). 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3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Realizace projektu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10257997" cy="35153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Časté chyby ve zprávě o realizaci projektu a žádosti o platbu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MS14+ není vybráno čestné prohlášení k insolvenci. </a:t>
            </a:r>
            <a:r>
              <a:rPr lang="cs-CZ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statní čestná prohlášení jsou přednastavená a stačí je jenom odkliknout. V případě ČP k insolvenci je nutné kliknout </a:t>
            </a:r>
            <a:b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záložce „Čestná prohlášení“ na „Nový záznam“ a vybrat z nabídky ČP (insolvence ano, nebo ne).</a:t>
            </a:r>
          </a:p>
          <a:p>
            <a:pPr marL="457200" algn="just">
              <a:lnSpc>
                <a:spcPct val="107000"/>
              </a:lnSpc>
            </a:pP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 vykázáno plnění horizontálních principů, ačkoliv se příjemce zavázal buď k pozitivnímu vlivu, nebo dokonce cílenému. Je nutné vyplnit také komentář, jak bylo v monitorovacím období plněno.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Neshoduje se datum ve zprávě o realizaci s datem etapy, nebo záložka etapy není vůbec vybraná.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3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Realizace projektu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10257997" cy="3515316"/>
          </a:xfrm>
        </p:spPr>
        <p:txBody>
          <a:bodyPr>
            <a:normAutofit/>
          </a:bodyPr>
          <a:lstStyle/>
          <a:p>
            <a:pPr marL="457200" algn="just">
              <a:lnSpc>
                <a:spcPct val="107000"/>
              </a:lnSpc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Není vyplněn komentář k jednotlivým indikátorům.</a:t>
            </a:r>
          </a:p>
          <a:p>
            <a:pPr marL="457200" algn="just">
              <a:lnSpc>
                <a:spcPct val="107000"/>
              </a:lnSpc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fakturách není uvedeno registrační číslo projektu, nebo postrádají náležitosti účetního dokladu dle §11 zákona o účetnictví, tj. chybí podpis osoby, odpovědné za zaúčtování a osoby oprávněné schválit výdaj za společnost (stačí doložit tzv. košilku).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Výdaje na soupisce jsou nárokovány bez DPH, tj. DPH není nárokováno vůbec, nebo je DPH nárokováno na chybné položce. Nárokované výdaje musí odpovídat platnému rozpočtu </a:t>
            </a:r>
            <a:b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 položky nelze vyčerpat více, než je maximální </a:t>
            </a:r>
            <a:r>
              <a:rPr lang="cs-CZ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narozpočtovaná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částka.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5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T</a:t>
            </a:r>
            <a:r>
              <a:rPr lang="cs-CZ" sz="4400" b="1" dirty="0">
                <a:solidFill>
                  <a:schemeClr val="bg1"/>
                </a:solidFill>
              </a:rPr>
              <a:t>ermín ukončení realizace projektů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754" y="6369780"/>
            <a:ext cx="4891384" cy="472911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4BD724E-909D-5952-1676-C243F823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43" y="1737664"/>
            <a:ext cx="9883914" cy="8736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rgbClr val="002060"/>
                </a:solidFill>
              </a:rPr>
              <a:t>Ukončení realizace projektu nejpozději k 30. 4. 2026 aneb jaký má posun data ukončení realizace projektu dopad na jeho další administraci a vykazování.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03539AA9-1942-4AAE-EFB1-4F46CD158853}"/>
              </a:ext>
            </a:extLst>
          </p:cNvPr>
          <p:cNvSpPr/>
          <p:nvPr/>
        </p:nvSpPr>
        <p:spPr>
          <a:xfrm>
            <a:off x="5518985" y="2503456"/>
            <a:ext cx="733926" cy="7218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F6AB186C-D37B-18D9-6438-6466968E08D1}"/>
              </a:ext>
            </a:extLst>
          </p:cNvPr>
          <p:cNvSpPr/>
          <p:nvPr/>
        </p:nvSpPr>
        <p:spPr>
          <a:xfrm>
            <a:off x="5518985" y="4039949"/>
            <a:ext cx="733926" cy="7218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D181DC0-B094-A9F2-390F-3CB65A7A61BB}"/>
              </a:ext>
            </a:extLst>
          </p:cNvPr>
          <p:cNvSpPr txBox="1"/>
          <p:nvPr/>
        </p:nvSpPr>
        <p:spPr>
          <a:xfrm>
            <a:off x="1154043" y="3254085"/>
            <a:ext cx="9883912" cy="757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Předložení závěrečné zprávy o realizaci a žádosti o platbu do 20 pracovních dnů (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(tj. do 28. 5. 2026).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3D81930-426C-EE63-6406-2D37B11132D1}"/>
              </a:ext>
            </a:extLst>
          </p:cNvPr>
          <p:cNvSpPr txBox="1"/>
          <p:nvPr/>
        </p:nvSpPr>
        <p:spPr>
          <a:xfrm>
            <a:off x="1154043" y="4796877"/>
            <a:ext cx="985413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rgbClr val="002060"/>
                </a:solidFill>
              </a:rPr>
              <a:t>Kontrola závěrečné zprávy o realizaci a žádosti o platbu vč. proplacení výdajů -  cca 20 </a:t>
            </a:r>
            <a:r>
              <a:rPr lang="cs-CZ" sz="2400" dirty="0" err="1">
                <a:solidFill>
                  <a:srgbClr val="002060"/>
                </a:solidFill>
              </a:rPr>
              <a:t>pd</a:t>
            </a:r>
            <a:r>
              <a:rPr lang="cs-CZ" sz="2400" dirty="0">
                <a:solidFill>
                  <a:srgbClr val="002060"/>
                </a:solidFill>
              </a:rPr>
              <a:t> (dle pravidel je maximální lhůta až 90 </a:t>
            </a:r>
            <a:r>
              <a:rPr lang="cs-CZ" sz="2400" dirty="0" err="1">
                <a:solidFill>
                  <a:srgbClr val="002060"/>
                </a:solidFill>
              </a:rPr>
              <a:t>pd</a:t>
            </a:r>
            <a:r>
              <a:rPr lang="cs-CZ" sz="2400" dirty="0">
                <a:solidFill>
                  <a:srgbClr val="002060"/>
                </a:solidFill>
              </a:rPr>
              <a:t> od podání </a:t>
            </a:r>
            <a:r>
              <a:rPr lang="cs-CZ" sz="2400" dirty="0" err="1">
                <a:solidFill>
                  <a:srgbClr val="002060"/>
                </a:solidFill>
              </a:rPr>
              <a:t>ŽoP</a:t>
            </a:r>
            <a:r>
              <a:rPr lang="cs-CZ" sz="2400" dirty="0">
                <a:solidFill>
                  <a:srgbClr val="002060"/>
                </a:solidFill>
              </a:rPr>
              <a:t> (záleží             na počtu oprav), na opravu má příjemce standardně 20 </a:t>
            </a:r>
            <a:r>
              <a:rPr lang="cs-CZ" sz="2400" dirty="0" err="1">
                <a:solidFill>
                  <a:srgbClr val="002060"/>
                </a:solidFill>
              </a:rPr>
              <a:t>pd</a:t>
            </a:r>
            <a:r>
              <a:rPr lang="cs-CZ" sz="2400" dirty="0">
                <a:solidFill>
                  <a:srgbClr val="002060"/>
                </a:solidFill>
              </a:rPr>
              <a:t>, může být prodlouženo na 30 </a:t>
            </a:r>
            <a:r>
              <a:rPr lang="cs-CZ" sz="2400" dirty="0" err="1">
                <a:solidFill>
                  <a:srgbClr val="002060"/>
                </a:solidFill>
              </a:rPr>
              <a:t>pd</a:t>
            </a:r>
            <a:r>
              <a:rPr lang="cs-CZ" sz="2400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71465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T</a:t>
            </a:r>
            <a:r>
              <a:rPr lang="cs-CZ" sz="4400" b="1" dirty="0">
                <a:solidFill>
                  <a:schemeClr val="bg1"/>
                </a:solidFill>
              </a:rPr>
              <a:t>ermín ukončení realizace projektů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631" y="6253926"/>
            <a:ext cx="5248735" cy="507460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4BD724E-909D-5952-1676-C243F823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830" y="1736119"/>
            <a:ext cx="9883914" cy="114794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rgbClr val="002060"/>
                </a:solidFill>
              </a:rPr>
              <a:t>V případě administrace ŽoP s jednou opravou činí lhůta 50 </a:t>
            </a:r>
            <a:r>
              <a:rPr lang="cs-CZ" sz="2000" dirty="0" err="1">
                <a:solidFill>
                  <a:srgbClr val="002060"/>
                </a:solidFill>
              </a:rPr>
              <a:t>pd</a:t>
            </a:r>
            <a:r>
              <a:rPr lang="cs-CZ" sz="2000" dirty="0">
                <a:solidFill>
                  <a:srgbClr val="002060"/>
                </a:solidFill>
              </a:rPr>
              <a:t> (20 </a:t>
            </a:r>
            <a:r>
              <a:rPr lang="cs-CZ" sz="2000" dirty="0" err="1">
                <a:solidFill>
                  <a:srgbClr val="002060"/>
                </a:solidFill>
              </a:rPr>
              <a:t>pd</a:t>
            </a:r>
            <a:r>
              <a:rPr lang="cs-CZ" sz="2000" dirty="0">
                <a:solidFill>
                  <a:srgbClr val="002060"/>
                </a:solidFill>
              </a:rPr>
              <a:t> kontrola prvního předložení, 20 </a:t>
            </a:r>
            <a:r>
              <a:rPr lang="cs-CZ" sz="2000" dirty="0" err="1">
                <a:solidFill>
                  <a:srgbClr val="002060"/>
                </a:solidFill>
              </a:rPr>
              <a:t>pd</a:t>
            </a:r>
            <a:r>
              <a:rPr lang="cs-CZ" sz="2000" dirty="0">
                <a:solidFill>
                  <a:srgbClr val="002060"/>
                </a:solidFill>
              </a:rPr>
              <a:t> na straně příjemce, 10 </a:t>
            </a:r>
            <a:r>
              <a:rPr lang="cs-CZ" sz="2000" dirty="0" err="1">
                <a:solidFill>
                  <a:srgbClr val="002060"/>
                </a:solidFill>
              </a:rPr>
              <a:t>pd</a:t>
            </a:r>
            <a:r>
              <a:rPr lang="cs-CZ" sz="2000" dirty="0">
                <a:solidFill>
                  <a:srgbClr val="002060"/>
                </a:solidFill>
              </a:rPr>
              <a:t> na kontrolu vrácené opravy), administrace tedy může být v tomto případě ukončena 6. 8. 2026. Následuje lhůta pro proplacení max. 15 </a:t>
            </a:r>
            <a:r>
              <a:rPr lang="cs-CZ" sz="2000" dirty="0" err="1">
                <a:solidFill>
                  <a:srgbClr val="002060"/>
                </a:solidFill>
              </a:rPr>
              <a:t>pd</a:t>
            </a:r>
            <a:r>
              <a:rPr lang="cs-CZ" sz="2000" dirty="0">
                <a:solidFill>
                  <a:srgbClr val="002060"/>
                </a:solidFill>
              </a:rPr>
              <a:t> od předání Pokynu k platbě. 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03539AA9-1942-4AAE-EFB1-4F46CD158853}"/>
              </a:ext>
            </a:extLst>
          </p:cNvPr>
          <p:cNvSpPr/>
          <p:nvPr/>
        </p:nvSpPr>
        <p:spPr>
          <a:xfrm>
            <a:off x="5518126" y="2782389"/>
            <a:ext cx="712857" cy="7141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3D81930-426C-EE63-6406-2D37B11132D1}"/>
              </a:ext>
            </a:extLst>
          </p:cNvPr>
          <p:cNvSpPr txBox="1"/>
          <p:nvPr/>
        </p:nvSpPr>
        <p:spPr>
          <a:xfrm>
            <a:off x="1132543" y="3496562"/>
            <a:ext cx="9883914" cy="170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cs-CZ" sz="2000" dirty="0">
                <a:solidFill>
                  <a:srgbClr val="002060"/>
                </a:solidFill>
              </a:rPr>
              <a:t>Vykazování splněných cílů EK: data do monitorovacího systému zadává MPSV, a to k souhrnně za celý cíl, dokládá relevantní přílohy (kupní smlouvy, energetické posudky, PENB atd. – dokumenty musí být redigované).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2060"/>
                </a:solidFill>
              </a:rPr>
              <a:t>Následně zpracovává MPO DU (</a:t>
            </a:r>
            <a:r>
              <a:rPr lang="cs-CZ" sz="2000" dirty="0" err="1">
                <a:solidFill>
                  <a:srgbClr val="002060"/>
                </a:solidFill>
              </a:rPr>
              <a:t>Delivery</a:t>
            </a:r>
            <a:r>
              <a:rPr lang="cs-CZ" sz="2000" dirty="0">
                <a:solidFill>
                  <a:srgbClr val="002060"/>
                </a:solidFill>
              </a:rPr>
              <a:t> Unit) hromadnou žádost o výplatu finančních prostředků a předává ji Komisi.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92141FE-E5E2-C5B5-4CAF-957E08A49271}"/>
              </a:ext>
            </a:extLst>
          </p:cNvPr>
          <p:cNvSpPr txBox="1"/>
          <p:nvPr/>
        </p:nvSpPr>
        <p:spPr>
          <a:xfrm>
            <a:off x="1311688" y="5283474"/>
            <a:ext cx="9568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rgbClr val="C00000"/>
                </a:solidFill>
              </a:rPr>
              <a:t>Do 31. 8. 2026 musí být souhrnná žádost o výplatu za všechny splněné cíle a milníky NPO ze strany MPO DU předána Evropské Komisi!!</a:t>
            </a:r>
          </a:p>
        </p:txBody>
      </p:sp>
    </p:spTree>
    <p:extLst>
      <p:ext uri="{BB962C8B-B14F-4D97-AF65-F5344CB8AC3E}">
        <p14:creationId xmlns:p14="http://schemas.microsoft.com/office/powerpoint/2010/main" val="425339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Obsah semináře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712" y="6106669"/>
            <a:ext cx="6567357" cy="634948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4BD724E-909D-5952-1676-C243F823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416" y="1943142"/>
            <a:ext cx="9952636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600" b="1" dirty="0">
                <a:solidFill>
                  <a:srgbClr val="002060"/>
                </a:solidFill>
              </a:rPr>
              <a:t>Zdroje informací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600" b="1" dirty="0">
                <a:solidFill>
                  <a:srgbClr val="002060"/>
                </a:solidFill>
              </a:rPr>
              <a:t>Právní akt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600" b="1" dirty="0">
                <a:solidFill>
                  <a:srgbClr val="002060"/>
                </a:solidFill>
              </a:rPr>
              <a:t>Realizace projektu a Změny v projektu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600" b="1" dirty="0">
                <a:solidFill>
                  <a:srgbClr val="002060"/>
                </a:solidFill>
              </a:rPr>
              <a:t>Rozpočet a Způsobilé výdaje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600" b="1" dirty="0">
                <a:solidFill>
                  <a:srgbClr val="002060"/>
                </a:solidFill>
              </a:rPr>
              <a:t>Veřejné zakázky a Veřejnosprávní kontrola na místě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600" b="1" dirty="0">
                <a:solidFill>
                  <a:srgbClr val="002060"/>
                </a:solidFill>
              </a:rPr>
              <a:t>Publicita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600" b="1" dirty="0">
                <a:solidFill>
                  <a:srgbClr val="002060"/>
                </a:solidFill>
              </a:rPr>
              <a:t>Indikátory a Udržitelnost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lang="cs-CZ" sz="2600" b="1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1800"/>
              </a:spcBef>
              <a:spcAft>
                <a:spcPts val="1800"/>
              </a:spcAft>
              <a:buNone/>
            </a:pPr>
            <a:endParaRPr lang="cs-CZ" sz="2400" dirty="0"/>
          </a:p>
        </p:txBody>
      </p:sp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763BB830-038A-61FD-E083-3778DD780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6" y="1943142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7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Změny v projektech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848007"/>
            <a:ext cx="10257997" cy="413108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povinnost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oznámit VK NPO 3.3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změny, které v projektu nastanou v době mezi podáním žádosti o podporu a ukončením udržitelnosti projektu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 všech změn platí, že pokud je to možné,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musí být ohlášeny před jejich samotnou realizací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oznámení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 provádí prostřednictvím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ŽoZ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podané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 MS2014+ na záložce Žádost o změnu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Pokyny potřebné v rámci administrace projektové žádosti v aplikaci ISKP14+ portálu MS2014+  MPSV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změny týkající se veřejných zakázek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 vykazují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přes modul Veřejné zakázky,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změna s dopadem na projekt, např. změna smlouvy/dodatek - informovat prostřednictvím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ŽoZ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nelze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doplňovat indikátory a nové aktivity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zařazené mezi způsobilé výdaje (s výjimkou nově vzniklé povinnosti realizovat povinnou publicitu podle kap. 10) a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navyšovat CZV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všechny změny jsou podstatné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 to buď změny podstatné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nezakládající změnu právního aktu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nebo změny podstatné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zakládající změnu právního aktu </a:t>
            </a:r>
          </a:p>
          <a:p>
            <a:pPr marL="0" indent="0" algn="just">
              <a:buNone/>
            </a:pP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4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A16C9-C3C6-9E39-7A46-228F717B1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od podání žádosti o podporu do ukončení hodnocení není možné schválit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jakékoli změny v projektu iniciované žadatelem (změna bude posouzena po ukončení poslední fáze hodnocení)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 době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od podání žádosti o podporu do vydání právního aktu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je možné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žádat o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změnu v osobě žadatele pouze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 případech, jež stanoví § 14l zákona č. 218/2000 Sb., o rozpočtových pravidlech a o změně některých souvisejících zákonů (rozpočtová pravidla)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při změně v osobě žadatele o dotaci je zapotřebí, aby žadatel vždy zajistil splnění veškerých podmínek poskytnutí dotace, zejména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požadavky na realizaci a udržitelnost výstupů projektu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změna může být schválena až poté, kdy je doloženo, že nástupnický subjekt splňuje veškeré podmínky a vstupuje do všech práv a závazků původního subjektu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dále se prování formou změnového řízení doplnění žádosti o podporu před vydáním právního aktu k němuž je příjemce vyzván po ukončení hodnocení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Výzvou k doplnění projektu před vydáním právního aktu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B9EDC6F-059B-5DAF-C64B-33F6BA09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</a:rPr>
              <a:t>Změnové řízení zahájené před vydáním prvního právního aktu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50CF5C-6E80-5983-27F2-AF61610E5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0D941-2657-963B-4C25-E09347F4F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30712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Změny, které nezakládají změnu právního aktu: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změna v osobách vykonávajících funkci statutárního orgánu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změna názvu projektu, statutárního orgánu a jeho kontaktních údajů, sídla příjemce, textu Cíle projektu či čísla jednacího řídicího dokumentu/právního aktu z důvodu opravy chyb v psaní (překlepů)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změna kontaktní osoby projektu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změna bankovního účtu projektu doložená dokladem/potvrzením o vlastnictví účtu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změna finančního plánu ve smyslu přesunu finančních prostředků mezi jednotlivými etapami projektu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změny názvu příjemce, pokud k nim nedochází ze zákona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změna skutečného majitele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změna vlastnické struktury příjemce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759BC76-0EFA-9003-4CCE-C1CB102E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Změnové řízení zahájené po vydání              právního aktu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B0E351-9455-8108-11B3-5A43DB94C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6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A6C15-02DB-FE07-4526-AF667BB7E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Změny, které zakládají změnu právního aktu: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změna místa realizace projektu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změna právní subjektivity příjemce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změny termínů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(na pozdější datum – tzn. prodloužení)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ukončení realizace projektu,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změny termínů etap/monitorovacích období, změny termínů naplnění a cílových hodnot indikátorů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změny, které ovlivní výstupy, výsledky či dopady, cíle, obsah nebo zaměření projektu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změny aktivit projektu, které mají vliv na splnění účelu projektu či indikátoru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snížení celkových způsobilých výdajů projektu (změnu není povinné hlásit, pokud není příjemce ze strany VK NPO 3.3. vyzván)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222419C-BB2B-6279-1D75-7EB49A00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Změnové řízení zahájené po vydání              právního aktu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14B405-AF20-4271-6800-6F15C07C1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B5564F-5FE9-117C-8DD6-D534D7CF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 příjemců typu OSS, PO OSS a OSS jiné OSS zvýšení a snížení nezpůsobilých výdajů projektu,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změny Podmínek na základě aktualizace Pravidel pro žadatele a příjemce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změna plátce DPH ve vztahu k projektu, pokud má vliv na výši financování uvedenou v právním aktu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změna poměru investičních a neinvestičních výdajů, kdy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povolena je pouze změna poměru neinvestičních výdajů a investičních výdajů ve prospěch investičních výdajů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Žádost o změnu spočívající v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převedení prostředků v rámci rozpočtu z investičních položek na položky neinvestiční se nepřipoušt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í a nebude příjemci schválena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nahrazení partnera projektu jiným subjektem/jinými subjekty, vstup nového partnera do projektu, kdy dříve zapojení partneři v projektu nadále zůstávají, vypuštění partnera z realizace projektu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změna částky veřejné podpory příjemci či partnerovi 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6D3FD4A-4FF6-6A7D-5968-359FA589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Změnové řízení zahájené po vydání              právního aktu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E4A376-3629-EE73-5C3F-48833520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58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C68CB-FD61-71DB-5991-F00231302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všechny požadované změny musí být řádně zdůvodněny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ZoR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ŽoP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projektu/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ZoU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projektu je možné rozpracovat před podáním a schválením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ŽoZ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ale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podání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ZoR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ŽoP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je možné až po schválení žádosti o změnu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schválení nebo zamítnutí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ŽoZ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musí VK NPO 3.3 rozhodnout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 20 pracovních dní od jejího podání 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 MS2014+, příp. ve stejné lhůtě požádá příjemce, aby během 5 pracovních dnů předložil doplňující informace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schválení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ŽoZ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které zakládají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změnu právního aktu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obdrží příjemce formou depeše informaci, že byl vydán nový právní akt, který má nyní k dispozici v MS2014+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5BC07D5-53B8-F9E3-2A5B-095126A3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Rozhodnutí o změně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D53842-0D72-44EE-E3D0-FB0B1FFA8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6176963"/>
            <a:ext cx="694515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7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85800-32B8-2E52-5BA1-D63CF9699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pokud je ukončena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realizace projektu před datem uvedeným v právním aktu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nepředkládá se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ŽoZ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předloží se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rovnou závěrečná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ZoR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ŽoP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kde se uvede skutečné datum ukončení realizace projektu a naplnění indikátorů, jejichž naplnění je svázáno s ukončením realizace projektu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pozdní předložení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ŽoZ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 prodloužení termínu ukončení realizace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projektu (závěrečné etapy/monitorovacího období) za termín, uvedený v právním aktu, VK NPO 3.3 schválí a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dotace bude krácena,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případně bude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vyměřen odvod za pozdní podání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ŽoZ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podle právního aktu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 případě překročení termínu ukončení realizace projektu uvedeného v právním aktu o více než 60 pracovních dnů, VK NPO 3.3 rozhodne o vrácení celkově vyplacené dotace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C4D33F7-4B92-8CC4-54AB-3C550082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Rozhodnutí o změně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82B5B6-B072-7B4A-2068-80039748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Rozpočet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848006"/>
            <a:ext cx="10257997" cy="413108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sz="2400" b="1" dirty="0"/>
              <a:t>Základní členění rozpočtu je dané strukturou zadanou v ISKP14+</a:t>
            </a:r>
          </a:p>
          <a:p>
            <a:pPr algn="just"/>
            <a:r>
              <a:rPr lang="cs-CZ" sz="2400" dirty="0"/>
              <a:t>Členění na investiční a neinvestiční výdaje</a:t>
            </a:r>
          </a:p>
          <a:p>
            <a:pPr marL="0" indent="0" algn="just">
              <a:buNone/>
            </a:pPr>
            <a:r>
              <a:rPr lang="cs-CZ" sz="2400" dirty="0"/>
              <a:t>Investičními jsou výdaje na majetek, který splňuje definici dlouhodobého hmotného či nehmotného majetku podle zákona či podle vnitropodnikových směrnic příjemce dotace; rozhodující je úvodní zatřídění výdaje příjemcem do příslušné položky; veškerý majetek, k němuž se vztahují způsobilé výdaje zahrnuté do investičních položek, musí být veden v evidenci majetku a řádně odepisován</a:t>
            </a:r>
          </a:p>
          <a:p>
            <a:pPr marL="0" indent="0" algn="just">
              <a:buNone/>
            </a:pPr>
            <a:r>
              <a:rPr lang="cs-CZ" sz="2400" dirty="0"/>
              <a:t>Poměr investičních a neinvestičních výdajů je možné upravovat v rámci žádosti o změnu před vydání právního aktu, ve kterém jsou poté částky konkrétně vyčísleny. Po vydání právního aktu je (na základě žádosti o změnu zakládající změnu právního aktu) možný pouze přesun z neinvestičních do investičních výdajů.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5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Rozpočet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848006"/>
            <a:ext cx="10257997" cy="41310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400" b="1" dirty="0"/>
              <a:t>Základní členění rozpočtu je dané strukturou zadanou v ISKP14+</a:t>
            </a:r>
          </a:p>
          <a:p>
            <a:pPr algn="just"/>
            <a:r>
              <a:rPr lang="cs-CZ" sz="2400" dirty="0"/>
              <a:t>Členění na hlavní a vedlejší výdaje</a:t>
            </a:r>
          </a:p>
          <a:p>
            <a:pPr marL="0" indent="0" algn="just">
              <a:buNone/>
            </a:pPr>
            <a:r>
              <a:rPr lang="cs-CZ" sz="2400" dirty="0"/>
              <a:t>Metodika pro zařazení výdaje do hlavních nebo vedlejších je uvedena ve výzvě a jejích specifických pravidlech. Pokud je stanoveno maximální procento vedlejších výdajů (u výzvy </a:t>
            </a:r>
            <a:r>
              <a:rPr lang="cs-CZ" sz="2400"/>
              <a:t>č. 45 </a:t>
            </a:r>
            <a:r>
              <a:rPr lang="cs-CZ" sz="2400" dirty="0"/>
              <a:t>je to 20 % CZV), nesmí být překročeno k </a:t>
            </a:r>
            <a:r>
              <a:rPr lang="cs-CZ" sz="2400"/>
              <a:t>datu ukončení </a:t>
            </a:r>
            <a:r>
              <a:rPr lang="cs-CZ" sz="2400" dirty="0"/>
              <a:t>realizace projektu.</a:t>
            </a:r>
          </a:p>
          <a:p>
            <a:pPr algn="just"/>
            <a:r>
              <a:rPr lang="cs-CZ" sz="2400" dirty="0"/>
              <a:t>DPH</a:t>
            </a:r>
          </a:p>
          <a:p>
            <a:pPr marL="0" indent="0" algn="just">
              <a:buNone/>
            </a:pPr>
            <a:r>
              <a:rPr lang="cs-CZ" sz="2400" dirty="0"/>
              <a:t>Pro výzvu č. 45 je způsobilým výdajem. Je vykazováno na samostatné rozpočtové položce, odděleně pro DPH investičních a DPH neinvestičních výdajů, a to i v soupisce výdajů ŽoP.	</a:t>
            </a:r>
          </a:p>
          <a:p>
            <a:pPr algn="just"/>
            <a:r>
              <a:rPr lang="cs-CZ" sz="2400" dirty="0"/>
              <a:t>Nezpůsobilé výdaje</a:t>
            </a:r>
          </a:p>
          <a:p>
            <a:pPr marL="0" indent="0" algn="just">
              <a:buNone/>
            </a:pPr>
            <a:r>
              <a:rPr lang="cs-CZ" sz="2400" dirty="0"/>
              <a:t>Příjemce je povinen vyčíslit do žádosti veškeré výdaje na realizaci záměru, tedy i nezpůsobilé (věcně nebo z důvodu překročení maximální možné výše dotace).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01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Rozpočet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848006"/>
            <a:ext cx="10257997" cy="41310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400" b="1" dirty="0"/>
              <a:t>Podrobný rozpočet – příloha studie proveditelnosti</a:t>
            </a:r>
          </a:p>
          <a:p>
            <a:pPr algn="just"/>
            <a:r>
              <a:rPr lang="cs-CZ" sz="2400" dirty="0"/>
              <a:t>má stejnou základní strukturu kapitol jako rozpočet v ISKP14+</a:t>
            </a:r>
          </a:p>
          <a:p>
            <a:pPr algn="just"/>
            <a:r>
              <a:rPr lang="cs-CZ" sz="2400" dirty="0"/>
              <a:t>pod kapitolami jsou vloženy řádky pro podrobnější přehled o jednotlivých výdajích zařazených do dané kapitoly</a:t>
            </a:r>
          </a:p>
          <a:p>
            <a:pPr algn="just"/>
            <a:r>
              <a:rPr lang="cs-CZ" sz="2400" dirty="0"/>
              <a:t>využívá se pro komunikaci ohledně žádostí o změny, které je nutné ohlásit, ale které probíhají v rámci jedné kapitoly rozpočtu a v ISKP by se finančně neprojevily</a:t>
            </a:r>
          </a:p>
          <a:p>
            <a:pPr algn="just"/>
            <a:r>
              <a:rPr lang="cs-CZ" sz="2400" dirty="0"/>
              <a:t>je nutné tento podrobný rozpočet aktualizovat při všech dílčích změnách, protože slouží jako základ pro přehled čerpání rozpočtu projektu</a:t>
            </a:r>
          </a:p>
          <a:p>
            <a:pPr algn="just"/>
            <a:r>
              <a:rPr lang="cs-CZ" sz="2400" dirty="0"/>
              <a:t>na položky tohoto projektového rozpočtu musí být navázány položky celkového stavebního rozpočtu (např. barevné odlišení), aby bylo zřejmé, do jakých rozpočtových položek budou stavební výdaje v žádosti o platbu vykazovány, a bylo možné sledovat nepřekročení schválené výše těchto položek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3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Zdroje informací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10257997" cy="3515316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cs-CZ" sz="2000" b="0" i="0" dirty="0">
                <a:effectLst/>
                <a:latin typeface="Roboto" panose="02000000000000000000" pitchFamily="2" charset="0"/>
                <a:hlinkClick r:id="rId3"/>
              </a:rPr>
              <a:t>Obecná pravidla pro žadatele a příjemce a jejich přílohy</a:t>
            </a:r>
            <a:endParaRPr lang="cs-CZ" sz="2000" b="0" i="0" dirty="0"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1000"/>
              </a:spcAft>
            </a:pPr>
            <a:r>
              <a:rPr lang="it-IT" sz="2000" b="0" i="0" u="sng" dirty="0">
                <a:effectLst/>
                <a:latin typeface="Roboto" panose="02000000000000000000" pitchFamily="2" charset="0"/>
                <a:hlinkClick r:id="rId4"/>
              </a:rPr>
              <a:t>Specifická pravidla pro žadatele a příjemce</a:t>
            </a:r>
            <a:r>
              <a:rPr lang="cs-CZ" sz="2000" b="0" i="0" u="sng" dirty="0">
                <a:effectLst/>
                <a:latin typeface="Roboto" panose="02000000000000000000" pitchFamily="2" charset="0"/>
              </a:rPr>
              <a:t> </a:t>
            </a:r>
            <a:r>
              <a:rPr lang="cs-CZ" sz="2000" b="0" i="0" u="sng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výzvy č. č. 31_22_045 </a:t>
            </a:r>
            <a:endParaRPr lang="cs-CZ" sz="2000" dirty="0">
              <a:solidFill>
                <a:schemeClr val="accent1"/>
              </a:solidFill>
            </a:endParaRPr>
          </a:p>
          <a:p>
            <a:pPr algn="just">
              <a:spcAft>
                <a:spcPts val="1000"/>
              </a:spcAft>
            </a:pPr>
            <a:r>
              <a:rPr lang="cs-CZ" sz="2000" b="0" i="0" dirty="0">
                <a:effectLst/>
                <a:latin typeface="Roboto" panose="02000000000000000000" pitchFamily="2" charset="0"/>
                <a:hlinkClick r:id="rId5"/>
              </a:rPr>
              <a:t>Pokyny potřebné v rámci administrace projektové žádosti v aplikaci ISKP14+ portálu MS2014+</a:t>
            </a:r>
            <a:endParaRPr lang="cs-CZ" sz="2000" b="0" i="0" dirty="0">
              <a:effectLst/>
              <a:latin typeface="Roboto" panose="02000000000000000000" pitchFamily="2" charset="0"/>
            </a:endParaRPr>
          </a:p>
          <a:p>
            <a:pPr algn="just">
              <a:spcAft>
                <a:spcPts val="1000"/>
              </a:spcAft>
            </a:pPr>
            <a:r>
              <a:rPr lang="en-US" sz="2000" b="0" i="0" dirty="0" err="1">
                <a:effectLst/>
                <a:latin typeface="Roboto" panose="02000000000000000000" pitchFamily="2" charset="0"/>
                <a:hlinkClick r:id="rId6"/>
              </a:rPr>
              <a:t>Prvky</a:t>
            </a:r>
            <a:r>
              <a:rPr lang="en-US" sz="2000" b="0" i="0" dirty="0">
                <a:effectLst/>
                <a:latin typeface="Roboto" panose="02000000000000000000" pitchFamily="2" charset="0"/>
                <a:hlinkClick r:id="rId6"/>
              </a:rPr>
              <a:t> </a:t>
            </a:r>
            <a:r>
              <a:rPr lang="en-US" sz="2000" b="0" i="0" dirty="0" err="1">
                <a:effectLst/>
                <a:latin typeface="Roboto" panose="02000000000000000000" pitchFamily="2" charset="0"/>
                <a:hlinkClick r:id="rId6"/>
              </a:rPr>
              <a:t>povinné</a:t>
            </a:r>
            <a:r>
              <a:rPr lang="en-US" sz="2000" b="0" i="0" dirty="0">
                <a:effectLst/>
                <a:latin typeface="Roboto" panose="02000000000000000000" pitchFamily="2" charset="0"/>
                <a:hlinkClick r:id="rId6"/>
              </a:rPr>
              <a:t> publicity </a:t>
            </a:r>
            <a:r>
              <a:rPr lang="en-US" sz="2000" b="0" i="0" dirty="0" err="1">
                <a:effectLst/>
                <a:latin typeface="Roboto" panose="02000000000000000000" pitchFamily="2" charset="0"/>
                <a:hlinkClick r:id="rId6"/>
              </a:rPr>
              <a:t>ke</a:t>
            </a:r>
            <a:r>
              <a:rPr lang="en-US" sz="2000" b="0" i="0" dirty="0">
                <a:effectLst/>
                <a:latin typeface="Roboto" panose="02000000000000000000" pitchFamily="2" charset="0"/>
                <a:hlinkClick r:id="rId6"/>
              </a:rPr>
              <a:t> </a:t>
            </a:r>
            <a:r>
              <a:rPr lang="en-US" sz="2000" b="0" i="0" dirty="0" err="1">
                <a:effectLst/>
                <a:latin typeface="Roboto" panose="02000000000000000000" pitchFamily="2" charset="0"/>
                <a:hlinkClick r:id="rId6"/>
              </a:rPr>
              <a:t>stažení</a:t>
            </a:r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8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Rozpočet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848006"/>
            <a:ext cx="10257997" cy="41310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400" b="1" dirty="0"/>
              <a:t>Stavební rozpočet</a:t>
            </a:r>
          </a:p>
          <a:p>
            <a:pPr algn="just"/>
            <a:r>
              <a:rPr lang="cs-CZ" sz="2400" dirty="0"/>
              <a:t>dle specifických pravidel je povinné vyznačení způsobilých a nezpůsobilých položek stavebního rozpočtu a dále je nezbytné vyznačit do které položky projektového rozpočtu budou vykazovány (např. stavební práce hlavní, novostavby, opatření na snížení energetické náročnosti, úprava venkovních prostranství, ale i VRN – inženýrská činnost, projektová dokumentace atp.)</a:t>
            </a:r>
          </a:p>
          <a:p>
            <a:pPr algn="just"/>
            <a:r>
              <a:rPr lang="cs-CZ" sz="2400" dirty="0"/>
              <a:t>kap. 17.5 Obecných pravidel ukládá povinnost </a:t>
            </a:r>
            <a:r>
              <a:rPr lang="cs-CZ" sz="2400" i="1" dirty="0"/>
              <a:t>předkládat u ŽoP, ve které nárokuje výdaj za stavební práce, předkládat soupis provedených prací formou výstupu ze sw pro rozpočtování, který je ve shodné struktuře a formátu jako byl smluvní rozpočet (tento výstup musí umožňovat zpětný import do sw). </a:t>
            </a:r>
            <a:r>
              <a:rPr lang="cs-CZ" sz="2400" dirty="0"/>
              <a:t>Čerpání se uvádí do samostatného sloupce za každou fakturu vpravo od  rozpočtu, řadí se za sebou v časové posloupnosti, posledním sloupcem je vyčíslení aktuálního zbytku (nedočerpání) na položce.</a:t>
            </a:r>
          </a:p>
          <a:p>
            <a:pPr algn="just"/>
            <a:r>
              <a:rPr lang="cs-CZ" sz="2400" dirty="0"/>
              <a:t>s každou změnou/dodatkem ke SoD je nutné stavební rozpočet aktualizovat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58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9E9C4-52C2-7A0B-70B8-24586282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20" y="1921318"/>
            <a:ext cx="9867014" cy="405418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 dochází ke změně ve výdajích na stavební práce v rozpočtu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514350" algn="just">
              <a:lnSpc>
                <a:spcPct val="107000"/>
              </a:lnSpc>
              <a:buFont typeface="+mj-lt"/>
              <a:buAutoNum type="arabicPeriod"/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není před podáním žádosti o dotaci ukončeno VŘ a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rozpočet </a:t>
            </a:r>
            <a:b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stavební práce je vytvořen podle projektové dokumentace </a:t>
            </a:r>
            <a:r>
              <a:rPr lang="cs-CZ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naceněním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některé z cenových databází RTS nebo ÚRS; nabídková cena vítězného dodavatele je obvykle nižší než vypočtená podle ceníků; není povinností snižovat CZV, za splnění určitých podmínek lze požádat</a:t>
            </a:r>
            <a:b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využití úspory (kap. 15.5 Obecných pravidel)</a:t>
            </a:r>
          </a:p>
          <a:p>
            <a:pPr marL="742950" indent="-514350" algn="just">
              <a:lnSpc>
                <a:spcPct val="107000"/>
              </a:lnSpc>
              <a:buFont typeface="+mj-lt"/>
              <a:buAutoNum type="arabicPeriod"/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je v 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průběhu stavby zjištěna potřeba realizace odlišně od původní projektové dokumentace, může být uzavřen dodatek ke SoD a </a:t>
            </a:r>
            <a:b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souvislosti s tím (opět za splnění určitých podmínek) lze požádat </a:t>
            </a:r>
            <a:b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změnu ve výdajích na stavební práce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(kap. 8 Obecných pravidel)</a:t>
            </a:r>
          </a:p>
          <a:p>
            <a:pPr marL="742950" indent="-514350" algn="just">
              <a:lnSpc>
                <a:spcPct val="107000"/>
              </a:lnSpc>
              <a:buFont typeface="+mj-lt"/>
              <a:buAutoNum type="arabicPeriod"/>
            </a:pP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99E161D-C9F4-62C2-BA53-CF6251A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378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Změny výdajů na stavební práce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F43526F-8BC3-6DB2-0068-EE971DE7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54" y="6187382"/>
            <a:ext cx="6943946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6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9E9C4-52C2-7A0B-70B8-24586282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2" y="1761941"/>
            <a:ext cx="10760148" cy="4500304"/>
          </a:xfrm>
        </p:spPr>
        <p:txBody>
          <a:bodyPr>
            <a:normAutofit fontScale="92500"/>
          </a:bodyPr>
          <a:lstStyle/>
          <a:p>
            <a:pPr marL="742950" indent="-514350" algn="just">
              <a:lnSpc>
                <a:spcPct val="107000"/>
              </a:lnSpc>
              <a:buFont typeface="+mj-lt"/>
              <a:buAutoNum type="arabicPeriod"/>
            </a:pPr>
            <a:r>
              <a:rPr lang="cs-CZ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podmínky využití úspory z VZ (rozdíl mezi předpokládanou hodnotou VZ schválenou jako způsobilou v hodnocení a skutečně vysoutěženou cenou) – kap. 8 Obecných pravidel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lze využít na v projektu plánované další zakázky, u nichž je vysoutěžená cena vyšší než předpokládaná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nelze využít na nové aktivity projektu, které nebyly popsány v žádosti při jejím prvním podání (např. ve studii proveditelnosti), a neexistuje pro ně finanční kalkulace (např. v nezpůsobilých výdajích); výjimkou je možnost dofinancování povinné publicity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nelze využít na výdaje věcně nesouvisející s projektem nebo nesplňující podmínky způsobilosti dané výzvy ani v případě, že byly uvedeny v nezpůsobilých výdajích</a:t>
            </a:r>
          </a:p>
          <a:p>
            <a:pPr lvl="1" indent="0" algn="just">
              <a:lnSpc>
                <a:spcPct val="107000"/>
              </a:lnSpc>
              <a:buNone/>
            </a:pP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07000"/>
              </a:lnSpc>
              <a:buFontTx/>
              <a:buChar char="-"/>
            </a:pP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07000"/>
              </a:lnSpc>
              <a:buFontTx/>
              <a:buChar char="-"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99E161D-C9F4-62C2-BA53-CF6251A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378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Změny výdajů na stavební práce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0B1B03F-4816-94C5-A147-E2C88A50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166" y="6187382"/>
            <a:ext cx="6943946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1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9E9C4-52C2-7A0B-70B8-24586282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7" y="1761941"/>
            <a:ext cx="10855843" cy="4564431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cs-CZ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úspory z VZ na dofinancování </a:t>
            </a:r>
            <a:r>
              <a:rPr lang="cs-CZ" sz="2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nezpůsobilých výdajů na stavební práce </a:t>
            </a:r>
            <a:endParaRPr lang="cs-CZ" sz="2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předpoklad: v nezpůsobilých výdajích projektu je část výdajů na stavební práce, protože při  zařazení do způsobilých výdajů by byl překročen horní limit dotace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Specifických pravidel musí být ve stavebním rozpočtu v žádosti vyznačeny/rozlišeny položky zařazené do způsobilých a nezpůsobilých výdajů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 prostřednictvím žádosti o změnu předloží stavební rozpočet v editovatelném formátu s vyznačením, které položky z původně nezpůsobilých požaduje přesunout do způsobilých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nově zařazované položky neprošly v hodnocení posouzením 3E (porovnáním s RTS/ÚRS nebo nabídkami), bude toto provedeno při kontrole předkládané ŽoZ; některé z nových položek mohou být tedy vyhodnoceny jako částečně nezpůsobilé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nově zařazované položky nesplňují podmínky způsobilosti dle pravidel NPO nebo výzvy, nebo byly jako věcně nezpůsobilé vyřazeny v hodnocení, nebudou schváleny</a:t>
            </a:r>
          </a:p>
          <a:p>
            <a:pPr marL="685800" indent="-457200" algn="just">
              <a:lnSpc>
                <a:spcPct val="107000"/>
              </a:lnSpc>
              <a:buFontTx/>
              <a:buChar char="-"/>
            </a:pP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07000"/>
              </a:lnSpc>
              <a:buFontTx/>
              <a:buChar char="-"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99E161D-C9F4-62C2-BA53-CF6251A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378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Změny výdajů na stavební práce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8D21EC-1298-B47D-FBD4-D888936AD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54" y="6187382"/>
            <a:ext cx="6950042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23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9E9C4-52C2-7A0B-70B8-24586282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2" y="1761941"/>
            <a:ext cx="10760148" cy="4500304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cs-CZ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problematika financování méně/víceprací (kap. 8 OP)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obecně platí pravidlo možnosti financování víceprací max. do výše vykázaných méněprací (v téže zakázce, ve způsobilých výdajích) – nelze navyšovat celkové schválené výdaje na stavební práce ani CZV projektu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dále platí, že není možné jako vícepráce nárokovat celé nové aktivity/stavební objekty, které nebyly v prvotní žádosti, nebo účelově generovat méněpráce za účelem získání prostředků na rozšíření projektu 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podmínkou uplatnění víceprací je uzavřený dodatek ke SoD v souladu se </a:t>
            </a:r>
            <a:r>
              <a:rPr lang="cs-CZ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ZZvZ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 předloží dodatek ke SoD 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včetně příloh (změnový list se všemi požadovanými údaji, aktualizovaný kompletní rozpočet) 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příslušné 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zakázce do modulu VZ ke kontrole dodržení podmínek </a:t>
            </a:r>
            <a:r>
              <a:rPr lang="cs-CZ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ZZvZ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/MP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07000"/>
              </a:lnSpc>
              <a:buFontTx/>
              <a:buChar char="-"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99E161D-C9F4-62C2-BA53-CF6251A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378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Změny výdajů na stavební práce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EEC675-D0AB-D6EA-2C8C-DC953013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32" y="6170179"/>
            <a:ext cx="6950042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45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9E9C4-52C2-7A0B-70B8-24586282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2" y="1907622"/>
            <a:ext cx="10760148" cy="4500304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cs-CZ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financování méně/víceprací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 podá žádost o změnu ve které zdůvodní změnu způsobu realizace stavby, přiloží změnové listy a aktualizovaný stavební rozpočet v editovatelném formátu s vyznačením změn a způsobilých/nezpůsobilých položek; pokud změna ovlivní i rozdělení výdajů do jednotlivých položek v projektovém rozpočtu (v ISKP14+), doloží i návrh přesunů v tomto rozpočtu (systém + podrobný rozpočet – příloha SP)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nově zařazované položky víceprací navrhované jako způsobilé budou při kontrole ŽoZ posouzeny z hlediska 3E (porovnáním s RTS/ÚRS nebo nabídkami); některé z nových položek mohou být tedy vyhodnoceny jako částečně nezpůsobilé</a:t>
            </a:r>
          </a:p>
          <a:p>
            <a:pPr marL="1143000" lvl="1" indent="-457200" algn="just">
              <a:lnSpc>
                <a:spcPct val="107000"/>
              </a:lnSpc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nově zařazované položky nesplňují podmínky způsobilosti dle pravidel NPO nebo výzvy, nesouvisí s projektovými aktivitami nebo byly jako věcně nezpůsobilé vyřazeny v hodnocení, nebudou schváleny</a:t>
            </a:r>
          </a:p>
          <a:p>
            <a:pPr marL="685800" indent="-457200" algn="just">
              <a:lnSpc>
                <a:spcPct val="107000"/>
              </a:lnSpc>
              <a:buFontTx/>
              <a:buChar char="-"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99E161D-C9F4-62C2-BA53-CF6251A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378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Změny výdajů na stavební práce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22CE934-4A3E-9188-551A-3B355E1F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79" y="6180812"/>
            <a:ext cx="6950042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55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Způsobilé výdaje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831092"/>
            <a:ext cx="10257997" cy="40593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400" b="1" dirty="0"/>
              <a:t>Způsobilé výdaje</a:t>
            </a:r>
          </a:p>
          <a:p>
            <a:pPr algn="just"/>
            <a:r>
              <a:rPr lang="cs-CZ" sz="2400" dirty="0"/>
              <a:t>musí být </a:t>
            </a:r>
          </a:p>
          <a:p>
            <a:pPr marL="0" indent="0" algn="just">
              <a:buNone/>
            </a:pPr>
            <a:r>
              <a:rPr lang="cs-CZ" sz="2400" dirty="0"/>
              <a:t>	věcně způsobilé a přiměřené – posuzováno v procesu hodnocení, 	případně v ŽoZ; </a:t>
            </a:r>
          </a:p>
          <a:p>
            <a:pPr marL="0" indent="0" algn="just">
              <a:buNone/>
            </a:pPr>
            <a:r>
              <a:rPr lang="cs-CZ" sz="2400" dirty="0"/>
              <a:t>	časově způsobilé – nejdřívější možný počátek způsobilosti stanovují 	Obecná pravidla, případně výzva, výdaj musí být uhrazen nejpozději 	do data ukončení projektu; </a:t>
            </a:r>
          </a:p>
          <a:p>
            <a:pPr marL="0" indent="0" algn="just">
              <a:buNone/>
            </a:pPr>
            <a:r>
              <a:rPr lang="cs-CZ" sz="2400" dirty="0"/>
              <a:t>	místně způsobilé; </a:t>
            </a:r>
          </a:p>
          <a:p>
            <a:pPr marL="0" indent="0" algn="just">
              <a:buNone/>
            </a:pPr>
            <a:r>
              <a:rPr lang="cs-CZ" sz="2400" dirty="0"/>
              <a:t>	identifikovatelné, prokazatelné a doložitelné</a:t>
            </a:r>
          </a:p>
          <a:p>
            <a:pPr algn="just"/>
            <a:r>
              <a:rPr lang="cs-CZ" sz="2400" dirty="0"/>
              <a:t>nesmí být duplicitní/opakované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81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Způsobilé výdaje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848007"/>
            <a:ext cx="10257997" cy="382977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b="1" dirty="0"/>
              <a:t>Způsobilé výdaje</a:t>
            </a:r>
          </a:p>
          <a:p>
            <a:pPr algn="just"/>
            <a:r>
              <a:rPr lang="cs-CZ" sz="2600" dirty="0"/>
              <a:t>další obecná pravidla způsobilosti jsou uvedena v kap. 8 Obecných pravidel a týkají se  </a:t>
            </a:r>
          </a:p>
          <a:p>
            <a:pPr marL="0" indent="0" algn="just">
              <a:buNone/>
            </a:pPr>
            <a:r>
              <a:rPr lang="cs-CZ" sz="2600" dirty="0"/>
              <a:t>	nenárokování z jiných programů (EU, národních)</a:t>
            </a:r>
          </a:p>
          <a:p>
            <a:pPr marL="0" indent="0" algn="just">
              <a:buNone/>
            </a:pPr>
            <a:r>
              <a:rPr lang="cs-CZ" sz="2600" dirty="0"/>
              <a:t>	podmínek veřejné podpory</a:t>
            </a:r>
          </a:p>
          <a:p>
            <a:pPr marL="0" indent="0" algn="just">
              <a:buNone/>
            </a:pPr>
            <a:r>
              <a:rPr lang="cs-CZ" sz="2600" dirty="0"/>
              <a:t>	limitů pro hotovostní platby</a:t>
            </a:r>
          </a:p>
          <a:p>
            <a:pPr marL="0" indent="0" algn="just">
              <a:buNone/>
            </a:pPr>
            <a:r>
              <a:rPr lang="cs-CZ" sz="2600" dirty="0"/>
              <a:t>	víceprací a úspor vzniklých v projektu</a:t>
            </a:r>
          </a:p>
          <a:p>
            <a:pPr marL="0" indent="0" algn="just">
              <a:buNone/>
            </a:pPr>
            <a:r>
              <a:rPr lang="cs-CZ" sz="2600" dirty="0"/>
              <a:t>	definování hlavních a vedlejších aktivit projektu</a:t>
            </a:r>
          </a:p>
          <a:p>
            <a:pPr marL="0" indent="0" algn="just">
              <a:buNone/>
            </a:pPr>
            <a:r>
              <a:rPr lang="cs-CZ" sz="2600" dirty="0"/>
              <a:t>	zhodnocování majetku neoprávněného příjemce </a:t>
            </a:r>
          </a:p>
          <a:p>
            <a:pPr marL="0" indent="0" algn="just">
              <a:buNone/>
            </a:pPr>
            <a:r>
              <a:rPr lang="cs-CZ" sz="2600" dirty="0"/>
              <a:t>	střetu zájmů</a:t>
            </a:r>
          </a:p>
          <a:p>
            <a:pPr marL="0" indent="0" algn="just">
              <a:buNone/>
            </a:pPr>
            <a:r>
              <a:rPr lang="cs-CZ" sz="2600" dirty="0"/>
              <a:t>	uveřejňování SoD a dodatků v Registru smluv	</a:t>
            </a:r>
          </a:p>
          <a:p>
            <a:pPr marL="0" indent="0" algn="just">
              <a:buNone/>
            </a:pPr>
            <a:endParaRPr lang="cs-CZ" sz="2400" dirty="0"/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84" y="6186105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92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Způsobilé výdaje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464" y="1841960"/>
            <a:ext cx="10257997" cy="434414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3800" b="1" dirty="0"/>
              <a:t>Způsobilé výdaje</a:t>
            </a:r>
          </a:p>
          <a:p>
            <a:pPr algn="just"/>
            <a:r>
              <a:rPr lang="cs-CZ" sz="3500" dirty="0"/>
              <a:t>další konkrétní pravidla způsobilosti výdajů jsou uvedena v příslušné výzvě a jejích specifických pravidlech a pro výzvu č. 45 se týkají </a:t>
            </a:r>
          </a:p>
          <a:p>
            <a:pPr marL="0" indent="0" algn="just">
              <a:buNone/>
            </a:pPr>
            <a:r>
              <a:rPr lang="cs-CZ" sz="3500" dirty="0"/>
              <a:t>	souladu s cíli komponenty 3.3 a investice 3.3.2 </a:t>
            </a:r>
          </a:p>
          <a:p>
            <a:pPr marL="0" indent="0" algn="just">
              <a:buNone/>
            </a:pPr>
            <a:r>
              <a:rPr lang="cs-CZ" sz="3500" dirty="0"/>
              <a:t>	souladu s principy 3E a s aktivitami projektu</a:t>
            </a:r>
          </a:p>
          <a:p>
            <a:pPr marL="0" indent="0" algn="just">
              <a:buNone/>
            </a:pPr>
            <a:r>
              <a:rPr lang="cs-CZ" sz="3500" dirty="0"/>
              <a:t>	obecné časové způsobilosti výdaje</a:t>
            </a:r>
          </a:p>
          <a:p>
            <a:pPr marL="0" indent="0" algn="just">
              <a:buNone/>
            </a:pPr>
            <a:r>
              <a:rPr lang="cs-CZ" sz="3500" dirty="0"/>
              <a:t>	nákupu nemovitostí – pozemku, stavby/práva stavby </a:t>
            </a:r>
          </a:p>
          <a:p>
            <a:pPr marL="0" indent="0" algn="just">
              <a:buNone/>
            </a:pPr>
            <a:r>
              <a:rPr lang="cs-CZ" sz="3500" dirty="0"/>
              <a:t>	charakteristiky výdajů na stavební práce a zvýšení energetické účinnosti budov </a:t>
            </a:r>
          </a:p>
          <a:p>
            <a:pPr marL="0" indent="0" algn="just">
              <a:buNone/>
            </a:pPr>
            <a:r>
              <a:rPr lang="cs-CZ" sz="3500" dirty="0"/>
              <a:t>	charakteristiky hlavních a vedlejších výdajů</a:t>
            </a:r>
          </a:p>
          <a:p>
            <a:pPr marL="0" indent="0" algn="just">
              <a:buNone/>
            </a:pPr>
            <a:r>
              <a:rPr lang="cs-CZ" sz="3500" dirty="0"/>
              <a:t>	metodiky pro výdaje u společně užívaných prostor</a:t>
            </a:r>
          </a:p>
          <a:p>
            <a:pPr marL="0" indent="0" algn="just">
              <a:buNone/>
            </a:pPr>
            <a:r>
              <a:rPr lang="cs-CZ" sz="3500" dirty="0"/>
              <a:t>	publicity a ostatních souvisejících výdajů, DPH</a:t>
            </a:r>
          </a:p>
          <a:p>
            <a:pPr marL="0" indent="0" algn="just">
              <a:buNone/>
            </a:pPr>
            <a:r>
              <a:rPr lang="cs-CZ" sz="3500" dirty="0"/>
              <a:t> 	konkretizace nezpůsobilých výdajů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84" y="6186105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7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Způsobilé výdaje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848007"/>
            <a:ext cx="10257997" cy="40424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Způsobilé výdaje – dokladování</a:t>
            </a:r>
          </a:p>
          <a:p>
            <a:pPr algn="just"/>
            <a:r>
              <a:rPr lang="cs-CZ" sz="2400" dirty="0"/>
              <a:t>nákup nemovitosti: znalecký posudek ne starší než 6 měsíců před uzavřením kupní smlouvy; kupní smlouva/smlouva o právu stavby; doklad o úhradě; doložení vlastnictví</a:t>
            </a:r>
          </a:p>
          <a:p>
            <a:pPr algn="just"/>
            <a:r>
              <a:rPr lang="cs-CZ" sz="2400" dirty="0"/>
              <a:t>projektová dokumentace, zabezpečení výstavby; povinná publicita, služby související s realizací projektu: smlouva vč. případných dodatků (případně dokumenty k VZ) nebo poptávka, objednávka; dodací list/předávací protokol; účetní/daňové doklady – faktura, likvidační list/doklad o zaúčtování; doklad o úhradě; doplňující informace – metodika výpočtu, pokud se uplatňuje pouze část výdaje;  	</a:t>
            </a:r>
          </a:p>
          <a:p>
            <a:pPr marL="0" indent="0" algn="just">
              <a:buNone/>
            </a:pPr>
            <a:endParaRPr lang="cs-CZ" sz="2400" dirty="0"/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</a:t>
            </a:r>
            <a:r>
              <a:rPr lang="cs-CZ" sz="4400" b="1" dirty="0">
                <a:solidFill>
                  <a:schemeClr val="bg1"/>
                </a:solidFill>
              </a:rPr>
              <a:t>ydání právního aktu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6093823" cy="4351338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V</a:t>
            </a:r>
            <a:r>
              <a:rPr lang="cs-CZ" sz="2400" b="0" i="0" u="none" strike="noStrike" baseline="0" dirty="0"/>
              <a:t>ydán zpravidla do 1 měsíce od výběru příslušné žádosti o podporu k financování nebo od splnění případných podmínek stanovených výzvou nebo výběrovou komisí.</a:t>
            </a:r>
          </a:p>
          <a:p>
            <a:pPr algn="just"/>
            <a:r>
              <a:rPr lang="cs-CZ" sz="2400" dirty="0"/>
              <a:t>Maximální lhůta stanovena na 6 měsíců          od </a:t>
            </a:r>
            <a:r>
              <a:rPr lang="pl-PL" sz="2400" b="0" i="0" u="none" strike="noStrike" baseline="0" dirty="0"/>
              <a:t>data schválení projektu k financování - t</a:t>
            </a:r>
            <a:r>
              <a:rPr lang="cs-CZ" sz="2400" dirty="0" err="1"/>
              <a:t>ato</a:t>
            </a:r>
            <a:r>
              <a:rPr lang="cs-CZ" sz="2400" dirty="0"/>
              <a:t> lhůta dána žadatelům na doplnění podkladů, např. stavebního povolení                 s nabytím právní moci.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25A87D7-9446-A931-2E5B-6AD8701ECA56}"/>
              </a:ext>
            </a:extLst>
          </p:cNvPr>
          <p:cNvSpPr txBox="1"/>
          <p:nvPr/>
        </p:nvSpPr>
        <p:spPr>
          <a:xfrm>
            <a:off x="1076311" y="1894282"/>
            <a:ext cx="6093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</a:rPr>
              <a:t>Právní akt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B154EB-F0F8-682C-1A93-DECB20A77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0432" y="2417502"/>
            <a:ext cx="3687361" cy="31734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3827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Způsobilé výdaje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848007"/>
            <a:ext cx="10257997" cy="40424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Způsobilé výdaje - dokladování</a:t>
            </a:r>
          </a:p>
          <a:p>
            <a:pPr algn="just"/>
            <a:r>
              <a:rPr lang="cs-CZ" sz="2400" dirty="0"/>
              <a:t>stavební práce, odstraňování staveb: smlouva vč. případných dodatků (případně dokumenty k VZ) nebo poptávka, objednávka; účetní/daňové doklady – faktura, likvidační list/doklad o zaúčtování; doklad o úhradě; dodací list/předávací protokol/soupis provedených prací (zjišťovací protokol); přehled čerpání odpovídající výdajům v dané ŽoP ve struktuře položkového rozpočtu v  odpovídajícím formátu; doplňující informace – metodika výpočtu, pokud se uplatňuje pouze část výdaje; navázání výdajů na položky projektového rozpočtu; demoliční výměr u bouracích prací; kolaudační rozhodnutí či souhlas nebo rozhodnutí o povolení k předčasnému užívání nebo zkušebního provozu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2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Způsobilé výdaje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4" y="1823026"/>
            <a:ext cx="10748186" cy="40069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Způsobilé výdaje - dokladování</a:t>
            </a:r>
          </a:p>
          <a:p>
            <a:pPr algn="just"/>
            <a:r>
              <a:rPr lang="cs-CZ" sz="2400" dirty="0"/>
              <a:t>pořízení majetku a vybavení staveb: smlouva (o dílo nebo kupní) vč. případných dodatků (případně dokumenty k VZ) nebo poptávka, objednávka; účetní/daňové doklady – faktura, likvidační list/doklad o zaúčtování; doklad o úhradě; dodací list/předávací protokol; znalecký posudek v případě nákupu použitého DHM ne starší 6 měsíců před pořízením; doplňující informace – metodika výpočtu, pokud se uplatňuje pouze část výdajů; navázání výdajů na položky projektového rozpočtu; </a:t>
            </a:r>
          </a:p>
          <a:p>
            <a:pPr algn="just"/>
            <a:r>
              <a:rPr lang="cs-CZ" sz="2400" dirty="0"/>
              <a:t>účetní doklady do 10 000,- Kč bez DPH za jeden účetní doklad – lze uvést do přehledu Seznam účetních dokladů a účetní doklady či paragony k ŽoP nedokládat; originály se povinně archivují a předkládají v případě kontroly na místě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8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Způsobilé výdaje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4" y="1823026"/>
            <a:ext cx="10748186" cy="40069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Způsobilé výdaje - dokladování</a:t>
            </a:r>
          </a:p>
          <a:p>
            <a:pPr algn="just"/>
            <a:r>
              <a:rPr lang="cs-CZ" sz="2400" dirty="0"/>
              <a:t>každý výdaj nárokovaný v ŽoP je znovu posuzován ze všech hledisek způsobilosti, a ačkoli v hodnocení byl vyhodnocen jako způsobilý, nemusí být schválen </a:t>
            </a:r>
          </a:p>
          <a:p>
            <a:pPr algn="just"/>
            <a:r>
              <a:rPr lang="cs-CZ" sz="2400" dirty="0"/>
              <a:t>příjemce je o způsobilých výdajích a použití dotace povinen vést oddělenou účetní evidenci </a:t>
            </a:r>
          </a:p>
          <a:p>
            <a:pPr algn="just"/>
            <a:r>
              <a:rPr lang="cs-CZ" sz="2400" dirty="0"/>
              <a:t>dokumentaci uchovat po dobu 10 let od ukončení projektu (k tomuto je třeba smluvně zavázat i dodavatele)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93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Legislativa:</a:t>
            </a:r>
          </a:p>
          <a:p>
            <a:pPr marL="0" indent="0">
              <a:buNone/>
            </a:pPr>
            <a:r>
              <a:rPr lang="cs-CZ" sz="2400" dirty="0"/>
              <a:t>• Zákon č. 134/2016 sb., o zadávaní veřejných zakázek</a:t>
            </a:r>
          </a:p>
          <a:p>
            <a:pPr marL="0" indent="0">
              <a:buNone/>
            </a:pPr>
            <a:r>
              <a:rPr lang="cs-CZ" sz="2400" dirty="0"/>
              <a:t>• Nařízení vlády č. 172/2016 sb., o stanovení finančních limitů a částek  </a:t>
            </a:r>
          </a:p>
          <a:p>
            <a:pPr marL="0" indent="0">
              <a:buNone/>
            </a:pPr>
            <a:r>
              <a:rPr lang="cs-CZ" sz="2400" dirty="0"/>
              <a:t>    pro účely ZZVZ</a:t>
            </a:r>
          </a:p>
          <a:p>
            <a:pPr marL="0" indent="0">
              <a:buNone/>
            </a:pPr>
            <a:r>
              <a:rPr lang="cs-CZ" sz="2400" dirty="0"/>
              <a:t>• Obecná pravidla pro žadatele a příjemce, Příloha č. 1 Obecných    </a:t>
            </a:r>
          </a:p>
          <a:p>
            <a:pPr marL="0" indent="0">
              <a:buNone/>
            </a:pPr>
            <a:r>
              <a:rPr lang="cs-CZ" sz="2400" dirty="0"/>
              <a:t>    pravidel pro žadatele a příjemce, Metodický pokyn pro oblast </a:t>
            </a:r>
          </a:p>
          <a:p>
            <a:pPr marL="0" indent="0">
              <a:buNone/>
            </a:pPr>
            <a:r>
              <a:rPr lang="cs-CZ" sz="2400" dirty="0"/>
              <a:t>    zadávání zakázek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4022419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Žadatelé/příjemci při zadávání zakázek nespadajících pod působnost ZZVZ/ZVZ, jsou povinni postupovat v souladu s Metodickým pokynem pro oblast zadávání zakázek (dále jen „MPZ“), který je přílohou č. 1 Obecných pravidel, a dodržovat požadavky, které jsou nad rámec MPZ v Obecných nebo Specifických pravidlech.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b="1" dirty="0"/>
              <a:t>Správné určení režimu zakázky (dle MPZ) podle předpokládané hodnoty:</a:t>
            </a:r>
          </a:p>
          <a:p>
            <a:pPr marL="0" indent="0">
              <a:buNone/>
            </a:pPr>
            <a:r>
              <a:rPr lang="cs-CZ" sz="2200" dirty="0"/>
              <a:t>a) malého rozsahu</a:t>
            </a:r>
          </a:p>
          <a:p>
            <a:pPr marL="0" indent="0">
              <a:buNone/>
            </a:pPr>
            <a:r>
              <a:rPr lang="cs-CZ" sz="2200" dirty="0"/>
              <a:t>b) vyšší hodnoty</a:t>
            </a:r>
          </a:p>
          <a:p>
            <a:pPr marL="0" indent="0">
              <a:buNone/>
            </a:pP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Zakázkou malého rozsahu je zakázka, jejíž předpokládaná hodnota je rovna nebo nižší než 2 000 000 Kč bez DPH v případě zakázky na dodávky a/nebo služby nebo 6 000 000 Kč bez DPH v případě zakázky na stavební práce.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1197960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Příjemci nejsou povinni postupy upravenými v MPZ zadávat zakázky malého rozsahu, jejichž předpokládaná hodnota je rovna nebo nižší než: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500 000,- Kč bez DPH nebo 2 000 000,- Kč bez DPH v případě zakázky na dodávky a/nebo služby nebo 6 000 000 Kč bez DPH v případě zakázky na stavební práce, pokud je zakázka zadávána příjemcem, který není zadavatelem podle § 4 odst. 1 až 3 ZZVZ a zároveň dotace poskytovaná na takovou zakázku není vyšší než 50 % peněžních prostředků, poskytnutých z rozpočtu veřejného zadavatele, z rozpočtu Evropské unie nebo veřejného rozpočtu cizího státu s výjimkou případů, kdy je zakázka plněna mimo území Evropské unie.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2443368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Předpokládaná hodnota zakázky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Dokládat vždy podklady a výpočet ke stanovení výše předpokládané hodnoty a způsob stanovení musí obsahovat konkrétní údaje, ze kterých zadavatel vycházel při stanovení předpokládané hodnoty zakázky, nestačí jenom písemné odůvodnění.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Uvádět přepokládanou hodnotu zakázky v zadávací dokumentaci.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předpokládané hodnoty zakázky se nezahrnuje DPH.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2143650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Administrativní doporučení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Veškeré dokumenty k VZ je nutné vkládat do MS2014+ k dané VZ, to samé se týká Dodatků k VZ – je tam i kolonka pro Dodatek.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Vždy dokládat k VZ podklady a výpočet ke stanovení výše předpokládané hodnoty – způsob stanovení musí obsahovat konkrétní údaje, ze kterých zadavatel vycházel při stanovení předpokládané hodnoty zakázky. Nestačí jen písemné zdůvodnění.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Nezapomínat vždy k VZ doložit také Přílohu č. 2 Obecných pravidel pro žadatele a příjemce, Seznam a čestné prohlášení ke střetu zájmů, kde bude také uvedena přesná identifikace jednotlivých osob z důvodu prověření střetu zájmů.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1572177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Nezapomínat vždy uvádět v ZD povinnost (dle Obecných pravidel pro žadatele a příjemce), aby dodavatelé (zhotovitelé) dodržovali následující povinnosti: 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Dodavatel je povinen uchovávat veškerou dokumentaci související s realizací projektu včetně účetních dokladů minimálně po dobu 10 let od ukončení realizace projektu. Pokud je v českých právních předpisech stanovena lhůta delší, musí ji dodavatel použít. 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Každá faktura musí být označena číslem projektu. 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3614498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Dodavatel je povinen po dobu 10 let od ukončení projektu poskytovat požadované informace a dokumentaci související s realizací projektu zaměstnancům nebo zmocněncům pověřených orgánů (MPSV, Ministerstva průmyslu a obchodu, Ministerstva financí, Evropské komise, Evropského účetního dvora, Nejvyššího kontrolního úřadu, příslušného orgánu finanční správy (dále jen OFS) a dalších oprávněných orgánů státní správy) a je povinen vytvořit výše uvedeným osobám podmínky k provedení kontroly vztahující se k realizaci projektu a poskytnout jim při provádění kontroly součinnost. 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148198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Údaje nutné k přípravě právního aktu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2" y="2026055"/>
            <a:ext cx="10998927" cy="396135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Skutečné datum zahájení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realizace projektu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Harmonogram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realizace projektu/akce včetně plánu finančního plnění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Aktualizovaná data indikativního </a:t>
            </a: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rozpočtu</a:t>
            </a:r>
            <a:endParaRPr lang="cs-C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Aktualizované dokumenty předložené v rámci žádosti o podporu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Číslo bankovního účtu příjemce 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Případné podmínky realizace vzešlé ze závěrů výběrové komise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975" y="5998999"/>
            <a:ext cx="7045182" cy="681146"/>
          </a:xfrm>
          <a:prstGeom prst="rect">
            <a:avLst/>
          </a:prstGeom>
        </p:spPr>
      </p:pic>
      <p:pic>
        <p:nvPicPr>
          <p:cNvPr id="5" name="Obrázek 4" descr="Obsah obrázku kresba, rukopis, Dětské kresby, klipart&#10;&#10;Obsah vygenerovaný umělou inteligencí může být nesprávný.">
            <a:extLst>
              <a:ext uri="{FF2B5EF4-FFF2-40B4-BE49-F238E27FC236}">
                <a16:creationId xmlns:a16="http://schemas.microsoft.com/office/drawing/2014/main" id="{E5C7EE14-052B-BC5F-56DD-4F766C8DB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78" y="3374408"/>
            <a:ext cx="2248270" cy="12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06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Příjemce je povinen zavázat dodavatele plněním zásady významně nepoškozovat environmentální cíle (dále jen DNSH). Tento závazek musí být obsažen jak ve smlouvách s dodavateli, tak již v samotné zadávací dokumentaci ke každé zakázce, na jejíž výdaje bude příjemce čerpat dotaci z RRF. 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Vždy doložit všechny dodané kompletní nabídky účastníků zadávacího řízení, nestačí jen vítězného dodavatele.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cs-CZ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Vždy si zkontrolovat stejný název VZ v ZD a v MS2014+, včetně údajů o VZ.</a:t>
            </a:r>
            <a:endParaRPr kumimoji="0" lang="cs-CZ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Uvádět v zadávací dokumentaci vždy odkaz na profil zadavatele, kde je VZ uveřejněna.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601309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Nezapomínat dokládat, že smlouva či dodatek, písemná zpráva, byli uveřejněny na profilu zadavatele dle zákona a v případě veřejnoprávních organizací také v registru smluv (obce vykonávající rozšířenou působnost, tedy tzv. obce III. stupně, příspěvkové organizace zřízené obcemi nižšího typu a právnické osoby, v níž má obec, které nebyla svěřena žádná rozšířená působnost, většinovou majetkovou účast, a to i prostřednictvím jiné právnické osoby).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Nepožadovat po PM či specialistovi VZ informace, jak vést zadávací řízení apod., nelze zodpovědět, obdržíte maximálně odkaz na příslušný zákon o zadávání VZ/ZVZ či metodický pokyn.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2569775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Upozornění pro zadavatele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Nezapomínat uvádět v ZD zda jde o otevřenou či uzavřenou výzvu u VZMR.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dokumentech k VZ vždy uvádět úplnou identifikaci zejména účastníků zadávacího řízení včetně – IČO a sídlo.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Pokud je zadavatel zastoupen osobou při výkonu práv a povinností souvisejících se zadávacím/výběrovým řízením vždy dokládat příslušnou plnou moc, pověření, příkazní smlouvu.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3358651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Vždy dokládat seznam oslovených dodavatelů s daty oslovení a také došlé nabídky s daty dodání (emailová doručenka spolu s odeslaným emailem, záznam v elektronickém nástroji, datová schránka apod.) včetně zaslaných příloh a pokud jsou nabídky doručeny v listinné podobě, tak samozřejmě </a:t>
            </a:r>
            <a:r>
              <a:rPr lang="cs-CZ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obálky s daty doručení apod.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Byla-li jmenována hodnoticí komise, tak vždy doložit příslušný dokument o jmenování. 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Dokládat údaje o skutečném majiteli u vybraných dodavatelů podle zákona upravujícího evidenci skutečných majitelů (dále jen "skutečný majitel") z evidence skutečných majitelů podle téhož zákona.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277128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Vždy doložit dokumenty, že zadavatel odeslal i obdržel odpověď na žádost o objasnění a doplnění nabídky účastníka zadávacího řízení včetně zaslaných příloh a také, že odeslal a obdržel odpověď od vítězného dodavatele na Výzvu k poskytnutí součinnosti k uzavření smlouvy o dílo.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výzvě k podání nabídek uvádět lhůtu pro podání nabídek (u VZMR je min. 10 dnů) včetně do kolika hodin a pravidla pro hodnocení nabídek dle odst. 7.3.3 MPZ či ZZVZ.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případě uzavření smlouvy, vždy uvádět označení smluvních stran vč. IČO a DIČ, pokud jsou přiděleny, dobu a místo plnění, smluvní sankce/pokuty.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1360476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protokolu o otevírání, posouzení a hodnocení nabídek vždy uvádět seznam doručených nabídek, včetně identifikačních údajů účastníků, datum a čas doručení nabídek a popis způsobu a odůvodnění hodnocení nabídek, pokud nebyla hodnocena pouze cena, podrobné odůvodnění výše přidělených bodů dle kritérií hodnocení včetně přesných vzorců.</a:t>
            </a:r>
            <a:endParaRPr lang="cs-CZ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Doložení zadavatele, že informoval bez zbytečného odkladu o výsledku výběrového řízení všechny účastníky, kteří podali nabídku ve lhůtě pro podání nabídek a jehož nabídka nebyla vyřazena z výběrového řízení.</a:t>
            </a:r>
            <a:endParaRPr lang="cs-CZ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případě, že je v ZD uvedena prohlídka místa plnění, tak doložení dokumentu o prohlídce místa plnění.</a:t>
            </a:r>
            <a:endParaRPr lang="cs-CZ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1727062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Změny VZ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Pokud žadatel předkládá dokumentaci o zakázce, která obsahuje změnu s dopadem na projekt (např. změna smlouvy/dodatek s pozměněným harmonogramem, finančním plánem apod.) musí o této změně zároveň informovat prostřednictvím </a:t>
            </a:r>
            <a:r>
              <a:rPr lang="cs-CZ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Žádosti o změnu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aby byl posouzen její komplexní dopad na projekt.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2483872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0548A-EB07-F3D7-3F36-C9CDD52D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cs-CZ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Dodatek:</a:t>
            </a:r>
            <a:endParaRPr lang="cs-CZ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Dokládat k příslušným změnám i potřebnou dokumentaci (např. fotodokumentace stavu před změnou, zápis ze stavebního deníku, zápis kontrolních dnů, stanoviska příslušných dotčených orgánů, souhlas projektanta apod.).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Přesné odůvodnění změny, zda se jedná o změnu dle § 222 odst. </a:t>
            </a:r>
            <a:r>
              <a:rPr lang="cs-CZ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2, 3, 4, 5, 6, 7 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ZZVZ.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Podrobně vysvětlí důvod prodloužení realizace ceny díla a navýšení ceny.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Uveřejnění na profilu zadavatele (v registru smluv).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77B6105-5F04-B226-56E0-4942D217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Veřejné zakázky </a:t>
            </a:r>
          </a:p>
        </p:txBody>
      </p:sp>
    </p:spTree>
    <p:extLst>
      <p:ext uri="{BB962C8B-B14F-4D97-AF65-F5344CB8AC3E}">
        <p14:creationId xmlns:p14="http://schemas.microsoft.com/office/powerpoint/2010/main" val="10398961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Publicita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848007"/>
            <a:ext cx="10257997" cy="4131086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600" dirty="0"/>
              <a:t>Přijetí prostředků RRF (Nástroj pro oživení a odolnost) znamená pro příjemce: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2600" dirty="0"/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600" dirty="0"/>
              <a:t>souhlas s uvedením v seznamu příjemců pro informování veřejnosti o názvu projektu a částce přidělené z veřejných zdrojů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600" dirty="0"/>
              <a:t>ve všech informačních a komunikačních činnostech dodržovat pravidla jednotné publicity stanovená Evropskou komisí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600" dirty="0"/>
              <a:t> musí být ve všech variantách povinné publicity uveden název projektu, hlavní cíl projektu a věta: Projekt &lt;název projektu&gt; je financován Evropskou unií 	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600" dirty="0"/>
              <a:t>název musí odpovídat názvu uvedenému v systému MS2014+, a to buď jeho plné, nebo zkrácené verzi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600" dirty="0"/>
              <a:t>dále jsou součástí povinné publicity logo EU pro použití v NPO, logo NPO ČR a logo MPSV ČR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72488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942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59D09-2DCC-DBF9-99EB-A9CE7DE9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přesahuje 12 mil. Kč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zveřejní na své </a:t>
            </a: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internetové stránce </a:t>
            </a: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umístí po zahájení realizace investice dočasný billboard/pamětní desku s informacemi o investici (po dokončení nahrazen stálou pamětní deskou/billboardem)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zajistí, aby subjekty, které se na operaci podílejí, byly o tomto financování informovány. Každý dokument týkající se provádění operace, jenž je použit pro informování veřejnosti nebo pro cílové skupiny, včetně jakéhokoliv potvrzení účasti nebo jiného potvrzení, musí obsahovat prohlášení o tom, že program byl podporován z RRF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nepřesahuje 12 mil. Kč včetně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zveřejní na své </a:t>
            </a: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internetové stránce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umístí na místě snadno viditelném pro veřejnost plakát, nebo elektronické zobrazovací zařízení s informacemi o projektu o minimální velikosti A3 zobrazovací plochy (displeje, obrazovky).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zajistí, aby subjekty, které se na operaci podílejí, byly o tomto financování informovány. Každý dokument týkající se provádění operace, jenž je použit pro informování veřejnosti nebo pro cílové skupiny, včetně jakéhokoliv potvrzení účasti nebo jiného potvrzení, musí obsahovat prohlášení o tom, že program byl podporován z RRF 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75E3042-7F9A-1EB6-0305-F16BC74B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Publicita - Povinné informační a propagační nástroje po vydání prvního právní aktu: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2B12C7-5FC2-B473-AC2A-F69C14E7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8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Dokumenty nutné k přípravě právního aktu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011197"/>
            <a:ext cx="11854543" cy="258688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Prokázání vlastnických vztahů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 nemovitostem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Stavební povolení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 vyznačeným nabytím právní moci či obdobný dokument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46" y="5966053"/>
            <a:ext cx="7053317" cy="681932"/>
          </a:xfrm>
          <a:prstGeom prst="rect">
            <a:avLst/>
          </a:prstGeom>
        </p:spPr>
      </p:pic>
      <p:pic>
        <p:nvPicPr>
          <p:cNvPr id="10" name="Obrázek 9" descr="Obsah obrázku kresba, skica, Dětské kresby, osoba&#10;&#10;Obsah vygenerovaný umělou inteligencí může být nesprávný.">
            <a:extLst>
              <a:ext uri="{FF2B5EF4-FFF2-40B4-BE49-F238E27FC236}">
                <a16:creationId xmlns:a16="http://schemas.microsoft.com/office/drawing/2014/main" id="{30EAD4B0-A44E-8E50-8858-F765DBEA1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77"/>
          <a:stretch/>
        </p:blipFill>
        <p:spPr>
          <a:xfrm>
            <a:off x="9206658" y="5109995"/>
            <a:ext cx="2590473" cy="1232217"/>
          </a:xfrm>
          <a:prstGeom prst="rect">
            <a:avLst/>
          </a:prstGeom>
        </p:spPr>
      </p:pic>
      <p:pic>
        <p:nvPicPr>
          <p:cNvPr id="5" name="Obrázek 4" descr="Obsah obrázku text, Písmo, logo, Obchodní značka&#10;&#10;Obsah vygenerovaný umělou inteligencí může být nesprávný.">
            <a:extLst>
              <a:ext uri="{FF2B5EF4-FFF2-40B4-BE49-F238E27FC236}">
                <a16:creationId xmlns:a16="http://schemas.microsoft.com/office/drawing/2014/main" id="{E24E268B-D5FA-31AA-1DD4-93BF494DD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77" y="3429000"/>
            <a:ext cx="3518905" cy="175945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DD5F44-C347-6A0F-5583-9EAB2F0CCD12}"/>
              </a:ext>
            </a:extLst>
          </p:cNvPr>
          <p:cNvSpPr txBox="1"/>
          <p:nvPr/>
        </p:nvSpPr>
        <p:spPr>
          <a:xfrm>
            <a:off x="502919" y="3304640"/>
            <a:ext cx="6825344" cy="1874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Čestné prohlášení k vyloučení střetu zájmů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Čestné prohlášení k vyvázání se z veřejné podpory (v případě zaměstnaneckých dětských skupin) podle typu subjektu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1884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4F9E70-C3DC-C830-D71E-36B689656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5324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jsou způsobilými výdaji projektu (výdaje na publicitu nad rámec povinné publicity nejsou způsobilé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realizované formy publicity se popisují a dokládají ve Zprávě o realizaci a Zprávě o udržitelnosti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možnost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využít generátor publicity, který je zpřístupněn na webu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https://publicita.dotaceeu.cz/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lang="cs-CZ" sz="1200" dirty="0"/>
              <a:t>                                                                                                                                                                                                                                 (logo MPSV vložit místo loga příjemce)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32C7DB1-05EE-6444-BF73-96F1B8F2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Publicita - </a:t>
            </a:r>
            <a:r>
              <a:rPr lang="pt-BR" b="1" dirty="0">
                <a:solidFill>
                  <a:schemeClr val="bg1"/>
                </a:solidFill>
              </a:rPr>
              <a:t>Náklady na povinné informační a propagační nástroje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5AD207-587B-5FE2-28C9-3D0E6437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44" y="3327741"/>
            <a:ext cx="1797142" cy="18352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20052FB-2BEE-4FCA-D53F-9917AB748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977" y="3368466"/>
            <a:ext cx="2721047" cy="17537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423676C-1E91-62FA-0355-C946D1615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962" y="3323907"/>
            <a:ext cx="2199114" cy="20415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7535C84-E7C9-CB1B-FE39-03342AD85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24" y="3455997"/>
            <a:ext cx="2540131" cy="16662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91895A0-E340-A39A-0BE2-DF59562DC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506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AAE5EF-0FF8-8146-18F6-DC3ED46DA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37245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Časté chyby dosud vykazovaných publicit: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2400" dirty="0"/>
              <a:t>chybí povinné prvky publicity (3 loga)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2400" dirty="0"/>
              <a:t>není vyplněn komentář pro Plakát a Povinné prvky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2400" dirty="0"/>
              <a:t>není doložen screenshot webových stránek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2400" dirty="0"/>
          </a:p>
          <a:p>
            <a:pPr algn="just">
              <a:defRPr/>
            </a:pPr>
            <a:r>
              <a:rPr lang="cs-CZ" sz="2400" dirty="0"/>
              <a:t>Při nesplnění pravidel pro zpracování povinných a informačních a propagačních nástrojů bude uplatněna sankce v souladu s podmínkami právního aktu.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58B2743-7428-6DB6-61F9-0D8DB418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Publicita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5732F5-1DAF-1844-3F4D-B7936F5E3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84" y="5922335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048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Indikátory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92595"/>
            <a:ext cx="11212830" cy="4086498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2500" b="0" i="0" u="none" strike="noStrike" baseline="0" dirty="0">
                <a:solidFill>
                  <a:srgbClr val="000000"/>
                </a:solidFill>
              </a:rPr>
              <a:t>Pokud během realizace nastanou změny projektu, které mohou ovlivnit cílovou hodnotu indikátoru nebo datum cílové hodnoty, je nutné je hlásit formou Žádosti o změnu.</a:t>
            </a:r>
          </a:p>
          <a:p>
            <a:pPr algn="just"/>
            <a:r>
              <a:rPr lang="cs-CZ" sz="2500" dirty="0"/>
              <a:t>Nenaplnění závazné cílové hodnoty indikátoru do doby stanovené v Právním aktu, může v souladu s Pravidly NPO vést k finanční opravě nebo nevyplacení dotace. Neudržení dosažené hodnoty po dobu udržitelnosti může mít charakter porušení rozpočtové kázně s následkem finanční opravy podle Podmínek Právního aktu.</a:t>
            </a:r>
          </a:p>
          <a:p>
            <a:pPr algn="just"/>
            <a:r>
              <a:rPr lang="cs-CZ" sz="2500" dirty="0"/>
              <a:t>Podrobné informace k jednotlivým indikátorům a závazná pravidla jejich vykazování a výpočtu obsahují metodické listy indikátorů, které jsou přílohou Specifických pravidel vydaných k příslušné výzvě.</a:t>
            </a:r>
          </a:p>
          <a:p>
            <a:pPr algn="just"/>
            <a:r>
              <a:rPr lang="cs-CZ" sz="2500" dirty="0"/>
              <a:t>Jakékoliv změny v projektu, které by mohly mít vliv na hodnoty indikátorů doporučujeme konzultovat předem s projektovým manažerem daného projektu.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61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ENVI Indikátory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92595"/>
            <a:ext cx="11212830" cy="408649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2400" dirty="0"/>
              <a:t>Do této kategorie spadají: </a:t>
            </a:r>
            <a:r>
              <a:rPr lang="cs-CZ" sz="2400" b="1" dirty="0"/>
              <a:t>32300 - Snížení konečné spotřeby energie</a:t>
            </a:r>
            <a:r>
              <a:rPr lang="cs-CZ" sz="2400" dirty="0"/>
              <a:t>,</a:t>
            </a:r>
            <a:r>
              <a:rPr lang="cs-CZ" sz="2400" b="1" dirty="0"/>
              <a:t> 36113 - Snížení emisí CO</a:t>
            </a:r>
            <a:r>
              <a:rPr lang="cs-CZ" sz="2400" b="1" baseline="-25000" dirty="0"/>
              <a:t>2</a:t>
            </a:r>
            <a:r>
              <a:rPr lang="cs-CZ" sz="2400" b="1" dirty="0"/>
              <a:t> </a:t>
            </a:r>
            <a:r>
              <a:rPr lang="cs-CZ" sz="2400" dirty="0"/>
              <a:t>a</a:t>
            </a:r>
            <a:r>
              <a:rPr lang="cs-CZ" sz="2400" b="1" dirty="0"/>
              <a:t> 32601 - Úspora primární energie</a:t>
            </a:r>
            <a:r>
              <a:rPr lang="cs-CZ" sz="2400" dirty="0"/>
              <a:t>.</a:t>
            </a:r>
          </a:p>
          <a:p>
            <a:pPr algn="just"/>
            <a:r>
              <a:rPr lang="cs-CZ" sz="2400" dirty="0"/>
              <a:t>Jestliže po realizaci projektu nedojde k naplnění cílové hodnoty ENVI indikátorů, </a:t>
            </a:r>
            <a:r>
              <a:rPr lang="cs-CZ" sz="2400" b="1" dirty="0"/>
              <a:t>tj.</a:t>
            </a:r>
            <a:r>
              <a:rPr lang="cs-CZ" sz="2400" dirty="0"/>
              <a:t> </a:t>
            </a:r>
            <a:r>
              <a:rPr lang="cs-CZ" sz="2400" b="1" dirty="0"/>
              <a:t>dosažená hodnota těchto indikátorů je nižší než předpokládaná cílová hodnota těchto indikátorů</a:t>
            </a:r>
            <a:r>
              <a:rPr lang="cs-CZ" sz="2400" dirty="0"/>
              <a:t>, potom se nejedná o porušení podmínek, které by bylo sankcionováno.</a:t>
            </a:r>
          </a:p>
          <a:p>
            <a:pPr algn="just"/>
            <a:r>
              <a:rPr lang="cs-CZ" sz="2400" b="1" dirty="0"/>
              <a:t>Dosažená hodnota </a:t>
            </a:r>
            <a:r>
              <a:rPr lang="cs-CZ" sz="2400" dirty="0"/>
              <a:t>je uvedena ve stanovisku energetického specialisty k závěrečnému vyhodnocení akce zpracovaném na základě výpočtu vycházejících z údajů uvedených buď:  </a:t>
            </a:r>
          </a:p>
          <a:p>
            <a:pPr marL="514350" indent="-514350" algn="just">
              <a:buAutoNum type="romanUcPeriod"/>
            </a:pPr>
            <a:r>
              <a:rPr lang="cs-CZ" sz="2400" dirty="0"/>
              <a:t>v energetickém posudku pro stav po realizaci, nebo</a:t>
            </a:r>
          </a:p>
          <a:p>
            <a:pPr marL="514350" indent="-514350" algn="just">
              <a:buAutoNum type="romanUcPeriod"/>
            </a:pPr>
            <a:r>
              <a:rPr lang="cs-CZ" sz="2400" dirty="0"/>
              <a:t>ve změnových dokumentech dokládajících skutečné provedení projektu v případech, kdy dochází ke změnám v projektu mající vliv na dosaženou hodnotu, nebo</a:t>
            </a:r>
          </a:p>
          <a:p>
            <a:pPr marL="514350" indent="-514350" algn="just">
              <a:buAutoNum type="romanUcPeriod"/>
            </a:pPr>
            <a:r>
              <a:rPr lang="cs-CZ" sz="2400" dirty="0"/>
              <a:t>v dokladech dokládající reálnou spotřebu provozu po realizaci projektu.</a:t>
            </a:r>
          </a:p>
          <a:p>
            <a:pPr algn="just"/>
            <a:r>
              <a:rPr lang="cs-CZ" sz="2400" dirty="0"/>
              <a:t>V případě, že je předmětem projektu </a:t>
            </a:r>
            <a:r>
              <a:rPr lang="cs-CZ" sz="2400" b="1" dirty="0"/>
              <a:t>novostavba</a:t>
            </a:r>
            <a:r>
              <a:rPr lang="cs-CZ" sz="2400" dirty="0"/>
              <a:t>, potom jsou výše uvedené ENVI indikátory pro projekt </a:t>
            </a:r>
            <a:r>
              <a:rPr lang="cs-CZ" sz="2400" b="1" dirty="0"/>
              <a:t>nerelevantní</a:t>
            </a:r>
            <a:r>
              <a:rPr lang="cs-CZ" sz="2400" dirty="0"/>
              <a:t>. </a:t>
            </a:r>
          </a:p>
          <a:p>
            <a:pPr algn="just"/>
            <a:r>
              <a:rPr lang="cs-CZ" sz="2400" dirty="0"/>
              <a:t>Vždy je nutné vykazovat rozdíl, </a:t>
            </a:r>
            <a:r>
              <a:rPr lang="cs-CZ" sz="2400" b="1" dirty="0"/>
              <a:t>tj. prokázat, že realizací projektu došlo ke snížení či úspoře v závislosti na indikátoru</a:t>
            </a:r>
            <a:r>
              <a:rPr lang="cs-CZ" sz="2400" dirty="0"/>
              <a:t>, nikoliv </a:t>
            </a:r>
            <a:r>
              <a:rPr lang="cs-CZ" sz="2400" b="1" dirty="0"/>
              <a:t>množství energie/emisí dodávaných do budovy po realizaci projektu</a:t>
            </a:r>
            <a:r>
              <a:rPr lang="cs-CZ" sz="2400" dirty="0"/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76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Princip DNSH – I.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92595"/>
            <a:ext cx="11212830" cy="4086498"/>
          </a:xfrm>
        </p:spPr>
        <p:txBody>
          <a:bodyPr>
            <a:noAutofit/>
          </a:bodyPr>
          <a:lstStyle/>
          <a:p>
            <a:r>
              <a:rPr lang="cs-CZ" sz="2200" b="0" i="0" u="none" strike="noStrike" baseline="0" dirty="0">
                <a:solidFill>
                  <a:srgbClr val="000000"/>
                </a:solidFill>
              </a:rPr>
              <a:t>Jedná se o zásadu „významně nepoškozovat“ životní prostředí při realizaci projektů NPO – „Do No </a:t>
            </a:r>
            <a:r>
              <a:rPr lang="cs-CZ" sz="2200" b="0" i="0" u="none" strike="noStrike" baseline="0" dirty="0" err="1">
                <a:solidFill>
                  <a:srgbClr val="000000"/>
                </a:solidFill>
              </a:rPr>
              <a:t>Significant</a:t>
            </a:r>
            <a:r>
              <a:rPr lang="cs-CZ" sz="2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200" b="0" i="0" u="none" strike="noStrike" baseline="0" dirty="0" err="1">
                <a:solidFill>
                  <a:srgbClr val="000000"/>
                </a:solidFill>
              </a:rPr>
              <a:t>Harm</a:t>
            </a:r>
            <a:r>
              <a:rPr lang="cs-CZ" sz="2200" b="0" i="0" u="none" strike="noStrike" baseline="0" dirty="0">
                <a:solidFill>
                  <a:srgbClr val="000000"/>
                </a:solidFill>
              </a:rPr>
              <a:t>“ (DNSH).</a:t>
            </a:r>
          </a:p>
          <a:p>
            <a:r>
              <a:rPr lang="cs-CZ" sz="2200" b="0" i="0" u="none" strike="noStrike" baseline="0" dirty="0">
                <a:solidFill>
                  <a:srgbClr val="000000"/>
                </a:solidFill>
              </a:rPr>
              <a:t>Požadavky na dodržení zásady DNSH v projektech jsou uvedeny ve Specifických pravidlech pro žadatele a příjemce a v příloze č. 18 Obecných pravidel pro žadatele a příjemce.</a:t>
            </a:r>
          </a:p>
          <a:p>
            <a:pPr algn="just"/>
            <a:r>
              <a:rPr lang="cs-CZ" sz="2200" dirty="0"/>
              <a:t>Příjemce dokládá naplnění principů DNSH v rámci závěrečné žádosti o platbu/zprávy o realizaci a při kontrole projektů na místě.</a:t>
            </a:r>
          </a:p>
          <a:p>
            <a:pPr algn="just"/>
            <a:r>
              <a:rPr lang="cs-CZ" sz="2200" dirty="0"/>
              <a:t>V závěrečné zprávě o realizaci/ žádosti o platbu bude ze strany pracovníků VK NPO 3.3 ověřováno, zda příjemce splnil všechna opatření, jak jsou popsána v příloze č. 18 Obecných pravidel, tj. že splnil všechny požadavky výzvy. Splnění podmínek bude doloženo vždy vyplněným a podepsaným Potvrzením o splnění požadavků/podmínek DNSH (příloha č. 19 Obecných pravidel) a dalšími podpůrnými dokumenty (vážními lístky, fotodokumentací, technickými listy produktů, potvrzením/smlouvou o recyklaci stavebních odpadů apod.).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328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Princip DNSH – II.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92595"/>
            <a:ext cx="11212830" cy="4086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/>
              <a:t>Konkrétní oblasti a způsob prokázání:</a:t>
            </a:r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1. Udržitelné využívání a ochrana vodních zdrojů (pokud jsou v projektu pořizována zařízení pro používání vody)</a:t>
            </a:r>
          </a:p>
          <a:p>
            <a:pPr marL="0" indent="0">
              <a:buNone/>
            </a:pPr>
            <a:r>
              <a:rPr lang="cs-CZ" sz="2200" b="1" u="sng" dirty="0"/>
              <a:t>Podmínka:</a:t>
            </a:r>
            <a:r>
              <a:rPr lang="cs-CZ" sz="2200" b="1" dirty="0"/>
              <a:t> </a:t>
            </a:r>
            <a:r>
              <a:rPr lang="cs-CZ" sz="2200" dirty="0"/>
              <a:t>Jsou-li instalována zařízení k využívání vody, je pro ně uvedená spotřeba vody doložena technickými listy výrobku, stavební certifikací nebo stávajícím štítkem výrobku v EU:</a:t>
            </a:r>
          </a:p>
          <a:p>
            <a:pPr>
              <a:spcBef>
                <a:spcPts val="60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umyvadlové baterie a kuchyňské baterie mají maximální průtok vody 6 litrů/min; </a:t>
            </a:r>
          </a:p>
          <a:p>
            <a:pPr>
              <a:spcBef>
                <a:spcPts val="60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sprchy mají maximální průtok vody 8 litrů/min; </a:t>
            </a:r>
          </a:p>
          <a:p>
            <a:pPr>
              <a:spcBef>
                <a:spcPts val="60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WC zahrnující soupravy, mísy a splachovací nádrže mají úplný objem splachovací vody maximálně 6 litrů a maximální průměrný objem splachovací vody 3,5 litru; </a:t>
            </a:r>
          </a:p>
          <a:p>
            <a:pPr>
              <a:spcBef>
                <a:spcPts val="600"/>
              </a:spcBef>
            </a:pPr>
            <a:r>
              <a:rPr lang="cs-CZ" sz="2200" b="0" i="0" u="none" strike="noStrike" dirty="0">
                <a:latin typeface="Calibri" panose="020F0502020204030204" pitchFamily="34" charset="0"/>
              </a:rPr>
              <a:t>pisoáry spotřebují maximálně 2 litry/mísu/hodinu. Splachovací pisoáry mají maximální úplný objem splachovací vody 1 litr. </a:t>
            </a:r>
          </a:p>
          <a:p>
            <a:endParaRPr lang="cs-CZ" sz="2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63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Princip DNSH – III.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92595"/>
            <a:ext cx="11212830" cy="408649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2400" b="1" dirty="0"/>
              <a:t>2. Přechod na oběhové hospodářství</a:t>
            </a:r>
          </a:p>
          <a:p>
            <a:pPr algn="just"/>
            <a:r>
              <a:rPr lang="cs-CZ" sz="2400" b="1" u="sng" dirty="0"/>
              <a:t>Podmínka:</a:t>
            </a:r>
            <a:r>
              <a:rPr lang="cs-CZ" sz="2400" dirty="0"/>
              <a:t> Nejméně </a:t>
            </a:r>
            <a:r>
              <a:rPr lang="cs-CZ" sz="2400" b="1" dirty="0"/>
              <a:t>70 % (hmotnostních) stavebního a demoličního odpadu </a:t>
            </a:r>
            <a:r>
              <a:rPr lang="cs-CZ" sz="2400" dirty="0"/>
              <a:t>neklasifikovaného jako nebezpečný (s výjimkou v přírodě se vyskytujících materiálů uvedených v kategorii 17 05 04 v Evropském seznamu odpadů stanoveném rozhodnutím 2000/532/ES) vzniklého na staveništi musí být připraveno k opětovnému použití, recyklaci a k jiným druhům materiálového využití, včetně zásypů, při nichž jsou jiné materiály nahrazeny odpadem, v souladu s hierarchií způsobů nakládání s odpady a protokolem EU pro nakládání se stavebním a demoličním odpadem.</a:t>
            </a:r>
          </a:p>
          <a:p>
            <a:pPr algn="just"/>
            <a:r>
              <a:rPr lang="cs-CZ" sz="2400" b="1" u="sng" dirty="0"/>
              <a:t>Z čeho vycházet:</a:t>
            </a:r>
            <a:r>
              <a:rPr lang="cs-CZ" sz="2400" dirty="0"/>
              <a:t> Základem je vyhláška č. 8/2021 Sb., o Katalogu odpadů a posuzování vlastností odpadů https://www.zakonyprolidi.cz/cs/2021-8, která jako přílohu obsahuje katalog odpadů. Z kapitoly 17 tvoří základní soubor odpadů, ze kterého je potřeba připravit minimálně 70 % k opětovnému použití, všechny položky, </a:t>
            </a:r>
            <a:r>
              <a:rPr lang="cs-CZ" sz="2400" b="1" u="sng" dirty="0"/>
              <a:t>s výjimkou </a:t>
            </a:r>
            <a:r>
              <a:rPr lang="cs-CZ" sz="2400" dirty="0"/>
              <a:t>těch, které ve svém označení obsahují slovo </a:t>
            </a:r>
            <a:r>
              <a:rPr lang="cs-CZ" sz="2400"/>
              <a:t>„nebezpečný“, </a:t>
            </a:r>
            <a:r>
              <a:rPr lang="cs-CZ" sz="2400" dirty="0"/>
              <a:t>a s výjimkou položky 17 05 04 (Zemina a kamení neuvedené pod číslem 17 05 03). Obdobně se do základního souboru nezapočítá materiál splňující požadavky/kritéria pro vedlejší produkt dle platné legislativy.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593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Princip DNSH – IV.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92595"/>
            <a:ext cx="11212830" cy="408649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sz="2400" b="1" dirty="0"/>
              <a:t>2. Přechod na oběhové hospodářství</a:t>
            </a:r>
          </a:p>
          <a:p>
            <a:pPr algn="just"/>
            <a:r>
              <a:rPr lang="cs-CZ" sz="2400" dirty="0"/>
              <a:t>Pro plnění podmínky DNSH není nutné splnit definici odpadu dle zákona č. 541/2020 Sb., o odpadech, lze započítat i další druhy materiálů, které jsou ihned využity na staveništi a které se formálně nestanou odpadem dle zákona. Do tohoto množství se opět nezapočítává nebezpečný materiál (musí s ním být nakládáno v souladu s legislativou) a materiál svým charakterem spadající pod položku 17 05 04 (Zemina a kamení).</a:t>
            </a:r>
          </a:p>
          <a:p>
            <a:pPr algn="just"/>
            <a:r>
              <a:rPr lang="cs-CZ" sz="2400" b="1" u="sng" dirty="0"/>
              <a:t>Jak prokazovat splnění:</a:t>
            </a:r>
            <a:r>
              <a:rPr lang="cs-CZ" sz="2400" dirty="0"/>
              <a:t> Je třeba uvést alespoň celkové množství relevantního odpadu a celkové množství recyklovaného odpadu. Tuto informaci příjemce uvede jako součást závěrečné zprávy o realizaci/žádosti o platbu v Potvrzení o splnění požadavků/podmínek DNSH, případně jako samostatnou přílohu tohoto Potvrzení. Dále je tuto skutečnost nutné podložit dalšími průkaznými dokumenty, např. vážními lístky, potvrzení/smlouvu o recyklaci stavebních odpadů, případně důkazy prokazujícími znovuvyužití tohoto materiálu.</a:t>
            </a:r>
            <a:endParaRPr lang="cs-CZ" sz="2400" b="1" u="sng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706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Opatření v oblasti energetických úspor – I.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92595"/>
            <a:ext cx="11212830" cy="408649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dirty="0"/>
              <a:t>Nedílnou součástí realizace projektů NPO, které jsou v gesci MPSV, jsou i opatření v oblasti dosažení energetických úspor. Obecně platí, že se musí jednat o: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cs-CZ" sz="2400" dirty="0"/>
              <a:t>novostavbu, která dosahuje alespoň 20 % úspor primární energie oproti NZEB (budova s téměř nulovou spotřebou energie), nebo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cs-CZ" sz="2400" dirty="0"/>
              <a:t>se jedná o rekonstrukci typ A (více než 30 % úspor primární energie, resp. 30% snížení emisí), nebo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cs-CZ" sz="2400" dirty="0"/>
              <a:t>se jedná rekonstrukci typ B (alespoň 2 % úspor primární energie, resp. 2% snížení emisí).</a:t>
            </a:r>
          </a:p>
          <a:p>
            <a:pPr algn="just"/>
            <a:r>
              <a:rPr lang="cs-CZ" sz="2400" dirty="0"/>
              <a:t>Splnění jednoho z výše uvedených typů opatření (a na ně navázaných stavebních a technických úprav), k nimž se příjemce zavázal, je podmínkou Výzvy, a případné nesplnění může být sankcionováno v souladu s PA.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02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Opatření v oblasti energetických úspor – II.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92595"/>
            <a:ext cx="11212830" cy="42317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400" dirty="0"/>
              <a:t>S ohledem na tato opatření je příjemce povinen jako přílohu závěrečné zprávy o realizaci/ žádosti o platbu doložit </a:t>
            </a:r>
            <a:r>
              <a:rPr lang="cs-CZ" sz="2400" b="1" dirty="0"/>
              <a:t>Stanovisko energetického specialisty k Závěrečnému vyhodnocení akce</a:t>
            </a:r>
            <a:r>
              <a:rPr lang="cs-CZ" sz="2400" dirty="0"/>
              <a:t> (příloha č. 20 Obecných pravidel pro žadatele a příjemce).</a:t>
            </a:r>
          </a:p>
          <a:p>
            <a:pPr algn="just"/>
            <a:r>
              <a:rPr lang="cs-CZ" sz="2400" dirty="0"/>
              <a:t>V tomto Stanovisku energetický specialista potvrdí, že realizací projektu došlo ke </a:t>
            </a:r>
            <a:r>
              <a:rPr lang="cs-CZ" sz="2400" b="1" dirty="0"/>
              <a:t>splnění opatření na snížení energetické náročnosti budovy. </a:t>
            </a:r>
            <a:r>
              <a:rPr lang="cs-CZ" sz="2400" dirty="0"/>
              <a:t>V případě změn s vlivem na energetickou účinnost v průběhu realizace by měl tyto změny promítnout do tohoto Stanoviska. V některých případech je nutné doložit </a:t>
            </a:r>
            <a:r>
              <a:rPr lang="cs-CZ" sz="2400" b="1" dirty="0"/>
              <a:t>aktualizovaný PENB</a:t>
            </a:r>
            <a:r>
              <a:rPr lang="cs-CZ" sz="2400" dirty="0"/>
              <a:t>, např. při změně topného média oproti navrhovanému stavu apod.</a:t>
            </a:r>
          </a:p>
          <a:p>
            <a:pPr algn="just"/>
            <a:r>
              <a:rPr lang="cs-CZ" sz="2400" dirty="0"/>
              <a:t>V </a:t>
            </a:r>
            <a:r>
              <a:rPr lang="cs-CZ" sz="2400" b="1" dirty="0"/>
              <a:t>případě rekonstrukcí </a:t>
            </a:r>
            <a:r>
              <a:rPr lang="cs-CZ" sz="2400" dirty="0"/>
              <a:t>je dále nutné uvést </a:t>
            </a:r>
            <a:r>
              <a:rPr lang="cs-CZ" sz="2400" b="1" dirty="0"/>
              <a:t>procentuální výši dosažených úspor/snížení emisí</a:t>
            </a:r>
            <a:r>
              <a:rPr lang="cs-CZ" sz="2400" dirty="0"/>
              <a:t>.</a:t>
            </a:r>
          </a:p>
          <a:p>
            <a:pPr algn="just"/>
            <a:r>
              <a:rPr lang="cs-CZ" sz="2400" dirty="0"/>
              <a:t>Samotné podkladové dokumenty pro vypracování stanoviska jsou </a:t>
            </a:r>
            <a:r>
              <a:rPr lang="cs-CZ" sz="2400" b="1" dirty="0"/>
              <a:t>zejména PENB, projektová dokumentace projektu, informace o provozu</a:t>
            </a:r>
            <a:r>
              <a:rPr lang="cs-CZ" sz="2400" dirty="0"/>
              <a:t> apod. Blíže viz příloha č. 20 Obecných pravidel pro žadatele a příjemce.</a:t>
            </a:r>
          </a:p>
          <a:p>
            <a:pPr algn="just"/>
            <a:r>
              <a:rPr lang="cs-CZ" sz="2400" dirty="0"/>
              <a:t>Dále je vhodné doložit i </a:t>
            </a:r>
            <a:r>
              <a:rPr lang="cs-CZ" sz="2400" b="1" dirty="0"/>
              <a:t>fotodokumentaci</a:t>
            </a:r>
            <a:r>
              <a:rPr lang="cs-CZ" sz="2400" dirty="0"/>
              <a:t> provedených opatření.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Urychlení přípravy právních aktů u projektů </a:t>
            </a:r>
            <a:br>
              <a:rPr lang="cs-CZ" sz="4000" b="1" dirty="0">
                <a:solidFill>
                  <a:schemeClr val="bg1"/>
                </a:solidFill>
              </a:rPr>
            </a:br>
            <a:r>
              <a:rPr lang="cs-CZ" sz="4000" b="1" dirty="0">
                <a:solidFill>
                  <a:schemeClr val="bg1"/>
                </a:solidFill>
              </a:rPr>
              <a:t>schválených s výhradou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25" y="1903135"/>
            <a:ext cx="10224949" cy="41160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případě, kdy se závěry výběrové komise souhlasíte, můžete se vzdát práva podání žádosti o přezkum, </a:t>
            </a: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 ihned po 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obdržení </a:t>
            </a: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Vyrozumění o doporučení projektu k podpoře s výhradou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(j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edná se o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kalendářních dnů od dne doručení Vyrozumění, kdy musí vlastník komponenty vyčkat na právo příjemce možnosti využí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přezkumného řízení)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Můžeme Vám zajistit </a:t>
            </a: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podepsané Vyrozumění o doporučení projektu                          k financování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(možno využít při právních úkonech dříve než dojde k vydání samotného právního aktu)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Urychlení na straně příjemce: detailně nastudovat požadavky potřebné k vydání právního aktu - doložit potřebná doplnění včas a najednou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  <p:pic>
        <p:nvPicPr>
          <p:cNvPr id="8" name="Obrázek 7" descr="Obsah obrázku srdce, červená, design&#10;&#10;Obsah vygenerovaný umělou inteligencí může být nesprávný.">
            <a:extLst>
              <a:ext uri="{FF2B5EF4-FFF2-40B4-BE49-F238E27FC236}">
                <a16:creationId xmlns:a16="http://schemas.microsoft.com/office/drawing/2014/main" id="{E79D8ECF-6F5B-6704-8728-A233105FF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451" y="1931520"/>
            <a:ext cx="572589" cy="57258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0F8C0E-4821-1B4D-E24F-B715B14C7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51" y="3677672"/>
            <a:ext cx="573074" cy="5669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9DF905A-D123-A5A7-FFAD-ED70B0EFE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51" y="4922567"/>
            <a:ext cx="57307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182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99" y="250316"/>
            <a:ext cx="11014001" cy="1257182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Udržitelnost – doba udržitelnosti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658679"/>
            <a:ext cx="10257997" cy="43204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400" dirty="0"/>
              <a:t>= </a:t>
            </a:r>
            <a:r>
              <a:rPr lang="pl-PL" sz="2400" dirty="0">
                <a:solidFill>
                  <a:srgbClr val="FF0000"/>
                </a:solidFill>
              </a:rPr>
              <a:t>Doba, po kterou příjemce musí zachovat výstupy projektu</a:t>
            </a:r>
          </a:p>
          <a:p>
            <a:pPr algn="just"/>
            <a:r>
              <a:rPr lang="pl-PL" sz="2400" dirty="0"/>
              <a:t>Počítá se ode dne následujícího po datu nastavení centrálního stavu Projekt finančně ukončen ze strany ŘO v MS2014+ (= provedení poslední platby příjemci ze strany vlastníka komponenty)</a:t>
            </a:r>
          </a:p>
          <a:p>
            <a:pPr algn="just"/>
            <a:endParaRPr lang="pl-PL" sz="2400" dirty="0"/>
          </a:p>
          <a:p>
            <a:pPr marL="0" indent="0" algn="just">
              <a:buNone/>
            </a:pPr>
            <a:r>
              <a:rPr lang="pl-PL" sz="2400" dirty="0">
                <a:solidFill>
                  <a:srgbClr val="FF0000"/>
                </a:solidFill>
              </a:rPr>
              <a:t>POZOR:</a:t>
            </a:r>
            <a:r>
              <a:rPr lang="pl-PL" sz="2400" dirty="0"/>
              <a:t> </a:t>
            </a:r>
            <a:r>
              <a:rPr lang="pl-PL" sz="2400" u="sng" dirty="0"/>
              <a:t>Dvojí udržitelnost</a:t>
            </a:r>
          </a:p>
          <a:p>
            <a:pPr marL="914400" lvl="1" indent="-457200">
              <a:buAutoNum type="alphaLcParenR"/>
            </a:pPr>
            <a:r>
              <a:rPr lang="pl-PL" sz="2000" b="1" dirty="0"/>
              <a:t>nemovitosti</a:t>
            </a:r>
            <a:r>
              <a:rPr lang="pl-PL" sz="2000" dirty="0"/>
              <a:t> pořízené, vybudované či rekonstruované v rámci projektu, </a:t>
            </a:r>
            <a:r>
              <a:rPr lang="pl-PL" sz="2000" b="1" dirty="0"/>
              <a:t>vč. vybavení, které tvoří součást těchto nemovitostí</a:t>
            </a:r>
            <a:r>
              <a:rPr lang="pl-PL" sz="2000" dirty="0"/>
              <a:t>.....................................................                 </a:t>
            </a:r>
            <a:r>
              <a:rPr lang="pl-PL" sz="2000" dirty="0">
                <a:solidFill>
                  <a:srgbClr val="FF0000"/>
                </a:solidFill>
              </a:rPr>
              <a:t>10 LET</a:t>
            </a:r>
          </a:p>
          <a:p>
            <a:pPr marL="914400" lvl="1" indent="-457200" algn="just">
              <a:buAutoNum type="alphaLcParenR"/>
            </a:pPr>
            <a:endParaRPr lang="pl-PL" sz="2000" dirty="0"/>
          </a:p>
          <a:p>
            <a:pPr marL="914400" lvl="1" indent="-457200" algn="just">
              <a:buAutoNum type="alphaLcParenR"/>
            </a:pPr>
            <a:r>
              <a:rPr lang="pl-PL" sz="2000" b="1" dirty="0"/>
              <a:t>vybavení, které není součástí nemovitosti</a:t>
            </a:r>
            <a:r>
              <a:rPr lang="pl-PL" sz="2000" dirty="0"/>
              <a:t>, jež je předmětem podpory z RRF......... </a:t>
            </a:r>
            <a:r>
              <a:rPr lang="pl-PL" sz="2000" dirty="0">
                <a:solidFill>
                  <a:srgbClr val="FF0000"/>
                </a:solidFill>
              </a:rPr>
              <a:t>5 LET</a:t>
            </a:r>
          </a:p>
          <a:p>
            <a:pPr marL="914400" lvl="1" indent="-457200" algn="just">
              <a:buAutoNum type="alphaLcParenR"/>
            </a:pPr>
            <a:endParaRPr lang="pl-PL" sz="2000" dirty="0"/>
          </a:p>
          <a:p>
            <a:pPr marL="0" indent="0" algn="just">
              <a:buNone/>
            </a:pPr>
            <a:r>
              <a:rPr lang="pl-PL" sz="2400" dirty="0"/>
              <a:t> 	</a:t>
            </a:r>
          </a:p>
          <a:p>
            <a:pPr marL="457200" indent="-457200" algn="just">
              <a:buAutoNum type="alphaLcParenR"/>
            </a:pP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547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Udržitelnost - využití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sp>
        <p:nvSpPr>
          <p:cNvPr id="5" name="Zástupný obsah 5">
            <a:extLst>
              <a:ext uri="{FF2B5EF4-FFF2-40B4-BE49-F238E27FC236}">
                <a16:creationId xmlns:a16="http://schemas.microsoft.com/office/drawing/2014/main" id="{102471EC-5E21-CF98-03CA-9A2BB8A59CEF}"/>
              </a:ext>
            </a:extLst>
          </p:cNvPr>
          <p:cNvSpPr txBox="1">
            <a:spLocks/>
          </p:cNvSpPr>
          <p:nvPr/>
        </p:nvSpPr>
        <p:spPr>
          <a:xfrm>
            <a:off x="502920" y="1720933"/>
            <a:ext cx="10983787" cy="2191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+ 5 let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prvních 5 let musí být provozována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dalších 5 let může být účel využití nemovitosti nebo její části změněn na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jiný typ služby, která slouží občanům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změnu musí schválit poskytovatel dotace!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</a:t>
            </a:r>
          </a:p>
        </p:txBody>
      </p:sp>
      <p:pic>
        <p:nvPicPr>
          <p:cNvPr id="10" name="Grafický objekt 9" descr="Dům se souvislou výplní">
            <a:extLst>
              <a:ext uri="{FF2B5EF4-FFF2-40B4-BE49-F238E27FC236}">
                <a16:creationId xmlns:a16="http://schemas.microsoft.com/office/drawing/2014/main" id="{E0145119-D741-3900-2A48-45411D5D0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8404" y="4231758"/>
            <a:ext cx="1345019" cy="13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62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Udržitelnost – povinnosti příjemce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r>
              <a:rPr lang="cs-CZ" sz="2000" dirty="0"/>
              <a:t>podávat </a:t>
            </a:r>
            <a:r>
              <a:rPr lang="cs-CZ" sz="2000" dirty="0" err="1"/>
              <a:t>ZoU</a:t>
            </a:r>
            <a:r>
              <a:rPr lang="cs-CZ" sz="2000" dirty="0"/>
              <a:t> projektu</a:t>
            </a:r>
          </a:p>
          <a:p>
            <a:r>
              <a:rPr lang="cs-CZ" sz="2000" dirty="0"/>
              <a:t>vést účetní evidenci majetku pořízeného  </a:t>
            </a:r>
          </a:p>
          <a:p>
            <a:pPr marL="0" indent="0">
              <a:buNone/>
            </a:pPr>
            <a:r>
              <a:rPr lang="cs-CZ" sz="2000" dirty="0"/>
              <a:t>z dotace</a:t>
            </a:r>
          </a:p>
          <a:p>
            <a:r>
              <a:rPr lang="cs-CZ" sz="2000" dirty="0"/>
              <a:t>udržet dosažené cíle a výstupy projektu</a:t>
            </a:r>
          </a:p>
          <a:p>
            <a:r>
              <a:rPr lang="cs-CZ" sz="2000" dirty="0"/>
              <a:t>dodržovat pravidla publicity</a:t>
            </a:r>
          </a:p>
          <a:p>
            <a:r>
              <a:rPr lang="cs-CZ" sz="2000" dirty="0"/>
              <a:t>prokázat naplnění a udržení indikátoru,</a:t>
            </a:r>
          </a:p>
          <a:p>
            <a:r>
              <a:rPr lang="cs-CZ" sz="2000" dirty="0"/>
              <a:t>informovat VK NPO 3.3 o všech zahájených externích kontrolách</a:t>
            </a:r>
          </a:p>
          <a:p>
            <a:r>
              <a:rPr lang="cs-CZ" sz="2000" dirty="0"/>
              <a:t>informovat VK NPO 3.3 o všech změnách v projektu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pl-PL" sz="2000" dirty="0"/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CE8739-75BD-2506-BCEA-BE0C213DE8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uchovávat veškerou dokumentaci a účetní doklady související s realizací projektu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veškerý pořízený majetek používat k účelu, ke kterému se zavázal v žádosti o podporu</a:t>
            </a:r>
            <a:endParaRPr lang="cs-CZ" sz="2000" dirty="0"/>
          </a:p>
          <a:p>
            <a:r>
              <a:rPr lang="cs-CZ" sz="2000" dirty="0"/>
              <a:t>dodržet pravidla veřejné podpory</a:t>
            </a:r>
          </a:p>
          <a:p>
            <a:r>
              <a:rPr lang="cs-CZ" sz="2000" dirty="0"/>
              <a:t>prokázat provoz DS v kapacitě, ke které se zavázal</a:t>
            </a:r>
          </a:p>
          <a:p>
            <a:r>
              <a:rPr lang="cs-CZ" sz="2000" dirty="0"/>
              <a:t>nesmí dlouhodobě pronajmout majetek pořízený  </a:t>
            </a:r>
            <a:br>
              <a:rPr lang="cs-CZ" sz="2000" dirty="0"/>
            </a:br>
            <a:r>
              <a:rPr lang="cs-CZ" sz="2000" dirty="0"/>
              <a:t>z dotace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8" name="Grafický objekt 7" descr="Deska s klipem, odškrtnuté se souvislou výplní">
            <a:extLst>
              <a:ext uri="{FF2B5EF4-FFF2-40B4-BE49-F238E27FC236}">
                <a16:creationId xmlns:a16="http://schemas.microsoft.com/office/drawing/2014/main" id="{162245A3-6691-FE6D-5926-7E1FC72B0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3330" y="47261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49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85" y="140348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Udržitelnost – Zprávy o udržitelnosti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48007"/>
            <a:ext cx="10735413" cy="41310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61B699B-CD1E-DF22-30DB-2D929E2FDCB2}"/>
              </a:ext>
            </a:extLst>
          </p:cNvPr>
          <p:cNvSpPr txBox="1"/>
          <p:nvPr/>
        </p:nvSpPr>
        <p:spPr>
          <a:xfrm>
            <a:off x="362822" y="1485450"/>
            <a:ext cx="1146635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Podává za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každý uplynulý rok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vždy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10 pracovních dní od konce ročního monitorovacího období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 se vykazuje: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Udržení hodnoty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indikátorů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Udržení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cílů a výstupů projektu – 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příjemce dokládá provoz DS pomocí smluv s rodiči (musí dosáhnout alespoň 65% kapacity DS)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Publicita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Informace o proběhlých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kontrolách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Dodržení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podmínek veřejné podpory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dodá se: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Přehled přijatých prostředků – provoz DS je hrazen z veřejných zdrojů a příspěvek od rodičů nepřevyšuje podporu od státu, DS musí být nezisková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tomu: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Zaměstnanecké DS – přehled, ze kterého bude patrný poměr ekonomické a neekonomické aktivity dle typu příjemce (vysoké školy / vyjádření obce / veřejnoprávní instituce – viz kap. 16 Specifických pravidel)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300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Udržitelnost – obsazenost DS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790008"/>
            <a:ext cx="10257997" cy="351531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dokládá se </a:t>
            </a:r>
            <a:r>
              <a:rPr lang="cs-CZ" sz="2400" dirty="0">
                <a:solidFill>
                  <a:srgbClr val="FF0000"/>
                </a:solidFill>
              </a:rPr>
              <a:t>po dobu prvních 5 let</a:t>
            </a:r>
          </a:p>
          <a:p>
            <a:pPr algn="just"/>
            <a:r>
              <a:rPr lang="cs-CZ" sz="2400" dirty="0"/>
              <a:t>ve vykazovaném období zprávy o udržitelnosti (tj. v uplynulém roce) musí být v DS v průměru </a:t>
            </a:r>
            <a:r>
              <a:rPr lang="cs-CZ" sz="2400" dirty="0">
                <a:solidFill>
                  <a:srgbClr val="FF0000"/>
                </a:solidFill>
              </a:rPr>
              <a:t>obsazeno minimálně 65 % nově vytvořených míst </a:t>
            </a:r>
          </a:p>
          <a:p>
            <a:pPr algn="just"/>
            <a:r>
              <a:rPr lang="cs-CZ" sz="2400" dirty="0"/>
              <a:t>dokládají se </a:t>
            </a:r>
            <a:r>
              <a:rPr lang="cs-CZ" sz="2400" dirty="0">
                <a:solidFill>
                  <a:srgbClr val="FF0000"/>
                </a:solidFill>
              </a:rPr>
              <a:t>smlouvy o poskytování služby </a:t>
            </a:r>
            <a:r>
              <a:rPr lang="cs-CZ" sz="2400" dirty="0"/>
              <a:t>péče o dítě v dětské skupině uzavřené s rodiči</a:t>
            </a:r>
          </a:p>
          <a:p>
            <a:pPr algn="just"/>
            <a:r>
              <a:rPr lang="cs-CZ" sz="2400" dirty="0"/>
              <a:t>obsazenost DS se počítá zvlášť za každý měsíc ve sledovaném roce a následně se z dosažených hodnot za příslušné měsíce vykazovaného roku vypočte výsledná průměrná roční obsazenost.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21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Udržitelnost – obsazenost 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CFB2FA9E-ED92-4E43-BB0E-2A880A69D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20" y="1790008"/>
                <a:ext cx="10257997" cy="351531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cs-CZ" sz="2400" i="1" dirty="0">
                    <a:solidFill>
                      <a:srgbClr val="FF0000"/>
                    </a:solidFill>
                  </a:rPr>
                  <a:t>Příklad:</a:t>
                </a:r>
              </a:p>
              <a:p>
                <a:pPr marL="0" indent="0" algn="just">
                  <a:buNone/>
                </a:pPr>
                <a:r>
                  <a:rPr lang="cs-CZ" sz="2400" dirty="0"/>
                  <a:t>DS má kapacitu 10 míst.</a:t>
                </a:r>
              </a:p>
              <a:p>
                <a:pPr marL="0" indent="0" algn="just">
                  <a:buNone/>
                </a:pPr>
                <a:r>
                  <a:rPr lang="cs-CZ" sz="2400" dirty="0"/>
                  <a:t>Leden až březen – uzavřeno 10 smluv</a:t>
                </a:r>
              </a:p>
              <a:p>
                <a:pPr marL="0" indent="0" algn="just">
                  <a:buNone/>
                </a:pPr>
                <a:r>
                  <a:rPr lang="cs-CZ" sz="2400" dirty="0"/>
                  <a:t>Duben až červen – uzavřeno 9 smluv</a:t>
                </a:r>
              </a:p>
              <a:p>
                <a:pPr marL="0" indent="0" algn="just">
                  <a:buNone/>
                </a:pPr>
                <a:r>
                  <a:rPr lang="cs-CZ" sz="2400" dirty="0"/>
                  <a:t>Červenec až srpen uzavřeno 5 smluv</a:t>
                </a:r>
              </a:p>
              <a:p>
                <a:pPr marL="0" indent="0" algn="just">
                  <a:buNone/>
                </a:pPr>
                <a:r>
                  <a:rPr lang="cs-CZ" sz="2400" dirty="0"/>
                  <a:t>Září až prosinec – uzavřeno 12 smluv (děti se na místě střídají během týdne)</a:t>
                </a:r>
              </a:p>
              <a:p>
                <a:pPr marL="0" indent="0" algn="just">
                  <a:buNone/>
                </a:pPr>
                <a:r>
                  <a:rPr lang="cs-CZ" sz="2400" dirty="0"/>
                  <a:t>10 + 10 + 10 + 9 + 9 + 9 + 5 + 5 + 12 + 12 + 12 + 12 = 115</a:t>
                </a:r>
              </a:p>
              <a:p>
                <a:pPr marL="0" indent="0" algn="just">
                  <a:buNone/>
                </a:pP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cs-CZ" sz="2400" dirty="0"/>
                  <a:t>= 9,6 ……………………………………………………………………OK </a:t>
                </a:r>
              </a:p>
              <a:p>
                <a:pPr marL="0" indent="0" algn="just">
                  <a:buNone/>
                </a:pPr>
                <a:endParaRPr lang="cs-CZ" sz="2400" dirty="0"/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CFB2FA9E-ED92-4E43-BB0E-2A880A69D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1790008"/>
                <a:ext cx="10257997" cy="3515316"/>
              </a:xfrm>
              <a:blipFill>
                <a:blip r:embed="rId3"/>
                <a:stretch>
                  <a:fillRect l="-951" t="-32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030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Veřejnosprávní kontroly projektů </a:t>
            </a:r>
            <a:r>
              <a:rPr lang="cs-CZ" sz="2400" b="1" dirty="0">
                <a:solidFill>
                  <a:schemeClr val="bg1"/>
                </a:solidFill>
              </a:rPr>
              <a:t>1/2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179196"/>
            <a:ext cx="9939020" cy="351531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MPSV je podle „Zákona o finanční kontrole“ oprávněno provádět veřejnosprávní kontroly projektů.</a:t>
            </a:r>
          </a:p>
          <a:p>
            <a:pPr algn="just"/>
            <a:r>
              <a:rPr lang="cs-CZ" sz="2400" dirty="0"/>
              <a:t>Kontroly projektů mohou být prováděny jak v průběhu jejich realizace, tak v době udržitelnosti.</a:t>
            </a:r>
          </a:p>
          <a:p>
            <a:pPr algn="just"/>
            <a:r>
              <a:rPr lang="cs-CZ" sz="2400" dirty="0"/>
              <a:t>Cílem veřejnosprávních kontrol je ověření:</a:t>
            </a:r>
          </a:p>
          <a:p>
            <a:pPr lvl="1" algn="just"/>
            <a:r>
              <a:rPr lang="cs-CZ" sz="2000" dirty="0"/>
              <a:t>skutečného stavu projektů </a:t>
            </a:r>
          </a:p>
          <a:p>
            <a:pPr lvl="1" algn="just"/>
            <a:r>
              <a:rPr lang="cs-CZ" sz="2000" dirty="0"/>
              <a:t>pravdivosti údajů poskytovaných příjemcem podpory</a:t>
            </a:r>
          </a:p>
          <a:p>
            <a:pPr lvl="1" algn="just"/>
            <a:r>
              <a:rPr lang="cs-CZ" sz="2000" dirty="0"/>
              <a:t>úplnosti dokumentace projektu</a:t>
            </a:r>
          </a:p>
          <a:p>
            <a:pPr lvl="1" algn="just"/>
            <a:r>
              <a:rPr lang="cs-CZ" sz="2000" dirty="0"/>
              <a:t>souladu činností příjemce s vnitrostátními pravidly a pravidly Evropské unie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E9A7E3-2909-D80A-D293-D203CC461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865" y="3652839"/>
            <a:ext cx="1956279" cy="12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463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Veřejnosprávní kontroly projektů </a:t>
            </a:r>
            <a:r>
              <a:rPr lang="cs-CZ" sz="2400" b="1" dirty="0">
                <a:solidFill>
                  <a:schemeClr val="bg1"/>
                </a:solidFill>
              </a:rPr>
              <a:t>2/2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132754"/>
            <a:ext cx="9545616" cy="35153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400" u="sng" dirty="0"/>
              <a:t>Hlavní zaměření kontrol:</a:t>
            </a:r>
          </a:p>
          <a:p>
            <a:pPr algn="just"/>
            <a:r>
              <a:rPr lang="cs-CZ" sz="2000" b="1" dirty="0"/>
              <a:t>naplnění a udržení cíle a účelu </a:t>
            </a:r>
            <a:r>
              <a:rPr lang="cs-CZ" sz="2000" dirty="0"/>
              <a:t>projektu uvedeného v Žádosti o podporu a v Rozhodnutí o poskytnutí dotace, včetně sledovaných indikátorů</a:t>
            </a:r>
          </a:p>
          <a:p>
            <a:pPr algn="just"/>
            <a:r>
              <a:rPr lang="cs-CZ" sz="2000" dirty="0"/>
              <a:t>ověření </a:t>
            </a:r>
            <a:r>
              <a:rPr lang="cs-CZ" sz="2000" b="1" dirty="0"/>
              <a:t>skutečného stavu </a:t>
            </a:r>
            <a:r>
              <a:rPr lang="cs-CZ" sz="2000" dirty="0"/>
              <a:t>pořízeného majetku v místě realizace s ohledem na jednotlivé výdaje projektu deklarované v </a:t>
            </a:r>
            <a:r>
              <a:rPr lang="cs-CZ" sz="2000" b="1" dirty="0"/>
              <a:t>soupiskách dokladů</a:t>
            </a:r>
          </a:p>
          <a:p>
            <a:pPr algn="just"/>
            <a:r>
              <a:rPr lang="cs-CZ" sz="2000" dirty="0"/>
              <a:t>ověření souladu </a:t>
            </a:r>
            <a:r>
              <a:rPr lang="cs-CZ" sz="2000" b="1" dirty="0"/>
              <a:t>originálních dokladů </a:t>
            </a:r>
            <a:r>
              <a:rPr lang="cs-CZ" sz="2000" dirty="0"/>
              <a:t>s doklady předloženými elektronicky v průběhu realizace projektu</a:t>
            </a:r>
          </a:p>
          <a:p>
            <a:pPr algn="just"/>
            <a:r>
              <a:rPr lang="cs-CZ" sz="2000" dirty="0"/>
              <a:t>kontrola </a:t>
            </a:r>
            <a:r>
              <a:rPr lang="cs-CZ" sz="2000" b="1" dirty="0"/>
              <a:t>evidence a účtování </a:t>
            </a:r>
            <a:r>
              <a:rPr lang="cs-CZ" sz="2000" dirty="0"/>
              <a:t>pořízeného majetku v ekonomickém systému příjemce </a:t>
            </a:r>
          </a:p>
          <a:p>
            <a:pPr algn="just"/>
            <a:r>
              <a:rPr lang="cs-CZ" sz="2000" dirty="0"/>
              <a:t>ověření vlastnické struktury příjemce dotace</a:t>
            </a:r>
          </a:p>
          <a:p>
            <a:pPr algn="just"/>
            <a:r>
              <a:rPr lang="cs-CZ" sz="2000" dirty="0"/>
              <a:t>archivace dokumentů spojených realizací a udržitelností projektu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7144" y="1848006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357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>
                <a:solidFill>
                  <a:schemeClr val="bg1"/>
                </a:solidFill>
              </a:rPr>
              <a:t>Děkujeme za pozornost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824" y="2198603"/>
            <a:ext cx="7620702" cy="767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Odbor Národního plánu obnovy a PŠČS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025" y="5635256"/>
            <a:ext cx="7942111" cy="767863"/>
          </a:xfrm>
          <a:prstGeom prst="rect">
            <a:avLst/>
          </a:prstGeom>
        </p:spPr>
      </p:pic>
      <p:pic>
        <p:nvPicPr>
          <p:cNvPr id="5" name="Obrázek 4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28B3583F-A7A7-E72D-6B27-30E3B7F70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12" y="3219129"/>
            <a:ext cx="2135845" cy="16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8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Realizace projektu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10257997" cy="35153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Časový rámec realizace projektu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Zahájení projektu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není časově omezeno, je však třeba respektovat níže uvedené vymezení časové způsobilosti výdajů:</a:t>
            </a:r>
          </a:p>
          <a:p>
            <a:pPr marL="457200" algn="just">
              <a:lnSpc>
                <a:spcPct val="107000"/>
              </a:lnSpc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počátek časové způsobilosti výdaje pro projekty s úspěšně ukončenou stavbou před datem podání žádosti o podporu, a to v případě, kdy 1) k datu podání žádosti o podporu dosud nedošlo k zápisu do Evidence dětských skupin, nebo 2) k zápisu do Evidence dětských skupin již došlo, avšak zápis nebyl proveden dříve než 18. 3. 2022 a zároveň byly všechny stavební práce úspěšně ukončeny před zápisem do Evidence dětských skupin: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datum uskutečnění zdanitelného plnění na účetním dokladu a vznik výdaje, tj. úhrada </a:t>
            </a:r>
            <a:b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1. 2. 2020; smlouva s dodavatelem musí být uzavřena po 1. 2. 2020.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8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Realizace projektu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10257997" cy="3515316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očátek časové způsobilosti výdaje pro neukončené projekty k datu podání žádosti o podporu: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datum uskutečnění zdanitelného plnění na účetním dokladu a vznik výdaje, tj. úhrada </a:t>
            </a:r>
            <a:b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1. 2. 2020; smlouva s dodavatelem může být uzavřena před 1. 2. 2020.</a:t>
            </a:r>
          </a:p>
          <a:p>
            <a:pPr algn="just"/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684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">
  <a:themeElements>
    <a:clrScheme name="šablona OPZ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8464</TotalTime>
  <Words>8296</Words>
  <Application>Microsoft Office PowerPoint</Application>
  <PresentationFormat>Širokoúhlá obrazovka</PresentationFormat>
  <Paragraphs>569</Paragraphs>
  <Slides>78</Slides>
  <Notes>70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78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Roboto</vt:lpstr>
      <vt:lpstr>Symbol</vt:lpstr>
      <vt:lpstr>Wingdings</vt:lpstr>
      <vt:lpstr>Wingdings 3</vt:lpstr>
      <vt:lpstr>Motiv Office</vt:lpstr>
      <vt:lpstr>prezentace</vt:lpstr>
      <vt:lpstr> </vt:lpstr>
      <vt:lpstr>Obsah semináře</vt:lpstr>
      <vt:lpstr>Zdroje informací</vt:lpstr>
      <vt:lpstr>Vydání právního aktu</vt:lpstr>
      <vt:lpstr>Údaje nutné k přípravě právního aktu</vt:lpstr>
      <vt:lpstr>Dokumenty nutné k přípravě právního aktu</vt:lpstr>
      <vt:lpstr>Urychlení přípravy právních aktů u projektů  schválených s výhradou </vt:lpstr>
      <vt:lpstr>Realizace projektu</vt:lpstr>
      <vt:lpstr>Realizace projektu</vt:lpstr>
      <vt:lpstr>Realizace projektu</vt:lpstr>
      <vt:lpstr>Realizace projektu</vt:lpstr>
      <vt:lpstr>Realizace projektu</vt:lpstr>
      <vt:lpstr>Realizace projektu</vt:lpstr>
      <vt:lpstr>Realizace projektu</vt:lpstr>
      <vt:lpstr>Realizace projektu</vt:lpstr>
      <vt:lpstr>Realizace projektu</vt:lpstr>
      <vt:lpstr>Realizace projektu</vt:lpstr>
      <vt:lpstr>Termín ukončení realizace projektů</vt:lpstr>
      <vt:lpstr>Termín ukončení realizace projektů</vt:lpstr>
      <vt:lpstr>Změny v projektech</vt:lpstr>
      <vt:lpstr>Změnové řízení zahájené před vydáním prvního právního aktu</vt:lpstr>
      <vt:lpstr>Změnové řízení zahájené po vydání              právního aktu</vt:lpstr>
      <vt:lpstr>Změnové řízení zahájené po vydání              právního aktu</vt:lpstr>
      <vt:lpstr>Změnové řízení zahájené po vydání              právního aktu</vt:lpstr>
      <vt:lpstr>Rozhodnutí o změně</vt:lpstr>
      <vt:lpstr>Rozhodnutí o změně</vt:lpstr>
      <vt:lpstr>Rozpočet</vt:lpstr>
      <vt:lpstr>Rozpočet</vt:lpstr>
      <vt:lpstr>Rozpočet</vt:lpstr>
      <vt:lpstr>Rozpočet</vt:lpstr>
      <vt:lpstr>Změny výdajů na stavební práce</vt:lpstr>
      <vt:lpstr>Změny výdajů na stavební práce</vt:lpstr>
      <vt:lpstr>Změny výdajů na stavební práce</vt:lpstr>
      <vt:lpstr>Změny výdajů na stavební práce</vt:lpstr>
      <vt:lpstr>Změny výdajů na stavební práce</vt:lpstr>
      <vt:lpstr>Způsobilé výdaje</vt:lpstr>
      <vt:lpstr>Způsobilé výdaje</vt:lpstr>
      <vt:lpstr>Způsobilé výdaje</vt:lpstr>
      <vt:lpstr>Způsobilé výdaje</vt:lpstr>
      <vt:lpstr>Způsobilé výdaje</vt:lpstr>
      <vt:lpstr>Způsobilé výdaje</vt:lpstr>
      <vt:lpstr>Způsobilé výdaje</vt:lpstr>
      <vt:lpstr>Veřejné zakázky </vt:lpstr>
      <vt:lpstr>Veřejné zakázky </vt:lpstr>
      <vt:lpstr>Veřejné zakázky </vt:lpstr>
      <vt:lpstr>Veřejné zakázky </vt:lpstr>
      <vt:lpstr>Veřejné zakázky </vt:lpstr>
      <vt:lpstr>Veřejné zakázky </vt:lpstr>
      <vt:lpstr>Veřejné zakázky </vt:lpstr>
      <vt:lpstr>Veřejné zakázky </vt:lpstr>
      <vt:lpstr>Veřejné zakázky </vt:lpstr>
      <vt:lpstr>Veřejné zakázky </vt:lpstr>
      <vt:lpstr>Veřejné zakázky </vt:lpstr>
      <vt:lpstr>Veřejné zakázky </vt:lpstr>
      <vt:lpstr>Veřejné zakázky </vt:lpstr>
      <vt:lpstr>Veřejné zakázky </vt:lpstr>
      <vt:lpstr>Veřejné zakázky </vt:lpstr>
      <vt:lpstr>Publicita</vt:lpstr>
      <vt:lpstr>Publicita - Povinné informační a propagační nástroje po vydání prvního právní aktu: </vt:lpstr>
      <vt:lpstr>Publicita - Náklady na povinné informační a propagační nástroje</vt:lpstr>
      <vt:lpstr>Publicita</vt:lpstr>
      <vt:lpstr>Indikátory</vt:lpstr>
      <vt:lpstr>ENVI Indikátory</vt:lpstr>
      <vt:lpstr>Princip DNSH – I.</vt:lpstr>
      <vt:lpstr>Princip DNSH – II.</vt:lpstr>
      <vt:lpstr>Princip DNSH – III.</vt:lpstr>
      <vt:lpstr>Princip DNSH – IV.</vt:lpstr>
      <vt:lpstr>Opatření v oblasti energetických úspor – I.</vt:lpstr>
      <vt:lpstr>Opatření v oblasti energetických úspor – II.</vt:lpstr>
      <vt:lpstr>Udržitelnost – doba udržitelnosti</vt:lpstr>
      <vt:lpstr>Udržitelnost - využití</vt:lpstr>
      <vt:lpstr>Udržitelnost – povinnosti příjemce</vt:lpstr>
      <vt:lpstr>Udržitelnost – Zprávy o udržitelnosti</vt:lpstr>
      <vt:lpstr>Udržitelnost – obsazenost DS</vt:lpstr>
      <vt:lpstr>Udržitelnost – obsazenost DS</vt:lpstr>
      <vt:lpstr>Veřejnosprávní kontroly projektů 1/2</vt:lpstr>
      <vt:lpstr>Veřejnosprávní kontroly projektů 2/2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Macháčková Petra Ing. (MPSV)</dc:creator>
  <cp:lastModifiedBy>Šašmová Miroslava Ing. (MPSV)</cp:lastModifiedBy>
  <cp:revision>484</cp:revision>
  <cp:lastPrinted>2025-02-24T07:13:20Z</cp:lastPrinted>
  <dcterms:created xsi:type="dcterms:W3CDTF">2021-09-16T10:08:10Z</dcterms:created>
  <dcterms:modified xsi:type="dcterms:W3CDTF">2025-03-25T06:26:32Z</dcterms:modified>
</cp:coreProperties>
</file>