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6" r:id="rId2"/>
    <p:sldId id="269" r:id="rId3"/>
    <p:sldId id="273" r:id="rId4"/>
    <p:sldId id="271" r:id="rId5"/>
    <p:sldId id="274" r:id="rId6"/>
    <p:sldId id="275" r:id="rId7"/>
    <p:sldId id="276" r:id="rId8"/>
    <p:sldId id="277" r:id="rId9"/>
    <p:sldId id="278" r:id="rId10"/>
    <p:sldId id="279" r:id="rId11"/>
    <p:sldId id="292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0" r:id="rId21"/>
    <p:sldId id="289" r:id="rId22"/>
    <p:sldId id="293" r:id="rId23"/>
    <p:sldId id="267" r:id="rId24"/>
  </p:sldIdLst>
  <p:sldSz cx="9144000" cy="6858000" type="screen4x3"/>
  <p:notesSz cx="9926638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900"/>
    <a:srgbClr val="0099FF"/>
    <a:srgbClr val="0066FF"/>
    <a:srgbClr val="3399FF"/>
    <a:srgbClr val="00FFFF"/>
    <a:srgbClr val="EAEAEA"/>
    <a:srgbClr val="DDDDDD"/>
    <a:srgbClr val="2F35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7337" autoAdjust="0"/>
  </p:normalViewPr>
  <p:slideViewPr>
    <p:cSldViewPr snapToGrid="0">
      <p:cViewPr varScale="1">
        <p:scale>
          <a:sx n="109" d="100"/>
          <a:sy n="109" d="100"/>
        </p:scale>
        <p:origin x="15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2022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915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915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915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7688F9-8663-4426-8E41-D03AC859A833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78060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710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711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711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2EA4C4B-728A-40DD-B46F-33B12D6E7198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2322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2AABF-2265-4FBE-BA5E-4DBAE39EAFE3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6207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BB388-2AC9-4CEC-9840-046209D7A940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7286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A9324-1B23-4A27-92EC-B90A9A2FFD28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100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D09C7-D98C-4D49-AB86-364947584AC3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4366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5CC05-B962-4C38-82AA-5BB16A07294B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47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CA827-4D7B-410C-9751-B0DFD9146766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9056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24FA-1C90-4D07-9D46-28DC9A477B4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5053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A60DC-D98E-45A5-AB0A-2B69B2C28D3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7741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FD688-9680-4CE4-B3B0-E6B6AD8A4A6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59531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0063E-EB7F-4CB7-9478-6E30CC617468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677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1C62D-890B-4664-81C7-30E24884DCE0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4651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B96F414-492E-42D4-BA7D-5810BCDF5CC0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ozadi bez log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363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4787900" y="3357563"/>
            <a:ext cx="30241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cs-CZ" altLang="cs-CZ" sz="1600" b="1" dirty="0">
              <a:solidFill>
                <a:schemeClr val="bg1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187449" y="1079500"/>
            <a:ext cx="7209575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4000" dirty="0">
                <a:solidFill>
                  <a:srgbClr val="F0C900"/>
                </a:solidFill>
              </a:rPr>
              <a:t>Standardy činností sociální práce ve veřejné správě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>
                <a:solidFill>
                  <a:srgbClr val="F0C900"/>
                </a:solidFill>
              </a:rPr>
              <a:t>Praha 12. 6. 2018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>
                <a:solidFill>
                  <a:srgbClr val="F0C900"/>
                </a:solidFill>
              </a:rPr>
              <a:t>CZ.03.2.63/0.0/0.0/16_128/0006175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F0C900"/>
                </a:solidFill>
              </a:rPr>
              <a:t>Depistážní </a:t>
            </a:r>
            <a:r>
              <a:rPr lang="cs-CZ" altLang="cs-CZ" sz="2800" b="1" dirty="0" smtClean="0">
                <a:solidFill>
                  <a:srgbClr val="F0C900"/>
                </a:solidFill>
              </a:rPr>
              <a:t>činnost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 smtClean="0">
                <a:solidFill>
                  <a:srgbClr val="F0C900"/>
                </a:solidFill>
              </a:rPr>
              <a:t>Základní </a:t>
            </a:r>
            <a:r>
              <a:rPr lang="cs-CZ" altLang="cs-CZ" sz="2800" b="1" dirty="0">
                <a:solidFill>
                  <a:srgbClr val="F0C900"/>
                </a:solidFill>
              </a:rPr>
              <a:t>a odborné sociální poradenství</a:t>
            </a: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5283200" y="6230938"/>
            <a:ext cx="2808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>
                <a:solidFill>
                  <a:srgbClr val="2F356E"/>
                </a:solidFill>
              </a:rPr>
              <a:t>www.mesto-most.cz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83" y="4927061"/>
            <a:ext cx="4160234" cy="860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3316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0C900"/>
                </a:solidFill>
              </a:rPr>
              <a:t>Rizika, překážky, limity</a:t>
            </a:r>
            <a:endParaRPr lang="cs-CZ" altLang="cs-CZ" dirty="0" smtClean="0">
              <a:solidFill>
                <a:srgbClr val="F0C900"/>
              </a:solidFill>
            </a:endParaRPr>
          </a:p>
        </p:txBody>
      </p:sp>
      <p:sp>
        <p:nvSpPr>
          <p:cNvPr id="13317" name="Zástupný symbol pro obsah 8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42960" cy="4525963"/>
          </a:xfrm>
        </p:spPr>
        <p:txBody>
          <a:bodyPr/>
          <a:lstStyle/>
          <a:p>
            <a:pPr>
              <a:defRPr/>
            </a:pPr>
            <a:r>
              <a:rPr lang="cs-CZ" sz="2900" dirty="0">
                <a:solidFill>
                  <a:schemeClr val="bg1"/>
                </a:solidFill>
              </a:rPr>
              <a:t>Rizika – ohrožení hrozí ze strany klienta: </a:t>
            </a:r>
            <a:r>
              <a:rPr lang="cs-CZ" sz="2900" dirty="0" smtClean="0">
                <a:solidFill>
                  <a:schemeClr val="bg1"/>
                </a:solidFill>
              </a:rPr>
              <a:t/>
            </a:r>
            <a:br>
              <a:rPr lang="cs-CZ" sz="2900" dirty="0" smtClean="0">
                <a:solidFill>
                  <a:schemeClr val="bg1"/>
                </a:solidFill>
              </a:rPr>
            </a:br>
            <a:r>
              <a:rPr lang="cs-CZ" sz="2500" dirty="0" smtClean="0">
                <a:solidFill>
                  <a:schemeClr val="bg1"/>
                </a:solidFill>
              </a:rPr>
              <a:t>Každý sociální pracovník </a:t>
            </a:r>
            <a:r>
              <a:rPr lang="cs-CZ" sz="2500" dirty="0">
                <a:solidFill>
                  <a:schemeClr val="bg1"/>
                </a:solidFill>
              </a:rPr>
              <a:t>má u sebe mobilní telefon, šetření v terénu probíhá ve dvojicích, </a:t>
            </a:r>
            <a:r>
              <a:rPr lang="cs-CZ" sz="2500" dirty="0" smtClean="0">
                <a:solidFill>
                  <a:schemeClr val="bg1"/>
                </a:solidFill>
              </a:rPr>
              <a:t>při </a:t>
            </a:r>
            <a:r>
              <a:rPr lang="cs-CZ" sz="2500" dirty="0">
                <a:solidFill>
                  <a:schemeClr val="bg1"/>
                </a:solidFill>
              </a:rPr>
              <a:t>předpokládaném ohrožení možnost zajistit doprovod městské policie, v případě šetření jedním pracovníkem je informace předána vedoucímu oddělení</a:t>
            </a:r>
            <a:r>
              <a:rPr lang="cs-CZ" sz="2500" dirty="0" smtClean="0">
                <a:solidFill>
                  <a:schemeClr val="bg1"/>
                </a:solidFill>
              </a:rPr>
              <a:t>.</a:t>
            </a:r>
          </a:p>
          <a:p>
            <a:pPr>
              <a:defRPr/>
            </a:pPr>
            <a:r>
              <a:rPr lang="cs-CZ" altLang="cs-CZ" sz="2500" dirty="0" smtClean="0">
                <a:solidFill>
                  <a:schemeClr val="bg1"/>
                </a:solidFill>
              </a:rPr>
              <a:t>Sociální pracovníci </a:t>
            </a:r>
            <a:r>
              <a:rPr lang="cs-CZ" altLang="cs-CZ" sz="2500" dirty="0">
                <a:solidFill>
                  <a:schemeClr val="bg1"/>
                </a:solidFill>
              </a:rPr>
              <a:t>by měli být očkováni proti hepatitidě A, B </a:t>
            </a:r>
            <a:r>
              <a:rPr lang="cs-CZ" altLang="cs-CZ" sz="2500" dirty="0">
                <a:solidFill>
                  <a:schemeClr val="bg1"/>
                </a:solidFill>
              </a:rPr>
              <a:t>a </a:t>
            </a:r>
            <a:r>
              <a:rPr lang="cs-CZ" altLang="cs-CZ" sz="2500" dirty="0">
                <a:solidFill>
                  <a:schemeClr val="bg1"/>
                </a:solidFill>
              </a:rPr>
              <a:t>mít s sebou osobní ochranné a dezinfekční pomůcky (rukavice, dezinfekční gel, návleky)</a:t>
            </a:r>
          </a:p>
          <a:p>
            <a:pPr marL="0" indent="0">
              <a:buNone/>
              <a:defRPr/>
            </a:pPr>
            <a:endParaRPr lang="cs-CZ" sz="2500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cs-CZ" sz="25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  <a:defRPr/>
            </a:pPr>
            <a:endParaRPr lang="cs-CZ" altLang="cs-CZ" sz="2800" dirty="0">
              <a:solidFill>
                <a:schemeClr val="bg1"/>
              </a:solidFill>
            </a:endParaRPr>
          </a:p>
          <a:p>
            <a:pPr>
              <a:defRPr/>
            </a:pPr>
            <a:endParaRPr lang="cs-CZ" alt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4340" name="Nadpis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altLang="cs-CZ" dirty="0" smtClean="0">
              <a:solidFill>
                <a:srgbClr val="F0C900"/>
              </a:solidFill>
            </a:endParaRPr>
          </a:p>
        </p:txBody>
      </p:sp>
      <p:sp>
        <p:nvSpPr>
          <p:cNvPr id="14341" name="Zástupný symbol pro obsah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altLang="cs-CZ" sz="2800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2900" dirty="0">
                <a:solidFill>
                  <a:schemeClr val="bg1"/>
                </a:solidFill>
              </a:rPr>
              <a:t>Rizika</a:t>
            </a:r>
            <a:r>
              <a:rPr lang="cs-CZ" dirty="0">
                <a:solidFill>
                  <a:schemeClr val="bg1"/>
                </a:solidFill>
              </a:rPr>
              <a:t> – ohrožení hrozí ze strany </a:t>
            </a:r>
            <a:r>
              <a:rPr lang="cs-CZ" dirty="0" smtClean="0">
                <a:solidFill>
                  <a:schemeClr val="bg1"/>
                </a:solidFill>
              </a:rPr>
              <a:t>institucí: </a:t>
            </a:r>
            <a:r>
              <a:rPr lang="cs-CZ" dirty="0">
                <a:solidFill>
                  <a:schemeClr val="bg1"/>
                </a:solidFill>
              </a:rPr>
              <a:t/>
            </a:r>
            <a:br>
              <a:rPr lang="cs-CZ" dirty="0">
                <a:solidFill>
                  <a:schemeClr val="bg1"/>
                </a:solidFill>
              </a:rPr>
            </a:br>
            <a:r>
              <a:rPr lang="cs-CZ" sz="2500" dirty="0" smtClean="0">
                <a:solidFill>
                  <a:schemeClr val="bg1"/>
                </a:solidFill>
              </a:rPr>
              <a:t>Odmítnutí spolupráce ze strany </a:t>
            </a:r>
            <a:r>
              <a:rPr lang="cs-CZ" altLang="cs-CZ" sz="2500" dirty="0" smtClean="0">
                <a:solidFill>
                  <a:schemeClr val="bg1"/>
                </a:solidFill>
              </a:rPr>
              <a:t>zdravotnického </a:t>
            </a:r>
            <a:r>
              <a:rPr lang="cs-CZ" altLang="cs-CZ" sz="2500" dirty="0">
                <a:solidFill>
                  <a:schemeClr val="bg1"/>
                </a:solidFill>
              </a:rPr>
              <a:t>zařízení, sociální </a:t>
            </a:r>
            <a:r>
              <a:rPr lang="cs-CZ" altLang="cs-CZ" sz="2500" dirty="0" smtClean="0">
                <a:solidFill>
                  <a:schemeClr val="bg1"/>
                </a:solidFill>
              </a:rPr>
              <a:t>služby, školy, ubytovny, apod.</a:t>
            </a:r>
          </a:p>
          <a:p>
            <a:pPr>
              <a:defRPr/>
            </a:pPr>
            <a:endParaRPr lang="cs-CZ" sz="2500" dirty="0">
              <a:solidFill>
                <a:schemeClr val="bg1"/>
              </a:solidFill>
            </a:endParaRPr>
          </a:p>
          <a:p>
            <a:pPr>
              <a:defRPr/>
            </a:pPr>
            <a:endParaRPr lang="cs-CZ" sz="2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6388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8229600" cy="1200150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0C900"/>
                </a:solidFill>
              </a:rPr>
              <a:t>Sociální poradenství </a:t>
            </a:r>
          </a:p>
        </p:txBody>
      </p:sp>
      <p:sp>
        <p:nvSpPr>
          <p:cNvPr id="16389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Zahrnuje základní a odborné sociální poradenství a nárok na bezplatné základní sociální poradenství, které se vztahuje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k možnostem řešení jejich nepříznivé sociální situace, mají všechny osoby.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/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Tato činnost je vykonávána na základě zákona č.  108/2006 Sb., o sociálních službách. </a:t>
            </a:r>
          </a:p>
          <a:p>
            <a:endParaRPr lang="cs-CZ" altLang="cs-CZ" sz="2900" dirty="0" smtClean="0">
              <a:solidFill>
                <a:schemeClr val="bg1"/>
              </a:solidFill>
            </a:endParaRPr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7412" name="Nadpis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sz="4000" dirty="0" smtClean="0">
                <a:solidFill>
                  <a:srgbClr val="FFC000"/>
                </a:solidFill>
              </a:rPr>
              <a:t/>
            </a:r>
            <a:br>
              <a:rPr lang="cs-CZ" altLang="cs-CZ" sz="4000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endParaRPr lang="cs-CZ" altLang="cs-CZ" dirty="0" smtClean="0">
              <a:solidFill>
                <a:srgbClr val="FFC000"/>
              </a:solidFill>
            </a:endParaRPr>
          </a:p>
        </p:txBody>
      </p:sp>
      <p:sp>
        <p:nvSpPr>
          <p:cNvPr id="17413" name="Zástupný symbol pro obsah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Pojem sociálně-právní poradenství je v praxi sociálními pracovníky využíván, ale není právně zakotven, jedná se o vyjádření obsahu tohoto typu poradenství, které zahrnuje převážně prvky sociálního zabezpečení – tedy sociální i právní (příkladem je poradenství ve věci pojistných i nepojistných sociálních dávek).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8436" name="Nadpis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b="1" dirty="0" smtClean="0">
                <a:solidFill>
                  <a:srgbClr val="F0C900"/>
                </a:solidFill>
              </a:rPr>
              <a:t>Výkon činnosti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18437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Cílem </a:t>
            </a:r>
            <a:r>
              <a:rPr lang="cs-CZ" altLang="cs-CZ" sz="2900" b="1" dirty="0" smtClean="0">
                <a:solidFill>
                  <a:schemeClr val="bg1"/>
                </a:solidFill>
              </a:rPr>
              <a:t>základního sociálního poradenství </a:t>
            </a:r>
            <a:r>
              <a:rPr lang="cs-CZ" altLang="cs-CZ" sz="2900" dirty="0" smtClean="0">
                <a:solidFill>
                  <a:schemeClr val="bg1"/>
                </a:solidFill>
              </a:rPr>
              <a:t/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je poskytnout osobám informace přispívající k řešení jejich nepříznivé sociální situace,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o základních právech a povinnostech uživatele, o možnostech podpory členů rodiny, výběru či druhu sociálních služeb apod.</a:t>
            </a:r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9460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-87313"/>
            <a:ext cx="8229600" cy="1504951"/>
          </a:xfrm>
        </p:spPr>
        <p:txBody>
          <a:bodyPr/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>
                <a:solidFill>
                  <a:srgbClr val="F0C900"/>
                </a:solidFill>
              </a:rPr>
              <a:t/>
            </a:r>
            <a:br>
              <a:rPr lang="cs-CZ" altLang="cs-CZ" sz="4000" dirty="0" smtClean="0">
                <a:solidFill>
                  <a:srgbClr val="F0C900"/>
                </a:solidFill>
              </a:rPr>
            </a:br>
            <a:r>
              <a:rPr lang="cs-CZ" altLang="cs-CZ" sz="4000" dirty="0" smtClean="0">
                <a:solidFill>
                  <a:srgbClr val="F0C900"/>
                </a:solidFill>
              </a:rPr>
              <a:t/>
            </a:r>
            <a:br>
              <a:rPr lang="cs-CZ" altLang="cs-CZ" sz="4000" dirty="0" smtClean="0">
                <a:solidFill>
                  <a:srgbClr val="F0C900"/>
                </a:solidFill>
              </a:rPr>
            </a:br>
            <a:r>
              <a:rPr lang="cs-CZ" altLang="cs-CZ" sz="4000" dirty="0" smtClean="0">
                <a:solidFill>
                  <a:srgbClr val="F0C900"/>
                </a:solidFill>
              </a:rPr>
              <a:t/>
            </a:r>
            <a:br>
              <a:rPr lang="cs-CZ" altLang="cs-CZ" sz="4000" dirty="0" smtClean="0">
                <a:solidFill>
                  <a:srgbClr val="F0C900"/>
                </a:solidFill>
              </a:rPr>
            </a:br>
            <a:r>
              <a:rPr lang="cs-CZ" altLang="cs-CZ" sz="4000" b="1" dirty="0" smtClean="0">
                <a:solidFill>
                  <a:srgbClr val="F0C900"/>
                </a:solidFill>
              </a:rPr>
              <a:t>Realizace poradenského rozhovoru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19461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900" dirty="0" smtClean="0">
                <a:solidFill>
                  <a:schemeClr val="bg1"/>
                </a:solidFill>
              </a:rPr>
              <a:t>Posouzení a vyhodnocení životní situace klienta.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Realizace samotného základního sociálního poradenství (poskytnutí informací o sociálních dávkách, službách a návazných institucích, které jsou relevantní v situaci klienta).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Průběžné ověřování, že klient porozuměl informacím sděleným v rámci poradenského rozhovoru.</a:t>
            </a:r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0484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495300"/>
            <a:ext cx="8143875" cy="809625"/>
          </a:xfrm>
        </p:spPr>
        <p:txBody>
          <a:bodyPr/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20485" name="Zástupný symbol pro obsah 9"/>
          <p:cNvSpPr>
            <a:spLocks noGrp="1" noChangeArrowheads="1"/>
          </p:cNvSpPr>
          <p:nvPr>
            <p:ph idx="1"/>
          </p:nvPr>
        </p:nvSpPr>
        <p:spPr>
          <a:xfrm>
            <a:off x="438150" y="1257300"/>
            <a:ext cx="8229600" cy="4525963"/>
          </a:xfrm>
        </p:spPr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Evaluace (průběžné a závěrečné vyhodnocování efektivity poradenského rozhovoru) – předávám opravdu informace, které klient potřebuje a žádá nebo informace, které si sociální pracovník myslí, že potřebuje…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Dokumentace poradenského rozhovoru –  Standardizovaný záznam sociálního pracovníka v Jednotném informačním systému.</a:t>
            </a:r>
          </a:p>
          <a:p>
            <a:endParaRPr lang="cs-CZ" altLang="cs-CZ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1508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-182563"/>
            <a:ext cx="8229600" cy="1600201"/>
          </a:xfrm>
        </p:spPr>
        <p:txBody>
          <a:bodyPr/>
          <a:lstStyle/>
          <a:p>
            <a:r>
              <a:rPr lang="cs-CZ" altLang="cs-CZ" sz="3200" b="1" dirty="0" smtClean="0">
                <a:solidFill>
                  <a:srgbClr val="F0C900"/>
                </a:solidFill>
              </a:rPr>
              <a:t>Příklady situací, jejichž řešení klienti  v rámci poradenského rozhovoru nejčastěji požadují</a:t>
            </a:r>
            <a:endParaRPr lang="cs-CZ" altLang="cs-CZ" sz="3200" dirty="0" smtClean="0">
              <a:solidFill>
                <a:srgbClr val="F0C900"/>
              </a:solidFill>
            </a:endParaRPr>
          </a:p>
        </p:txBody>
      </p:sp>
      <p:sp>
        <p:nvSpPr>
          <p:cNvPr id="21509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900" dirty="0" smtClean="0">
                <a:solidFill>
                  <a:schemeClr val="bg1"/>
                </a:solidFill>
              </a:rPr>
              <a:t>základní práva a povinnosti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sociální dávky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vyřizování osobních dokladů, dokumentů, potvrzení 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sociální služby a návazné instituce a zdroje pomoci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problémy související s bydlením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2532" name="Nadpis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sz="4000" dirty="0" smtClean="0">
                <a:solidFill>
                  <a:srgbClr val="FFC000"/>
                </a:solidFill>
              </a:rPr>
              <a:t/>
            </a:r>
            <a:br>
              <a:rPr lang="cs-CZ" altLang="cs-CZ" sz="4000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endParaRPr lang="cs-CZ" altLang="cs-CZ" dirty="0" smtClean="0">
              <a:solidFill>
                <a:srgbClr val="FFC000"/>
              </a:solidFill>
            </a:endParaRPr>
          </a:p>
        </p:txBody>
      </p:sp>
      <p:sp>
        <p:nvSpPr>
          <p:cNvPr id="22533" name="Zástupný symbol pro obsah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dirty="0" smtClean="0">
                <a:solidFill>
                  <a:schemeClr val="bg1"/>
                </a:solidFill>
              </a:rPr>
              <a:t>uplatnění na trhu práce</a:t>
            </a:r>
          </a:p>
          <a:p>
            <a:r>
              <a:rPr lang="cs-CZ" altLang="cs-CZ" sz="2800" dirty="0" smtClean="0">
                <a:solidFill>
                  <a:schemeClr val="bg1"/>
                </a:solidFill>
              </a:rPr>
              <a:t>dostupnost lékařské péče, význam lékařského ošetření</a:t>
            </a:r>
          </a:p>
          <a:p>
            <a:r>
              <a:rPr lang="cs-CZ" altLang="cs-CZ" sz="2800" dirty="0" smtClean="0">
                <a:solidFill>
                  <a:schemeClr val="bg1"/>
                </a:solidFill>
              </a:rPr>
              <a:t>kontakty na úřady / soudy / odborné služby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3556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495300"/>
            <a:ext cx="8143875" cy="809625"/>
          </a:xfrm>
        </p:spPr>
        <p:txBody>
          <a:bodyPr/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23557" name="Zástupný symbol pro obsah 9"/>
          <p:cNvSpPr>
            <a:spLocks noGrp="1" noChangeArrowheads="1"/>
          </p:cNvSpPr>
          <p:nvPr>
            <p:ph idx="1"/>
          </p:nvPr>
        </p:nvSpPr>
        <p:spPr>
          <a:xfrm>
            <a:off x="141668" y="1171977"/>
            <a:ext cx="8706118" cy="4855336"/>
          </a:xfrm>
        </p:spPr>
        <p:txBody>
          <a:bodyPr/>
          <a:lstStyle/>
          <a:p>
            <a:pPr marL="0" indent="0" algn="just">
              <a:buNone/>
            </a:pPr>
            <a:r>
              <a:rPr lang="cs-CZ" altLang="cs-CZ" sz="2900" b="1" dirty="0" smtClean="0">
                <a:solidFill>
                  <a:schemeClr val="bg1"/>
                </a:solidFill>
              </a:rPr>
              <a:t>Odborné sociální poradenství </a:t>
            </a:r>
            <a:r>
              <a:rPr lang="cs-CZ" altLang="cs-CZ" sz="2900" dirty="0" smtClean="0">
                <a:solidFill>
                  <a:schemeClr val="bg1"/>
                </a:solidFill>
              </a:rPr>
              <a:t>je poskytováno se zaměřením na specifické potřeby jednotlivých okruhů sociálních skupin osob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ve specializovaných poradenských institucích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či specializovaných sociálních službách (např. občanských poradnách, manželských a rodinných poradnách, poradnách pro seniory, poradnách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pro osoby se zdravotním znevýhodněním, poradnách pro oběti trestných činů a domácího násilí apod.)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512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>
                <a:solidFill>
                  <a:srgbClr val="FFC000"/>
                </a:solidFill>
              </a:rPr>
              <a:t>Depistážní činnost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512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Depistáž je </a:t>
            </a:r>
            <a:r>
              <a:rPr lang="cs-CZ" altLang="cs-CZ" sz="2900" dirty="0" smtClean="0">
                <a:solidFill>
                  <a:schemeClr val="bg1"/>
                </a:solidFill>
              </a:rPr>
              <a:t>soustavné, </a:t>
            </a:r>
            <a:r>
              <a:rPr lang="cs-CZ" altLang="cs-CZ" sz="2900" dirty="0" smtClean="0">
                <a:solidFill>
                  <a:schemeClr val="bg1"/>
                </a:solidFill>
              </a:rPr>
              <a:t>cílené, včasné vyhledávání jedinců či skupin ohrožených sociálním vyloučení nebo jinou sociální událostí v jejich přirozeném prostředí. </a:t>
            </a:r>
          </a:p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Depistáž se provádí na základě zákona č. 108/2006 Sb., o sociálních službách, dále </a:t>
            </a:r>
            <a:r>
              <a:rPr lang="cs-CZ" altLang="cs-CZ" sz="2900" dirty="0">
                <a:solidFill>
                  <a:schemeClr val="bg1"/>
                </a:solidFill>
              </a:rPr>
              <a:t>zákonem č. 111/2006 Sb., o pomoci v hmotné </a:t>
            </a:r>
            <a:r>
              <a:rPr lang="cs-CZ" altLang="cs-CZ" sz="2900" dirty="0" smtClean="0">
                <a:solidFill>
                  <a:schemeClr val="bg1"/>
                </a:solidFill>
              </a:rPr>
              <a:t>nouzi. </a:t>
            </a:r>
            <a:endParaRPr lang="cs-CZ" altLang="cs-CZ" sz="2900" dirty="0">
              <a:solidFill>
                <a:schemeClr val="bg1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4580" name="Nadpis 7"/>
          <p:cNvSpPr>
            <a:spLocks noGrp="1" noChangeArrowheads="1"/>
          </p:cNvSpPr>
          <p:nvPr>
            <p:ph type="title"/>
          </p:nvPr>
        </p:nvSpPr>
        <p:spPr>
          <a:xfrm>
            <a:off x="419100" y="381000"/>
            <a:ext cx="8143875" cy="581025"/>
          </a:xfrm>
        </p:spPr>
        <p:txBody>
          <a:bodyPr/>
          <a:lstStyle/>
          <a:p>
            <a:r>
              <a:rPr lang="cs-CZ" altLang="cs-CZ" dirty="0" smtClean="0">
                <a:solidFill>
                  <a:srgbClr val="F0C900"/>
                </a:solidFill>
              </a:rPr>
              <a:t/>
            </a:r>
            <a:br>
              <a:rPr lang="cs-CZ" altLang="cs-CZ" dirty="0" smtClean="0">
                <a:solidFill>
                  <a:srgbClr val="F0C900"/>
                </a:solidFill>
              </a:rPr>
            </a:br>
            <a:r>
              <a:rPr lang="cs-CZ" altLang="cs-CZ" b="1" dirty="0" smtClean="0">
                <a:solidFill>
                  <a:srgbClr val="F0C900"/>
                </a:solidFill>
              </a:rPr>
              <a:t> </a:t>
            </a:r>
            <a:endParaRPr lang="cs-CZ" altLang="cs-CZ" dirty="0" smtClean="0">
              <a:solidFill>
                <a:srgbClr val="F0C900"/>
              </a:solidFill>
            </a:endParaRPr>
          </a:p>
        </p:txBody>
      </p:sp>
      <p:sp>
        <p:nvSpPr>
          <p:cNvPr id="24581" name="Zástupný symbol pro obsah 9"/>
          <p:cNvSpPr>
            <a:spLocks noGrp="1" noChangeArrowheads="1"/>
          </p:cNvSpPr>
          <p:nvPr>
            <p:ph idx="1"/>
          </p:nvPr>
        </p:nvSpPr>
        <p:spPr>
          <a:xfrm>
            <a:off x="438150" y="1257300"/>
            <a:ext cx="8229600" cy="4525963"/>
          </a:xfrm>
        </p:spPr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Obecní či městský úřad může odborné poradenství poskytovat, pokud k tomu má personální kapacitu a jednotliví sociální pracovníci mají i odpovídající znalosti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a dovednosti.</a:t>
            </a:r>
          </a:p>
          <a:p>
            <a:endParaRPr lang="cs-CZ" altLang="cs-CZ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5604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-130175"/>
            <a:ext cx="8326192" cy="1997612"/>
          </a:xfrm>
        </p:spPr>
        <p:txBody>
          <a:bodyPr/>
          <a:lstStyle/>
          <a:p>
            <a:r>
              <a:rPr lang="cs-CZ" altLang="cs-CZ" sz="2800" b="1" dirty="0" smtClean="0">
                <a:solidFill>
                  <a:srgbClr val="F0C900"/>
                </a:solidFill>
              </a:rPr>
              <a:t>Návrh možných důkazů, </a:t>
            </a:r>
            <a:br>
              <a:rPr lang="cs-CZ" altLang="cs-CZ" sz="2800" b="1" dirty="0" smtClean="0">
                <a:solidFill>
                  <a:srgbClr val="F0C900"/>
                </a:solidFill>
              </a:rPr>
            </a:br>
            <a:r>
              <a:rPr lang="cs-CZ" altLang="cs-CZ" sz="2400" b="1" dirty="0" smtClean="0">
                <a:solidFill>
                  <a:srgbClr val="F0C900"/>
                </a:solidFill>
              </a:rPr>
              <a:t>jak se pozná,  prokáže, že poradenství bylo realizováno efektivně, v souladu s etickými pravidly sociální práce</a:t>
            </a:r>
            <a:endParaRPr lang="cs-CZ" altLang="cs-CZ" sz="2400" dirty="0" smtClean="0">
              <a:solidFill>
                <a:srgbClr val="F0C900"/>
              </a:solidFill>
            </a:endParaRPr>
          </a:p>
        </p:txBody>
      </p:sp>
      <p:sp>
        <p:nvSpPr>
          <p:cNvPr id="25605" name="Zástupný symbol pro obsah 9"/>
          <p:cNvSpPr>
            <a:spLocks noGrp="1" noChangeArrowheads="1"/>
          </p:cNvSpPr>
          <p:nvPr>
            <p:ph idx="1"/>
          </p:nvPr>
        </p:nvSpPr>
        <p:spPr>
          <a:xfrm>
            <a:off x="438150" y="1584101"/>
            <a:ext cx="8229600" cy="4199162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sz="2900" dirty="0" smtClean="0">
                <a:solidFill>
                  <a:schemeClr val="bg1"/>
                </a:solidFill>
              </a:rPr>
              <a:t>Průběžné ověřování, že klient porozuměl sdělením sociálního pracovníka a že jsou mu podávány informace, o které požádal.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Dokumentace poradenského rozhovoru, na základě které lze ze strany vedoucího pracovníka ověřit, zda bylo poradenství provedeno a jakým způsobem a s jakým </a:t>
            </a:r>
            <a:r>
              <a:rPr lang="cs-CZ" altLang="cs-CZ" sz="2900" dirty="0" smtClean="0">
                <a:solidFill>
                  <a:schemeClr val="bg1"/>
                </a:solidFill>
              </a:rPr>
              <a:t>výsledkem. 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Výstupem poradenského rozhovoru je i ověření, zda </a:t>
            </a:r>
            <a:r>
              <a:rPr lang="cs-CZ" altLang="cs-CZ" sz="2900" dirty="0" smtClean="0">
                <a:solidFill>
                  <a:schemeClr val="bg1"/>
                </a:solidFill>
              </a:rPr>
              <a:t>potřeba klienta byla naplněna, či je třeba další intervence a uzavření dohody s klientem o další spolupráci.</a:t>
            </a:r>
            <a:endParaRPr lang="cs-CZ" altLang="cs-CZ" sz="2900" dirty="0" smtClean="0">
              <a:solidFill>
                <a:schemeClr val="bg1"/>
              </a:solidFill>
            </a:endParaRPr>
          </a:p>
          <a:p>
            <a:endParaRPr lang="cs-CZ" altLang="cs-CZ" sz="2900" dirty="0" smtClean="0">
              <a:solidFill>
                <a:schemeClr val="bg1"/>
              </a:solidFill>
            </a:endParaRPr>
          </a:p>
          <a:p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6628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-130175"/>
            <a:ext cx="8143875" cy="1435100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0C900"/>
                </a:solidFill>
              </a:rPr>
              <a:t>Rizika, překážky, limity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sz="2400" dirty="0" smtClean="0">
              <a:solidFill>
                <a:srgbClr val="F0C900"/>
              </a:solidFill>
            </a:endParaRPr>
          </a:p>
        </p:txBody>
      </p:sp>
      <p:sp>
        <p:nvSpPr>
          <p:cNvPr id="26629" name="Zástupný symbol pro obsah 9"/>
          <p:cNvSpPr>
            <a:spLocks noGrp="1" noChangeArrowheads="1"/>
          </p:cNvSpPr>
          <p:nvPr>
            <p:ph idx="1"/>
          </p:nvPr>
        </p:nvSpPr>
        <p:spPr>
          <a:xfrm>
            <a:off x="438150" y="1257300"/>
            <a:ext cx="8229600" cy="4525963"/>
          </a:xfrm>
        </p:spPr>
        <p:txBody>
          <a:bodyPr/>
          <a:lstStyle/>
          <a:p>
            <a:r>
              <a:rPr lang="cs-CZ" altLang="cs-CZ" sz="2900" dirty="0" smtClean="0">
                <a:solidFill>
                  <a:schemeClr val="bg1"/>
                </a:solidFill>
              </a:rPr>
              <a:t>Přiměřené </a:t>
            </a:r>
            <a:r>
              <a:rPr lang="cs-CZ" altLang="cs-CZ" sz="2900" dirty="0" smtClean="0">
                <a:solidFill>
                  <a:schemeClr val="bg1"/>
                </a:solidFill>
              </a:rPr>
              <a:t>uspořádání a vybavení kanceláře, možnost spolupráce s městskou policií, plánování práce s rizikovým klientem na vhodný čas</a:t>
            </a:r>
            <a:r>
              <a:rPr lang="cs-CZ" altLang="cs-CZ" sz="29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Chybějící personální zajištění, materiální potřeby – automobil, mobil, časová náročnost vzhledem rozsáhlosti </a:t>
            </a:r>
            <a:r>
              <a:rPr lang="cs-CZ" altLang="cs-CZ" sz="2900" dirty="0">
                <a:solidFill>
                  <a:schemeClr val="bg1"/>
                </a:solidFill>
              </a:rPr>
              <a:t>či dostupnosti terénu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ORP.</a:t>
            </a:r>
            <a:endParaRPr lang="cs-CZ" altLang="cs-CZ" sz="2900" dirty="0" smtClean="0">
              <a:solidFill>
                <a:schemeClr val="bg1"/>
              </a:solidFill>
            </a:endParaRPr>
          </a:p>
          <a:p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pozadi bez log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9"/>
          <p:cNvSpPr txBox="1">
            <a:spLocks noChangeArrowheads="1"/>
          </p:cNvSpPr>
          <p:nvPr/>
        </p:nvSpPr>
        <p:spPr bwMode="auto">
          <a:xfrm>
            <a:off x="5283200" y="6230938"/>
            <a:ext cx="2808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2765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FFC000"/>
                </a:solidFill>
              </a:rPr>
              <a:t>Statutární město Most</a:t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sz="3200" dirty="0" smtClean="0">
                <a:solidFill>
                  <a:srgbClr val="FFC000"/>
                </a:solidFill>
              </a:rPr>
              <a:t>Odbor sociálních věcí</a:t>
            </a:r>
          </a:p>
        </p:txBody>
      </p:sp>
      <p:sp>
        <p:nvSpPr>
          <p:cNvPr id="27653" name="Podnadp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cs-CZ" altLang="cs-CZ" sz="2400" dirty="0" smtClean="0">
              <a:solidFill>
                <a:srgbClr val="FFC000"/>
              </a:solidFill>
            </a:endParaRPr>
          </a:p>
          <a:p>
            <a:pPr marL="0" indent="0" algn="ctr">
              <a:buFontTx/>
              <a:buNone/>
            </a:pPr>
            <a:endParaRPr lang="cs-CZ" altLang="cs-CZ" sz="2400" dirty="0">
              <a:solidFill>
                <a:srgbClr val="FFC000"/>
              </a:solidFill>
            </a:endParaRPr>
          </a:p>
          <a:p>
            <a:pPr marL="0" indent="0" algn="ctr">
              <a:buFontTx/>
              <a:buNone/>
            </a:pPr>
            <a:r>
              <a:rPr lang="cs-CZ" altLang="cs-CZ" sz="2400" dirty="0" smtClean="0">
                <a:solidFill>
                  <a:srgbClr val="FFC000"/>
                </a:solidFill>
              </a:rPr>
              <a:t>Bc. Kateřina Mašková, DiS.</a:t>
            </a:r>
          </a:p>
          <a:p>
            <a:pPr marL="0" indent="0" algn="ctr">
              <a:buFontTx/>
              <a:buNone/>
            </a:pPr>
            <a:r>
              <a:rPr lang="cs-CZ" altLang="cs-CZ" sz="2400" dirty="0" smtClean="0">
                <a:solidFill>
                  <a:srgbClr val="FFC000"/>
                </a:solidFill>
              </a:rPr>
              <a:t>Vítězslav Novák, DiS.</a:t>
            </a:r>
          </a:p>
          <a:p>
            <a:pPr marL="0" indent="0" algn="ctr">
              <a:buFontTx/>
              <a:buNone/>
            </a:pPr>
            <a:endParaRPr lang="cs-CZ" altLang="cs-CZ" sz="2400" dirty="0" smtClean="0">
              <a:solidFill>
                <a:srgbClr val="FFC000"/>
              </a:solidFill>
            </a:endParaRPr>
          </a:p>
          <a:p>
            <a:pPr marL="0" indent="0" algn="ctr">
              <a:buFontTx/>
              <a:buNone/>
            </a:pPr>
            <a:endParaRPr lang="cs-CZ" altLang="cs-CZ" sz="2400" dirty="0">
              <a:solidFill>
                <a:srgbClr val="FFC000"/>
              </a:solidFill>
            </a:endParaRPr>
          </a:p>
          <a:p>
            <a:pPr marL="0" indent="0" algn="ctr">
              <a:buFontTx/>
              <a:buNone/>
            </a:pPr>
            <a:r>
              <a:rPr lang="cs-CZ" altLang="cs-CZ" sz="2400" dirty="0" smtClean="0">
                <a:solidFill>
                  <a:srgbClr val="FFC000"/>
                </a:solidFill>
              </a:rPr>
              <a:t>Katerina.Maskova@mesto-most.cz</a:t>
            </a:r>
          </a:p>
          <a:p>
            <a:pPr marL="0" indent="0" algn="ctr">
              <a:buFontTx/>
              <a:buNone/>
            </a:pPr>
            <a:r>
              <a:rPr lang="cs-CZ" altLang="cs-CZ" sz="2400" dirty="0" smtClean="0">
                <a:solidFill>
                  <a:srgbClr val="FFC000"/>
                </a:solidFill>
              </a:rPr>
              <a:t>Vitezslav.Novak@mesto-most.cz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6148" name="Nadpis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F0C900"/>
                </a:solidFill>
              </a:rPr>
              <a:t/>
            </a:r>
            <a:br>
              <a:rPr lang="cs-CZ" altLang="cs-CZ" dirty="0" smtClean="0">
                <a:solidFill>
                  <a:srgbClr val="F0C900"/>
                </a:solidFill>
              </a:rPr>
            </a:br>
            <a:endParaRPr lang="cs-CZ" altLang="cs-CZ" dirty="0" smtClean="0">
              <a:solidFill>
                <a:srgbClr val="F0C900"/>
              </a:solidFill>
            </a:endParaRPr>
          </a:p>
        </p:txBody>
      </p:sp>
      <p:sp>
        <p:nvSpPr>
          <p:cNvPr id="6149" name="Zástupný symbol pro obsah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Podnětem k </a:t>
            </a:r>
            <a:r>
              <a:rPr lang="cs-CZ" altLang="cs-CZ" sz="2900" dirty="0" smtClean="0">
                <a:solidFill>
                  <a:schemeClr val="bg1"/>
                </a:solidFill>
              </a:rPr>
              <a:t>zahájení soustavného, cíleného výkonu </a:t>
            </a:r>
            <a:r>
              <a:rPr lang="cs-CZ" altLang="cs-CZ" sz="2900" dirty="0" smtClean="0">
                <a:solidFill>
                  <a:schemeClr val="bg1"/>
                </a:solidFill>
              </a:rPr>
              <a:t>depistáže může být jednak identifikace problému či potřeby vykonat depistáž ze strany sociálního pracovníka, či na základě identifikace této potřeby ze strany obecního úřadu, případně  dalších institucí, dokonce i fyzických osob. </a:t>
            </a:r>
          </a:p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Cílem depistáže je omezení rizika vzniku a zhoršení sociálních problémů u ohrožených jednotlivců, rodin, skupin a komunit.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7172" name="Nadpis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0C900"/>
                </a:solidFill>
              </a:rPr>
              <a:t>Výkon činnosti</a:t>
            </a:r>
            <a:endParaRPr lang="cs-CZ" altLang="cs-CZ" dirty="0" smtClean="0">
              <a:solidFill>
                <a:srgbClr val="F0C900"/>
              </a:solidFill>
            </a:endParaRPr>
          </a:p>
        </p:txBody>
      </p:sp>
      <p:sp>
        <p:nvSpPr>
          <p:cNvPr id="7173" name="Zástupný symbol pro obsah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sz="2900" b="1" u="sng" dirty="0" smtClean="0">
                <a:solidFill>
                  <a:schemeClr val="bg1"/>
                </a:solidFill>
              </a:rPr>
              <a:t>Přípravná fáze</a:t>
            </a:r>
            <a:endParaRPr lang="cs-CZ" altLang="cs-CZ" sz="2900" u="sng" dirty="0" smtClean="0">
              <a:solidFill>
                <a:schemeClr val="bg1"/>
              </a:solidFill>
            </a:endParaRPr>
          </a:p>
          <a:p>
            <a:pPr algn="just"/>
            <a:r>
              <a:rPr lang="cs-CZ" altLang="cs-CZ" sz="2000" dirty="0" smtClean="0">
                <a:solidFill>
                  <a:schemeClr val="bg1"/>
                </a:solidFill>
              </a:rPr>
              <a:t>Na základě obdrženého podnětu nebo jiného způsobu zjištění problémové situace se sociální pracovník rozhodne k realizaci depistáže zaměřené na předem zvolenou cílovou skupinu či lokalitu. (Na podnět městské či státní policie, oznámení obyvatel, občanů, na podnět OSPOD, terénní práce v sociálně vyloučené lokalitě.) </a:t>
            </a:r>
          </a:p>
          <a:p>
            <a:r>
              <a:rPr lang="cs-CZ" altLang="cs-CZ" sz="2000" dirty="0">
                <a:solidFill>
                  <a:schemeClr val="bg1"/>
                </a:solidFill>
              </a:rPr>
              <a:t>V rámci přípravy se zjišťuje způsob </a:t>
            </a:r>
            <a:r>
              <a:rPr lang="cs-CZ" altLang="cs-CZ" sz="2000" dirty="0" smtClean="0">
                <a:solidFill>
                  <a:schemeClr val="bg1"/>
                </a:solidFill>
              </a:rPr>
              <a:t>dopravy do vybrané </a:t>
            </a:r>
            <a:r>
              <a:rPr lang="cs-CZ" altLang="cs-CZ" sz="2000" dirty="0">
                <a:solidFill>
                  <a:schemeClr val="bg1"/>
                </a:solidFill>
              </a:rPr>
              <a:t>lokality, kde je depistáž </a:t>
            </a:r>
            <a:r>
              <a:rPr lang="cs-CZ" altLang="cs-CZ" sz="2000" dirty="0" smtClean="0">
                <a:solidFill>
                  <a:schemeClr val="bg1"/>
                </a:solidFill>
              </a:rPr>
              <a:t>plánována , </a:t>
            </a:r>
            <a:r>
              <a:rPr lang="cs-CZ" altLang="cs-CZ" sz="2000" dirty="0">
                <a:solidFill>
                  <a:schemeClr val="bg1"/>
                </a:solidFill>
              </a:rPr>
              <a:t>mobilní telefon, případně letáky apod.; a to včetně ponechání informace na pracovišti o tom kdy, kdo a kam jde depistáž vykonat.</a:t>
            </a:r>
            <a:endParaRPr lang="cs-CZ" altLang="cs-CZ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8196" name="Nadpis 3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endParaRPr lang="cs-CZ" altLang="cs-CZ" dirty="0" smtClean="0">
              <a:solidFill>
                <a:srgbClr val="FFC000"/>
              </a:solidFill>
            </a:endParaRPr>
          </a:p>
        </p:txBody>
      </p:sp>
      <p:sp>
        <p:nvSpPr>
          <p:cNvPr id="8197" name="Zástupný symbol pro obsah 4"/>
          <p:cNvSpPr>
            <a:spLocks noGrp="1" noChangeArrowheads="1"/>
          </p:cNvSpPr>
          <p:nvPr>
            <p:ph idx="1"/>
          </p:nvPr>
        </p:nvSpPr>
        <p:spPr>
          <a:xfrm>
            <a:off x="457200" y="1210614"/>
            <a:ext cx="8229600" cy="4915549"/>
          </a:xfrm>
        </p:spPr>
        <p:txBody>
          <a:bodyPr/>
          <a:lstStyle/>
          <a:p>
            <a:pPr algn="just"/>
            <a:endParaRPr lang="cs-CZ" altLang="cs-CZ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altLang="cs-CZ" sz="2800" b="1" u="sng" dirty="0" smtClean="0">
                <a:solidFill>
                  <a:schemeClr val="bg1"/>
                </a:solidFill>
              </a:rPr>
              <a:t>Plán depistáže </a:t>
            </a:r>
            <a:endParaRPr lang="cs-CZ" altLang="cs-CZ" sz="2800" b="1" u="sng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altLang="cs-CZ" sz="2800" u="sng" dirty="0" smtClean="0">
              <a:solidFill>
                <a:schemeClr val="bg1"/>
              </a:solidFill>
            </a:endParaRPr>
          </a:p>
          <a:p>
            <a:pPr algn="just"/>
            <a:r>
              <a:rPr lang="cs-CZ" altLang="cs-CZ" sz="2000" dirty="0" smtClean="0">
                <a:solidFill>
                  <a:schemeClr val="bg1"/>
                </a:solidFill>
              </a:rPr>
              <a:t>Volba vhodné formy depistáže (pozorování, rozhovory v terénu, přednášky v terénu, distribuce letáků s informacemi o oddělení sociální práce, případně dotazník</a:t>
            </a:r>
            <a:r>
              <a:rPr lang="cs-CZ" altLang="cs-CZ" sz="2000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cs-CZ" altLang="cs-CZ" sz="2000" dirty="0" smtClean="0">
                <a:solidFill>
                  <a:schemeClr val="bg1"/>
                </a:solidFill>
              </a:rPr>
              <a:t>Oslovení subjektů a sjednání termínu depistáže v případě  zdravotnického zařízení, sociální služby, školy, ubytovny apod.)</a:t>
            </a:r>
            <a:endParaRPr lang="cs-CZ" altLang="cs-CZ" sz="2000" dirty="0" smtClean="0">
              <a:solidFill>
                <a:schemeClr val="bg1"/>
              </a:solidFill>
            </a:endParaRPr>
          </a:p>
          <a:p>
            <a:pPr algn="just"/>
            <a:endParaRPr lang="cs-CZ" altLang="cs-CZ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9220" name="Rectangle 1"/>
          <p:cNvSpPr>
            <a:spLocks noGrp="1" noChangeArrowheads="1"/>
          </p:cNvSpPr>
          <p:nvPr>
            <p:ph type="title"/>
          </p:nvPr>
        </p:nvSpPr>
        <p:spPr>
          <a:xfrm>
            <a:off x="3814763" y="274638"/>
            <a:ext cx="184150" cy="769937"/>
          </a:xfrm>
          <a:noFill/>
        </p:spPr>
        <p:txBody>
          <a:bodyPr wrap="none">
            <a:spAutoFit/>
          </a:bodyPr>
          <a:lstStyle/>
          <a:p>
            <a:endParaRPr lang="cs-CZ" altLang="cs-CZ" dirty="0" smtClean="0">
              <a:solidFill>
                <a:srgbClr val="F0C9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21" name="Zástupný symbol pro obsah 4"/>
          <p:cNvSpPr>
            <a:spLocks noGrp="1" noChangeArrowheads="1"/>
          </p:cNvSpPr>
          <p:nvPr>
            <p:ph idx="1"/>
          </p:nvPr>
        </p:nvSpPr>
        <p:spPr>
          <a:xfrm>
            <a:off x="296215" y="1600200"/>
            <a:ext cx="8512934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900" b="1" u="sng" dirty="0" smtClean="0">
                <a:solidFill>
                  <a:schemeClr val="bg1"/>
                </a:solidFill>
              </a:rPr>
              <a:t>Realizace depistáže </a:t>
            </a:r>
          </a:p>
          <a:p>
            <a:pPr algn="just"/>
            <a:r>
              <a:rPr lang="cs-CZ" altLang="cs-CZ" sz="2900" dirty="0" smtClean="0">
                <a:solidFill>
                  <a:schemeClr val="bg1"/>
                </a:solidFill>
              </a:rPr>
              <a:t>Konzultace celkové životní situace klienta, možnost okamžité intervence, předání kontaktu na sociálního pracovníka, domluva dalšího postupu a spolupráce.</a:t>
            </a:r>
          </a:p>
          <a:p>
            <a:pPr marL="0" indent="0" algn="just">
              <a:buNone/>
            </a:pPr>
            <a:r>
              <a:rPr lang="cs-CZ" altLang="cs-CZ" sz="2900" b="1" u="sng" dirty="0" smtClean="0">
                <a:solidFill>
                  <a:schemeClr val="bg1"/>
                </a:solidFill>
              </a:rPr>
              <a:t>Dokumentace depistáže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Vyplnění standardizovaného záznamu sociálního pracovníka v Jednotném informačním systému.</a:t>
            </a:r>
          </a:p>
          <a:p>
            <a:endParaRPr lang="cs-CZ" altLang="cs-CZ" sz="3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0244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-192089"/>
            <a:ext cx="8229600" cy="1689101"/>
          </a:xfrm>
        </p:spPr>
        <p:txBody>
          <a:bodyPr/>
          <a:lstStyle/>
          <a:p>
            <a:r>
              <a:rPr lang="cs-CZ" altLang="cs-CZ" sz="4000" b="1" dirty="0" smtClean="0">
                <a:solidFill>
                  <a:srgbClr val="F0C900"/>
                </a:solidFill>
              </a:rPr>
              <a:t>Cílové skupiny osob, na které se depistáž zaměřuje</a:t>
            </a:r>
            <a:endParaRPr lang="cs-CZ" altLang="cs-CZ" sz="4000" dirty="0" smtClean="0">
              <a:solidFill>
                <a:srgbClr val="F0C900"/>
              </a:solidFill>
            </a:endParaRPr>
          </a:p>
        </p:txBody>
      </p:sp>
      <p:sp>
        <p:nvSpPr>
          <p:cNvPr id="10245" name="Zástupný symbol pro obsah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900" dirty="0" smtClean="0">
                <a:solidFill>
                  <a:schemeClr val="bg1"/>
                </a:solidFill>
              </a:rPr>
              <a:t>ohrožené sociálním vyloučením 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ohrožené rizikovým způsobem života 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oběti agrese, trestné činnosti a domácího násilí 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bez přístřeší nebo bydlící v nestandardním bydlení</a:t>
            </a:r>
          </a:p>
          <a:p>
            <a:r>
              <a:rPr lang="cs-CZ" altLang="cs-CZ" sz="2900" dirty="0" smtClean="0">
                <a:solidFill>
                  <a:schemeClr val="bg1"/>
                </a:solidFill>
              </a:rPr>
              <a:t>nezaměstnaní - ztráta zaměstnání </a:t>
            </a:r>
            <a:br>
              <a:rPr lang="cs-CZ" altLang="cs-CZ" sz="2900" dirty="0" smtClean="0">
                <a:solidFill>
                  <a:schemeClr val="bg1"/>
                </a:solidFill>
              </a:rPr>
            </a:br>
            <a:r>
              <a:rPr lang="cs-CZ" altLang="cs-CZ" sz="2900" dirty="0" smtClean="0">
                <a:solidFill>
                  <a:schemeClr val="bg1"/>
                </a:solidFill>
              </a:rPr>
              <a:t>a dlouhodobá nezaměstnanost </a:t>
            </a:r>
          </a:p>
          <a:p>
            <a:endParaRPr lang="cs-CZ" altLang="cs-CZ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1268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693738"/>
            <a:ext cx="8229600" cy="731837"/>
          </a:xfrm>
        </p:spPr>
        <p:txBody>
          <a:bodyPr/>
          <a:lstStyle/>
          <a:p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r>
              <a:rPr lang="cs-CZ" altLang="cs-CZ" dirty="0" smtClean="0">
                <a:solidFill>
                  <a:srgbClr val="FFC000"/>
                </a:solidFill>
              </a:rPr>
              <a:t/>
            </a:r>
            <a:br>
              <a:rPr lang="cs-CZ" altLang="cs-CZ" dirty="0" smtClean="0">
                <a:solidFill>
                  <a:srgbClr val="FFC000"/>
                </a:solidFill>
              </a:rPr>
            </a:br>
            <a:endParaRPr lang="cs-CZ" altLang="cs-CZ" dirty="0" smtClean="0">
              <a:solidFill>
                <a:srgbClr val="FFC000"/>
              </a:solidFill>
            </a:endParaRPr>
          </a:p>
        </p:txBody>
      </p:sp>
      <p:sp>
        <p:nvSpPr>
          <p:cNvPr id="11269" name="Zástupný symbol pro obsah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900" dirty="0">
                <a:solidFill>
                  <a:schemeClr val="bg1"/>
                </a:solidFill>
              </a:rPr>
              <a:t>s nízkými příjmy, zadlužení, finančně negramotní</a:t>
            </a:r>
          </a:p>
          <a:p>
            <a:r>
              <a:rPr lang="cs-CZ" altLang="cs-CZ" sz="2900" dirty="0">
                <a:solidFill>
                  <a:schemeClr val="bg1"/>
                </a:solidFill>
              </a:rPr>
              <a:t>rodiny s dětmi, kde je podezření na zanedbávání, týrání, zneužívání, výchovné a vztahové </a:t>
            </a:r>
            <a:r>
              <a:rPr lang="cs-CZ" altLang="cs-CZ" sz="2900" dirty="0" smtClean="0">
                <a:solidFill>
                  <a:schemeClr val="bg1"/>
                </a:solidFill>
              </a:rPr>
              <a:t>problémy – ve spolupráci s OSPOD</a:t>
            </a:r>
            <a:endParaRPr lang="cs-CZ" altLang="cs-CZ" sz="2900" dirty="0">
              <a:solidFill>
                <a:schemeClr val="bg1"/>
              </a:solidFill>
            </a:endParaRPr>
          </a:p>
          <a:p>
            <a:r>
              <a:rPr lang="cs-CZ" altLang="cs-CZ" sz="2900" dirty="0">
                <a:solidFill>
                  <a:schemeClr val="bg1"/>
                </a:solidFill>
              </a:rPr>
              <a:t>pečující o osoby závislé na péči jiné osoby</a:t>
            </a:r>
          </a:p>
          <a:p>
            <a:r>
              <a:rPr lang="cs-CZ" altLang="cs-CZ" sz="2900" dirty="0">
                <a:solidFill>
                  <a:schemeClr val="bg1"/>
                </a:solidFill>
              </a:rPr>
              <a:t>nesvéprávné</a:t>
            </a:r>
          </a:p>
          <a:p>
            <a:endParaRPr lang="cs-CZ" altLang="cs-CZ" dirty="0" smtClean="0">
              <a:solidFill>
                <a:schemeClr val="bg1"/>
              </a:solidFill>
            </a:endParaRPr>
          </a:p>
          <a:p>
            <a:endParaRPr lang="cs-CZ" altLang="cs-CZ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ozadi vnitrni s log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9"/>
          <p:cNvSpPr txBox="1">
            <a:spLocks noChangeArrowheads="1"/>
          </p:cNvSpPr>
          <p:nvPr/>
        </p:nvSpPr>
        <p:spPr bwMode="auto">
          <a:xfrm>
            <a:off x="6157913" y="6229350"/>
            <a:ext cx="2808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s-CZ" altLang="cs-CZ" sz="1400" b="1" dirty="0">
                <a:solidFill>
                  <a:srgbClr val="2F356E"/>
                </a:solidFill>
              </a:rPr>
              <a:t>www.mesto-most.cz</a:t>
            </a:r>
          </a:p>
        </p:txBody>
      </p:sp>
      <p:sp>
        <p:nvSpPr>
          <p:cNvPr id="12292" name="Nadpis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966286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0C900"/>
                </a:solidFill>
              </a:rPr>
              <a:t/>
            </a:r>
            <a:br>
              <a:rPr lang="cs-CZ" altLang="cs-CZ" b="1" dirty="0" smtClean="0">
                <a:solidFill>
                  <a:srgbClr val="F0C900"/>
                </a:solidFill>
              </a:rPr>
            </a:br>
            <a:r>
              <a:rPr lang="cs-CZ" altLang="cs-CZ" sz="2800" b="1" dirty="0" smtClean="0">
                <a:solidFill>
                  <a:srgbClr val="F0C900"/>
                </a:solidFill>
              </a:rPr>
              <a:t>Návrh možných důkazů, jak se pozná, prokáže, že depistáž byla provedena efektivně,  </a:t>
            </a:r>
            <a:br>
              <a:rPr lang="cs-CZ" altLang="cs-CZ" sz="2800" b="1" dirty="0" smtClean="0">
                <a:solidFill>
                  <a:srgbClr val="F0C900"/>
                </a:solidFill>
              </a:rPr>
            </a:br>
            <a:r>
              <a:rPr lang="cs-CZ" altLang="cs-CZ" sz="2800" b="1" dirty="0" smtClean="0">
                <a:solidFill>
                  <a:srgbClr val="F0C900"/>
                </a:solidFill>
              </a:rPr>
              <a:t>v souladu s etickými pravidly sociální práce</a:t>
            </a:r>
            <a:br>
              <a:rPr lang="cs-CZ" altLang="cs-CZ" sz="2800" b="1" dirty="0" smtClean="0">
                <a:solidFill>
                  <a:srgbClr val="F0C900"/>
                </a:solidFill>
              </a:rPr>
            </a:br>
            <a:r>
              <a:rPr lang="cs-CZ" altLang="cs-CZ" sz="2800" b="1" dirty="0" smtClean="0">
                <a:solidFill>
                  <a:srgbClr val="F0C900"/>
                </a:solidFill>
              </a:rPr>
              <a:t/>
            </a:r>
            <a:br>
              <a:rPr lang="cs-CZ" altLang="cs-CZ" sz="2800" b="1" dirty="0" smtClean="0">
                <a:solidFill>
                  <a:srgbClr val="F0C900"/>
                </a:solidFill>
              </a:rPr>
            </a:br>
            <a:endParaRPr lang="cs-CZ" altLang="cs-CZ" sz="2800" b="1" dirty="0" smtClean="0">
              <a:solidFill>
                <a:srgbClr val="F0C900"/>
              </a:solidFill>
            </a:endParaRPr>
          </a:p>
        </p:txBody>
      </p:sp>
      <p:sp>
        <p:nvSpPr>
          <p:cNvPr id="12293" name="Zástupný symbol pro obsah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altLang="cs-CZ" sz="2900" dirty="0" smtClean="0">
              <a:solidFill>
                <a:schemeClr val="bg1"/>
              </a:solidFill>
            </a:endParaRPr>
          </a:p>
          <a:p>
            <a:r>
              <a:rPr lang="cs-CZ" altLang="cs-CZ" sz="2000" dirty="0" smtClean="0">
                <a:solidFill>
                  <a:schemeClr val="bg1"/>
                </a:solidFill>
              </a:rPr>
              <a:t>Efektivní depistáž – klient po depistáži naváže spolupráci </a:t>
            </a:r>
            <a:r>
              <a:rPr lang="cs-CZ" altLang="cs-CZ" sz="2000" dirty="0" smtClean="0">
                <a:solidFill>
                  <a:schemeClr val="bg1"/>
                </a:solidFill>
              </a:rPr>
              <a:t>se sociálním </a:t>
            </a:r>
            <a:r>
              <a:rPr lang="cs-CZ" altLang="cs-CZ" sz="2000" dirty="0" smtClean="0">
                <a:solidFill>
                  <a:schemeClr val="bg1"/>
                </a:solidFill>
              </a:rPr>
              <a:t> pracovníkem.</a:t>
            </a:r>
          </a:p>
          <a:p>
            <a:pPr algn="just"/>
            <a:r>
              <a:rPr lang="cs-CZ" altLang="cs-CZ" sz="2000" dirty="0" smtClean="0">
                <a:solidFill>
                  <a:schemeClr val="bg1"/>
                </a:solidFill>
              </a:rPr>
              <a:t>Prokáže se na základě záznamů, tedy dokumentace – ze strany vedoucího pracovníka bude ověřeno, zda depistáž byla provedena, jakým způsobem a zda vůbec byla provedena</a:t>
            </a:r>
            <a:r>
              <a:rPr lang="cs-CZ" altLang="cs-CZ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cs-CZ" altLang="cs-CZ" sz="2000" dirty="0" smtClean="0">
                <a:solidFill>
                  <a:schemeClr val="bg1"/>
                </a:solidFill>
              </a:rPr>
              <a:t>Poklud byla depistáž provedena ve  zdravotnickém </a:t>
            </a:r>
            <a:r>
              <a:rPr lang="cs-CZ" altLang="cs-CZ" sz="2000" dirty="0">
                <a:solidFill>
                  <a:schemeClr val="bg1"/>
                </a:solidFill>
              </a:rPr>
              <a:t>zařízení, sociální </a:t>
            </a:r>
            <a:r>
              <a:rPr lang="cs-CZ" altLang="cs-CZ" sz="2000" dirty="0" smtClean="0">
                <a:solidFill>
                  <a:schemeClr val="bg1"/>
                </a:solidFill>
              </a:rPr>
              <a:t>službě, škole, ubytovně, pak lze využít i zpětnou vazbu pracovníků těchto institucí. </a:t>
            </a:r>
            <a:endParaRPr lang="cs-CZ" altLang="cs-CZ" sz="2000" dirty="0" smtClean="0">
              <a:solidFill>
                <a:schemeClr val="bg1"/>
              </a:solidFill>
            </a:endParaRPr>
          </a:p>
          <a:p>
            <a:pPr algn="just"/>
            <a:endParaRPr lang="cs-CZ" altLang="cs-CZ" sz="2000" dirty="0" smtClean="0">
              <a:solidFill>
                <a:schemeClr val="bg1"/>
              </a:solidFill>
            </a:endParaRPr>
          </a:p>
          <a:p>
            <a:endParaRPr lang="cs-CZ" altLang="cs-CZ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542</Words>
  <Application>Microsoft Office PowerPoint</Application>
  <PresentationFormat>Předvádění na obrazovce (4:3)</PresentationFormat>
  <Paragraphs>115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Výchozí návrh</vt:lpstr>
      <vt:lpstr>Prezentace aplikace PowerPoint</vt:lpstr>
      <vt:lpstr>Depistážní činnost </vt:lpstr>
      <vt:lpstr> </vt:lpstr>
      <vt:lpstr>Výkon činnosti</vt:lpstr>
      <vt:lpstr>   </vt:lpstr>
      <vt:lpstr>Prezentace aplikace PowerPoint</vt:lpstr>
      <vt:lpstr>Cílové skupiny osob, na které se depistáž zaměřuje</vt:lpstr>
      <vt:lpstr>  </vt:lpstr>
      <vt:lpstr> Návrh možných důkazů, jak se pozná, prokáže, že depistáž byla provedena efektivně,   v souladu s etickými pravidly sociální práce  </vt:lpstr>
      <vt:lpstr>Rizika, překážky, limity</vt:lpstr>
      <vt:lpstr>Prezentace aplikace PowerPoint</vt:lpstr>
      <vt:lpstr>Sociální poradenství </vt:lpstr>
      <vt:lpstr>       </vt:lpstr>
      <vt:lpstr>   Výkon činnosti     </vt:lpstr>
      <vt:lpstr>    Realizace poradenského rozhovoru    </vt:lpstr>
      <vt:lpstr>       </vt:lpstr>
      <vt:lpstr>Příklady situací, jejichž řešení klienti  v rámci poradenského rozhovoru nejčastěji požadují</vt:lpstr>
      <vt:lpstr>         </vt:lpstr>
      <vt:lpstr>         </vt:lpstr>
      <vt:lpstr>  </vt:lpstr>
      <vt:lpstr>Návrh možných důkazů,  jak se pozná,  prokáže, že poradenství bylo realizováno efektivně, v souladu s etickými pravidly sociální práce</vt:lpstr>
      <vt:lpstr>Rizika, překážky, limity </vt:lpstr>
      <vt:lpstr>Statutární město Most Odbor sociálních věcí</vt:lpstr>
    </vt:vector>
  </TitlesOfParts>
  <Company>Reklamní agentura Daniel s.r.o.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Pavel Matějka</dc:creator>
  <cp:lastModifiedBy>Koláčková Jana</cp:lastModifiedBy>
  <cp:revision>74</cp:revision>
  <cp:lastPrinted>2018-05-28T05:19:21Z</cp:lastPrinted>
  <dcterms:created xsi:type="dcterms:W3CDTF">2010-03-23T12:34:13Z</dcterms:created>
  <dcterms:modified xsi:type="dcterms:W3CDTF">2018-06-11T11:55:48Z</dcterms:modified>
</cp:coreProperties>
</file>