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9" r:id="rId4"/>
    <p:sldId id="262" r:id="rId5"/>
    <p:sldId id="280" r:id="rId6"/>
    <p:sldId id="263" r:id="rId7"/>
    <p:sldId id="27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1/31/2018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1/31/2018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1/31/2018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1/31/2018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1/31/2018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1/31/2018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1/31/2018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1/31/2018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1/31/2018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Sociální práce </a:t>
            </a:r>
            <a:br>
              <a:rPr lang="cs-CZ" dirty="0"/>
            </a:br>
            <a:r>
              <a:rPr lang="cs-CZ" dirty="0"/>
              <a:t>a veřejné opatrovnictví 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b="1" dirty="0"/>
              <a:t>Třetí workshop projektu Systémová podpora sociální </a:t>
            </a:r>
          </a:p>
          <a:p>
            <a:r>
              <a:rPr lang="cs-CZ" b="1" dirty="0"/>
              <a:t>s tématem Role sociální práce ve vztahu k výkonu veřejného opatrovnictví</a:t>
            </a:r>
          </a:p>
          <a:p>
            <a:r>
              <a:rPr lang="cs-CZ" b="1" dirty="0"/>
              <a:t>Mgr. Zuzana Machová – KÚ KHK</a:t>
            </a:r>
          </a:p>
          <a:p>
            <a:r>
              <a:rPr lang="cs-CZ" b="1" dirty="0"/>
              <a:t>Mgr. Alena Nosková – SKOK do života, o. p. s.</a:t>
            </a:r>
          </a:p>
        </p:txBody>
      </p:sp>
    </p:spTree>
    <p:extLst>
      <p:ext uri="{BB962C8B-B14F-4D97-AF65-F5344CB8AC3E}">
        <p14:creationId xmlns:p14="http://schemas.microsoft.com/office/powerpoint/2010/main" val="2813309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Spolupráce Sociální </a:t>
            </a:r>
            <a:r>
              <a:rPr lang="cs-CZ" dirty="0"/>
              <a:t>práce </a:t>
            </a:r>
            <a:br>
              <a:rPr lang="cs-CZ" dirty="0"/>
            </a:br>
            <a:r>
              <a:rPr lang="cs-CZ" dirty="0"/>
              <a:t>a veřejné opatrovnictví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cs-CZ" dirty="0"/>
              <a:t>Sociální pracovník přispívá k odstranění nepříznivé sociální situace klienta. </a:t>
            </a:r>
          </a:p>
          <a:p>
            <a:pPr algn="just"/>
            <a:r>
              <a:rPr lang="cs-CZ" dirty="0"/>
              <a:t>Opatrovník stará se o naplnění opatrovancových práv, chrání jeho zájmy. Jedná v rozsahu </a:t>
            </a:r>
            <a:r>
              <a:rPr lang="cs-CZ" dirty="0" smtClean="0"/>
              <a:t>omezení stanoveném soudem, zastupuje opatrovaného v právních záležitostech.</a:t>
            </a:r>
            <a:endParaRPr lang="cs-CZ" dirty="0"/>
          </a:p>
          <a:p>
            <a:pPr algn="just"/>
            <a:r>
              <a:rPr lang="cs-CZ" dirty="0"/>
              <a:t>Pokud to situace případu vyžaduje, je spolupráce opatrovníka a sociálního pracovníka nutná.</a:t>
            </a:r>
          </a:p>
          <a:p>
            <a:pPr algn="just"/>
            <a:r>
              <a:rPr lang="cs-CZ" dirty="0" smtClean="0"/>
              <a:t>Opatrovnictví </a:t>
            </a:r>
            <a:r>
              <a:rPr lang="cs-CZ" dirty="0"/>
              <a:t>se řídí ustanoveními OZ x sociální práce podléhá zákonu o sociálních službách.</a:t>
            </a:r>
          </a:p>
          <a:p>
            <a:pPr algn="just"/>
            <a:r>
              <a:rPr lang="cs-CZ" dirty="0"/>
              <a:t>Sociální práce a opatrovnictví by mělo být v ideálním případě odděleno</a:t>
            </a:r>
            <a:r>
              <a:rPr lang="cs-CZ" dirty="0" smtClean="0"/>
              <a:t>. Jedná se o dvě profese s rozdílnou náplní. </a:t>
            </a:r>
          </a:p>
          <a:p>
            <a:pPr algn="just"/>
            <a:r>
              <a:rPr lang="cs-CZ" dirty="0" smtClean="0"/>
              <a:t>Všechny obory sociální práce (sociální služby, školství, vězeňství, zdravotnictví) jsou </a:t>
            </a:r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4304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Náplň práce</a:t>
            </a:r>
            <a:br>
              <a:rPr lang="cs-CZ" dirty="0" smtClean="0"/>
            </a:br>
            <a:r>
              <a:rPr lang="cs-CZ" dirty="0" smtClean="0"/>
              <a:t>sociální </a:t>
            </a:r>
            <a:r>
              <a:rPr lang="cs-CZ" dirty="0"/>
              <a:t>pracovník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92500" lnSpcReduction="10000"/>
          </a:bodyPr>
          <a:lstStyle/>
          <a:p>
            <a:pPr algn="just"/>
            <a:r>
              <a:rPr lang="cs-CZ" dirty="0" smtClean="0"/>
              <a:t>řídí </a:t>
            </a:r>
            <a:r>
              <a:rPr lang="cs-CZ" dirty="0"/>
              <a:t>se zákonem o sociálních službách,</a:t>
            </a:r>
          </a:p>
          <a:p>
            <a:pPr algn="just"/>
            <a:r>
              <a:rPr lang="cs-CZ" dirty="0"/>
              <a:t>využívá metody sociální práce,</a:t>
            </a:r>
          </a:p>
          <a:p>
            <a:pPr algn="just"/>
            <a:r>
              <a:rPr lang="cs-CZ" dirty="0"/>
              <a:t>provádí sociální šetření,</a:t>
            </a:r>
          </a:p>
          <a:p>
            <a:pPr algn="just"/>
            <a:r>
              <a:rPr lang="cs-CZ" dirty="0"/>
              <a:t>poskytuje sociální poradenství,</a:t>
            </a:r>
          </a:p>
          <a:p>
            <a:pPr algn="just"/>
            <a:r>
              <a:rPr lang="cs-CZ" dirty="0"/>
              <a:t>dokumentuje </a:t>
            </a:r>
            <a:r>
              <a:rPr lang="cs-CZ" dirty="0" smtClean="0"/>
              <a:t>práci (JIS OK systém),</a:t>
            </a:r>
            <a:endParaRPr lang="cs-CZ" dirty="0"/>
          </a:p>
          <a:p>
            <a:pPr algn="just"/>
            <a:r>
              <a:rPr lang="cs-CZ" dirty="0"/>
              <a:t>plánuje s klientem,</a:t>
            </a:r>
          </a:p>
          <a:p>
            <a:pPr algn="just"/>
            <a:r>
              <a:rPr lang="cs-CZ" dirty="0"/>
              <a:t>spolupracuje se sociálními a dalšími institucemi</a:t>
            </a:r>
          </a:p>
          <a:p>
            <a:pPr algn="just"/>
            <a:r>
              <a:rPr lang="cs-CZ" dirty="0"/>
              <a:t>koordinuje poskytování pomoci u více subjektů,</a:t>
            </a:r>
          </a:p>
          <a:p>
            <a:pPr algn="just"/>
            <a:r>
              <a:rPr lang="cs-CZ" dirty="0"/>
              <a:t>provádí depistáž,</a:t>
            </a:r>
          </a:p>
          <a:p>
            <a:pPr algn="just"/>
            <a:r>
              <a:rPr lang="cs-CZ" dirty="0"/>
              <a:t>monitoruje dodržování práv,</a:t>
            </a:r>
          </a:p>
          <a:p>
            <a:pPr algn="just"/>
            <a:r>
              <a:rPr lang="cs-CZ" dirty="0"/>
              <a:t>případově pracuje,</a:t>
            </a:r>
          </a:p>
          <a:p>
            <a:pPr algn="just"/>
            <a:r>
              <a:rPr lang="cs-CZ" dirty="0"/>
              <a:t>svou prací přispívá k odstranění nepříznivé sociální situace,</a:t>
            </a:r>
          </a:p>
          <a:p>
            <a:pPr algn="just"/>
            <a:r>
              <a:rPr lang="cs-CZ" dirty="0" smtClean="0"/>
              <a:t>motivuje,</a:t>
            </a:r>
          </a:p>
          <a:p>
            <a:pPr algn="just"/>
            <a:r>
              <a:rPr lang="cs-CZ" dirty="0" smtClean="0"/>
              <a:t>vykonává další činnosti.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8144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Náplň práce </a:t>
            </a:r>
            <a:br>
              <a:rPr lang="cs-CZ" dirty="0" smtClean="0"/>
            </a:br>
            <a:r>
              <a:rPr lang="cs-CZ" dirty="0" smtClean="0"/>
              <a:t>veřejný </a:t>
            </a:r>
            <a:r>
              <a:rPr lang="cs-CZ" dirty="0"/>
              <a:t>opatrovník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85000" lnSpcReduction="10000"/>
          </a:bodyPr>
          <a:lstStyle/>
          <a:p>
            <a:pPr algn="just"/>
            <a:r>
              <a:rPr lang="cs-CZ" dirty="0" smtClean="0"/>
              <a:t>řídí </a:t>
            </a:r>
            <a:r>
              <a:rPr lang="cs-CZ" dirty="0"/>
              <a:t>se </a:t>
            </a:r>
            <a:r>
              <a:rPr lang="cs-CZ" dirty="0" smtClean="0"/>
              <a:t>OZ</a:t>
            </a:r>
            <a:endParaRPr lang="cs-CZ" dirty="0"/>
          </a:p>
          <a:p>
            <a:pPr algn="just"/>
            <a:r>
              <a:rPr lang="cs-CZ" dirty="0"/>
              <a:t>je s opatrovancem v kontaktu, plní povinnosti dané zákonem, </a:t>
            </a:r>
            <a:r>
              <a:rPr lang="cs-CZ" dirty="0" smtClean="0"/>
              <a:t>§ </a:t>
            </a:r>
            <a:r>
              <a:rPr lang="cs-CZ" dirty="0"/>
              <a:t>466 a 467 </a:t>
            </a:r>
          </a:p>
          <a:p>
            <a:pPr algn="just"/>
            <a:r>
              <a:rPr lang="cs-CZ" dirty="0"/>
              <a:t>zastupuje opatrovance v právních záležitostech podle mantinelů rozsudku,</a:t>
            </a:r>
          </a:p>
          <a:p>
            <a:pPr algn="just"/>
            <a:r>
              <a:rPr lang="cs-CZ" dirty="0"/>
              <a:t>komunikuje se soudy, se státními organizacemi, se sociálními a dalšími službami,</a:t>
            </a:r>
          </a:p>
          <a:p>
            <a:pPr algn="just"/>
            <a:r>
              <a:rPr lang="cs-CZ" dirty="0"/>
              <a:t>hájí práva v otázkách zdraví,</a:t>
            </a:r>
          </a:p>
          <a:p>
            <a:pPr algn="just"/>
            <a:r>
              <a:rPr lang="cs-CZ" dirty="0"/>
              <a:t>dokumentuje,</a:t>
            </a:r>
          </a:p>
          <a:p>
            <a:pPr algn="just"/>
            <a:r>
              <a:rPr lang="cs-CZ" dirty="0"/>
              <a:t>podává opatrovnickému soudu </a:t>
            </a:r>
            <a:r>
              <a:rPr lang="cs-CZ" dirty="0" smtClean="0"/>
              <a:t>zprávy,</a:t>
            </a:r>
            <a:endParaRPr lang="cs-CZ" dirty="0"/>
          </a:p>
          <a:p>
            <a:pPr algn="just"/>
            <a:r>
              <a:rPr lang="cs-CZ" dirty="0"/>
              <a:t>spolupracuje se sociálními pracovníky obcí,</a:t>
            </a:r>
          </a:p>
          <a:p>
            <a:pPr algn="just"/>
            <a:r>
              <a:rPr lang="cs-CZ" dirty="0"/>
              <a:t>spolupracuje s rodinou, se sociálním okolím,</a:t>
            </a:r>
          </a:p>
          <a:p>
            <a:pPr algn="just"/>
            <a:r>
              <a:rPr lang="cs-CZ" dirty="0"/>
              <a:t>spolupracuje s lékaři,</a:t>
            </a:r>
          </a:p>
          <a:p>
            <a:pPr algn="just"/>
            <a:r>
              <a:rPr lang="cs-CZ" dirty="0"/>
              <a:t>spolupracuje s opatrovnickou radou,</a:t>
            </a:r>
          </a:p>
          <a:p>
            <a:pPr algn="just"/>
            <a:r>
              <a:rPr lang="cs-CZ" dirty="0"/>
              <a:t>napomáhá zajišťování běžných </a:t>
            </a:r>
            <a:r>
              <a:rPr lang="cs-CZ" dirty="0" smtClean="0"/>
              <a:t>záležitostí,</a:t>
            </a:r>
            <a:endParaRPr lang="cs-CZ" dirty="0"/>
          </a:p>
          <a:p>
            <a:pPr algn="just"/>
            <a:r>
              <a:rPr lang="cs-CZ" dirty="0" smtClean="0"/>
              <a:t>a vykonává další činnosti.</a:t>
            </a:r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1658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praxe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Kumulace agend sociální práce a výkonu veřejného opatrovnictví je v praxi častá</a:t>
            </a:r>
          </a:p>
          <a:p>
            <a:r>
              <a:rPr lang="cs-CZ" dirty="0" smtClean="0"/>
              <a:t>V praxi přináší kumulace řadu problémů, např.:</a:t>
            </a:r>
          </a:p>
          <a:p>
            <a:pPr marL="0" indent="0">
              <a:buNone/>
            </a:pPr>
            <a:r>
              <a:rPr lang="cs-CZ" dirty="0" smtClean="0"/>
              <a:t>Nemožnost agendy přesně oddělit, např. časově, v dokumentaci</a:t>
            </a:r>
          </a:p>
          <a:p>
            <a:pPr marL="0" indent="0">
              <a:buNone/>
            </a:pPr>
            <a:r>
              <a:rPr lang="cs-CZ" dirty="0" smtClean="0"/>
              <a:t>Nesrozumitelnost rozdílů mezi agendami, pro nadřízené, pro kolegy</a:t>
            </a:r>
          </a:p>
          <a:p>
            <a:pPr marL="0" indent="0">
              <a:buNone/>
            </a:pPr>
            <a:r>
              <a:rPr lang="cs-CZ" dirty="0" smtClean="0"/>
              <a:t>Časovou náročnost některých kauz</a:t>
            </a:r>
          </a:p>
          <a:p>
            <a:pPr marL="0" indent="0">
              <a:buNone/>
            </a:pPr>
            <a:r>
              <a:rPr lang="cs-CZ" dirty="0" smtClean="0"/>
              <a:t>Ne každý opatrovaný potřebuje </a:t>
            </a:r>
            <a:r>
              <a:rPr lang="cs-CZ" dirty="0" smtClean="0"/>
              <a:t>např. sociální </a:t>
            </a:r>
            <a:r>
              <a:rPr lang="cs-CZ" dirty="0" smtClean="0"/>
              <a:t>intervenci</a:t>
            </a:r>
          </a:p>
          <a:p>
            <a:pPr marL="0" indent="0">
              <a:buNone/>
            </a:pPr>
            <a:r>
              <a:rPr lang="cs-CZ" dirty="0" smtClean="0"/>
              <a:t>Vysoké nároky na specifické znalosti </a:t>
            </a:r>
            <a:r>
              <a:rPr lang="cs-CZ" dirty="0" smtClean="0"/>
              <a:t>obou profesí (pracovník superman)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606407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Situace v KHK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V KHK jsou </a:t>
            </a:r>
            <a:r>
              <a:rPr lang="cs-CZ" dirty="0" smtClean="0"/>
              <a:t>již v současné době obce</a:t>
            </a:r>
            <a:r>
              <a:rPr lang="cs-CZ" dirty="0"/>
              <a:t>, kde je výkon sociální práce a veřejného opatrovnictví odděleno.</a:t>
            </a:r>
          </a:p>
          <a:p>
            <a:pPr algn="just"/>
            <a:r>
              <a:rPr lang="cs-CZ" dirty="0"/>
              <a:t>Díky dotaci na výkon sociální práce a </a:t>
            </a:r>
            <a:r>
              <a:rPr lang="cs-CZ" dirty="0" smtClean="0"/>
              <a:t>příspěvku </a:t>
            </a:r>
            <a:r>
              <a:rPr lang="cs-CZ" dirty="0"/>
              <a:t>Ministerstva vnitra na výkon veřejného opatrovnictví.</a:t>
            </a:r>
          </a:p>
          <a:p>
            <a:pPr algn="just"/>
            <a:r>
              <a:rPr lang="cs-CZ" dirty="0"/>
              <a:t>V roce 2017 cca 110 sociálních pracovníků ORP a OPOU.</a:t>
            </a:r>
          </a:p>
          <a:p>
            <a:pPr algn="just"/>
            <a:r>
              <a:rPr lang="cs-CZ" dirty="0"/>
              <a:t>V roce 2017 91 obcí, které vykonávají opatrovnictví, 708 opatrovanců.</a:t>
            </a:r>
          </a:p>
          <a:p>
            <a:pPr algn="just"/>
            <a:r>
              <a:rPr lang="cs-CZ" dirty="0"/>
              <a:t>15 obcí III. typu, 16 obcí II. typu, 71 obcí I. typu.</a:t>
            </a:r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89921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Děkuji </a:t>
            </a:r>
            <a:r>
              <a:rPr lang="cs-CZ" dirty="0"/>
              <a:t>za pozornost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Mgr. Zuzana Machová, Krajský úřad Královéhradeckého </a:t>
            </a:r>
            <a:r>
              <a:rPr lang="cs-CZ" dirty="0" smtClean="0"/>
              <a:t>kraje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78446307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TM10001115[[fn=Balík]]</Template>
  <TotalTime>661</TotalTime>
  <Words>460</Words>
  <Application>Microsoft Office PowerPoint</Application>
  <PresentationFormat>Širokoúhlá obrazovka</PresentationFormat>
  <Paragraphs>57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0" baseType="lpstr">
      <vt:lpstr>Arial</vt:lpstr>
      <vt:lpstr>Gill Sans MT</vt:lpstr>
      <vt:lpstr>Parcel</vt:lpstr>
      <vt:lpstr>Sociální práce  a veřejné opatrovnictví </vt:lpstr>
      <vt:lpstr>Spolupráce Sociální práce  a veřejné opatrovnictví</vt:lpstr>
      <vt:lpstr>Náplň práce sociální pracovník</vt:lpstr>
      <vt:lpstr>Náplň práce  veřejný opatrovník</vt:lpstr>
      <vt:lpstr>praxe</vt:lpstr>
      <vt:lpstr>Situace v KHK</vt:lpstr>
      <vt:lpstr>Děkuji za pozornost</vt:lpstr>
    </vt:vector>
  </TitlesOfParts>
  <Company>Krajský úřad Královéhradeckého kraje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Sociální práce  a veřejné opatrovnictví</dc:title>
  <dc:creator>Machová Zuzana Mgr.</dc:creator>
  <cp:lastModifiedBy>Machová Zuzana Mgr.</cp:lastModifiedBy>
  <cp:revision>33</cp:revision>
  <dcterms:created xsi:type="dcterms:W3CDTF">2018-01-27T20:09:42Z</dcterms:created>
  <dcterms:modified xsi:type="dcterms:W3CDTF">2018-01-31T06:46:59Z</dcterms:modified>
</cp:coreProperties>
</file>