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sldIdLst>
    <p:sldId id="256" r:id="rId2"/>
    <p:sldId id="481" r:id="rId3"/>
    <p:sldId id="495" r:id="rId4"/>
    <p:sldId id="486" r:id="rId5"/>
    <p:sldId id="487" r:id="rId6"/>
    <p:sldId id="488" r:id="rId7"/>
    <p:sldId id="489" r:id="rId8"/>
    <p:sldId id="490" r:id="rId9"/>
    <p:sldId id="492" r:id="rId10"/>
    <p:sldId id="491" r:id="rId11"/>
    <p:sldId id="493" r:id="rId12"/>
    <p:sldId id="494" r:id="rId13"/>
    <p:sldId id="429" r:id="rId14"/>
    <p:sldId id="434" r:id="rId15"/>
    <p:sldId id="435" r:id="rId16"/>
    <p:sldId id="463" r:id="rId17"/>
    <p:sldId id="464" r:id="rId18"/>
    <p:sldId id="469" r:id="rId19"/>
    <p:sldId id="468" r:id="rId20"/>
    <p:sldId id="465" r:id="rId21"/>
    <p:sldId id="471" r:id="rId22"/>
    <p:sldId id="483" r:id="rId23"/>
    <p:sldId id="443" r:id="rId24"/>
    <p:sldId id="450" r:id="rId25"/>
    <p:sldId id="496" r:id="rId26"/>
    <p:sldId id="497" r:id="rId27"/>
    <p:sldId id="485" r:id="rId28"/>
  </p:sldIdLst>
  <p:sldSz cx="9144000" cy="6858000" type="screen4x3"/>
  <p:notesSz cx="6784975" cy="9906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D6067467-E356-4D1B-A980-854A260FD949}">
          <p14:sldIdLst>
            <p14:sldId id="256"/>
            <p14:sldId id="481"/>
            <p14:sldId id="495"/>
            <p14:sldId id="486"/>
            <p14:sldId id="487"/>
            <p14:sldId id="488"/>
            <p14:sldId id="489"/>
            <p14:sldId id="490"/>
            <p14:sldId id="492"/>
            <p14:sldId id="491"/>
            <p14:sldId id="493"/>
            <p14:sldId id="494"/>
          </p14:sldIdLst>
        </p14:section>
        <p14:section name="Oddíl bez názvu" id="{4B090147-0931-4467-A48B-668FC34C4E59}">
          <p14:sldIdLst>
            <p14:sldId id="429"/>
            <p14:sldId id="434"/>
            <p14:sldId id="435"/>
            <p14:sldId id="463"/>
            <p14:sldId id="464"/>
            <p14:sldId id="469"/>
            <p14:sldId id="468"/>
            <p14:sldId id="465"/>
            <p14:sldId id="471"/>
            <p14:sldId id="483"/>
            <p14:sldId id="443"/>
            <p14:sldId id="450"/>
            <p14:sldId id="496"/>
            <p14:sldId id="497"/>
            <p14:sldId id="485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1E171933-4619-4E11-9A3F-F7608DF75F80}" styleName="Střední styl 1 – zvýraznění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775DCB02-9BB8-47FD-8907-85C794F793BA}" styleName="Styl s motivem 1 – zvýraznění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495" autoAdjust="0"/>
    <p:restoredTop sz="85486" autoAdjust="0"/>
  </p:normalViewPr>
  <p:slideViewPr>
    <p:cSldViewPr>
      <p:cViewPr>
        <p:scale>
          <a:sx n="66" d="100"/>
          <a:sy n="66" d="100"/>
        </p:scale>
        <p:origin x="-612" y="-7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0156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3249" y="0"/>
            <a:ext cx="2940156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EE83E4-6F57-40F3-8DB5-E95AE0E572B5}" type="datetimeFigureOut">
              <a:rPr lang="cs-CZ" smtClean="0"/>
              <a:t>22.1.2018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2950"/>
            <a:ext cx="4953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8498" y="4705350"/>
            <a:ext cx="5427980" cy="44577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08981"/>
            <a:ext cx="2940156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3249" y="9408981"/>
            <a:ext cx="2940156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A4EFAA-816D-422C-A0CC-995DF662545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8147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Služba více reaguje na potřeby rodin s </a:t>
            </a:r>
            <a:r>
              <a:rPr lang="cs-CZ" dirty="0" err="1" smtClean="0"/>
              <a:t>vícerčaty</a:t>
            </a:r>
            <a:r>
              <a:rPr lang="cs-CZ" dirty="0" smtClean="0"/>
              <a:t> – proto nové</a:t>
            </a:r>
            <a:r>
              <a:rPr lang="cs-CZ" baseline="0" dirty="0" smtClean="0"/>
              <a:t> dvě činnosti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A4EFAA-816D-422C-A0CC-995DF6625451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990485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4649F-4CCA-4956-B2A7-3F1AC3C081B4}" type="datetimeFigureOut">
              <a:rPr lang="cs-CZ" smtClean="0"/>
              <a:t>22.1.2018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EE3C-7C1C-415B-B84F-414D56E5C3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22053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4649F-4CCA-4956-B2A7-3F1AC3C081B4}" type="datetimeFigureOut">
              <a:rPr lang="cs-CZ" smtClean="0"/>
              <a:t>22.1.2018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EE3C-7C1C-415B-B84F-414D56E5C3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8942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4649F-4CCA-4956-B2A7-3F1AC3C081B4}" type="datetimeFigureOut">
              <a:rPr lang="cs-CZ" smtClean="0"/>
              <a:t>22.1.2018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EE3C-7C1C-415B-B84F-414D56E5C3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1186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4649F-4CCA-4956-B2A7-3F1AC3C081B4}" type="datetimeFigureOut">
              <a:rPr lang="cs-CZ" smtClean="0"/>
              <a:t>22.1.2018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EE3C-7C1C-415B-B84F-414D56E5C3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7317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4649F-4CCA-4956-B2A7-3F1AC3C081B4}" type="datetimeFigureOut">
              <a:rPr lang="cs-CZ" smtClean="0"/>
              <a:t>22.1.2018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EE3C-7C1C-415B-B84F-414D56E5C3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50747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4649F-4CCA-4956-B2A7-3F1AC3C081B4}" type="datetimeFigureOut">
              <a:rPr lang="cs-CZ" smtClean="0"/>
              <a:t>22.1.2018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EE3C-7C1C-415B-B84F-414D56E5C3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3973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4649F-4CCA-4956-B2A7-3F1AC3C081B4}" type="datetimeFigureOut">
              <a:rPr lang="cs-CZ" smtClean="0"/>
              <a:t>22.1.2018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EE3C-7C1C-415B-B84F-414D56E5C3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71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4649F-4CCA-4956-B2A7-3F1AC3C081B4}" type="datetimeFigureOut">
              <a:rPr lang="cs-CZ" smtClean="0"/>
              <a:t>22.1.2018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EE3C-7C1C-415B-B84F-414D56E5C3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4615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4649F-4CCA-4956-B2A7-3F1AC3C081B4}" type="datetimeFigureOut">
              <a:rPr lang="cs-CZ" smtClean="0"/>
              <a:t>22.1.2018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EE3C-7C1C-415B-B84F-414D56E5C3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2230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4649F-4CCA-4956-B2A7-3F1AC3C081B4}" type="datetimeFigureOut">
              <a:rPr lang="cs-CZ" smtClean="0"/>
              <a:t>22.1.2018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EE3C-7C1C-415B-B84F-414D56E5C3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4137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4649F-4CCA-4956-B2A7-3F1AC3C081B4}" type="datetimeFigureOut">
              <a:rPr lang="cs-CZ" smtClean="0"/>
              <a:t>22.1.2018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EE3C-7C1C-415B-B84F-414D56E5C3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2397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E4649F-4CCA-4956-B2A7-3F1AC3C081B4}" type="datetimeFigureOut">
              <a:rPr lang="cs-CZ" smtClean="0"/>
              <a:t>22.1.2018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CCEE3C-7C1C-415B-B84F-414D56E5C3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55613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2">
                <a:lumMod val="0"/>
                <a:lumOff val="100000"/>
                <a:alpha val="0"/>
              </a:schemeClr>
            </a:gs>
            <a:gs pos="50000">
              <a:schemeClr val="accent1">
                <a:tint val="44500"/>
                <a:satMod val="160000"/>
                <a:alpha val="44000"/>
              </a:schemeClr>
            </a:gs>
            <a:gs pos="100000">
              <a:schemeClr val="accent1">
                <a:tint val="23500"/>
                <a:satMod val="160000"/>
                <a:alpha val="3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mathr_000\Dropbox\Idealiste S\Grafika\mpsv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874" y="692696"/>
            <a:ext cx="1786107" cy="18377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ovéPole 3"/>
          <p:cNvSpPr txBox="1"/>
          <p:nvPr/>
        </p:nvSpPr>
        <p:spPr>
          <a:xfrm>
            <a:off x="937641" y="2780928"/>
            <a:ext cx="77107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Sociální práce</a:t>
            </a:r>
          </a:p>
        </p:txBody>
      </p:sp>
      <p:sp>
        <p:nvSpPr>
          <p:cNvPr id="9" name="Obdélník 8"/>
          <p:cNvSpPr/>
          <p:nvPr/>
        </p:nvSpPr>
        <p:spPr>
          <a:xfrm>
            <a:off x="0" y="0"/>
            <a:ext cx="9144000" cy="26064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Obdélník 10"/>
          <p:cNvSpPr/>
          <p:nvPr/>
        </p:nvSpPr>
        <p:spPr>
          <a:xfrm>
            <a:off x="0" y="6597352"/>
            <a:ext cx="9144000" cy="26064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23" name="Přímá spojnice 22"/>
          <p:cNvCxnSpPr/>
          <p:nvPr/>
        </p:nvCxnSpPr>
        <p:spPr>
          <a:xfrm>
            <a:off x="611560" y="5805264"/>
            <a:ext cx="8139227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2" name="TextovéPole 1"/>
          <p:cNvSpPr txBox="1"/>
          <p:nvPr/>
        </p:nvSpPr>
        <p:spPr>
          <a:xfrm>
            <a:off x="1547664" y="3645024"/>
            <a:ext cx="633670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Andrea Faltysová</a:t>
            </a:r>
          </a:p>
          <a:p>
            <a:pPr algn="ctr"/>
            <a:endParaRPr lang="cs-CZ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  <a:p>
            <a:pPr algn="ctr"/>
            <a:r>
              <a:rPr lang="cs-CZ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vedoucí oddělení </a:t>
            </a:r>
          </a:p>
          <a:p>
            <a:pPr algn="ctr"/>
            <a:r>
              <a:rPr lang="cs-CZ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koncepce sociální práce a vzdělávání </a:t>
            </a:r>
          </a:p>
          <a:p>
            <a:pPr algn="ctr"/>
            <a:r>
              <a:rPr lang="cs-CZ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Ministerstva práce a sociálních věcí</a:t>
            </a:r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157304"/>
            <a:ext cx="5190744" cy="1075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526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mathr_000\Dropbox\Idealiste S\Grafika\mpsv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4448" y="6093296"/>
            <a:ext cx="373528" cy="384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Obdélník 8"/>
          <p:cNvSpPr/>
          <p:nvPr/>
        </p:nvSpPr>
        <p:spPr>
          <a:xfrm>
            <a:off x="0" y="0"/>
            <a:ext cx="9144000" cy="10116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bdélník 9"/>
          <p:cNvSpPr/>
          <p:nvPr/>
        </p:nvSpPr>
        <p:spPr>
          <a:xfrm>
            <a:off x="0" y="6756834"/>
            <a:ext cx="9144000" cy="10116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457200" y="1600200"/>
            <a:ext cx="8399276" cy="4525963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cs-CZ" sz="2400" dirty="0"/>
          </a:p>
          <a:p>
            <a:pPr marL="342900" indent="-342900">
              <a:spcBef>
                <a:spcPct val="50000"/>
              </a:spcBef>
              <a:buFontTx/>
              <a:buChar char="-"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§ 113 Předpoklady pro výkon inspekce v soc. sl.</a:t>
            </a:r>
          </a:p>
          <a:p>
            <a:pPr>
              <a:spcBef>
                <a:spcPct val="50000"/>
              </a:spcBef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Bezúhonnost, </a:t>
            </a:r>
            <a:r>
              <a:rPr lang="cs-CZ" sz="2400" dirty="0" err="1">
                <a:latin typeface="Arial" panose="020B0604020202020204" pitchFamily="34" charset="0"/>
                <a:cs typeface="Arial" panose="020B0604020202020204" pitchFamily="34" charset="0"/>
              </a:rPr>
              <a:t>zdr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. způsobilost, svéprávnost, odborná kvalifikace a 6 let praxe z toho min. 3 roky na pozici SP nebo PSS</a:t>
            </a:r>
          </a:p>
          <a:p>
            <a:pPr>
              <a:spcBef>
                <a:spcPct val="50000"/>
              </a:spcBef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Zaměstnavatel je povinen zajistit další vzdělávání </a:t>
            </a:r>
          </a:p>
          <a:p>
            <a:pPr marL="342900" indent="-342900">
              <a:spcBef>
                <a:spcPct val="50000"/>
              </a:spcBef>
              <a:buFontTx/>
              <a:buChar char="-"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§ 114 Předpoklady pro výkon supervize</a:t>
            </a:r>
          </a:p>
          <a:p>
            <a:pPr>
              <a:spcBef>
                <a:spcPct val="50000"/>
              </a:spcBef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Bezúhonnost, </a:t>
            </a:r>
            <a:r>
              <a:rPr lang="cs-CZ" sz="2400" dirty="0" err="1">
                <a:latin typeface="Arial" panose="020B0604020202020204" pitchFamily="34" charset="0"/>
                <a:cs typeface="Arial" panose="020B0604020202020204" pitchFamily="34" charset="0"/>
              </a:rPr>
              <a:t>zdr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. způsobilost, svéprávnost, odborná kvalifikace (Mgr.) a 6 let praxe na pozici dle § 115 a § 116a z toho až 3 roky mimo soc. služby</a:t>
            </a:r>
          </a:p>
          <a:p>
            <a:pPr marL="457200" indent="-342900">
              <a:buClr>
                <a:srgbClr val="4E67C8"/>
              </a:buClr>
              <a:defRPr/>
            </a:pPr>
            <a:endParaRPr lang="cs-CZ" sz="2400" dirty="0" smtClean="0"/>
          </a:p>
          <a:p>
            <a:pPr marL="571500" indent="-457200">
              <a:buClr>
                <a:srgbClr val="4E67C8"/>
              </a:buClr>
              <a:buFontTx/>
              <a:buChar char="-"/>
              <a:defRPr/>
            </a:pPr>
            <a:endParaRPr lang="cs-CZ" sz="2400" dirty="0">
              <a:solidFill>
                <a:prstClr val="black"/>
              </a:solidFill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305526" y="644493"/>
            <a:ext cx="85329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800" dirty="0" smtClean="0">
                <a:solidFill>
                  <a:srgbClr val="002060"/>
                </a:solidFill>
                <a:latin typeface="Century Gothic" pitchFamily="34" charset="0"/>
              </a:rPr>
              <a:t>Další oblasti úpravy</a:t>
            </a:r>
            <a:endParaRPr lang="cs-CZ" sz="4800" dirty="0">
              <a:solidFill>
                <a:srgbClr val="002060"/>
              </a:solidFill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0822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mathr_000\Dropbox\Idealiste S\Grafika\mpsv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4448" y="6093296"/>
            <a:ext cx="373528" cy="384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Obdélník 8"/>
          <p:cNvSpPr/>
          <p:nvPr/>
        </p:nvSpPr>
        <p:spPr>
          <a:xfrm>
            <a:off x="0" y="0"/>
            <a:ext cx="9144000" cy="10116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bdélník 9"/>
          <p:cNvSpPr/>
          <p:nvPr/>
        </p:nvSpPr>
        <p:spPr>
          <a:xfrm>
            <a:off x="0" y="6756834"/>
            <a:ext cx="9144000" cy="10116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628650" y="1052736"/>
            <a:ext cx="7886700" cy="5124227"/>
          </a:xfrm>
        </p:spPr>
        <p:txBody>
          <a:bodyPr>
            <a:normAutofit fontScale="92500" lnSpcReduction="20000"/>
          </a:bodyPr>
          <a:lstStyle/>
          <a:p>
            <a:pPr marL="342900" indent="-342900">
              <a:spcBef>
                <a:spcPct val="50000"/>
              </a:spcBef>
              <a:buFontTx/>
              <a:buChar char="-"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§ 115 SP, PSS, zdrav. a </a:t>
            </a:r>
            <a:r>
              <a:rPr lang="cs-CZ" dirty="0" err="1">
                <a:latin typeface="Arial" panose="020B0604020202020204" pitchFamily="34" charset="0"/>
                <a:cs typeface="Arial" panose="020B0604020202020204" pitchFamily="34" charset="0"/>
              </a:rPr>
              <a:t>ped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. pracovníci; další odborníci a dobrovolníci</a:t>
            </a:r>
          </a:p>
          <a:p>
            <a:pPr marL="342900" indent="-342900">
              <a:spcBef>
                <a:spcPct val="50000"/>
              </a:spcBef>
              <a:buFontTx/>
              <a:buChar char="-"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§ 116a Další odborní pracovníci v sociálních službách + odborná kvalifikace + další vzdělávání (12 hod)</a:t>
            </a:r>
          </a:p>
          <a:p>
            <a:pPr marL="342900" indent="-342900">
              <a:spcBef>
                <a:spcPts val="600"/>
              </a:spcBef>
              <a:buFontTx/>
              <a:buChar char="-"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manželští a rodinní poradci, </a:t>
            </a:r>
          </a:p>
          <a:p>
            <a:pPr marL="342900" lvl="0" indent="-342900">
              <a:spcBef>
                <a:spcPts val="600"/>
              </a:spcBef>
              <a:buFontTx/>
              <a:buChar char="-"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sociální pedagogové, </a:t>
            </a:r>
          </a:p>
          <a:p>
            <a:pPr marL="342900" lvl="0" indent="-342900">
              <a:spcBef>
                <a:spcPts val="600"/>
              </a:spcBef>
              <a:buFontTx/>
              <a:buChar char="-"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právníci, </a:t>
            </a:r>
          </a:p>
          <a:p>
            <a:pPr marL="342900" lvl="0" indent="-342900">
              <a:spcBef>
                <a:spcPts val="600"/>
              </a:spcBef>
              <a:buFontTx/>
              <a:buChar char="-"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psychologové, </a:t>
            </a:r>
          </a:p>
          <a:p>
            <a:pPr marL="342900" lvl="0" indent="-342900">
              <a:spcBef>
                <a:spcPts val="600"/>
              </a:spcBef>
              <a:buFontTx/>
              <a:buChar char="-"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psychoterapeuti, </a:t>
            </a:r>
          </a:p>
          <a:p>
            <a:pPr marL="342900" lvl="0" indent="-342900">
              <a:spcBef>
                <a:spcPts val="600"/>
              </a:spcBef>
              <a:buFontTx/>
              <a:buChar char="-"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tlumočníci českého znakového jazyka, </a:t>
            </a:r>
          </a:p>
          <a:p>
            <a:pPr marL="342900" lvl="0" indent="-342900">
              <a:spcBef>
                <a:spcPts val="600"/>
              </a:spcBef>
              <a:buFontTx/>
              <a:buChar char="-"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přepisovatelé pro neslyšící uživatele českého jazyka,</a:t>
            </a:r>
          </a:p>
          <a:p>
            <a:pPr marL="342900" lvl="0" indent="-342900">
              <a:spcBef>
                <a:spcPts val="600"/>
              </a:spcBef>
              <a:buFontTx/>
              <a:buChar char="-"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jiní odborní pracovníci, kteří přímo poskytují sociální služby.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61306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mathr_000\Dropbox\Idealiste S\Grafika\mpsv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4448" y="6093296"/>
            <a:ext cx="373528" cy="384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Obdélník 8"/>
          <p:cNvSpPr/>
          <p:nvPr/>
        </p:nvSpPr>
        <p:spPr>
          <a:xfrm>
            <a:off x="0" y="0"/>
            <a:ext cx="9144000" cy="10116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bdélník 9"/>
          <p:cNvSpPr/>
          <p:nvPr/>
        </p:nvSpPr>
        <p:spPr>
          <a:xfrm>
            <a:off x="0" y="6756834"/>
            <a:ext cx="9144000" cy="10116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628650" y="2276872"/>
            <a:ext cx="7886700" cy="3528392"/>
          </a:xfrm>
        </p:spPr>
        <p:txBody>
          <a:bodyPr>
            <a:normAutofit/>
          </a:bodyPr>
          <a:lstStyle/>
          <a:p>
            <a:pPr marL="571500" indent="-457200">
              <a:buClr>
                <a:srgbClr val="4E67C8"/>
              </a:buClr>
              <a:buFontTx/>
              <a:buChar char="-"/>
              <a:defRPr/>
            </a:pPr>
            <a:r>
              <a:rPr lang="cs-CZ" dirty="0">
                <a:solidFill>
                  <a:prstClr val="black"/>
                </a:solidFill>
              </a:rPr>
              <a:t>Navrhuje se především aktualizace v prováděcím předpisu (</a:t>
            </a:r>
            <a:r>
              <a:rPr lang="cs-CZ" dirty="0" err="1">
                <a:solidFill>
                  <a:prstClr val="black"/>
                </a:solidFill>
              </a:rPr>
              <a:t>vyhl</a:t>
            </a:r>
            <a:r>
              <a:rPr lang="cs-CZ" dirty="0">
                <a:solidFill>
                  <a:prstClr val="black"/>
                </a:solidFill>
              </a:rPr>
              <a:t>. č. 505/2006 Sb.)</a:t>
            </a:r>
          </a:p>
          <a:p>
            <a:pPr marL="571500" indent="-457200">
              <a:buClr>
                <a:srgbClr val="4E67C8"/>
              </a:buClr>
              <a:buFontTx/>
              <a:buChar char="-"/>
              <a:defRPr/>
            </a:pPr>
            <a:r>
              <a:rPr lang="cs-CZ" dirty="0">
                <a:solidFill>
                  <a:prstClr val="black"/>
                </a:solidFill>
              </a:rPr>
              <a:t>Aktualizace obsahu kvalifikačního kurzu pro pracovníky v sociálních službách </a:t>
            </a:r>
          </a:p>
          <a:p>
            <a:pPr marL="571500" indent="-457200">
              <a:buClr>
                <a:srgbClr val="4E67C8"/>
              </a:buClr>
              <a:buFontTx/>
              <a:buChar char="-"/>
              <a:defRPr/>
            </a:pPr>
            <a:r>
              <a:rPr lang="cs-CZ" dirty="0">
                <a:solidFill>
                  <a:prstClr val="black"/>
                </a:solidFill>
              </a:rPr>
              <a:t>Úprava oborů vzdělání, při jejichž absolvování se nevyžaduje absolvování kvalifikačního kurzu pro pracovníky v sociálních službách.</a:t>
            </a:r>
          </a:p>
          <a:p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305526" y="644493"/>
            <a:ext cx="85329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800" dirty="0" smtClean="0">
                <a:solidFill>
                  <a:srgbClr val="002060"/>
                </a:solidFill>
                <a:latin typeface="Century Gothic" pitchFamily="34" charset="0"/>
              </a:rPr>
              <a:t>Pracovníci v soc. sl. </a:t>
            </a:r>
            <a:endParaRPr lang="cs-CZ" sz="4800" dirty="0">
              <a:solidFill>
                <a:srgbClr val="002060"/>
              </a:solidFill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4168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ovéPole 6"/>
          <p:cNvSpPr txBox="1"/>
          <p:nvPr/>
        </p:nvSpPr>
        <p:spPr>
          <a:xfrm>
            <a:off x="323528" y="644495"/>
            <a:ext cx="85329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800" dirty="0" smtClean="0">
                <a:solidFill>
                  <a:srgbClr val="002060"/>
                </a:solidFill>
                <a:latin typeface="Century Gothic" pitchFamily="34" charset="0"/>
              </a:rPr>
              <a:t>Registrace</a:t>
            </a:r>
            <a:endParaRPr lang="cs-CZ" sz="4800" dirty="0">
              <a:solidFill>
                <a:srgbClr val="002060"/>
              </a:solidFill>
              <a:latin typeface="Century Gothic" pitchFamily="34" charset="0"/>
            </a:endParaRPr>
          </a:p>
        </p:txBody>
      </p:sp>
      <p:pic>
        <p:nvPicPr>
          <p:cNvPr id="8" name="Picture 2" descr="C:\Users\mathr_000\Dropbox\Idealiste S\Grafika\mpsv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4448" y="6093296"/>
            <a:ext cx="373528" cy="384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Obdélník 8"/>
          <p:cNvSpPr/>
          <p:nvPr/>
        </p:nvSpPr>
        <p:spPr>
          <a:xfrm>
            <a:off x="0" y="0"/>
            <a:ext cx="9144000" cy="10116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bdélník 9"/>
          <p:cNvSpPr/>
          <p:nvPr/>
        </p:nvSpPr>
        <p:spPr>
          <a:xfrm>
            <a:off x="0" y="6756834"/>
            <a:ext cx="9144000" cy="10116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457200" y="1600200"/>
            <a:ext cx="8399276" cy="4525963"/>
          </a:xfrm>
        </p:spPr>
        <p:txBody>
          <a:bodyPr>
            <a:normAutofit/>
          </a:bodyPr>
          <a:lstStyle/>
          <a:p>
            <a:pPr marL="571500" indent="-457200">
              <a:buClr>
                <a:srgbClr val="4E67C8"/>
              </a:buClr>
              <a:defRPr/>
            </a:pPr>
            <a:r>
              <a:rPr lang="cs-CZ" sz="2800" dirty="0">
                <a:solidFill>
                  <a:prstClr val="black"/>
                </a:solidFill>
              </a:rPr>
              <a:t>Registrace podle místa poskytování, nikoliv sídla poskytovatele</a:t>
            </a:r>
          </a:p>
          <a:p>
            <a:pPr marL="571500" indent="-457200">
              <a:buClr>
                <a:srgbClr val="4E67C8"/>
              </a:buClr>
              <a:defRPr/>
            </a:pPr>
            <a:r>
              <a:rPr lang="cs-CZ" sz="2800" dirty="0">
                <a:solidFill>
                  <a:prstClr val="black"/>
                </a:solidFill>
              </a:rPr>
              <a:t>Upřesnění kapacity sociálních </a:t>
            </a:r>
            <a:r>
              <a:rPr lang="cs-CZ" sz="2800" dirty="0" smtClean="0">
                <a:solidFill>
                  <a:prstClr val="black"/>
                </a:solidFill>
              </a:rPr>
              <a:t>služeb - okamžitá</a:t>
            </a:r>
            <a:endParaRPr lang="cs-CZ" sz="2800" dirty="0">
              <a:solidFill>
                <a:prstClr val="black"/>
              </a:solidFill>
            </a:endParaRPr>
          </a:p>
          <a:p>
            <a:pPr marL="571500" indent="-457200">
              <a:buClr>
                <a:srgbClr val="4E67C8"/>
              </a:buClr>
              <a:defRPr/>
            </a:pPr>
            <a:r>
              <a:rPr lang="cs-CZ" sz="2800" dirty="0">
                <a:solidFill>
                  <a:prstClr val="black"/>
                </a:solidFill>
              </a:rPr>
              <a:t>Zrušení povinnosti poskytnout údaje o</a:t>
            </a:r>
            <a:br>
              <a:rPr lang="cs-CZ" sz="2800" dirty="0">
                <a:solidFill>
                  <a:prstClr val="black"/>
                </a:solidFill>
              </a:rPr>
            </a:br>
            <a:r>
              <a:rPr lang="cs-CZ" sz="2800" dirty="0">
                <a:solidFill>
                  <a:prstClr val="black"/>
                </a:solidFill>
              </a:rPr>
              <a:t>finančním zajištění</a:t>
            </a:r>
          </a:p>
          <a:p>
            <a:pPr marL="571500" indent="-457200">
              <a:buClr>
                <a:srgbClr val="4E67C8"/>
              </a:buClr>
              <a:defRPr/>
            </a:pPr>
            <a:r>
              <a:rPr lang="cs-CZ" sz="2800" dirty="0">
                <a:solidFill>
                  <a:prstClr val="black"/>
                </a:solidFill>
              </a:rPr>
              <a:t>Zahrnutí personálního a materiálně technického standardu (MTS) do registračních </a:t>
            </a:r>
            <a:r>
              <a:rPr lang="cs-CZ" sz="2800" dirty="0" smtClean="0">
                <a:solidFill>
                  <a:prstClr val="black"/>
                </a:solidFill>
              </a:rPr>
              <a:t>podmínek</a:t>
            </a:r>
            <a:endParaRPr lang="cs-CZ" sz="28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8660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ovéPole 6"/>
          <p:cNvSpPr txBox="1"/>
          <p:nvPr/>
        </p:nvSpPr>
        <p:spPr>
          <a:xfrm>
            <a:off x="323528" y="644495"/>
            <a:ext cx="85329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400" dirty="0" smtClean="0">
                <a:solidFill>
                  <a:srgbClr val="002060"/>
                </a:solidFill>
                <a:latin typeface="Century Gothic" pitchFamily="34" charset="0"/>
              </a:rPr>
              <a:t>Nové pojetí údajů v registru</a:t>
            </a:r>
            <a:endParaRPr lang="cs-CZ" sz="4400" dirty="0">
              <a:solidFill>
                <a:srgbClr val="002060"/>
              </a:solidFill>
              <a:latin typeface="Century Gothic" pitchFamily="34" charset="0"/>
            </a:endParaRPr>
          </a:p>
        </p:txBody>
      </p:sp>
      <p:pic>
        <p:nvPicPr>
          <p:cNvPr id="8" name="Picture 2" descr="C:\Users\mathr_000\Dropbox\Idealiste S\Grafika\mpsv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4448" y="6093296"/>
            <a:ext cx="373528" cy="384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Obdélník 8"/>
          <p:cNvSpPr/>
          <p:nvPr/>
        </p:nvSpPr>
        <p:spPr>
          <a:xfrm>
            <a:off x="0" y="0"/>
            <a:ext cx="9144000" cy="10116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bdélník 9"/>
          <p:cNvSpPr/>
          <p:nvPr/>
        </p:nvSpPr>
        <p:spPr>
          <a:xfrm>
            <a:off x="0" y="6756834"/>
            <a:ext cx="9144000" cy="10116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457200" y="1600200"/>
            <a:ext cx="8399276" cy="4525963"/>
          </a:xfrm>
        </p:spPr>
        <p:txBody>
          <a:bodyPr anchor="t">
            <a:normAutofit/>
          </a:bodyPr>
          <a:lstStyle/>
          <a:p>
            <a:pPr marL="0" indent="0">
              <a:buNone/>
              <a:defRPr/>
            </a:pPr>
            <a:r>
              <a:rPr lang="cs-CZ" dirty="0" smtClean="0">
                <a:cs typeface="Arial" panose="020B0604020202020204" pitchFamily="34" charset="0"/>
              </a:rPr>
              <a:t>Nová možnost úprav poskytovateli:</a:t>
            </a:r>
            <a:endParaRPr lang="cs-CZ" dirty="0">
              <a:cs typeface="Arial" panose="020B0604020202020204" pitchFamily="34" charset="0"/>
            </a:endParaRPr>
          </a:p>
          <a:p>
            <a:pPr lvl="1" algn="just">
              <a:spcBef>
                <a:spcPts val="600"/>
              </a:spcBef>
              <a:spcAft>
                <a:spcPts val="600"/>
              </a:spcAft>
              <a:defRPr/>
            </a:pPr>
            <a:r>
              <a:rPr lang="cs-CZ" dirty="0">
                <a:cs typeface="Arial" panose="020B0604020202020204" pitchFamily="34" charset="0"/>
              </a:rPr>
              <a:t>kontakty na poskytovatele, telefon, webové stránky, fax, datová schránka, e-mail,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defRPr/>
            </a:pPr>
            <a:r>
              <a:rPr lang="cs-CZ" dirty="0">
                <a:cs typeface="Arial" panose="020B0604020202020204" pitchFamily="34" charset="0"/>
              </a:rPr>
              <a:t>kontakty na sociální služby anebo místo nebo místa poskytování sociálních služeb, telefon, webové stránky, fax, datová schránka, e-mail,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defRPr/>
            </a:pPr>
            <a:r>
              <a:rPr lang="cs-CZ" dirty="0">
                <a:cs typeface="Arial" panose="020B0604020202020204" pitchFamily="34" charset="0"/>
              </a:rPr>
              <a:t>provozní dobu každého zařízení anebo místa nebo míst poskytování sociálních služeb dle forem poskytování,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defRPr/>
            </a:pPr>
            <a:r>
              <a:rPr lang="cs-CZ" dirty="0">
                <a:cs typeface="Arial" panose="020B0604020202020204" pitchFamily="34" charset="0"/>
              </a:rPr>
              <a:t>jméno, příjmení, titul vedoucího </a:t>
            </a:r>
            <a:r>
              <a:rPr lang="cs-CZ" dirty="0" smtClean="0">
                <a:cs typeface="Arial" panose="020B0604020202020204" pitchFamily="34" charset="0"/>
              </a:rPr>
              <a:t>služby</a:t>
            </a:r>
            <a:endParaRPr lang="cs-CZ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8660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ovéPole 6"/>
          <p:cNvSpPr txBox="1"/>
          <p:nvPr/>
        </p:nvSpPr>
        <p:spPr>
          <a:xfrm>
            <a:off x="323528" y="644495"/>
            <a:ext cx="85329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800" dirty="0" smtClean="0">
                <a:solidFill>
                  <a:srgbClr val="002060"/>
                </a:solidFill>
                <a:latin typeface="Century Gothic" pitchFamily="34" charset="0"/>
              </a:rPr>
              <a:t>Nepříznivá sociální situace</a:t>
            </a:r>
            <a:endParaRPr lang="cs-CZ" sz="4800" dirty="0">
              <a:solidFill>
                <a:srgbClr val="002060"/>
              </a:solidFill>
              <a:latin typeface="Century Gothic" pitchFamily="34" charset="0"/>
            </a:endParaRPr>
          </a:p>
        </p:txBody>
      </p:sp>
      <p:pic>
        <p:nvPicPr>
          <p:cNvPr id="8" name="Picture 2" descr="C:\Users\mathr_000\Dropbox\Idealiste S\Grafika\mpsv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4448" y="6093296"/>
            <a:ext cx="373528" cy="384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Obdélník 8"/>
          <p:cNvSpPr/>
          <p:nvPr/>
        </p:nvSpPr>
        <p:spPr>
          <a:xfrm>
            <a:off x="0" y="0"/>
            <a:ext cx="9144000" cy="10116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bdélník 9"/>
          <p:cNvSpPr/>
          <p:nvPr/>
        </p:nvSpPr>
        <p:spPr>
          <a:xfrm>
            <a:off x="0" y="6756834"/>
            <a:ext cx="9144000" cy="10116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457200" y="1600200"/>
            <a:ext cx="8399276" cy="4525963"/>
          </a:xfrm>
        </p:spPr>
        <p:txBody>
          <a:bodyPr anchor="ctr">
            <a:normAutofit/>
          </a:bodyPr>
          <a:lstStyle/>
          <a:p>
            <a:pPr marL="571500" indent="-457200">
              <a:buClr>
                <a:srgbClr val="4E67C8"/>
              </a:buClr>
              <a:defRPr/>
            </a:pPr>
            <a:r>
              <a:rPr lang="cs-CZ" sz="3200" dirty="0" smtClean="0">
                <a:solidFill>
                  <a:prstClr val="black"/>
                </a:solidFill>
              </a:rPr>
              <a:t>při </a:t>
            </a:r>
            <a:r>
              <a:rPr lang="cs-CZ" sz="3200" dirty="0">
                <a:solidFill>
                  <a:prstClr val="black"/>
                </a:solidFill>
              </a:rPr>
              <a:t>registraci se </a:t>
            </a:r>
            <a:r>
              <a:rPr lang="cs-CZ" sz="3200" b="1" u="sng" dirty="0">
                <a:solidFill>
                  <a:prstClr val="black"/>
                </a:solidFill>
              </a:rPr>
              <a:t>kromě okruhu osob </a:t>
            </a:r>
            <a:r>
              <a:rPr lang="cs-CZ" sz="3200" dirty="0">
                <a:solidFill>
                  <a:prstClr val="black"/>
                </a:solidFill>
              </a:rPr>
              <a:t>a bude registrovat ještě </a:t>
            </a:r>
            <a:r>
              <a:rPr lang="cs-CZ" sz="3200" b="1" u="sng" dirty="0">
                <a:solidFill>
                  <a:prstClr val="black"/>
                </a:solidFill>
              </a:rPr>
              <a:t>nepříznivá sociální situace</a:t>
            </a:r>
            <a:r>
              <a:rPr lang="cs-CZ" sz="3200" dirty="0">
                <a:solidFill>
                  <a:prstClr val="black"/>
                </a:solidFill>
              </a:rPr>
              <a:t>, kterou umí daná sociální služba řešit</a:t>
            </a:r>
          </a:p>
          <a:p>
            <a:pPr marL="571500" indent="-457200">
              <a:buClr>
                <a:srgbClr val="4E67C8"/>
              </a:buClr>
              <a:defRPr/>
            </a:pPr>
            <a:r>
              <a:rPr lang="cs-CZ" sz="3200" dirty="0" smtClean="0">
                <a:solidFill>
                  <a:prstClr val="black"/>
                </a:solidFill>
              </a:rPr>
              <a:t>okruh </a:t>
            </a:r>
            <a:r>
              <a:rPr lang="cs-CZ" sz="3200" dirty="0">
                <a:solidFill>
                  <a:prstClr val="black"/>
                </a:solidFill>
              </a:rPr>
              <a:t>osob, pro který je služba určena, tedy cílová skupina (senioři, osoby se zdravotním </a:t>
            </a:r>
            <a:r>
              <a:rPr lang="cs-CZ" sz="3200" dirty="0" smtClean="0">
                <a:solidFill>
                  <a:prstClr val="black"/>
                </a:solidFill>
              </a:rPr>
              <a:t>postižením) a věková </a:t>
            </a:r>
            <a:r>
              <a:rPr lang="cs-CZ" sz="3200" dirty="0">
                <a:solidFill>
                  <a:prstClr val="black"/>
                </a:solidFill>
              </a:rPr>
              <a:t>struktura </a:t>
            </a:r>
            <a:r>
              <a:rPr lang="cs-CZ" sz="3200" dirty="0" smtClean="0">
                <a:solidFill>
                  <a:prstClr val="black"/>
                </a:solidFill>
              </a:rPr>
              <a:t>jsou </a:t>
            </a:r>
            <a:r>
              <a:rPr lang="cs-CZ" sz="3200" dirty="0">
                <a:solidFill>
                  <a:prstClr val="black"/>
                </a:solidFill>
              </a:rPr>
              <a:t>nedostačující pro přesnou definici skutečné potřebnosti pro poskytnutí sociální </a:t>
            </a:r>
            <a:r>
              <a:rPr lang="cs-CZ" sz="3200" dirty="0" smtClean="0">
                <a:solidFill>
                  <a:prstClr val="black"/>
                </a:solidFill>
              </a:rPr>
              <a:t>služby</a:t>
            </a:r>
            <a:endParaRPr lang="cs-CZ" sz="3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8660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ovéPole 6"/>
          <p:cNvSpPr txBox="1"/>
          <p:nvPr/>
        </p:nvSpPr>
        <p:spPr>
          <a:xfrm>
            <a:off x="323528" y="644495"/>
            <a:ext cx="85329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400" dirty="0" smtClean="0">
                <a:solidFill>
                  <a:srgbClr val="002060"/>
                </a:solidFill>
                <a:latin typeface="Century Gothic" pitchFamily="34" charset="0"/>
              </a:rPr>
              <a:t>Změna druhologie</a:t>
            </a:r>
            <a:endParaRPr lang="cs-CZ" sz="4400" dirty="0">
              <a:solidFill>
                <a:srgbClr val="002060"/>
              </a:solidFill>
              <a:latin typeface="Century Gothic" pitchFamily="34" charset="0"/>
            </a:endParaRPr>
          </a:p>
        </p:txBody>
      </p:sp>
      <p:pic>
        <p:nvPicPr>
          <p:cNvPr id="8" name="Picture 2" descr="C:\Users\mathr_000\Dropbox\Idealiste S\Grafika\mpsv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4448" y="6093296"/>
            <a:ext cx="373528" cy="384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Obdélník 8"/>
          <p:cNvSpPr/>
          <p:nvPr/>
        </p:nvSpPr>
        <p:spPr>
          <a:xfrm>
            <a:off x="0" y="0"/>
            <a:ext cx="9144000" cy="10116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bdélník 9"/>
          <p:cNvSpPr/>
          <p:nvPr/>
        </p:nvSpPr>
        <p:spPr>
          <a:xfrm>
            <a:off x="0" y="6756834"/>
            <a:ext cx="9144000" cy="10116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457200" y="1600201"/>
            <a:ext cx="8399276" cy="3412975"/>
          </a:xfrm>
        </p:spPr>
        <p:txBody>
          <a:bodyPr anchor="ctr">
            <a:norm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cs-CZ" sz="2800" dirty="0"/>
              <a:t>Sloučení některých druhů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cs-CZ" sz="2800" dirty="0"/>
              <a:t>Změna definice/cílové skupiny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cs-CZ" sz="2800" dirty="0"/>
              <a:t>Změna činností/úkonů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cs-CZ" sz="2800" dirty="0"/>
              <a:t>Vytvoření nových druhů služeb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620333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ovéPole 6"/>
          <p:cNvSpPr txBox="1"/>
          <p:nvPr/>
        </p:nvSpPr>
        <p:spPr>
          <a:xfrm>
            <a:off x="323528" y="644495"/>
            <a:ext cx="85329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400" dirty="0" smtClean="0">
                <a:solidFill>
                  <a:srgbClr val="002060"/>
                </a:solidFill>
                <a:latin typeface="Century Gothic" pitchFamily="34" charset="0"/>
              </a:rPr>
              <a:t>Domovy sociální péče</a:t>
            </a:r>
            <a:endParaRPr lang="cs-CZ" sz="4400" dirty="0">
              <a:solidFill>
                <a:srgbClr val="002060"/>
              </a:solidFill>
              <a:latin typeface="Century Gothic" pitchFamily="34" charset="0"/>
            </a:endParaRPr>
          </a:p>
        </p:txBody>
      </p:sp>
      <p:pic>
        <p:nvPicPr>
          <p:cNvPr id="8" name="Picture 2" descr="C:\Users\mathr_000\Dropbox\Idealiste S\Grafika\mpsv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4448" y="6093296"/>
            <a:ext cx="373528" cy="384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Obdélník 8"/>
          <p:cNvSpPr/>
          <p:nvPr/>
        </p:nvSpPr>
        <p:spPr>
          <a:xfrm>
            <a:off x="0" y="0"/>
            <a:ext cx="9144000" cy="10116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bdélník 9"/>
          <p:cNvSpPr/>
          <p:nvPr/>
        </p:nvSpPr>
        <p:spPr>
          <a:xfrm>
            <a:off x="0" y="6756834"/>
            <a:ext cx="9144000" cy="10116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457200" y="1600200"/>
            <a:ext cx="8399276" cy="4525963"/>
          </a:xfrm>
        </p:spPr>
        <p:txBody>
          <a:bodyPr anchor="ctr">
            <a:normAutofit fontScale="92500" lnSpcReduction="10000"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800" b="1" dirty="0" err="1"/>
              <a:t>DpS</a:t>
            </a:r>
            <a:r>
              <a:rPr lang="cs-CZ" sz="2800" b="1" dirty="0"/>
              <a:t> + DZR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sz="2800" b="1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800" b="1" dirty="0"/>
              <a:t>Cílová skupina: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800" dirty="0"/>
              <a:t>osoby, které mají sníženou soběstačnost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sz="2800" dirty="0"/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cs-CZ" sz="2800" dirty="0"/>
              <a:t>z důvodu věku, demence, 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cs-CZ" sz="2800" dirty="0"/>
              <a:t>chronického duševního onemocnění, 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cs-CZ" sz="2800" dirty="0"/>
              <a:t>závislosti na návykových látkách nebo nelátkových závislostí, 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cs-CZ" sz="2800" dirty="0"/>
              <a:t>nebo osobám, které vedou rizikový způsob života,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cs-CZ" sz="2800" dirty="0"/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800" dirty="0"/>
              <a:t>jejichž situace nebo zdravotní stav vyžaduje pravidelnou pomoc jiné fyzické osoby.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868714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ovéPole 6"/>
          <p:cNvSpPr txBox="1"/>
          <p:nvPr/>
        </p:nvSpPr>
        <p:spPr>
          <a:xfrm>
            <a:off x="323528" y="644495"/>
            <a:ext cx="853294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dirty="0" smtClean="0">
                <a:solidFill>
                  <a:srgbClr val="002060"/>
                </a:solidFill>
                <a:latin typeface="Century Gothic" pitchFamily="34" charset="0"/>
              </a:rPr>
              <a:t>Služba pro osoby ohrožené </a:t>
            </a:r>
            <a:r>
              <a:rPr lang="cs-CZ" sz="4000" dirty="0" err="1" smtClean="0">
                <a:solidFill>
                  <a:srgbClr val="002060"/>
                </a:solidFill>
                <a:latin typeface="Century Gothic" pitchFamily="34" charset="0"/>
              </a:rPr>
              <a:t>genderově</a:t>
            </a:r>
            <a:r>
              <a:rPr lang="cs-CZ" sz="4000" dirty="0" smtClean="0">
                <a:solidFill>
                  <a:srgbClr val="002060"/>
                </a:solidFill>
                <a:latin typeface="Century Gothic" pitchFamily="34" charset="0"/>
              </a:rPr>
              <a:t> podmíněným násilím</a:t>
            </a:r>
            <a:endParaRPr lang="cs-CZ" sz="4000" dirty="0">
              <a:solidFill>
                <a:srgbClr val="002060"/>
              </a:solidFill>
              <a:latin typeface="Century Gothic" pitchFamily="34" charset="0"/>
            </a:endParaRPr>
          </a:p>
        </p:txBody>
      </p:sp>
      <p:pic>
        <p:nvPicPr>
          <p:cNvPr id="8" name="Picture 2" descr="C:\Users\mathr_000\Dropbox\Idealiste S\Grafika\mpsv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4448" y="6093296"/>
            <a:ext cx="373528" cy="384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Obdélník 8"/>
          <p:cNvSpPr/>
          <p:nvPr/>
        </p:nvSpPr>
        <p:spPr>
          <a:xfrm>
            <a:off x="0" y="0"/>
            <a:ext cx="9144000" cy="10116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bdélník 9"/>
          <p:cNvSpPr/>
          <p:nvPr/>
        </p:nvSpPr>
        <p:spPr>
          <a:xfrm>
            <a:off x="0" y="6756834"/>
            <a:ext cx="9144000" cy="10116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457200" y="1844824"/>
            <a:ext cx="8399276" cy="4281339"/>
          </a:xfrm>
        </p:spPr>
        <p:txBody>
          <a:bodyPr anchor="ctr">
            <a:norm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Ambulantní, terénní nebo pobytová služba 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Z</a:t>
            </a:r>
            <a:r>
              <a:rPr lang="cs-CZ" dirty="0" smtClean="0"/>
              <a:t>ejména </a:t>
            </a:r>
            <a:r>
              <a:rPr lang="cs-CZ" dirty="0"/>
              <a:t>znásilnění, sexuální obtěžování nebo nebezpečné pronásledování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Základní činnosti: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sociálně terapeutické činnosti,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pomoc při uplatňování práv, oprávněných zájmů a při obstarávání osobních záležitostí,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výchovné, vzdělávací a aktivizační činnosti, 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telefonická krizová pomoc. </a:t>
            </a:r>
          </a:p>
        </p:txBody>
      </p:sp>
    </p:spTree>
    <p:extLst>
      <p:ext uri="{BB962C8B-B14F-4D97-AF65-F5344CB8AC3E}">
        <p14:creationId xmlns:p14="http://schemas.microsoft.com/office/powerpoint/2010/main" val="2549127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ovéPole 6"/>
          <p:cNvSpPr txBox="1"/>
          <p:nvPr/>
        </p:nvSpPr>
        <p:spPr>
          <a:xfrm>
            <a:off x="323528" y="644495"/>
            <a:ext cx="853294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>
                <a:solidFill>
                  <a:srgbClr val="002060"/>
                </a:solidFill>
                <a:latin typeface="Century Gothic" pitchFamily="34" charset="0"/>
              </a:rPr>
              <a:t>Tlumočení a zprostředkování komunikace pro osoby se sluchovým postižením a pro </a:t>
            </a:r>
            <a:r>
              <a:rPr lang="cs-CZ" sz="3600" dirty="0" smtClean="0">
                <a:solidFill>
                  <a:srgbClr val="002060"/>
                </a:solidFill>
                <a:latin typeface="Century Gothic" pitchFamily="34" charset="0"/>
              </a:rPr>
              <a:t>hluchoslepé </a:t>
            </a:r>
          </a:p>
        </p:txBody>
      </p:sp>
      <p:pic>
        <p:nvPicPr>
          <p:cNvPr id="8" name="Picture 2" descr="C:\Users\mathr_000\Dropbox\Idealiste S\Grafika\mpsv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4448" y="6093296"/>
            <a:ext cx="373528" cy="384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Obdélník 8"/>
          <p:cNvSpPr/>
          <p:nvPr/>
        </p:nvSpPr>
        <p:spPr>
          <a:xfrm>
            <a:off x="0" y="0"/>
            <a:ext cx="9144000" cy="10116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bdélník 9"/>
          <p:cNvSpPr/>
          <p:nvPr/>
        </p:nvSpPr>
        <p:spPr>
          <a:xfrm>
            <a:off x="0" y="6756834"/>
            <a:ext cx="9144000" cy="10116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457200" y="2564904"/>
            <a:ext cx="8399276" cy="3528391"/>
          </a:xfrm>
        </p:spPr>
        <p:txBody>
          <a:bodyPr anchor="t">
            <a:noAutofit/>
          </a:bodyPr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cs-CZ" dirty="0" smtClean="0"/>
              <a:t>Nové činnosti a úkony: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dirty="0" smtClean="0"/>
              <a:t> zprostředkování </a:t>
            </a:r>
            <a:r>
              <a:rPr lang="cs-CZ" dirty="0"/>
              <a:t>kontaktu se společenským prostředím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cs-CZ" b="1" dirty="0"/>
              <a:t>tlumočení pomocí komunikačních prostředků upravených podle jiného právního předpisu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cs-CZ" b="1" dirty="0"/>
              <a:t>zajištění přepisu mluvené řeči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cs-CZ" b="1" dirty="0"/>
              <a:t>zajištěné přepisu audiovizuálních </a:t>
            </a:r>
            <a:r>
              <a:rPr lang="cs-CZ" b="1" dirty="0" smtClean="0"/>
              <a:t>záznamů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3260408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mathr_000\Dropbox\Idealiste S\Grafika\mpsv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4448" y="6093296"/>
            <a:ext cx="373528" cy="384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Obdélník 8"/>
          <p:cNvSpPr/>
          <p:nvPr/>
        </p:nvSpPr>
        <p:spPr>
          <a:xfrm>
            <a:off x="0" y="0"/>
            <a:ext cx="9144000" cy="10116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bdélník 9"/>
          <p:cNvSpPr/>
          <p:nvPr/>
        </p:nvSpPr>
        <p:spPr>
          <a:xfrm>
            <a:off x="0" y="6756834"/>
            <a:ext cx="9144000" cy="10116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8650" y="188640"/>
            <a:ext cx="7886700" cy="903633"/>
          </a:xfrm>
        </p:spPr>
        <p:txBody>
          <a:bodyPr>
            <a:normAutofit fontScale="90000"/>
          </a:bodyPr>
          <a:lstStyle/>
          <a:p>
            <a:r>
              <a:rPr lang="cs-CZ" sz="4800" dirty="0" smtClean="0">
                <a:solidFill>
                  <a:srgbClr val="002060"/>
                </a:solidFill>
                <a:latin typeface="Century Gothic" pitchFamily="34" charset="0"/>
                <a:ea typeface="+mn-ea"/>
                <a:cs typeface="+mn-cs"/>
              </a:rPr>
              <a:t>Zákon o sociálních pracovnících</a:t>
            </a:r>
            <a:endParaRPr lang="cs-CZ" sz="4800" dirty="0">
              <a:solidFill>
                <a:srgbClr val="002060"/>
              </a:solidFill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1763688" y="1772816"/>
            <a:ext cx="6408712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prstClr val="black"/>
                </a:solidFill>
              </a:rPr>
              <a:t>Historie vzniku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prstClr val="black"/>
                </a:solidFill>
              </a:rPr>
              <a:t>VZZ SP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prstClr val="black"/>
                </a:solidFill>
              </a:rPr>
              <a:t>Obecný </a:t>
            </a:r>
            <a:r>
              <a:rPr lang="cs-CZ" sz="2800" dirty="0" smtClean="0">
                <a:solidFill>
                  <a:prstClr val="black"/>
                </a:solidFill>
              </a:rPr>
              <a:t>zákon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800" dirty="0" smtClean="0">
                <a:solidFill>
                  <a:prstClr val="black"/>
                </a:solidFill>
              </a:rPr>
              <a:t>Registrace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800" dirty="0" smtClean="0">
                <a:solidFill>
                  <a:prstClr val="black"/>
                </a:solidFill>
              </a:rPr>
              <a:t>Obor sociální práce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800" dirty="0" smtClean="0">
                <a:solidFill>
                  <a:prstClr val="black"/>
                </a:solidFill>
              </a:rPr>
              <a:t>Profesní komora </a:t>
            </a:r>
            <a:endParaRPr lang="cs-CZ" sz="2800" dirty="0">
              <a:solidFill>
                <a:prstClr val="black"/>
              </a:solidFill>
            </a:endParaRPr>
          </a:p>
          <a:p>
            <a:endParaRPr lang="cs-CZ" sz="28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2646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ovéPole 6"/>
          <p:cNvSpPr txBox="1"/>
          <p:nvPr/>
        </p:nvSpPr>
        <p:spPr>
          <a:xfrm>
            <a:off x="323528" y="644495"/>
            <a:ext cx="85329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400" dirty="0" smtClean="0">
                <a:solidFill>
                  <a:srgbClr val="002060"/>
                </a:solidFill>
                <a:latin typeface="Century Gothic" pitchFamily="34" charset="0"/>
              </a:rPr>
              <a:t>Pečovatelská služba</a:t>
            </a:r>
            <a:endParaRPr lang="cs-CZ" sz="4400" dirty="0">
              <a:solidFill>
                <a:srgbClr val="002060"/>
              </a:solidFill>
              <a:latin typeface="Century Gothic" pitchFamily="34" charset="0"/>
            </a:endParaRPr>
          </a:p>
        </p:txBody>
      </p:sp>
      <p:pic>
        <p:nvPicPr>
          <p:cNvPr id="8" name="Picture 2" descr="C:\Users\mathr_000\Dropbox\Idealiste S\Grafika\mpsv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4448" y="6093296"/>
            <a:ext cx="373528" cy="384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Obdélník 8"/>
          <p:cNvSpPr/>
          <p:nvPr/>
        </p:nvSpPr>
        <p:spPr>
          <a:xfrm>
            <a:off x="0" y="0"/>
            <a:ext cx="9144000" cy="10116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bdélník 9"/>
          <p:cNvSpPr/>
          <p:nvPr/>
        </p:nvSpPr>
        <p:spPr>
          <a:xfrm>
            <a:off x="0" y="6756834"/>
            <a:ext cx="9144000" cy="10116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457200" y="1600200"/>
            <a:ext cx="8399276" cy="4525963"/>
          </a:xfrm>
        </p:spPr>
        <p:txBody>
          <a:bodyPr anchor="ctr">
            <a:normAutofit lnSpcReduction="10000"/>
          </a:bodyPr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2800" dirty="0"/>
              <a:t>Nové </a:t>
            </a:r>
            <a:r>
              <a:rPr lang="cs-CZ" sz="2800" dirty="0" smtClean="0"/>
              <a:t>činnosti:</a:t>
            </a:r>
            <a:endParaRPr lang="cs-CZ" sz="2800" dirty="0"/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cs-CZ" sz="2800" dirty="0"/>
              <a:t>výchovné, vzdělávací a aktivizační činnosti,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cs-CZ" sz="2800" dirty="0"/>
              <a:t>pomoc při uplatňování práv, oprávněných zájmů a při obstarávání osobních záležitostí,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cs-CZ" dirty="0" smtClean="0"/>
              <a:t>umožnění </a:t>
            </a:r>
            <a:r>
              <a:rPr lang="cs-CZ" dirty="0"/>
              <a:t>kontaktu se společenským prostředím rodičům, kterým se narodily současně 3 nebo více dětí, prostřednictvím zajištění péče o děti do 4 let jejich věku,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cs-CZ" dirty="0" smtClean="0"/>
              <a:t>pomoc </a:t>
            </a:r>
            <a:r>
              <a:rPr lang="cs-CZ" dirty="0"/>
              <a:t>při zajištění péče o děti rodičům, kterým se narodily současně 3 nebo více dětí, do 4 let věku těchto dětí.</a:t>
            </a:r>
          </a:p>
        </p:txBody>
      </p:sp>
    </p:spTree>
    <p:extLst>
      <p:ext uri="{BB962C8B-B14F-4D97-AF65-F5344CB8AC3E}">
        <p14:creationId xmlns:p14="http://schemas.microsoft.com/office/powerpoint/2010/main" val="1599657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ovéPole 6"/>
          <p:cNvSpPr txBox="1"/>
          <p:nvPr/>
        </p:nvSpPr>
        <p:spPr>
          <a:xfrm>
            <a:off x="323528" y="644495"/>
            <a:ext cx="85329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400" dirty="0">
                <a:solidFill>
                  <a:srgbClr val="002060"/>
                </a:solidFill>
                <a:latin typeface="Century Gothic" pitchFamily="34" charset="0"/>
              </a:rPr>
              <a:t>D</a:t>
            </a:r>
            <a:r>
              <a:rPr lang="cs-CZ" sz="4400" dirty="0" smtClean="0">
                <a:solidFill>
                  <a:srgbClr val="002060"/>
                </a:solidFill>
                <a:latin typeface="Century Gothic" pitchFamily="34" charset="0"/>
              </a:rPr>
              <a:t>alší nové základní činnosti</a:t>
            </a:r>
            <a:endParaRPr lang="cs-CZ" sz="4400" dirty="0">
              <a:solidFill>
                <a:srgbClr val="002060"/>
              </a:solidFill>
              <a:latin typeface="Century Gothic" pitchFamily="34" charset="0"/>
            </a:endParaRPr>
          </a:p>
        </p:txBody>
      </p:sp>
      <p:pic>
        <p:nvPicPr>
          <p:cNvPr id="8" name="Picture 2" descr="C:\Users\mathr_000\Dropbox\Idealiste S\Grafika\mpsv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4448" y="6093296"/>
            <a:ext cx="373528" cy="384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Obdélník 8"/>
          <p:cNvSpPr/>
          <p:nvPr/>
        </p:nvSpPr>
        <p:spPr>
          <a:xfrm>
            <a:off x="0" y="0"/>
            <a:ext cx="9144000" cy="10116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bdélník 9"/>
          <p:cNvSpPr/>
          <p:nvPr/>
        </p:nvSpPr>
        <p:spPr>
          <a:xfrm>
            <a:off x="0" y="6756834"/>
            <a:ext cx="9144000" cy="10116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457200" y="1600200"/>
            <a:ext cx="8399276" cy="4525963"/>
          </a:xfrm>
        </p:spPr>
        <p:txBody>
          <a:bodyPr anchor="ctr">
            <a:normAutofit fontScale="92500" lnSpcReduction="10000"/>
          </a:bodyPr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2800" b="1" dirty="0" smtClean="0"/>
              <a:t>psychosociální </a:t>
            </a:r>
            <a:r>
              <a:rPr lang="cs-CZ" sz="2800" b="1" dirty="0"/>
              <a:t>podpora při umírání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cs-CZ" sz="2800" dirty="0"/>
              <a:t>DSP, DOZP, § 52, § 52a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cs-CZ" sz="2800" dirty="0"/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2800" b="1" dirty="0"/>
              <a:t>pomoc osobám blízkým k vyrovnání se s traumatem spojeným </a:t>
            </a:r>
            <a:r>
              <a:rPr lang="cs-CZ" sz="2800" dirty="0"/>
              <a:t>s umíráním a úmrtím blízké osoby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cs-CZ" sz="2800" dirty="0"/>
              <a:t>DSP, DOZP, § 52a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cs-CZ" sz="2800" dirty="0"/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2800" b="1" dirty="0"/>
              <a:t>poskytnutí nebo zprostředkování potravinové a materiální pomoci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cs-CZ" sz="2800" dirty="0"/>
              <a:t>AD, K-centra, krizová pomoc, NDC, noclehárny, služby pro rodinu, </a:t>
            </a:r>
            <a:r>
              <a:rPr lang="cs-CZ" sz="2800" dirty="0" smtClean="0"/>
              <a:t>TP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940778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119658"/>
          </a:xfrm>
        </p:spPr>
        <p:txBody>
          <a:bodyPr>
            <a:normAutofit/>
          </a:bodyPr>
          <a:lstStyle/>
          <a:p>
            <a:r>
              <a:rPr lang="cs-CZ" dirty="0">
                <a:solidFill>
                  <a:srgbClr val="002060"/>
                </a:solidFill>
                <a:latin typeface="Century Gothic" pitchFamily="34" charset="0"/>
                <a:ea typeface="+mn-ea"/>
                <a:cs typeface="+mn-cs"/>
              </a:rPr>
              <a:t>Další změny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8650" y="1556792"/>
            <a:ext cx="7886700" cy="4620171"/>
          </a:xfrm>
        </p:spPr>
        <p:txBody>
          <a:bodyPr>
            <a:normAutofit lnSpcReduction="10000"/>
          </a:bodyPr>
          <a:lstStyle/>
          <a:p>
            <a:r>
              <a:rPr lang="cs-CZ" dirty="0"/>
              <a:t>Odlehčovací služba - na dobu nejdéle </a:t>
            </a:r>
            <a:r>
              <a:rPr lang="cs-CZ" b="1" dirty="0"/>
              <a:t>90 dnů </a:t>
            </a:r>
            <a:r>
              <a:rPr lang="cs-CZ" dirty="0"/>
              <a:t>v kalendářním roce </a:t>
            </a:r>
            <a:endParaRPr lang="cs-CZ" dirty="0" smtClean="0"/>
          </a:p>
          <a:p>
            <a:r>
              <a:rPr lang="cs-CZ" dirty="0" smtClean="0"/>
              <a:t>Domy na půl cesty - </a:t>
            </a:r>
            <a:r>
              <a:rPr lang="cs-CZ" b="1" dirty="0"/>
              <a:t>od 15</a:t>
            </a:r>
            <a:r>
              <a:rPr lang="cs-CZ" dirty="0"/>
              <a:t> do 26 let </a:t>
            </a:r>
            <a:r>
              <a:rPr lang="cs-CZ" dirty="0" smtClean="0"/>
              <a:t>, </a:t>
            </a:r>
            <a:r>
              <a:rPr lang="cs-CZ" b="1" dirty="0"/>
              <a:t>nebo pro osoby ze všech forem náhradní rodinné </a:t>
            </a:r>
            <a:r>
              <a:rPr lang="cs-CZ" b="1" dirty="0" smtClean="0"/>
              <a:t>péče</a:t>
            </a:r>
          </a:p>
          <a:p>
            <a:r>
              <a:rPr lang="cs-CZ" dirty="0" smtClean="0"/>
              <a:t>Doplnění cílové skupiny do vybraných preventivních služeb – </a:t>
            </a:r>
            <a:r>
              <a:rPr lang="cs-CZ" b="1" dirty="0" smtClean="0"/>
              <a:t>osoby ohrožené nelátkovými závislostmi</a:t>
            </a:r>
          </a:p>
          <a:p>
            <a:r>
              <a:rPr lang="cs-CZ" dirty="0" smtClean="0"/>
              <a:t>Terénní programy - </a:t>
            </a:r>
            <a:r>
              <a:rPr lang="cs-CZ" b="1" dirty="0"/>
              <a:t>rozvojové a nácvikové činnosti, které vedou k rozvoji nebo udržení schopností a  dovedností v přirozeném sociálním </a:t>
            </a:r>
            <a:r>
              <a:rPr lang="cs-CZ" b="1" dirty="0" smtClean="0"/>
              <a:t>prostředí</a:t>
            </a:r>
          </a:p>
          <a:p>
            <a:r>
              <a:rPr lang="cs-CZ" dirty="0"/>
              <a:t>Změna způsobu úhrad u chráněného bydlení</a:t>
            </a:r>
          </a:p>
          <a:p>
            <a:pPr lvl="1"/>
            <a:r>
              <a:rPr lang="cs-CZ" dirty="0"/>
              <a:t>Stejné jako u </a:t>
            </a:r>
            <a:r>
              <a:rPr lang="cs-CZ" dirty="0" smtClean="0"/>
              <a:t>DOZP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0925002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ovéPole 6"/>
          <p:cNvSpPr txBox="1"/>
          <p:nvPr/>
        </p:nvSpPr>
        <p:spPr>
          <a:xfrm>
            <a:off x="323528" y="644495"/>
            <a:ext cx="85329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400" dirty="0" smtClean="0">
                <a:solidFill>
                  <a:srgbClr val="002060"/>
                </a:solidFill>
                <a:latin typeface="Century Gothic" pitchFamily="34" charset="0"/>
              </a:rPr>
              <a:t>Služby, co se nemění…</a:t>
            </a:r>
            <a:endParaRPr lang="cs-CZ" sz="4400" dirty="0">
              <a:solidFill>
                <a:srgbClr val="002060"/>
              </a:solidFill>
              <a:latin typeface="Century Gothic" pitchFamily="34" charset="0"/>
            </a:endParaRPr>
          </a:p>
        </p:txBody>
      </p:sp>
      <p:pic>
        <p:nvPicPr>
          <p:cNvPr id="8" name="Picture 2" descr="C:\Users\mathr_000\Dropbox\Idealiste S\Grafika\mpsv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4448" y="6093296"/>
            <a:ext cx="373528" cy="384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Obdélník 8"/>
          <p:cNvSpPr/>
          <p:nvPr/>
        </p:nvSpPr>
        <p:spPr>
          <a:xfrm>
            <a:off x="0" y="0"/>
            <a:ext cx="9144000" cy="10116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bdélník 9"/>
          <p:cNvSpPr/>
          <p:nvPr/>
        </p:nvSpPr>
        <p:spPr>
          <a:xfrm>
            <a:off x="0" y="6756834"/>
            <a:ext cx="9144000" cy="10116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457200" y="1413936"/>
            <a:ext cx="8399276" cy="5063689"/>
          </a:xfrm>
        </p:spPr>
        <p:txBody>
          <a:bodyPr anchor="ctr">
            <a:noAutofit/>
          </a:bodyPr>
          <a:lstStyle/>
          <a:p>
            <a:pPr marL="571500" indent="-457200">
              <a:buClr>
                <a:srgbClr val="4E67C8"/>
              </a:buClr>
              <a:defRPr/>
            </a:pPr>
            <a:r>
              <a:rPr lang="cs-CZ" sz="1600" dirty="0">
                <a:solidFill>
                  <a:prstClr val="black"/>
                </a:solidFill>
              </a:rPr>
              <a:t>Následující sociální služby zůstanou ve stávající podobě:</a:t>
            </a:r>
          </a:p>
          <a:p>
            <a:pPr marL="571500" indent="-457200">
              <a:buClr>
                <a:srgbClr val="4E67C8"/>
              </a:buClr>
              <a:defRPr/>
            </a:pPr>
            <a:r>
              <a:rPr lang="cs-CZ" sz="1600" dirty="0">
                <a:solidFill>
                  <a:prstClr val="black"/>
                </a:solidFill>
              </a:rPr>
              <a:t>Tísňová péče</a:t>
            </a:r>
          </a:p>
          <a:p>
            <a:pPr marL="571500" indent="-457200">
              <a:buClr>
                <a:srgbClr val="4E67C8"/>
              </a:buClr>
              <a:defRPr/>
            </a:pPr>
            <a:r>
              <a:rPr lang="cs-CZ" sz="1600" dirty="0">
                <a:solidFill>
                  <a:prstClr val="black"/>
                </a:solidFill>
              </a:rPr>
              <a:t>Průvodcovské a předčitatelské služby</a:t>
            </a:r>
          </a:p>
          <a:p>
            <a:pPr marL="571500" indent="-457200">
              <a:buClr>
                <a:srgbClr val="4E67C8"/>
              </a:buClr>
              <a:defRPr/>
            </a:pPr>
            <a:r>
              <a:rPr lang="cs-CZ" sz="1600" dirty="0">
                <a:solidFill>
                  <a:prstClr val="black"/>
                </a:solidFill>
              </a:rPr>
              <a:t>Podpora samostatného bydlení</a:t>
            </a:r>
          </a:p>
          <a:p>
            <a:pPr marL="571500" indent="-457200">
              <a:buClr>
                <a:srgbClr val="4E67C8"/>
              </a:buClr>
              <a:defRPr/>
            </a:pPr>
            <a:r>
              <a:rPr lang="cs-CZ" sz="1600" dirty="0">
                <a:solidFill>
                  <a:prstClr val="black"/>
                </a:solidFill>
              </a:rPr>
              <a:t>Centra denních služeb</a:t>
            </a:r>
          </a:p>
          <a:p>
            <a:pPr marL="571500" indent="-457200">
              <a:buClr>
                <a:srgbClr val="4E67C8"/>
              </a:buClr>
              <a:defRPr/>
            </a:pPr>
            <a:r>
              <a:rPr lang="cs-CZ" sz="1600" dirty="0">
                <a:solidFill>
                  <a:prstClr val="black"/>
                </a:solidFill>
              </a:rPr>
              <a:t>Denní stacionáře</a:t>
            </a:r>
          </a:p>
          <a:p>
            <a:pPr marL="571500" indent="-457200">
              <a:buClr>
                <a:srgbClr val="4E67C8"/>
              </a:buClr>
              <a:defRPr/>
            </a:pPr>
            <a:r>
              <a:rPr lang="cs-CZ" sz="1600" dirty="0">
                <a:solidFill>
                  <a:prstClr val="black"/>
                </a:solidFill>
              </a:rPr>
              <a:t>Týdenní stacionáře</a:t>
            </a:r>
          </a:p>
          <a:p>
            <a:pPr marL="571500" indent="-457200">
              <a:buClr>
                <a:srgbClr val="4E67C8"/>
              </a:buClr>
              <a:defRPr/>
            </a:pPr>
            <a:r>
              <a:rPr lang="cs-CZ" sz="1600" dirty="0">
                <a:solidFill>
                  <a:prstClr val="black"/>
                </a:solidFill>
              </a:rPr>
              <a:t>Chráněné bydlení</a:t>
            </a:r>
          </a:p>
          <a:p>
            <a:pPr marL="571500" indent="-457200">
              <a:buClr>
                <a:srgbClr val="4E67C8"/>
              </a:buClr>
              <a:defRPr/>
            </a:pPr>
            <a:r>
              <a:rPr lang="cs-CZ" sz="1600" dirty="0">
                <a:solidFill>
                  <a:prstClr val="black"/>
                </a:solidFill>
              </a:rPr>
              <a:t>Raná péče</a:t>
            </a:r>
          </a:p>
          <a:p>
            <a:pPr marL="571500" indent="-457200">
              <a:buClr>
                <a:srgbClr val="4E67C8"/>
              </a:buClr>
              <a:defRPr/>
            </a:pPr>
            <a:r>
              <a:rPr lang="cs-CZ" sz="1600" dirty="0">
                <a:solidFill>
                  <a:prstClr val="black"/>
                </a:solidFill>
              </a:rPr>
              <a:t>Telefonická krizová pomoc</a:t>
            </a:r>
          </a:p>
          <a:p>
            <a:pPr marL="571500" indent="-457200">
              <a:buClr>
                <a:srgbClr val="4E67C8"/>
              </a:buClr>
              <a:defRPr/>
            </a:pPr>
            <a:r>
              <a:rPr lang="cs-CZ" sz="1600" dirty="0">
                <a:solidFill>
                  <a:prstClr val="black"/>
                </a:solidFill>
              </a:rPr>
              <a:t>Nízkoprahová zařízení pro děti a mládež</a:t>
            </a:r>
          </a:p>
          <a:p>
            <a:pPr marL="571500" indent="-457200">
              <a:buClr>
                <a:srgbClr val="4E67C8"/>
              </a:buClr>
              <a:defRPr/>
            </a:pPr>
            <a:r>
              <a:rPr lang="cs-CZ" sz="1600" dirty="0">
                <a:solidFill>
                  <a:prstClr val="black"/>
                </a:solidFill>
              </a:rPr>
              <a:t>Sociálně aktivizační služby pro seniory a osoby se zdravotním </a:t>
            </a:r>
            <a:r>
              <a:rPr lang="cs-CZ" sz="1600" dirty="0" smtClean="0">
                <a:solidFill>
                  <a:prstClr val="black"/>
                </a:solidFill>
              </a:rPr>
              <a:t>postižením</a:t>
            </a:r>
          </a:p>
          <a:p>
            <a:pPr marL="571500" indent="-457200">
              <a:buClr>
                <a:srgbClr val="4E67C8"/>
              </a:buClr>
              <a:defRPr/>
            </a:pPr>
            <a:r>
              <a:rPr lang="cs-CZ" sz="1600" b="1" dirty="0">
                <a:solidFill>
                  <a:prstClr val="black"/>
                </a:solidFill>
              </a:rPr>
              <a:t>Sociálně aktivizační služby </a:t>
            </a:r>
            <a:r>
              <a:rPr lang="cs-CZ" sz="1600" b="1" dirty="0" smtClean="0">
                <a:solidFill>
                  <a:prstClr val="black"/>
                </a:solidFill>
              </a:rPr>
              <a:t>pro rodiny s dětmi</a:t>
            </a:r>
            <a:endParaRPr lang="cs-CZ" sz="1600" b="1" dirty="0">
              <a:solidFill>
                <a:prstClr val="black"/>
              </a:solidFill>
            </a:endParaRPr>
          </a:p>
          <a:p>
            <a:pPr marL="571500" indent="-457200">
              <a:buClr>
                <a:srgbClr val="4E67C8"/>
              </a:buClr>
              <a:defRPr/>
            </a:pPr>
            <a:r>
              <a:rPr lang="cs-CZ" sz="1600" dirty="0">
                <a:solidFill>
                  <a:prstClr val="black"/>
                </a:solidFill>
              </a:rPr>
              <a:t>Terapeutické komunity</a:t>
            </a:r>
          </a:p>
          <a:p>
            <a:pPr marL="571500" indent="-457200">
              <a:buClr>
                <a:srgbClr val="4E67C8"/>
              </a:buClr>
              <a:defRPr/>
            </a:pPr>
            <a:r>
              <a:rPr lang="cs-CZ" sz="1600" dirty="0">
                <a:solidFill>
                  <a:prstClr val="black"/>
                </a:solidFill>
              </a:rPr>
              <a:t>Sociální </a:t>
            </a:r>
            <a:r>
              <a:rPr lang="cs-CZ" sz="1600" dirty="0" smtClean="0">
                <a:solidFill>
                  <a:prstClr val="black"/>
                </a:solidFill>
              </a:rPr>
              <a:t>rehabilitace</a:t>
            </a:r>
            <a:endParaRPr lang="cs-CZ" sz="16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4038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ovéPole 6"/>
          <p:cNvSpPr txBox="1"/>
          <p:nvPr/>
        </p:nvSpPr>
        <p:spPr>
          <a:xfrm>
            <a:off x="323528" y="644495"/>
            <a:ext cx="85329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400" dirty="0" smtClean="0">
                <a:solidFill>
                  <a:srgbClr val="002060"/>
                </a:solidFill>
                <a:latin typeface="Century Gothic" pitchFamily="34" charset="0"/>
              </a:rPr>
              <a:t>Kvalita a standardy</a:t>
            </a:r>
            <a:endParaRPr lang="cs-CZ" sz="4400" dirty="0">
              <a:solidFill>
                <a:srgbClr val="002060"/>
              </a:solidFill>
              <a:latin typeface="Century Gothic" pitchFamily="34" charset="0"/>
            </a:endParaRPr>
          </a:p>
        </p:txBody>
      </p:sp>
      <p:pic>
        <p:nvPicPr>
          <p:cNvPr id="8" name="Picture 2" descr="C:\Users\mathr_000\Dropbox\Idealiste S\Grafika\mpsv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4448" y="6093296"/>
            <a:ext cx="373528" cy="384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Obdélník 8"/>
          <p:cNvSpPr/>
          <p:nvPr/>
        </p:nvSpPr>
        <p:spPr>
          <a:xfrm>
            <a:off x="0" y="0"/>
            <a:ext cx="9144000" cy="10116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bdélník 9"/>
          <p:cNvSpPr/>
          <p:nvPr/>
        </p:nvSpPr>
        <p:spPr>
          <a:xfrm>
            <a:off x="0" y="6756834"/>
            <a:ext cx="9144000" cy="10116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457200" y="1600200"/>
            <a:ext cx="8399276" cy="4525963"/>
          </a:xfrm>
        </p:spPr>
        <p:txBody>
          <a:bodyPr anchor="ctr">
            <a:normAutofit fontScale="92500" lnSpcReduction="20000"/>
          </a:bodyPr>
          <a:lstStyle/>
          <a:p>
            <a:pPr marL="114300" indent="0">
              <a:buClr>
                <a:srgbClr val="4E67C8"/>
              </a:buClr>
              <a:buNone/>
              <a:defRPr/>
            </a:pPr>
            <a:r>
              <a:rPr lang="cs-CZ" sz="2400" dirty="0">
                <a:solidFill>
                  <a:prstClr val="black"/>
                </a:solidFill>
              </a:rPr>
              <a:t>Nové povinnosti budou zpracovány v obecném znění </a:t>
            </a:r>
          </a:p>
          <a:p>
            <a:pPr marL="971550" lvl="1" indent="-457200">
              <a:buClr>
                <a:srgbClr val="4E67C8"/>
              </a:buClr>
              <a:buFontTx/>
              <a:buChar char="-"/>
              <a:defRPr/>
            </a:pPr>
            <a:r>
              <a:rPr lang="cs-CZ" sz="2000" dirty="0">
                <a:solidFill>
                  <a:prstClr val="black"/>
                </a:solidFill>
              </a:rPr>
              <a:t>budou závazné ve znění dílčích kritérií (vyhláška 505/2006 Sb.)</a:t>
            </a:r>
          </a:p>
          <a:p>
            <a:pPr marL="571500" indent="-457200">
              <a:buClr>
                <a:srgbClr val="4E67C8"/>
              </a:buClr>
              <a:buFontTx/>
              <a:buChar char="-"/>
              <a:defRPr/>
            </a:pPr>
            <a:endParaRPr lang="cs-CZ" sz="2400" dirty="0" smtClean="0">
              <a:solidFill>
                <a:prstClr val="black"/>
              </a:solidFill>
            </a:endParaRPr>
          </a:p>
          <a:p>
            <a:pPr marL="114300" indent="0">
              <a:buClr>
                <a:srgbClr val="4E67C8"/>
              </a:buClr>
              <a:buNone/>
              <a:defRPr/>
            </a:pPr>
            <a:r>
              <a:rPr lang="cs-CZ" sz="2400" dirty="0" smtClean="0">
                <a:solidFill>
                  <a:prstClr val="black"/>
                </a:solidFill>
              </a:rPr>
              <a:t>Kvalita </a:t>
            </a:r>
            <a:r>
              <a:rPr lang="cs-CZ" sz="2400" dirty="0">
                <a:solidFill>
                  <a:prstClr val="black"/>
                </a:solidFill>
              </a:rPr>
              <a:t>je o procesu poskytování sociální služby s důrazem na dodržování lidských práv</a:t>
            </a:r>
          </a:p>
          <a:p>
            <a:pPr marL="114300" indent="0">
              <a:buClr>
                <a:srgbClr val="4E67C8"/>
              </a:buClr>
              <a:buNone/>
              <a:defRPr/>
            </a:pPr>
            <a:endParaRPr lang="cs-CZ" sz="2400" dirty="0" smtClean="0">
              <a:solidFill>
                <a:prstClr val="black"/>
              </a:solidFill>
            </a:endParaRPr>
          </a:p>
          <a:p>
            <a:pPr marL="114300" indent="0">
              <a:buClr>
                <a:srgbClr val="4E67C8"/>
              </a:buClr>
              <a:buNone/>
              <a:defRPr/>
            </a:pPr>
            <a:r>
              <a:rPr lang="cs-CZ" sz="2400" i="1" u="sng" dirty="0" smtClean="0">
                <a:solidFill>
                  <a:prstClr val="black"/>
                </a:solidFill>
              </a:rPr>
              <a:t>Povinnosti </a:t>
            </a:r>
            <a:r>
              <a:rPr lang="cs-CZ" sz="2400" i="1" u="sng" dirty="0">
                <a:solidFill>
                  <a:prstClr val="black"/>
                </a:solidFill>
              </a:rPr>
              <a:t>a kritéria kvality sociálních služeb zpracovány </a:t>
            </a:r>
            <a:br>
              <a:rPr lang="cs-CZ" sz="2400" i="1" u="sng" dirty="0">
                <a:solidFill>
                  <a:prstClr val="black"/>
                </a:solidFill>
              </a:rPr>
            </a:br>
            <a:r>
              <a:rPr lang="cs-CZ" sz="2400" i="1" u="sng" dirty="0">
                <a:solidFill>
                  <a:prstClr val="black"/>
                </a:solidFill>
              </a:rPr>
              <a:t>v 5 oblastech </a:t>
            </a:r>
            <a:r>
              <a:rPr lang="cs-CZ" sz="2400" i="1" u="sng" dirty="0" smtClean="0">
                <a:solidFill>
                  <a:prstClr val="black"/>
                </a:solidFill>
              </a:rPr>
              <a:t>kvality:</a:t>
            </a:r>
            <a:endParaRPr lang="cs-CZ" sz="2400" i="1" u="sng" dirty="0">
              <a:solidFill>
                <a:prstClr val="black"/>
              </a:solidFill>
            </a:endParaRPr>
          </a:p>
          <a:p>
            <a:pPr marL="571500" indent="-457200">
              <a:buClr>
                <a:srgbClr val="4E67C8"/>
              </a:buClr>
              <a:defRPr/>
            </a:pPr>
            <a:r>
              <a:rPr lang="cs-CZ" sz="2400" dirty="0">
                <a:solidFill>
                  <a:prstClr val="black"/>
                </a:solidFill>
              </a:rPr>
              <a:t>Garance služby</a:t>
            </a:r>
          </a:p>
          <a:p>
            <a:pPr marL="571500" indent="-457200">
              <a:buClr>
                <a:srgbClr val="4E67C8"/>
              </a:buClr>
              <a:defRPr/>
            </a:pPr>
            <a:r>
              <a:rPr lang="cs-CZ" sz="2400" dirty="0">
                <a:solidFill>
                  <a:prstClr val="black"/>
                </a:solidFill>
              </a:rPr>
              <a:t>Proces poskytování sociální služby</a:t>
            </a:r>
          </a:p>
          <a:p>
            <a:pPr marL="571500" indent="-457200">
              <a:buClr>
                <a:srgbClr val="4E67C8"/>
              </a:buClr>
              <a:defRPr/>
            </a:pPr>
            <a:r>
              <a:rPr lang="cs-CZ" sz="2400" dirty="0" smtClean="0">
                <a:solidFill>
                  <a:prstClr val="black"/>
                </a:solidFill>
              </a:rPr>
              <a:t>Lidskoprávní oblast</a:t>
            </a:r>
            <a:endParaRPr lang="cs-CZ" sz="2400" dirty="0">
              <a:solidFill>
                <a:prstClr val="black"/>
              </a:solidFill>
            </a:endParaRPr>
          </a:p>
          <a:p>
            <a:pPr marL="571500" indent="-457200">
              <a:buClr>
                <a:srgbClr val="4E67C8"/>
              </a:buClr>
              <a:defRPr/>
            </a:pPr>
            <a:r>
              <a:rPr lang="cs-CZ" sz="2400" dirty="0">
                <a:solidFill>
                  <a:prstClr val="black"/>
                </a:solidFill>
              </a:rPr>
              <a:t>Vedení dokumentace</a:t>
            </a:r>
          </a:p>
          <a:p>
            <a:pPr marL="571500" indent="-457200">
              <a:buClr>
                <a:srgbClr val="4E67C8"/>
              </a:buClr>
              <a:defRPr/>
            </a:pPr>
            <a:r>
              <a:rPr lang="cs-CZ" sz="2400" dirty="0" smtClean="0">
                <a:solidFill>
                  <a:prstClr val="black"/>
                </a:solidFill>
              </a:rPr>
              <a:t>Spolupráce a využívání dalších veřejných služeb</a:t>
            </a:r>
            <a:endParaRPr lang="cs-CZ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0841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ovéPole 6"/>
          <p:cNvSpPr txBox="1"/>
          <p:nvPr/>
        </p:nvSpPr>
        <p:spPr>
          <a:xfrm>
            <a:off x="323528" y="644495"/>
            <a:ext cx="85329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400" dirty="0" smtClean="0">
                <a:solidFill>
                  <a:srgbClr val="002060"/>
                </a:solidFill>
                <a:latin typeface="Century Gothic" pitchFamily="34" charset="0"/>
              </a:rPr>
              <a:t>Metodická činnost</a:t>
            </a:r>
            <a:endParaRPr lang="cs-CZ" sz="4400" dirty="0">
              <a:solidFill>
                <a:srgbClr val="002060"/>
              </a:solidFill>
              <a:latin typeface="Century Gothic" pitchFamily="34" charset="0"/>
            </a:endParaRPr>
          </a:p>
        </p:txBody>
      </p:sp>
      <p:pic>
        <p:nvPicPr>
          <p:cNvPr id="8" name="Picture 2" descr="C:\Users\mathr_000\Dropbox\Idealiste S\Grafika\mpsv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4448" y="6093296"/>
            <a:ext cx="373528" cy="384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Obdélník 8"/>
          <p:cNvSpPr/>
          <p:nvPr/>
        </p:nvSpPr>
        <p:spPr>
          <a:xfrm>
            <a:off x="0" y="0"/>
            <a:ext cx="9144000" cy="10116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bdélník 9"/>
          <p:cNvSpPr/>
          <p:nvPr/>
        </p:nvSpPr>
        <p:spPr>
          <a:xfrm>
            <a:off x="0" y="6756834"/>
            <a:ext cx="9144000" cy="10116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457200" y="1600201"/>
            <a:ext cx="8399276" cy="2260848"/>
          </a:xfrm>
        </p:spPr>
        <p:txBody>
          <a:bodyPr anchor="ctr">
            <a:normAutofit/>
          </a:bodyPr>
          <a:lstStyle/>
          <a:p>
            <a:pPr marL="114300" indent="0">
              <a:buClr>
                <a:srgbClr val="4E67C8"/>
              </a:buClr>
              <a:buNone/>
              <a:defRPr/>
            </a:pPr>
            <a:r>
              <a:rPr lang="cs-CZ" sz="2400" dirty="0" smtClean="0">
                <a:solidFill>
                  <a:prstClr val="black"/>
                </a:solidFill>
              </a:rPr>
              <a:t>Doporučený postup 1/2012</a:t>
            </a:r>
          </a:p>
          <a:p>
            <a:pPr marL="114300" indent="0">
              <a:buClr>
                <a:srgbClr val="4E67C8"/>
              </a:buClr>
              <a:buNone/>
              <a:defRPr/>
            </a:pPr>
            <a:r>
              <a:rPr lang="cs-CZ" sz="2400" dirty="0" smtClean="0">
                <a:solidFill>
                  <a:prstClr val="black"/>
                </a:solidFill>
              </a:rPr>
              <a:t>Doporučené postupy sociální pracovník – sociální kurátor</a:t>
            </a:r>
          </a:p>
          <a:p>
            <a:pPr marL="114300" indent="0">
              <a:buClr>
                <a:srgbClr val="4E67C8"/>
              </a:buClr>
              <a:buNone/>
              <a:defRPr/>
            </a:pPr>
            <a:r>
              <a:rPr lang="cs-CZ" sz="2400" dirty="0" smtClean="0">
                <a:solidFill>
                  <a:prstClr val="black"/>
                </a:solidFill>
              </a:rPr>
              <a:t>Doporučené postupy odd. koncepce sociálních služeb </a:t>
            </a:r>
          </a:p>
          <a:p>
            <a:pPr marL="114300" indent="0">
              <a:buClr>
                <a:srgbClr val="4E67C8"/>
              </a:buClr>
              <a:buNone/>
              <a:defRPr/>
            </a:pPr>
            <a:endParaRPr lang="cs-CZ" sz="2400" dirty="0">
              <a:solidFill>
                <a:prstClr val="black"/>
              </a:solidFill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445028" y="4077072"/>
            <a:ext cx="85329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400" dirty="0" smtClean="0">
                <a:solidFill>
                  <a:srgbClr val="002060"/>
                </a:solidFill>
                <a:latin typeface="Century Gothic" pitchFamily="34" charset="0"/>
              </a:rPr>
              <a:t>Dotace na výkon soc. práce</a:t>
            </a:r>
            <a:endParaRPr lang="cs-CZ" sz="4400" dirty="0">
              <a:solidFill>
                <a:srgbClr val="002060"/>
              </a:solidFill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5610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ovéPole 6"/>
          <p:cNvSpPr txBox="1"/>
          <p:nvPr/>
        </p:nvSpPr>
        <p:spPr>
          <a:xfrm>
            <a:off x="323528" y="644495"/>
            <a:ext cx="85329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400" dirty="0" smtClean="0">
                <a:solidFill>
                  <a:srgbClr val="002060"/>
                </a:solidFill>
                <a:latin typeface="Century Gothic" pitchFamily="34" charset="0"/>
              </a:rPr>
              <a:t>Katalog prací</a:t>
            </a:r>
            <a:endParaRPr lang="cs-CZ" sz="4400" dirty="0">
              <a:solidFill>
                <a:srgbClr val="002060"/>
              </a:solidFill>
              <a:latin typeface="Century Gothic" pitchFamily="34" charset="0"/>
            </a:endParaRPr>
          </a:p>
        </p:txBody>
      </p:sp>
      <p:pic>
        <p:nvPicPr>
          <p:cNvPr id="8" name="Picture 2" descr="C:\Users\mathr_000\Dropbox\Idealiste S\Grafika\mpsv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4448" y="6093296"/>
            <a:ext cx="373528" cy="384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Obdélník 8"/>
          <p:cNvSpPr/>
          <p:nvPr/>
        </p:nvSpPr>
        <p:spPr>
          <a:xfrm>
            <a:off x="0" y="0"/>
            <a:ext cx="9144000" cy="10116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bdélník 9"/>
          <p:cNvSpPr/>
          <p:nvPr/>
        </p:nvSpPr>
        <p:spPr>
          <a:xfrm>
            <a:off x="0" y="6756834"/>
            <a:ext cx="9144000" cy="10116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TextovéPole 10"/>
          <p:cNvSpPr txBox="1"/>
          <p:nvPr/>
        </p:nvSpPr>
        <p:spPr>
          <a:xfrm>
            <a:off x="409508" y="1602969"/>
            <a:ext cx="85329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400" dirty="0" smtClean="0">
                <a:solidFill>
                  <a:srgbClr val="002060"/>
                </a:solidFill>
                <a:latin typeface="Century Gothic" pitchFamily="34" charset="0"/>
              </a:rPr>
              <a:t>Další legislativní návrhy</a:t>
            </a:r>
            <a:endParaRPr lang="cs-CZ" sz="4400" dirty="0">
              <a:solidFill>
                <a:srgbClr val="002060"/>
              </a:solidFill>
              <a:latin typeface="Century Gothic" pitchFamily="34" charset="0"/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409508" y="2503140"/>
            <a:ext cx="853294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400" dirty="0" smtClean="0">
                <a:solidFill>
                  <a:srgbClr val="002060"/>
                </a:solidFill>
                <a:latin typeface="Century Gothic" pitchFamily="34" charset="0"/>
              </a:rPr>
              <a:t>Projekt systémová podpora profesionálního výkonu sociální práce II</a:t>
            </a:r>
            <a:endParaRPr lang="cs-CZ" sz="4400" dirty="0">
              <a:solidFill>
                <a:srgbClr val="002060"/>
              </a:solidFill>
              <a:latin typeface="Century Gothic" pitchFamily="34" charset="0"/>
            </a:endParaRPr>
          </a:p>
        </p:txBody>
      </p:sp>
      <p:sp>
        <p:nvSpPr>
          <p:cNvPr id="13" name="TextovéPole 12"/>
          <p:cNvSpPr txBox="1"/>
          <p:nvPr/>
        </p:nvSpPr>
        <p:spPr>
          <a:xfrm>
            <a:off x="445028" y="4838910"/>
            <a:ext cx="853294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400" dirty="0" smtClean="0">
                <a:solidFill>
                  <a:srgbClr val="002060"/>
                </a:solidFill>
                <a:latin typeface="Century Gothic" pitchFamily="34" charset="0"/>
              </a:rPr>
              <a:t>Projekt systémová podpora sociální práce v obcích</a:t>
            </a:r>
            <a:endParaRPr lang="cs-CZ" sz="4400" dirty="0">
              <a:solidFill>
                <a:srgbClr val="002060"/>
              </a:solidFill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1288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ovéPole 6"/>
          <p:cNvSpPr txBox="1"/>
          <p:nvPr/>
        </p:nvSpPr>
        <p:spPr>
          <a:xfrm>
            <a:off x="445028" y="2636912"/>
            <a:ext cx="85329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smtClean="0">
                <a:solidFill>
                  <a:srgbClr val="002060"/>
                </a:solidFill>
                <a:latin typeface="Century Gothic" pitchFamily="34" charset="0"/>
              </a:rPr>
              <a:t>Děkuji Vám za pozornost</a:t>
            </a:r>
            <a:endParaRPr lang="cs-CZ" sz="3600" dirty="0">
              <a:solidFill>
                <a:srgbClr val="002060"/>
              </a:solidFill>
              <a:latin typeface="Century Gothic" pitchFamily="34" charset="0"/>
            </a:endParaRPr>
          </a:p>
        </p:txBody>
      </p:sp>
      <p:pic>
        <p:nvPicPr>
          <p:cNvPr id="8" name="Picture 2" descr="C:\Users\mathr_000\Dropbox\Idealiste S\Grafika\mpsv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4448" y="6093296"/>
            <a:ext cx="373528" cy="384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Obdélník 8"/>
          <p:cNvSpPr/>
          <p:nvPr/>
        </p:nvSpPr>
        <p:spPr>
          <a:xfrm>
            <a:off x="0" y="0"/>
            <a:ext cx="9144000" cy="10116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bdélník 9"/>
          <p:cNvSpPr/>
          <p:nvPr/>
        </p:nvSpPr>
        <p:spPr>
          <a:xfrm>
            <a:off x="0" y="6756834"/>
            <a:ext cx="9144000" cy="10116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3371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mathr_000\Dropbox\Idealiste S\Grafika\mpsv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4448" y="6093296"/>
            <a:ext cx="373528" cy="384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Obdélník 8"/>
          <p:cNvSpPr/>
          <p:nvPr/>
        </p:nvSpPr>
        <p:spPr>
          <a:xfrm>
            <a:off x="0" y="0"/>
            <a:ext cx="9144000" cy="10116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bdélník 9"/>
          <p:cNvSpPr/>
          <p:nvPr/>
        </p:nvSpPr>
        <p:spPr>
          <a:xfrm>
            <a:off x="0" y="6756834"/>
            <a:ext cx="9144000" cy="10116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8650" y="188640"/>
            <a:ext cx="7886700" cy="903633"/>
          </a:xfrm>
        </p:spPr>
        <p:txBody>
          <a:bodyPr>
            <a:normAutofit/>
          </a:bodyPr>
          <a:lstStyle/>
          <a:p>
            <a:r>
              <a:rPr lang="cs-CZ" sz="4800" dirty="0" smtClean="0">
                <a:solidFill>
                  <a:srgbClr val="002060"/>
                </a:solidFill>
                <a:latin typeface="Century Gothic" pitchFamily="34" charset="0"/>
                <a:ea typeface="+mn-ea"/>
                <a:cs typeface="+mn-cs"/>
              </a:rPr>
              <a:t>Novela z. č. 108/2006 Sb.</a:t>
            </a:r>
            <a:endParaRPr lang="cs-CZ" sz="4800" dirty="0">
              <a:solidFill>
                <a:srgbClr val="002060"/>
              </a:solidFill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628650" y="980728"/>
            <a:ext cx="7886700" cy="1603375"/>
          </a:xfrm>
        </p:spPr>
        <p:txBody>
          <a:bodyPr>
            <a:normAutofit/>
          </a:bodyPr>
          <a:lstStyle/>
          <a:p>
            <a:r>
              <a:rPr lang="cs-CZ" dirty="0">
                <a:solidFill>
                  <a:prstClr val="black"/>
                </a:solidFill>
              </a:rPr>
              <a:t>Vládní návrh novely předložen na jaře 2017</a:t>
            </a:r>
          </a:p>
          <a:p>
            <a:r>
              <a:rPr lang="cs-CZ" sz="2800" dirty="0" smtClean="0">
                <a:solidFill>
                  <a:prstClr val="black"/>
                </a:solidFill>
              </a:rPr>
              <a:t>10</a:t>
            </a:r>
            <a:r>
              <a:rPr lang="cs-CZ" sz="2800" dirty="0">
                <a:solidFill>
                  <a:prstClr val="black"/>
                </a:solidFill>
              </a:rPr>
              <a:t>. 10. 2017 předložen senátní návrh novely </a:t>
            </a:r>
            <a:r>
              <a:rPr lang="cs-CZ" sz="2800" dirty="0" smtClean="0">
                <a:solidFill>
                  <a:prstClr val="black"/>
                </a:solidFill>
              </a:rPr>
              <a:t>zákona o sociálních službách (tisk č. 208)</a:t>
            </a:r>
          </a:p>
        </p:txBody>
      </p:sp>
      <p:sp>
        <p:nvSpPr>
          <p:cNvPr id="7" name="Nadpis 1"/>
          <p:cNvSpPr txBox="1">
            <a:spLocks/>
          </p:cNvSpPr>
          <p:nvPr/>
        </p:nvSpPr>
        <p:spPr>
          <a:xfrm>
            <a:off x="717748" y="2348881"/>
            <a:ext cx="7886700" cy="10801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800" dirty="0" smtClean="0">
                <a:solidFill>
                  <a:srgbClr val="002060"/>
                </a:solidFill>
                <a:latin typeface="Century Gothic" pitchFamily="34" charset="0"/>
                <a:ea typeface="+mn-ea"/>
                <a:cs typeface="+mn-cs"/>
              </a:rPr>
              <a:t>Vyhlášky</a:t>
            </a:r>
            <a:endParaRPr lang="cs-CZ" sz="4800" dirty="0">
              <a:solidFill>
                <a:srgbClr val="002060"/>
              </a:solidFill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11" name="Zástupný symbol pro obsah 3"/>
          <p:cNvSpPr txBox="1">
            <a:spLocks/>
          </p:cNvSpPr>
          <p:nvPr/>
        </p:nvSpPr>
        <p:spPr>
          <a:xfrm>
            <a:off x="717748" y="3212976"/>
            <a:ext cx="7886700" cy="32646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/>
              <a:t>Novela vyhlášky č. 505/2006 Sb. </a:t>
            </a:r>
          </a:p>
          <a:p>
            <a:r>
              <a:rPr lang="cs-CZ" dirty="0" smtClean="0"/>
              <a:t>Nové vyhlášky:</a:t>
            </a:r>
          </a:p>
          <a:p>
            <a:pPr lvl="1"/>
            <a:r>
              <a:rPr lang="cs-CZ" dirty="0" smtClean="0"/>
              <a:t>Návrh vyhlášky o minimálních materiálních a technických podmínkách poskytování sociálních služeb</a:t>
            </a:r>
          </a:p>
          <a:p>
            <a:pPr lvl="1"/>
            <a:r>
              <a:rPr lang="cs-CZ" dirty="0" smtClean="0"/>
              <a:t>Návrh vyhlášky, kterou se stanoví podmínky pro zpracování a strukturu střednědobého plánu rozvoje sociálních služeb</a:t>
            </a:r>
          </a:p>
          <a:p>
            <a:pPr lvl="1"/>
            <a:r>
              <a:rPr lang="cs-CZ" dirty="0" smtClean="0"/>
              <a:t>Standardy sociální práce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28037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ovéPole 6"/>
          <p:cNvSpPr txBox="1"/>
          <p:nvPr/>
        </p:nvSpPr>
        <p:spPr>
          <a:xfrm>
            <a:off x="445028" y="644494"/>
            <a:ext cx="85329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smtClean="0">
                <a:solidFill>
                  <a:srgbClr val="002060"/>
                </a:solidFill>
                <a:latin typeface="Century Gothic" pitchFamily="34" charset="0"/>
              </a:rPr>
              <a:t>Sociální práce</a:t>
            </a:r>
            <a:endParaRPr lang="cs-CZ" sz="3600" dirty="0">
              <a:solidFill>
                <a:srgbClr val="002060"/>
              </a:solidFill>
              <a:latin typeface="Century Gothic" pitchFamily="34" charset="0"/>
            </a:endParaRPr>
          </a:p>
        </p:txBody>
      </p:sp>
      <p:pic>
        <p:nvPicPr>
          <p:cNvPr id="8" name="Picture 2" descr="C:\Users\mathr_000\Dropbox\Idealiste S\Grafika\mpsv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4448" y="6093296"/>
            <a:ext cx="373528" cy="384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Obdélník 8"/>
          <p:cNvSpPr/>
          <p:nvPr/>
        </p:nvSpPr>
        <p:spPr>
          <a:xfrm>
            <a:off x="0" y="0"/>
            <a:ext cx="9144000" cy="10116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bdélník 9"/>
          <p:cNvSpPr/>
          <p:nvPr/>
        </p:nvSpPr>
        <p:spPr>
          <a:xfrm>
            <a:off x="0" y="6756834"/>
            <a:ext cx="9144000" cy="10116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1916832"/>
            <a:ext cx="4225652" cy="369744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08552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ovéPole 6"/>
          <p:cNvSpPr txBox="1"/>
          <p:nvPr/>
        </p:nvSpPr>
        <p:spPr>
          <a:xfrm>
            <a:off x="323528" y="644495"/>
            <a:ext cx="85329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smtClean="0">
                <a:solidFill>
                  <a:srgbClr val="002060"/>
                </a:solidFill>
                <a:latin typeface="Century Gothic" pitchFamily="34" charset="0"/>
              </a:rPr>
              <a:t>Sociální práce</a:t>
            </a:r>
            <a:endParaRPr lang="cs-CZ" sz="3600" dirty="0">
              <a:solidFill>
                <a:srgbClr val="002060"/>
              </a:solidFill>
              <a:latin typeface="Century Gothic" pitchFamily="34" charset="0"/>
            </a:endParaRPr>
          </a:p>
        </p:txBody>
      </p:sp>
      <p:pic>
        <p:nvPicPr>
          <p:cNvPr id="8" name="Picture 2" descr="C:\Users\mathr_000\Dropbox\Idealiste S\Grafika\mpsv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4448" y="6093296"/>
            <a:ext cx="373528" cy="384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Obdélník 8"/>
          <p:cNvSpPr/>
          <p:nvPr/>
        </p:nvSpPr>
        <p:spPr>
          <a:xfrm>
            <a:off x="0" y="0"/>
            <a:ext cx="9144000" cy="10116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bdélník 9"/>
          <p:cNvSpPr/>
          <p:nvPr/>
        </p:nvSpPr>
        <p:spPr>
          <a:xfrm>
            <a:off x="0" y="6756834"/>
            <a:ext cx="9144000" cy="10116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457200" y="1600201"/>
            <a:ext cx="8399276" cy="4061048"/>
          </a:xfrm>
        </p:spPr>
        <p:txBody>
          <a:bodyPr anchor="ctr">
            <a:normAutofit fontScale="92500"/>
          </a:bodyPr>
          <a:lstStyle/>
          <a:p>
            <a:pPr marL="571500" indent="-457200">
              <a:buClr>
                <a:srgbClr val="4E67C8"/>
              </a:buClr>
              <a:defRPr/>
            </a:pPr>
            <a:r>
              <a:rPr lang="cs-CZ" sz="2400" dirty="0">
                <a:solidFill>
                  <a:prstClr val="black"/>
                </a:solidFill>
              </a:rPr>
              <a:t>Pro upřesnění se § 1 doplňuje o výkon činností sociální práce, včetně upřesnění tohoto výkonu ve veřejné </a:t>
            </a:r>
            <a:r>
              <a:rPr lang="cs-CZ" sz="2400" dirty="0" smtClean="0">
                <a:solidFill>
                  <a:prstClr val="black"/>
                </a:solidFill>
              </a:rPr>
              <a:t>správě,</a:t>
            </a:r>
          </a:p>
          <a:p>
            <a:pPr marL="571500" indent="-457200">
              <a:buClr>
                <a:srgbClr val="4E67C8"/>
              </a:buClr>
              <a:defRPr/>
            </a:pPr>
            <a:r>
              <a:rPr lang="cs-CZ" sz="2400" dirty="0">
                <a:solidFill>
                  <a:prstClr val="black"/>
                </a:solidFill>
              </a:rPr>
              <a:t>§ 88 písm. d)  společně s osobou, které poskytuje sociální službu s ohledem na nepříznivou sociální situaci, kterou s osobou řeší, plánovat a hodnotit průběh poskytování sociální služby podle sjednaných cílů spolupráce a uzavřené smlouvy o poskytnutí sociální služby a vést písemné individuální záznamy v rozsahu přiměřeném nepříznivé sociální situaci o průběhu a hodnocení poskytování sociální služby této osobě; </a:t>
            </a:r>
            <a:r>
              <a:rPr lang="cs-CZ" sz="2400" b="1" dirty="0">
                <a:solidFill>
                  <a:prstClr val="black"/>
                </a:solidFill>
              </a:rPr>
              <a:t>plnění této povinnosti koordinuje zejména sociální pracovník,</a:t>
            </a:r>
          </a:p>
          <a:p>
            <a:pPr marL="571500" indent="-457200">
              <a:buClr>
                <a:srgbClr val="4E67C8"/>
              </a:buClr>
              <a:defRPr/>
            </a:pPr>
            <a:r>
              <a:rPr lang="cs-CZ" sz="2400" dirty="0">
                <a:solidFill>
                  <a:prstClr val="black"/>
                </a:solidFill>
              </a:rPr>
              <a:t>§ 91 odst. 6 obecní úřad s rozšířenou působností </a:t>
            </a:r>
            <a:r>
              <a:rPr lang="cs-CZ" sz="2400" b="1" dirty="0">
                <a:solidFill>
                  <a:prstClr val="black"/>
                </a:solidFill>
              </a:rPr>
              <a:t>podle sídla tohoto zařízení.</a:t>
            </a:r>
          </a:p>
          <a:p>
            <a:pPr marL="571500" indent="-457200">
              <a:buClr>
                <a:srgbClr val="4E67C8"/>
              </a:buClr>
              <a:buFontTx/>
              <a:buChar char="-"/>
              <a:defRPr/>
            </a:pPr>
            <a:endParaRPr lang="cs-CZ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1162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ovéPole 6"/>
          <p:cNvSpPr txBox="1"/>
          <p:nvPr/>
        </p:nvSpPr>
        <p:spPr>
          <a:xfrm>
            <a:off x="323528" y="644495"/>
            <a:ext cx="85329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smtClean="0">
                <a:solidFill>
                  <a:srgbClr val="002060"/>
                </a:solidFill>
                <a:latin typeface="Century Gothic" pitchFamily="34" charset="0"/>
              </a:rPr>
              <a:t>§ 91d Pověřený obecní úřad</a:t>
            </a:r>
            <a:endParaRPr lang="cs-CZ" sz="3600" dirty="0">
              <a:solidFill>
                <a:srgbClr val="002060"/>
              </a:solidFill>
              <a:latin typeface="Century Gothic" pitchFamily="34" charset="0"/>
            </a:endParaRPr>
          </a:p>
        </p:txBody>
      </p:sp>
      <p:pic>
        <p:nvPicPr>
          <p:cNvPr id="8" name="Picture 2" descr="C:\Users\mathr_000\Dropbox\Idealiste S\Grafika\mpsv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4448" y="6093296"/>
            <a:ext cx="373528" cy="384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Obdélník 8"/>
          <p:cNvSpPr/>
          <p:nvPr/>
        </p:nvSpPr>
        <p:spPr>
          <a:xfrm>
            <a:off x="0" y="0"/>
            <a:ext cx="9144000" cy="10116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bdélník 9"/>
          <p:cNvSpPr/>
          <p:nvPr/>
        </p:nvSpPr>
        <p:spPr>
          <a:xfrm>
            <a:off x="0" y="6756834"/>
            <a:ext cx="9144000" cy="10116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457200" y="1600200"/>
            <a:ext cx="8399276" cy="4349079"/>
          </a:xfrm>
        </p:spPr>
        <p:txBody>
          <a:bodyPr anchor="ctr">
            <a:normAutofit/>
          </a:bodyPr>
          <a:lstStyle/>
          <a:p>
            <a:pPr marL="571500" indent="-457200">
              <a:buClr>
                <a:srgbClr val="4E67C8"/>
              </a:buClr>
              <a:defRPr/>
            </a:pPr>
            <a:r>
              <a:rPr lang="cs-CZ" sz="2400" b="1" dirty="0" smtClean="0"/>
              <a:t>činnosti </a:t>
            </a:r>
            <a:r>
              <a:rPr lang="cs-CZ" sz="2400" b="1" dirty="0"/>
              <a:t>sociální práce </a:t>
            </a:r>
            <a:r>
              <a:rPr lang="cs-CZ" sz="2400" dirty="0"/>
              <a:t>vedoucí k řešení nepříznivé sociální situace a k sociálnímu začleňování osob v místě jejich skutečného pobytu, </a:t>
            </a:r>
            <a:r>
              <a:rPr lang="cs-CZ" sz="2400" b="1" dirty="0"/>
              <a:t>zejména provádí depistážní činnost a sociální šetření</a:t>
            </a:r>
            <a:r>
              <a:rPr lang="cs-CZ" sz="2400" dirty="0"/>
              <a:t> a poskytuje </a:t>
            </a:r>
            <a:r>
              <a:rPr lang="cs-CZ" sz="2400" b="1" dirty="0"/>
              <a:t>sociální poradenství</a:t>
            </a:r>
            <a:r>
              <a:rPr lang="cs-CZ" sz="2400" dirty="0"/>
              <a:t>; přitom spolupracuje s obcemi v jeho správním obvodu, </a:t>
            </a:r>
            <a:r>
              <a:rPr lang="cs-CZ" sz="2400" dirty="0" smtClean="0"/>
              <a:t>ORP a </a:t>
            </a:r>
            <a:r>
              <a:rPr lang="cs-CZ" sz="2400" dirty="0" err="1" smtClean="0"/>
              <a:t>KrP</a:t>
            </a:r>
            <a:r>
              <a:rPr lang="cs-CZ" sz="2400" dirty="0" smtClean="0"/>
              <a:t> ÚP, KÚ a sociálními a zdravotnickými službami,</a:t>
            </a:r>
          </a:p>
          <a:p>
            <a:pPr marL="571500" indent="-457200">
              <a:buClr>
                <a:srgbClr val="4E67C8"/>
              </a:buClr>
              <a:defRPr/>
            </a:pPr>
            <a:r>
              <a:rPr lang="cs-CZ" sz="2400" dirty="0" smtClean="0"/>
              <a:t>ve spolupráci se sociálními službami zjišťuje</a:t>
            </a:r>
            <a:r>
              <a:rPr lang="cs-CZ" sz="2400" b="1" dirty="0" smtClean="0"/>
              <a:t> </a:t>
            </a:r>
            <a:r>
              <a:rPr lang="cs-CZ" sz="2400" b="1" dirty="0"/>
              <a:t>využití </a:t>
            </a:r>
            <a:r>
              <a:rPr lang="cs-CZ" sz="2400" b="1" dirty="0" smtClean="0"/>
              <a:t>jejich kapacit a </a:t>
            </a:r>
            <a:r>
              <a:rPr lang="cs-CZ" sz="2400" b="1" dirty="0"/>
              <a:t>informace o odmítnutých </a:t>
            </a:r>
            <a:r>
              <a:rPr lang="cs-CZ" sz="2400" b="1" dirty="0" smtClean="0"/>
              <a:t>zájemcích</a:t>
            </a:r>
            <a:r>
              <a:rPr lang="cs-CZ" sz="2400" dirty="0" smtClean="0"/>
              <a:t>; </a:t>
            </a:r>
            <a:r>
              <a:rPr lang="cs-CZ" sz="2400" dirty="0"/>
              <a:t>tyto údaje předává </a:t>
            </a:r>
            <a:r>
              <a:rPr lang="cs-CZ" sz="2400" dirty="0" smtClean="0"/>
              <a:t>ORP a KÚ,</a:t>
            </a:r>
          </a:p>
          <a:p>
            <a:pPr marL="571500" indent="-457200">
              <a:buClr>
                <a:srgbClr val="4E67C8"/>
              </a:buClr>
              <a:defRPr/>
            </a:pPr>
            <a:r>
              <a:rPr lang="cs-CZ" sz="2400" dirty="0"/>
              <a:t>b</a:t>
            </a:r>
            <a:r>
              <a:rPr lang="cs-CZ" sz="2400" dirty="0" smtClean="0"/>
              <a:t>ezodkladně </a:t>
            </a:r>
            <a:r>
              <a:rPr lang="cs-CZ" sz="2400" dirty="0"/>
              <a:t>informuje </a:t>
            </a:r>
            <a:r>
              <a:rPr lang="cs-CZ" sz="2400" dirty="0" smtClean="0"/>
              <a:t>ORP a KÚ, </a:t>
            </a:r>
            <a:r>
              <a:rPr lang="cs-CZ" sz="2400" dirty="0"/>
              <a:t>pokud v rámci své činnosti zjistí skutečnosti nasvědčující poskytování </a:t>
            </a:r>
            <a:r>
              <a:rPr lang="cs-CZ" sz="2400" b="1" dirty="0"/>
              <a:t>sociálních služeb bez oprávnění.</a:t>
            </a:r>
          </a:p>
          <a:p>
            <a:pPr marL="571500" indent="-457200">
              <a:buClr>
                <a:srgbClr val="4E67C8"/>
              </a:buClr>
              <a:buFontTx/>
              <a:buChar char="-"/>
              <a:defRPr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635912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ovéPole 6"/>
          <p:cNvSpPr txBox="1"/>
          <p:nvPr/>
        </p:nvSpPr>
        <p:spPr>
          <a:xfrm>
            <a:off x="305526" y="341710"/>
            <a:ext cx="85329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smtClean="0">
                <a:solidFill>
                  <a:srgbClr val="002060"/>
                </a:solidFill>
                <a:latin typeface="Century Gothic" pitchFamily="34" charset="0"/>
              </a:rPr>
              <a:t>ORP</a:t>
            </a:r>
            <a:endParaRPr lang="cs-CZ" sz="3600" dirty="0">
              <a:solidFill>
                <a:srgbClr val="002060"/>
              </a:solidFill>
              <a:latin typeface="Century Gothic" pitchFamily="34" charset="0"/>
            </a:endParaRPr>
          </a:p>
        </p:txBody>
      </p:sp>
      <p:pic>
        <p:nvPicPr>
          <p:cNvPr id="8" name="Picture 2" descr="C:\Users\mathr_000\Dropbox\Idealiste S\Grafika\mpsv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4448" y="6093296"/>
            <a:ext cx="373528" cy="384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Obdélník 8"/>
          <p:cNvSpPr/>
          <p:nvPr/>
        </p:nvSpPr>
        <p:spPr>
          <a:xfrm>
            <a:off x="0" y="0"/>
            <a:ext cx="9144000" cy="10116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bdélník 9"/>
          <p:cNvSpPr/>
          <p:nvPr/>
        </p:nvSpPr>
        <p:spPr>
          <a:xfrm>
            <a:off x="0" y="6756834"/>
            <a:ext cx="9144000" cy="10116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457200" y="988041"/>
            <a:ext cx="8399276" cy="5489583"/>
          </a:xfrm>
        </p:spPr>
        <p:txBody>
          <a:bodyPr anchor="ctr">
            <a:normAutofit fontScale="92500"/>
          </a:bodyPr>
          <a:lstStyle/>
          <a:p>
            <a:pPr marL="0" indent="0">
              <a:buNone/>
            </a:pPr>
            <a:r>
              <a:rPr lang="cs-CZ" sz="2400" dirty="0" smtClean="0"/>
              <a:t>Ustanovení zůstávají převážně beze změny, až na:</a:t>
            </a:r>
          </a:p>
          <a:p>
            <a:pPr lvl="0"/>
            <a:r>
              <a:rPr lang="cs-CZ" sz="2400" dirty="0"/>
              <a:t>místní příslušnost se řídí místem </a:t>
            </a:r>
            <a:r>
              <a:rPr lang="cs-CZ" sz="2400" strike="sngStrike" dirty="0"/>
              <a:t>trvalého nebo hlášeného</a:t>
            </a:r>
            <a:r>
              <a:rPr lang="cs-CZ" sz="2400" b="1" dirty="0"/>
              <a:t> skutečného</a:t>
            </a:r>
            <a:r>
              <a:rPr lang="cs-CZ" sz="2400" dirty="0"/>
              <a:t> pobytu osoby,</a:t>
            </a:r>
          </a:p>
          <a:p>
            <a:pPr lvl="0"/>
            <a:r>
              <a:rPr lang="cs-CZ" sz="2400" b="1" dirty="0"/>
              <a:t>prostřednictvím sociálního pracovníka</a:t>
            </a:r>
            <a:r>
              <a:rPr lang="cs-CZ" sz="2400" dirty="0"/>
              <a:t> na území svého správního obvodu koordinuje poskytování sociálních služeb a realizuje činnosti sociální práce vedoucí k řešení nepříznivé sociální situace a k sociálnímu začleňování osob, </a:t>
            </a:r>
            <a:r>
              <a:rPr lang="cs-CZ" sz="2400" b="1" dirty="0"/>
              <a:t>zejména provádí depistážní činnost a sociální šetření a poskytuje sociální poradenství</a:t>
            </a:r>
            <a:r>
              <a:rPr lang="cs-CZ" sz="2400" dirty="0"/>
              <a:t>; přitom spolupracuje s krajskou pobočkou Úřadu práce a krajským úřadem</a:t>
            </a:r>
            <a:r>
              <a:rPr lang="cs-CZ" sz="2400" strike="sngStrike" dirty="0"/>
              <a:t>.</a:t>
            </a:r>
            <a:r>
              <a:rPr lang="cs-CZ" sz="2400" b="1" dirty="0"/>
              <a:t>,</a:t>
            </a:r>
            <a:endParaRPr lang="cs-CZ" sz="2400" dirty="0"/>
          </a:p>
          <a:p>
            <a:r>
              <a:rPr lang="cs-CZ" sz="2400" dirty="0" smtClean="0"/>
              <a:t>bezodkladně </a:t>
            </a:r>
            <a:r>
              <a:rPr lang="cs-CZ" sz="2400" dirty="0"/>
              <a:t>informuje krajský úřad, pokud v rámci své činnosti zjistí skutečnosti  nasvědčující </a:t>
            </a:r>
            <a:r>
              <a:rPr lang="cs-CZ" sz="2400" b="1" dirty="0"/>
              <a:t>poskytování sociálních služeb bez oprávnění.</a:t>
            </a:r>
            <a:endParaRPr lang="cs-CZ" sz="2400" dirty="0"/>
          </a:p>
          <a:p>
            <a:pPr lvl="0"/>
            <a:r>
              <a:rPr lang="cs-CZ" sz="2400" b="1" dirty="0" smtClean="0"/>
              <a:t>prostřednictvím </a:t>
            </a:r>
            <a:r>
              <a:rPr lang="cs-CZ" sz="2400" b="1" dirty="0"/>
              <a:t>sociálního pracovníka – sociálního kurátora </a:t>
            </a:r>
            <a:r>
              <a:rPr lang="cs-CZ" sz="2400" dirty="0"/>
              <a:t>provádí depistážní činnost, poskytuje sociální poradenství a zprostředkuje poskytování sociálních </a:t>
            </a:r>
            <a:r>
              <a:rPr lang="cs-CZ" sz="2400" dirty="0" smtClean="0"/>
              <a:t>služeb osobám … doplněny </a:t>
            </a:r>
            <a:r>
              <a:rPr lang="cs-CZ" sz="2400" b="1" dirty="0" smtClean="0"/>
              <a:t>osoby bez </a:t>
            </a:r>
            <a:r>
              <a:rPr lang="cs-CZ" sz="2400" b="1" dirty="0"/>
              <a:t>přístřeší</a:t>
            </a:r>
            <a:r>
              <a:rPr lang="cs-CZ" sz="2400" dirty="0"/>
              <a:t> </a:t>
            </a: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990704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ovéPole 6"/>
          <p:cNvSpPr txBox="1"/>
          <p:nvPr/>
        </p:nvSpPr>
        <p:spPr>
          <a:xfrm>
            <a:off x="323528" y="644495"/>
            <a:ext cx="85329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smtClean="0">
                <a:solidFill>
                  <a:srgbClr val="002060"/>
                </a:solidFill>
                <a:latin typeface="Century Gothic" pitchFamily="34" charset="0"/>
              </a:rPr>
              <a:t>Krajský úřad</a:t>
            </a:r>
            <a:endParaRPr lang="cs-CZ" sz="3600" dirty="0">
              <a:solidFill>
                <a:srgbClr val="002060"/>
              </a:solidFill>
              <a:latin typeface="Century Gothic" pitchFamily="34" charset="0"/>
            </a:endParaRPr>
          </a:p>
        </p:txBody>
      </p:sp>
      <p:pic>
        <p:nvPicPr>
          <p:cNvPr id="8" name="Picture 2" descr="C:\Users\mathr_000\Dropbox\Idealiste S\Grafika\mpsv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4448" y="6093296"/>
            <a:ext cx="373528" cy="384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Obdélník 8"/>
          <p:cNvSpPr/>
          <p:nvPr/>
        </p:nvSpPr>
        <p:spPr>
          <a:xfrm>
            <a:off x="0" y="0"/>
            <a:ext cx="9144000" cy="10116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bdélník 9"/>
          <p:cNvSpPr/>
          <p:nvPr/>
        </p:nvSpPr>
        <p:spPr>
          <a:xfrm>
            <a:off x="0" y="6756834"/>
            <a:ext cx="9144000" cy="10116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457200" y="1600200"/>
            <a:ext cx="8399276" cy="4525963"/>
          </a:xfrm>
        </p:spPr>
        <p:txBody>
          <a:bodyPr anchor="t">
            <a:normAutofit/>
          </a:bodyPr>
          <a:lstStyle/>
          <a:p>
            <a:r>
              <a:rPr lang="cs-CZ" sz="2400" dirty="0" smtClean="0"/>
              <a:t>zajišťuje </a:t>
            </a:r>
            <a:r>
              <a:rPr lang="cs-CZ" sz="2400" dirty="0"/>
              <a:t>ve spolupráci s poskytovateli sociálních služeb, </a:t>
            </a:r>
            <a:r>
              <a:rPr lang="cs-CZ" sz="2400" dirty="0" smtClean="0"/>
              <a:t>POU, ORP a KP ÚP příslušnými </a:t>
            </a:r>
            <a:r>
              <a:rPr lang="cs-CZ" sz="2400" dirty="0"/>
              <a:t>podle místa </a:t>
            </a:r>
            <a:r>
              <a:rPr lang="cs-CZ" sz="2400" b="1" dirty="0"/>
              <a:t>skutečného pobytu </a:t>
            </a:r>
            <a:r>
              <a:rPr lang="cs-CZ" sz="2400" dirty="0"/>
              <a:t>osob, poskytnutí sociálních služeb osobám, které se nacházejí v bezprostředním ohrožení života nebo zdraví a nejsou schopny samy si zajistit poskytování sociálních služeb, v případě, kdy </a:t>
            </a:r>
            <a:r>
              <a:rPr lang="cs-CZ" sz="2400" dirty="0" smtClean="0"/>
              <a:t>poskytovatel </a:t>
            </a:r>
            <a:r>
              <a:rPr lang="cs-CZ" sz="2400" dirty="0"/>
              <a:t>sociálních služeb </a:t>
            </a:r>
            <a:r>
              <a:rPr lang="cs-CZ" sz="2400" b="1" dirty="0"/>
              <a:t>ukončil poskytování sociálních služeb</a:t>
            </a:r>
            <a:r>
              <a:rPr lang="cs-CZ" sz="2400" dirty="0"/>
              <a:t> z důvodu zrušení registrace nebo pozbytí její platnosti, </a:t>
            </a:r>
            <a:r>
              <a:rPr lang="cs-CZ" sz="2400" dirty="0" smtClean="0"/>
              <a:t>když jej nucený </a:t>
            </a:r>
            <a:r>
              <a:rPr lang="cs-CZ" sz="2400" dirty="0"/>
              <a:t>správce </a:t>
            </a:r>
            <a:r>
              <a:rPr lang="cs-CZ" sz="2400" dirty="0" smtClean="0"/>
              <a:t>informoval, </a:t>
            </a:r>
            <a:r>
              <a:rPr lang="cs-CZ" sz="2400" dirty="0"/>
              <a:t>že </a:t>
            </a:r>
            <a:r>
              <a:rPr lang="cs-CZ" sz="2400" dirty="0" smtClean="0"/>
              <a:t>dojde ke snížení </a:t>
            </a:r>
            <a:r>
              <a:rPr lang="cs-CZ" sz="2400" dirty="0"/>
              <a:t>kapacity nebo zrušení sociální služby, </a:t>
            </a:r>
            <a:r>
              <a:rPr lang="cs-CZ" sz="2400" dirty="0" smtClean="0"/>
              <a:t>když jej POU nebo ORP o </a:t>
            </a:r>
            <a:r>
              <a:rPr lang="cs-CZ" sz="2400" dirty="0"/>
              <a:t>důvodném podezření, že v jejich správním obvodu je poskytována </a:t>
            </a:r>
            <a:r>
              <a:rPr lang="cs-CZ" sz="2400" b="1" dirty="0"/>
              <a:t>sociální služba bez </a:t>
            </a:r>
            <a:r>
              <a:rPr lang="cs-CZ" sz="2400" b="1" dirty="0" smtClean="0"/>
              <a:t>oprávnění </a:t>
            </a:r>
            <a:r>
              <a:rPr lang="cs-CZ" sz="2400" dirty="0" smtClean="0"/>
              <a:t>nebo když jej ORP  </a:t>
            </a:r>
            <a:r>
              <a:rPr lang="cs-CZ" sz="2400" dirty="0"/>
              <a:t>informoval </a:t>
            </a:r>
            <a:r>
              <a:rPr lang="cs-CZ" sz="2400" dirty="0" smtClean="0"/>
              <a:t>o </a:t>
            </a:r>
            <a:r>
              <a:rPr lang="cs-CZ" sz="2400" dirty="0"/>
              <a:t>zjištění, že </a:t>
            </a:r>
            <a:r>
              <a:rPr lang="cs-CZ" sz="2400" b="1" dirty="0"/>
              <a:t>pro osobu není </a:t>
            </a:r>
            <a:r>
              <a:rPr lang="cs-CZ" sz="2400" dirty="0"/>
              <a:t>v jeho správním obvodu </a:t>
            </a:r>
            <a:r>
              <a:rPr lang="cs-CZ" sz="2400" b="1" dirty="0"/>
              <a:t>dostupná sociální </a:t>
            </a:r>
            <a:r>
              <a:rPr lang="cs-CZ" sz="2400" b="1" dirty="0" smtClean="0"/>
              <a:t>služba</a:t>
            </a:r>
            <a:r>
              <a:rPr lang="cs-CZ" sz="2400" dirty="0" smtClean="0"/>
              <a:t>.</a:t>
            </a:r>
            <a:r>
              <a:rPr lang="cs-CZ" sz="2400" b="1" dirty="0" smtClean="0"/>
              <a:t> </a:t>
            </a:r>
            <a:endParaRPr lang="cs-CZ" sz="2400" dirty="0"/>
          </a:p>
          <a:p>
            <a:endParaRPr lang="cs-CZ" sz="2400" dirty="0"/>
          </a:p>
          <a:p>
            <a:pPr marL="457200" indent="-342900">
              <a:buClr>
                <a:srgbClr val="4E67C8"/>
              </a:buClr>
              <a:defRPr/>
            </a:pPr>
            <a:endParaRPr lang="cs-CZ" sz="2400" dirty="0" smtClean="0"/>
          </a:p>
          <a:p>
            <a:pPr marL="571500" indent="-457200">
              <a:buClr>
                <a:srgbClr val="4E67C8"/>
              </a:buClr>
              <a:buFontTx/>
              <a:buChar char="-"/>
              <a:defRPr/>
            </a:pPr>
            <a:endParaRPr lang="cs-CZ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6623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mathr_000\Dropbox\Idealiste S\Grafika\mpsv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4448" y="6093296"/>
            <a:ext cx="373528" cy="384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Obdélník 8"/>
          <p:cNvSpPr/>
          <p:nvPr/>
        </p:nvSpPr>
        <p:spPr>
          <a:xfrm>
            <a:off x="0" y="0"/>
            <a:ext cx="9144000" cy="10116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bdélník 9"/>
          <p:cNvSpPr/>
          <p:nvPr/>
        </p:nvSpPr>
        <p:spPr>
          <a:xfrm>
            <a:off x="0" y="6756834"/>
            <a:ext cx="9144000" cy="10116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457200" y="980728"/>
            <a:ext cx="8399276" cy="5145435"/>
          </a:xfrm>
        </p:spPr>
        <p:txBody>
          <a:bodyPr anchor="t">
            <a:normAutofit/>
          </a:bodyPr>
          <a:lstStyle/>
          <a:p>
            <a:pPr marL="342900" indent="-342900">
              <a:spcBef>
                <a:spcPct val="50000"/>
              </a:spcBef>
              <a:buFontTx/>
              <a:buChar char="-"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§ 93a - SP POU, ORP a KÚ výměna informací; standardy činností sociální práce </a:t>
            </a:r>
          </a:p>
          <a:p>
            <a:pPr marL="342900" indent="-342900">
              <a:spcBef>
                <a:spcPct val="50000"/>
              </a:spcBef>
              <a:buFontTx/>
              <a:buChar char="-"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93b – vzdělávání vedoucích pracovníků POU, ORP a KÚ; 8 hod</a:t>
            </a:r>
          </a:p>
          <a:p>
            <a:pPr marL="342900" indent="-342900">
              <a:spcBef>
                <a:spcPct val="50000"/>
              </a:spcBef>
              <a:buFontTx/>
              <a:buChar char="-"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§ 109 doplnění činností sociální </a:t>
            </a: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práce</a:t>
            </a:r>
          </a:p>
          <a:p>
            <a:pPr marL="0" indent="0">
              <a:spcBef>
                <a:spcPct val="50000"/>
              </a:spcBef>
              <a:buNone/>
            </a:pPr>
            <a:r>
              <a:rPr lang="cs-CZ" sz="2400" b="1" dirty="0" smtClean="0"/>
              <a:t>	podle </a:t>
            </a:r>
            <a:r>
              <a:rPr lang="cs-CZ" sz="2400" b="1" dirty="0"/>
              <a:t>konkrétní situace používá metody a techniky 	sociální práce, vyhodnocuje situace, spolupracuje 	s dalšími aktéry v sociální oblasti za účelem řešení 	nepříznivé sociální situace, spolupracuje s příslušnými 	institucemi, zprostředkovává poskytování sociálních 	služeb a další pomoci</a:t>
            </a:r>
            <a:r>
              <a:rPr lang="cs-CZ" sz="2400" dirty="0"/>
              <a:t>.</a:t>
            </a:r>
          </a:p>
          <a:p>
            <a:pPr marL="0" indent="0">
              <a:spcBef>
                <a:spcPct val="50000"/>
              </a:spcBef>
              <a:buNone/>
            </a:pP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sz="2400" dirty="0"/>
          </a:p>
          <a:p>
            <a:pPr marL="457200" indent="-342900">
              <a:buClr>
                <a:srgbClr val="4E67C8"/>
              </a:buClr>
              <a:defRPr/>
            </a:pPr>
            <a:endParaRPr lang="cs-CZ" sz="2400" dirty="0" smtClean="0"/>
          </a:p>
          <a:p>
            <a:pPr marL="571500" indent="-457200">
              <a:buClr>
                <a:srgbClr val="4E67C8"/>
              </a:buClr>
              <a:buFontTx/>
              <a:buChar char="-"/>
              <a:defRPr/>
            </a:pPr>
            <a:endParaRPr lang="cs-CZ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3345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2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Motiv2</Template>
  <TotalTime>1119</TotalTime>
  <Words>1025</Words>
  <Application>Microsoft Office PowerPoint</Application>
  <PresentationFormat>Předvádění na obrazovce (4:3)</PresentationFormat>
  <Paragraphs>174</Paragraphs>
  <Slides>27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27</vt:i4>
      </vt:variant>
    </vt:vector>
  </HeadingPairs>
  <TitlesOfParts>
    <vt:vector size="28" baseType="lpstr">
      <vt:lpstr>Motiv2</vt:lpstr>
      <vt:lpstr>Prezentace aplikace PowerPoint</vt:lpstr>
      <vt:lpstr>Zákon o sociálních pracovnících</vt:lpstr>
      <vt:lpstr>Novela z. č. 108/2006 Sb.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Další změny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mat.hruska@gmail.com</dc:creator>
  <cp:lastModifiedBy>Dubinová Kristýna (MPSV)</cp:lastModifiedBy>
  <cp:revision>117</cp:revision>
  <cp:lastPrinted>2015-12-14T19:11:30Z</cp:lastPrinted>
  <dcterms:created xsi:type="dcterms:W3CDTF">2015-09-07T11:08:54Z</dcterms:created>
  <dcterms:modified xsi:type="dcterms:W3CDTF">2018-01-22T08:50:23Z</dcterms:modified>
</cp:coreProperties>
</file>