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62"/>
  </p:notesMasterIdLst>
  <p:handoutMasterIdLst>
    <p:handoutMasterId r:id="rId63"/>
  </p:handoutMasterIdLst>
  <p:sldIdLst>
    <p:sldId id="446" r:id="rId2"/>
    <p:sldId id="343" r:id="rId3"/>
    <p:sldId id="348" r:id="rId4"/>
    <p:sldId id="347" r:id="rId5"/>
    <p:sldId id="353" r:id="rId6"/>
    <p:sldId id="404" r:id="rId7"/>
    <p:sldId id="376" r:id="rId8"/>
    <p:sldId id="355" r:id="rId9"/>
    <p:sldId id="405" r:id="rId10"/>
    <p:sldId id="445" r:id="rId11"/>
    <p:sldId id="406" r:id="rId12"/>
    <p:sldId id="378" r:id="rId13"/>
    <p:sldId id="444" r:id="rId14"/>
    <p:sldId id="407" r:id="rId15"/>
    <p:sldId id="356" r:id="rId16"/>
    <p:sldId id="442" r:id="rId17"/>
    <p:sldId id="409" r:id="rId18"/>
    <p:sldId id="379" r:id="rId19"/>
    <p:sldId id="410" r:id="rId20"/>
    <p:sldId id="357" r:id="rId21"/>
    <p:sldId id="443" r:id="rId22"/>
    <p:sldId id="380" r:id="rId23"/>
    <p:sldId id="412" r:id="rId24"/>
    <p:sldId id="381" r:id="rId25"/>
    <p:sldId id="413" r:id="rId26"/>
    <p:sldId id="383" r:id="rId27"/>
    <p:sldId id="415" r:id="rId28"/>
    <p:sldId id="384" r:id="rId29"/>
    <p:sldId id="358" r:id="rId30"/>
    <p:sldId id="386" r:id="rId31"/>
    <p:sldId id="359" r:id="rId32"/>
    <p:sldId id="425" r:id="rId33"/>
    <p:sldId id="387" r:id="rId34"/>
    <p:sldId id="421" r:id="rId35"/>
    <p:sldId id="388" r:id="rId36"/>
    <p:sldId id="422" r:id="rId37"/>
    <p:sldId id="389" r:id="rId38"/>
    <p:sldId id="390" r:id="rId39"/>
    <p:sldId id="426" r:id="rId40"/>
    <p:sldId id="391" r:id="rId41"/>
    <p:sldId id="424" r:id="rId42"/>
    <p:sldId id="427" r:id="rId43"/>
    <p:sldId id="428" r:id="rId44"/>
    <p:sldId id="429" r:id="rId45"/>
    <p:sldId id="393" r:id="rId46"/>
    <p:sldId id="394" r:id="rId47"/>
    <p:sldId id="423" r:id="rId48"/>
    <p:sldId id="395" r:id="rId49"/>
    <p:sldId id="430" r:id="rId50"/>
    <p:sldId id="432" r:id="rId51"/>
    <p:sldId id="396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321" r:id="rId61"/>
  </p:sldIdLst>
  <p:sldSz cx="9144000" cy="6858000" type="screen4x3"/>
  <p:notesSz cx="6784975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00"/>
    <a:srgbClr val="0033CC"/>
    <a:srgbClr val="990000"/>
    <a:srgbClr val="CC0000"/>
    <a:srgbClr val="95B9E6"/>
    <a:srgbClr val="D0E0F4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2" autoAdjust="0"/>
  </p:normalViewPr>
  <p:slideViewPr>
    <p:cSldViewPr>
      <p:cViewPr>
        <p:scale>
          <a:sx n="64" d="100"/>
          <a:sy n="64" d="100"/>
        </p:scale>
        <p:origin x="-299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Dynamika změny podílu sektorů na zaměstnanosti (2000-2013),</a:t>
            </a:r>
            <a:r>
              <a:rPr lang="cs-CZ" sz="2400" baseline="0"/>
              <a:t> v p.b.</a:t>
            </a:r>
            <a:endParaRPr lang="cs-CZ" sz="2400"/>
          </a:p>
        </c:rich>
      </c:tx>
      <c:layout>
        <c:manualLayout>
          <c:xMode val="edge"/>
          <c:yMode val="edge"/>
          <c:x val="0.1022014435695538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Primár</c:v>
                </c:pt>
              </c:strCache>
            </c:strRef>
          </c:tx>
          <c:invertIfNegative val="0"/>
          <c:cat>
            <c:strRef>
              <c:f>List1!$A$5:$A$12</c:f>
              <c:strCache>
                <c:ptCount val="8"/>
                <c:pt idx="0">
                  <c:v>EU 27 </c:v>
                </c:pt>
                <c:pt idx="1">
                  <c:v>Česká republika</c:v>
                </c:pt>
                <c:pt idx="2">
                  <c:v>Německo</c:v>
                </c:pt>
                <c:pt idx="3">
                  <c:v>Maďarsko</c:v>
                </c:pt>
                <c:pt idx="4">
                  <c:v>Rakousko</c:v>
                </c:pt>
                <c:pt idx="5">
                  <c:v>Polsko</c:v>
                </c:pt>
                <c:pt idx="6">
                  <c:v>Slovinsko</c:v>
                </c:pt>
                <c:pt idx="7">
                  <c:v>Slovensko</c:v>
                </c:pt>
              </c:strCache>
            </c:strRef>
          </c:cat>
          <c:val>
            <c:numRef>
              <c:f>List1!$D$5:$D$12</c:f>
              <c:numCache>
                <c:formatCode>General</c:formatCode>
                <c:ptCount val="8"/>
                <c:pt idx="0">
                  <c:v>-3.1000000000000005</c:v>
                </c:pt>
                <c:pt idx="1">
                  <c:v>-2.2000000000000002</c:v>
                </c:pt>
                <c:pt idx="2">
                  <c:v>-1.2000000000000002</c:v>
                </c:pt>
                <c:pt idx="3">
                  <c:v>-1.5999999999999996</c:v>
                </c:pt>
                <c:pt idx="4">
                  <c:v>-1.3999999999999995</c:v>
                </c:pt>
                <c:pt idx="5">
                  <c:v>-6.6999999999999993</c:v>
                </c:pt>
                <c:pt idx="6">
                  <c:v>-1</c:v>
                </c:pt>
                <c:pt idx="7">
                  <c:v>-3.6000000000000005</c:v>
                </c:pt>
              </c:numCache>
            </c:numRef>
          </c:val>
        </c:ser>
        <c:ser>
          <c:idx val="1"/>
          <c:order val="1"/>
          <c:tx>
            <c:strRef>
              <c:f>List1!$E$2</c:f>
              <c:strCache>
                <c:ptCount val="1"/>
                <c:pt idx="0">
                  <c:v>Sekundár</c:v>
                </c:pt>
              </c:strCache>
            </c:strRef>
          </c:tx>
          <c:invertIfNegative val="0"/>
          <c:cat>
            <c:strRef>
              <c:f>List1!$A$5:$A$12</c:f>
              <c:strCache>
                <c:ptCount val="8"/>
                <c:pt idx="0">
                  <c:v>EU 27 </c:v>
                </c:pt>
                <c:pt idx="1">
                  <c:v>Česká republika</c:v>
                </c:pt>
                <c:pt idx="2">
                  <c:v>Německo</c:v>
                </c:pt>
                <c:pt idx="3">
                  <c:v>Maďarsko</c:v>
                </c:pt>
                <c:pt idx="4">
                  <c:v>Rakousko</c:v>
                </c:pt>
                <c:pt idx="5">
                  <c:v>Polsko</c:v>
                </c:pt>
                <c:pt idx="6">
                  <c:v>Slovinsko</c:v>
                </c:pt>
                <c:pt idx="7">
                  <c:v>Slovensko</c:v>
                </c:pt>
              </c:strCache>
            </c:strRef>
          </c:cat>
          <c:val>
            <c:numRef>
              <c:f>List1!$G$5:$G$12</c:f>
              <c:numCache>
                <c:formatCode>General</c:formatCode>
                <c:ptCount val="8"/>
                <c:pt idx="0">
                  <c:v>-5.1000000000000014</c:v>
                </c:pt>
                <c:pt idx="1">
                  <c:v>-2.3999999999999986</c:v>
                </c:pt>
                <c:pt idx="2">
                  <c:v>-5.6999999999999993</c:v>
                </c:pt>
                <c:pt idx="3">
                  <c:v>-3.8999999999999986</c:v>
                </c:pt>
                <c:pt idx="4">
                  <c:v>-4.1000000000000014</c:v>
                </c:pt>
                <c:pt idx="5">
                  <c:v>-0.60000000000000142</c:v>
                </c:pt>
                <c:pt idx="6">
                  <c:v>-6.5</c:v>
                </c:pt>
                <c:pt idx="7">
                  <c:v>-1.4000000000000057</c:v>
                </c:pt>
              </c:numCache>
            </c:numRef>
          </c:val>
        </c:ser>
        <c:ser>
          <c:idx val="2"/>
          <c:order val="2"/>
          <c:tx>
            <c:strRef>
              <c:f>List1!$H$2</c:f>
              <c:strCache>
                <c:ptCount val="1"/>
                <c:pt idx="0">
                  <c:v>Terciár</c:v>
                </c:pt>
              </c:strCache>
            </c:strRef>
          </c:tx>
          <c:invertIfNegative val="0"/>
          <c:cat>
            <c:strRef>
              <c:f>List1!$A$5:$A$12</c:f>
              <c:strCache>
                <c:ptCount val="8"/>
                <c:pt idx="0">
                  <c:v>EU 27 </c:v>
                </c:pt>
                <c:pt idx="1">
                  <c:v>Česká republika</c:v>
                </c:pt>
                <c:pt idx="2">
                  <c:v>Německo</c:v>
                </c:pt>
                <c:pt idx="3">
                  <c:v>Maďarsko</c:v>
                </c:pt>
                <c:pt idx="4">
                  <c:v>Rakousko</c:v>
                </c:pt>
                <c:pt idx="5">
                  <c:v>Polsko</c:v>
                </c:pt>
                <c:pt idx="6">
                  <c:v>Slovinsko</c:v>
                </c:pt>
                <c:pt idx="7">
                  <c:v>Slovensko</c:v>
                </c:pt>
              </c:strCache>
            </c:strRef>
          </c:cat>
          <c:val>
            <c:numRef>
              <c:f>List1!$J$5:$J$12</c:f>
              <c:numCache>
                <c:formatCode>General</c:formatCode>
                <c:ptCount val="8"/>
                <c:pt idx="0">
                  <c:v>7.8000000000000043</c:v>
                </c:pt>
                <c:pt idx="1">
                  <c:v>4.7000000000000028</c:v>
                </c:pt>
                <c:pt idx="2">
                  <c:v>6.9000000000000057</c:v>
                </c:pt>
                <c:pt idx="3">
                  <c:v>5.4000000000000057</c:v>
                </c:pt>
                <c:pt idx="4">
                  <c:v>5.5000000000000071</c:v>
                </c:pt>
                <c:pt idx="5">
                  <c:v>7.1000000000000014</c:v>
                </c:pt>
                <c:pt idx="6">
                  <c:v>7.7000000000000028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79232"/>
        <c:axId val="84993152"/>
      </c:barChart>
      <c:catAx>
        <c:axId val="8327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84993152"/>
        <c:crosses val="autoZero"/>
        <c:auto val="1"/>
        <c:lblAlgn val="ctr"/>
        <c:lblOffset val="100"/>
        <c:noMultiLvlLbl val="0"/>
      </c:catAx>
      <c:valAx>
        <c:axId val="84993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změna podílu na zaměstnanosti v procentních bodech (2000 - 2013)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279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List1!$C$19:$C$20</c:f>
              <c:strCache>
                <c:ptCount val="1"/>
                <c:pt idx="0">
                  <c:v>Primár 2000</c:v>
                </c:pt>
              </c:strCache>
            </c:strRef>
          </c:tx>
          <c:invertIfNegative val="0"/>
          <c:cat>
            <c:strRef>
              <c:f>List1!$B$21:$B$29</c:f>
              <c:strCache>
                <c:ptCount val="9"/>
                <c:pt idx="0">
                  <c:v>EU (28 zemí)</c:v>
                </c:pt>
                <c:pt idx="1">
                  <c:v>EU (27 zemí)</c:v>
                </c:pt>
                <c:pt idx="2">
                  <c:v>Česká republika</c:v>
                </c:pt>
                <c:pt idx="3">
                  <c:v>Německo</c:v>
                </c:pt>
                <c:pt idx="4">
                  <c:v>Maďarsko</c:v>
                </c:pt>
                <c:pt idx="5">
                  <c:v>Rakousko</c:v>
                </c:pt>
                <c:pt idx="6">
                  <c:v>Polsko</c:v>
                </c:pt>
                <c:pt idx="7">
                  <c:v>Slovinsko</c:v>
                </c:pt>
                <c:pt idx="8">
                  <c:v>Slovensko</c:v>
                </c:pt>
              </c:strCache>
            </c:strRef>
          </c:cat>
          <c:val>
            <c:numRef>
              <c:f>List1!$C$21:$C$29</c:f>
              <c:numCache>
                <c:formatCode>General</c:formatCode>
                <c:ptCount val="9"/>
                <c:pt idx="0">
                  <c:v>0</c:v>
                </c:pt>
                <c:pt idx="1">
                  <c:v>7.9</c:v>
                </c:pt>
                <c:pt idx="2">
                  <c:v>5.2</c:v>
                </c:pt>
                <c:pt idx="3">
                  <c:v>2.6</c:v>
                </c:pt>
                <c:pt idx="4">
                  <c:v>6.5</c:v>
                </c:pt>
                <c:pt idx="5">
                  <c:v>6.1</c:v>
                </c:pt>
                <c:pt idx="6">
                  <c:v>18.7</c:v>
                </c:pt>
                <c:pt idx="7">
                  <c:v>9.5</c:v>
                </c:pt>
                <c:pt idx="8">
                  <c:v>6.9</c:v>
                </c:pt>
              </c:numCache>
            </c:numRef>
          </c:val>
        </c:ser>
        <c:ser>
          <c:idx val="1"/>
          <c:order val="1"/>
          <c:tx>
            <c:strRef>
              <c:f>List1!$D$19:$D$20</c:f>
              <c:strCache>
                <c:ptCount val="1"/>
                <c:pt idx="0">
                  <c:v>Primár 2013</c:v>
                </c:pt>
              </c:strCache>
            </c:strRef>
          </c:tx>
          <c:invertIfNegative val="0"/>
          <c:cat>
            <c:strRef>
              <c:f>List1!$B$21:$B$29</c:f>
              <c:strCache>
                <c:ptCount val="9"/>
                <c:pt idx="0">
                  <c:v>EU (28 zemí)</c:v>
                </c:pt>
                <c:pt idx="1">
                  <c:v>EU (27 zemí)</c:v>
                </c:pt>
                <c:pt idx="2">
                  <c:v>Česká republika</c:v>
                </c:pt>
                <c:pt idx="3">
                  <c:v>Německo</c:v>
                </c:pt>
                <c:pt idx="4">
                  <c:v>Maďarsko</c:v>
                </c:pt>
                <c:pt idx="5">
                  <c:v>Rakousko</c:v>
                </c:pt>
                <c:pt idx="6">
                  <c:v>Polsko</c:v>
                </c:pt>
                <c:pt idx="7">
                  <c:v>Slovinsko</c:v>
                </c:pt>
                <c:pt idx="8">
                  <c:v>Slovensko</c:v>
                </c:pt>
              </c:strCache>
            </c:strRef>
          </c:cat>
          <c:val>
            <c:numRef>
              <c:f>List1!$D$21:$D$29</c:f>
              <c:numCache>
                <c:formatCode>General</c:formatCode>
                <c:ptCount val="9"/>
                <c:pt idx="0">
                  <c:v>4.9000000000000004</c:v>
                </c:pt>
                <c:pt idx="1">
                  <c:v>4.8</c:v>
                </c:pt>
                <c:pt idx="2">
                  <c:v>3</c:v>
                </c:pt>
                <c:pt idx="3">
                  <c:v>1.4</c:v>
                </c:pt>
                <c:pt idx="4">
                  <c:v>4.9000000000000004</c:v>
                </c:pt>
                <c:pt idx="5">
                  <c:v>4.7</c:v>
                </c:pt>
                <c:pt idx="6">
                  <c:v>12</c:v>
                </c:pt>
                <c:pt idx="7">
                  <c:v>8.5</c:v>
                </c:pt>
                <c:pt idx="8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57888"/>
        <c:axId val="109918464"/>
      </c:barChart>
      <c:catAx>
        <c:axId val="9755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918464"/>
        <c:crosses val="autoZero"/>
        <c:auto val="1"/>
        <c:lblAlgn val="ctr"/>
        <c:lblOffset val="100"/>
        <c:noMultiLvlLbl val="0"/>
      </c:catAx>
      <c:valAx>
        <c:axId val="10991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57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List1!$C$57:$C$58</c:f>
              <c:strCache>
                <c:ptCount val="1"/>
                <c:pt idx="0">
                  <c:v>Terciár 2000</c:v>
                </c:pt>
              </c:strCache>
            </c:strRef>
          </c:tx>
          <c:invertIfNegative val="0"/>
          <c:cat>
            <c:strRef>
              <c:f>List1!$B$59:$B$68</c:f>
              <c:strCache>
                <c:ptCount val="9"/>
                <c:pt idx="0">
                  <c:v>EU (28 zemí)</c:v>
                </c:pt>
                <c:pt idx="1">
                  <c:v>EU (27 zemí)</c:v>
                </c:pt>
                <c:pt idx="2">
                  <c:v>Česká republika</c:v>
                </c:pt>
                <c:pt idx="3">
                  <c:v>Německo</c:v>
                </c:pt>
                <c:pt idx="4">
                  <c:v>Maďarsko</c:v>
                </c:pt>
                <c:pt idx="5">
                  <c:v>Rakousko</c:v>
                </c:pt>
                <c:pt idx="6">
                  <c:v>Polsko</c:v>
                </c:pt>
                <c:pt idx="7">
                  <c:v>Slovinsko</c:v>
                </c:pt>
                <c:pt idx="8">
                  <c:v>Slovensko</c:v>
                </c:pt>
              </c:strCache>
            </c:strRef>
          </c:cat>
          <c:val>
            <c:numRef>
              <c:f>List1!$C$59:$C$68</c:f>
              <c:numCache>
                <c:formatCode>General</c:formatCode>
                <c:ptCount val="10"/>
                <c:pt idx="0">
                  <c:v>0</c:v>
                </c:pt>
                <c:pt idx="1">
                  <c:v>62.4</c:v>
                </c:pt>
                <c:pt idx="2">
                  <c:v>54.8</c:v>
                </c:pt>
                <c:pt idx="3">
                  <c:v>63.8</c:v>
                </c:pt>
                <c:pt idx="4">
                  <c:v>59.8</c:v>
                </c:pt>
                <c:pt idx="5">
                  <c:v>63.9</c:v>
                </c:pt>
                <c:pt idx="6">
                  <c:v>50.3</c:v>
                </c:pt>
                <c:pt idx="7">
                  <c:v>52.4</c:v>
                </c:pt>
                <c:pt idx="8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List1!$D$57:$D$58</c:f>
              <c:strCache>
                <c:ptCount val="1"/>
                <c:pt idx="0">
                  <c:v>Terciár 2013</c:v>
                </c:pt>
              </c:strCache>
            </c:strRef>
          </c:tx>
          <c:invertIfNegative val="0"/>
          <c:cat>
            <c:strRef>
              <c:f>List1!$B$59:$B$68</c:f>
              <c:strCache>
                <c:ptCount val="9"/>
                <c:pt idx="0">
                  <c:v>EU (28 zemí)</c:v>
                </c:pt>
                <c:pt idx="1">
                  <c:v>EU (27 zemí)</c:v>
                </c:pt>
                <c:pt idx="2">
                  <c:v>Česká republika</c:v>
                </c:pt>
                <c:pt idx="3">
                  <c:v>Německo</c:v>
                </c:pt>
                <c:pt idx="4">
                  <c:v>Maďarsko</c:v>
                </c:pt>
                <c:pt idx="5">
                  <c:v>Rakousko</c:v>
                </c:pt>
                <c:pt idx="6">
                  <c:v>Polsko</c:v>
                </c:pt>
                <c:pt idx="7">
                  <c:v>Slovinsko</c:v>
                </c:pt>
                <c:pt idx="8">
                  <c:v>Slovensko</c:v>
                </c:pt>
              </c:strCache>
            </c:strRef>
          </c:cat>
          <c:val>
            <c:numRef>
              <c:f>List1!$D$59:$D$68</c:f>
              <c:numCache>
                <c:formatCode>General</c:formatCode>
                <c:ptCount val="10"/>
                <c:pt idx="0">
                  <c:v>70.2</c:v>
                </c:pt>
                <c:pt idx="1">
                  <c:v>70.2</c:v>
                </c:pt>
                <c:pt idx="2">
                  <c:v>59.5</c:v>
                </c:pt>
                <c:pt idx="3">
                  <c:v>70.7</c:v>
                </c:pt>
                <c:pt idx="4">
                  <c:v>65.2</c:v>
                </c:pt>
                <c:pt idx="5">
                  <c:v>69.400000000000006</c:v>
                </c:pt>
                <c:pt idx="6">
                  <c:v>57.4</c:v>
                </c:pt>
                <c:pt idx="7">
                  <c:v>60.1</c:v>
                </c:pt>
                <c:pt idx="8">
                  <c:v>60.8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47616"/>
        <c:axId val="110527232"/>
      </c:barChart>
      <c:catAx>
        <c:axId val="97647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527232"/>
        <c:crosses val="autoZero"/>
        <c:auto val="1"/>
        <c:lblAlgn val="ctr"/>
        <c:lblOffset val="100"/>
        <c:noMultiLvlLbl val="0"/>
      </c:catAx>
      <c:valAx>
        <c:axId val="11052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64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0631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762" y="2"/>
            <a:ext cx="2940631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97"/>
            <a:ext cx="2940631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762" y="9409197"/>
            <a:ext cx="2940631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3FF99-37F1-4475-93C1-54626FD69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36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0631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762" y="2"/>
            <a:ext cx="2940631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1413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4" y="4705389"/>
            <a:ext cx="5427029" cy="44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97"/>
            <a:ext cx="2940631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762" y="9409197"/>
            <a:ext cx="2940631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6C0E47-50E3-451A-BAF2-DFE049F902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2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C0E47-50E3-451A-BAF2-DFE049F9023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2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0C5D-84CE-44BD-A8CC-333946F1FF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45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9FE87-6723-4952-8D19-D5D7C93825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297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24D1E-4439-473A-ADB1-C986039550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592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2D5D-0EB5-4423-8774-1026E427B6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845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F2F48-C2B3-482E-8985-D1C825CD9E8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9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DE02-355D-4DA7-9E91-D21033B953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66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D6857-89FF-4761-A4F7-35AF1BA5E6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739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A5C69-F188-4050-953F-D76F187B1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71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CD833-4344-4D98-AD3D-0DFF58117F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336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A4B02-8E07-48BB-A1CC-31A9CE62A49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58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35846-956D-4C98-A67E-4EBEBF2311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176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505C9-25C2-4ED5-901E-13A47209614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83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Ministerstvo práce a sociálních věcí, sekce náměstka ministryně pro zaměstnanost, tel: 221 92 3315, jan.marek@mpsv.cz, www.mpsv.cz,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3E5443-0B14-4C68-8BD8-39DA4772A0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vod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048000" y="5589588"/>
            <a:ext cx="556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53" name="Nadpis 1"/>
          <p:cNvSpPr>
            <a:spLocks noGrp="1"/>
          </p:cNvSpPr>
          <p:nvPr>
            <p:ph type="ctrTitle"/>
          </p:nvPr>
        </p:nvSpPr>
        <p:spPr>
          <a:xfrm>
            <a:off x="685800" y="44450"/>
            <a:ext cx="7772400" cy="4752975"/>
          </a:xfrm>
        </p:spPr>
        <p:txBody>
          <a:bodyPr/>
          <a:lstStyle/>
          <a:p>
            <a:pPr algn="l"/>
            <a:r>
              <a:rPr lang="cs-CZ" altLang="cs-CZ" sz="3200" b="1" dirty="0" smtClean="0"/>
              <a:t> 		</a:t>
            </a:r>
            <a:br>
              <a:rPr lang="cs-CZ" altLang="cs-CZ" sz="3200" b="1" dirty="0" smtClean="0"/>
            </a:br>
            <a:r>
              <a:rPr lang="cs-CZ" altLang="cs-CZ" sz="3200" b="1" dirty="0"/>
              <a:t>	</a:t>
            </a:r>
            <a:r>
              <a:rPr lang="cs-CZ" altLang="cs-CZ" sz="3200" b="1" dirty="0" smtClean="0"/>
              <a:t>	Trh práce ve středoevropském 			regionu</a:t>
            </a:r>
            <a:br>
              <a:rPr lang="cs-CZ" altLang="cs-CZ" sz="3200" b="1" dirty="0" smtClean="0"/>
            </a:br>
            <a:endParaRPr lang="cs-CZ" altLang="cs-CZ" sz="3200" b="1" dirty="0" smtClean="0">
              <a:solidFill>
                <a:srgbClr val="FF0000"/>
              </a:solidFill>
            </a:endParaRPr>
          </a:p>
        </p:txBody>
      </p:sp>
      <p:sp>
        <p:nvSpPr>
          <p:cNvPr id="2054" name="Podnadpis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5688632" cy="1752600"/>
          </a:xfrm>
        </p:spPr>
        <p:txBody>
          <a:bodyPr/>
          <a:lstStyle/>
          <a:p>
            <a:pPr algn="l"/>
            <a:r>
              <a:rPr lang="cs-CZ" altLang="cs-CZ" dirty="0" smtClean="0">
                <a:solidFill>
                  <a:srgbClr val="002060"/>
                </a:solidFill>
              </a:rPr>
              <a:t>Ing. Jan Marek</a:t>
            </a:r>
          </a:p>
          <a:p>
            <a:pPr algn="l"/>
            <a:r>
              <a:rPr lang="cs-CZ" altLang="cs-CZ" dirty="0" smtClean="0">
                <a:solidFill>
                  <a:srgbClr val="002060"/>
                </a:solidFill>
              </a:rPr>
              <a:t>náměstek ministryně pro zaměstnanost, MPSV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91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44413"/>
              </p:ext>
            </p:extLst>
          </p:nvPr>
        </p:nvGraphicFramePr>
        <p:xfrm>
          <a:off x="827584" y="548680"/>
          <a:ext cx="83164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471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19250" y="547452"/>
            <a:ext cx="69131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>
                <a:latin typeface="Tahoma" pitchFamily="34" charset="0"/>
              </a:rPr>
              <a:t>Primární sektor ekonomiky</a:t>
            </a:r>
            <a:endParaRPr lang="cs-CZ" sz="3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cs-CZ" sz="2200" dirty="0"/>
              <a:t>V prvním národohospodářském sektoru (zemědělství, lesnictví a rybolov) je nyní v EU zřízeno 10,5 mil. pracovních míst a jejich počet se v posledních letech ročně snižuje o zhruba 200 – 300 tisíc (v letech 2000 – 2005 se ale jednalo o meziroční pokles v průměrné výši cca 500 tis. pracovních míst ročně). </a:t>
            </a:r>
          </a:p>
          <a:p>
            <a:r>
              <a:rPr lang="cs-CZ" sz="2200" dirty="0"/>
              <a:t>Počet zaměstnanců se v primární sféře ekonomiky v Unii snižuje značně rychle, a to již několik desetiletí. Například jen po roce 2000 odešlo z tohoto národohospodářského sektoru zhruba 5,75 mil. pracovníků, tedy přibližně třetina původního stavu. Zaměstnanost v tomto sektoru přitom klesá ve všech členských zemích Unie bez jediné výjimky</a:t>
            </a: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7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82444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primárního sektoru na </a:t>
            </a:r>
            <a:r>
              <a:rPr lang="cs-CZ" sz="2800" b="1" dirty="0" smtClean="0"/>
              <a:t>úhrnné zaměstnanosti v </a:t>
            </a:r>
            <a:r>
              <a:rPr lang="cs-CZ" sz="2800" b="1" dirty="0"/>
              <a:t>NH </a:t>
            </a:r>
            <a:r>
              <a:rPr lang="cs-CZ" sz="2800" b="1" dirty="0" smtClean="0"/>
              <a:t>(2013)</a:t>
            </a:r>
            <a:endParaRPr lang="cs-CZ" sz="2800" dirty="0"/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4137323"/>
          </a:xfrm>
        </p:spPr>
        <p:txBody>
          <a:bodyPr/>
          <a:lstStyle/>
          <a:p>
            <a:pPr marL="0" indent="0">
              <a:buNone/>
            </a:pPr>
            <a:endParaRPr lang="cs-CZ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8670"/>
            <a:ext cx="8114826" cy="45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9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Vývoj zaměstnanosti v primárním sektoru – srovnání 2000/2013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73814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4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18122"/>
            <a:ext cx="8135440" cy="4847182"/>
          </a:xfrm>
        </p:spPr>
        <p:txBody>
          <a:bodyPr/>
          <a:lstStyle/>
          <a:p>
            <a:r>
              <a:rPr lang="cs-CZ" sz="2200" dirty="0" smtClean="0"/>
              <a:t>Druhý </a:t>
            </a:r>
            <a:r>
              <a:rPr lang="cs-CZ" sz="2200" dirty="0"/>
              <a:t>národohospodářský sektor, zahrnující odvětví průmyslu a stavebnictví, </a:t>
            </a:r>
            <a:r>
              <a:rPr lang="cs-CZ" sz="2200" dirty="0" smtClean="0"/>
              <a:t>postupně pracovní </a:t>
            </a:r>
            <a:r>
              <a:rPr lang="cs-CZ" sz="2200" dirty="0"/>
              <a:t>sílu ztrácí. V této části ekonomiky nyní v Unii nachází pracovní uplatnění už jen necelá čtvrtina z pracovní síly (24,2 %). </a:t>
            </a:r>
          </a:p>
          <a:p>
            <a:r>
              <a:rPr lang="cs-CZ" sz="2200" dirty="0"/>
              <a:t>V rámci Unie nejvyšší podíl zaměstnanosti v sekundárním sektoru ekonomiky vykazovala v roce 2013 Česká republika (37,5 %), Slovensko (35,8 %), Slovinsko (31,9), Polsko (30,5 %), Bulharsko a Estonsko (shodně 30,2 %). Pouze v těchto šesti zemích zaměstnanost v </a:t>
            </a:r>
            <a:r>
              <a:rPr lang="cs-CZ" sz="2200" dirty="0" err="1" smtClean="0"/>
              <a:t>sekundáru</a:t>
            </a:r>
            <a:r>
              <a:rPr lang="cs-CZ" sz="2200" dirty="0" smtClean="0"/>
              <a:t> přesahovala </a:t>
            </a:r>
            <a:r>
              <a:rPr lang="cs-CZ" sz="2200" dirty="0"/>
              <a:t>30 %. Naopak velmi nízký je podíl zaměstnanosti </a:t>
            </a:r>
            <a:r>
              <a:rPr lang="cs-CZ" sz="2200" dirty="0" smtClean="0"/>
              <a:t>v tomto sektoru </a:t>
            </a:r>
            <a:r>
              <a:rPr lang="cs-CZ" sz="2200" dirty="0"/>
              <a:t>v zemích Beneluxu a ve Skandinávii. </a:t>
            </a:r>
            <a:r>
              <a:rPr lang="cs-CZ" sz="2200" dirty="0" smtClean="0"/>
              <a:t>Např. </a:t>
            </a:r>
            <a:r>
              <a:rPr lang="cs-CZ" sz="2200" dirty="0"/>
              <a:t>v Lucembursku dosahuje 11,6 %, v Nizozemí 15,1 %, v Irsku 18,2 %, ve Velké Británii 18,7 %, ve Švédsku 18,7 % v Dánsku 19,4 %. 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934" y="548680"/>
            <a:ext cx="62600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Sekundární sektor ekonomiky EU </a:t>
            </a:r>
            <a:endParaRPr lang="cs-CZ" sz="1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2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" y="1749009"/>
            <a:ext cx="8181824" cy="434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73940" y="548680"/>
            <a:ext cx="58897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Podíl sekundárního sektoru na úhrnné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zaměstnanosti </a:t>
            </a:r>
            <a:r>
              <a:rPr lang="cs-CZ" sz="2400" b="1" dirty="0"/>
              <a:t>v NH v roce 2013</a:t>
            </a:r>
            <a:endParaRPr lang="cs-CZ" sz="2400" dirty="0"/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7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Vývoj zaměstnanosti v sekundárním sektoru – srovnání 2000/2013</a:t>
            </a:r>
            <a:endParaRPr lang="cs-CZ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488832" cy="47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55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18122"/>
            <a:ext cx="8135440" cy="4847182"/>
          </a:xfrm>
        </p:spPr>
        <p:txBody>
          <a:bodyPr/>
          <a:lstStyle/>
          <a:p>
            <a:r>
              <a:rPr lang="cs-CZ" sz="2100" dirty="0"/>
              <a:t>V oborech průmyslové výroby je nyní v EU zaměstnáno celkem 38,6 mil. osob a jejich počet se stále snižuje. Od roku 2000 zaniklo v průmyslové výrobě v Unii 6,7 mil. pracovních míst, tedy zhruba každé sedmé. Počet pracovníků v průmyslu se snížil ve všech zemích Unie s výjimkou České republiky a Polska. </a:t>
            </a:r>
          </a:p>
          <a:p>
            <a:r>
              <a:rPr lang="cs-CZ" sz="2100" dirty="0"/>
              <a:t>Z hlediska absolutních počtů nejvyšší pokles zaznamenala Velká Británie, kde po roce 2000 zaniklo v průmyslových oborech 1,48 mil. pracovních míst, tedy skoro každé třetí. Obrovský úbytek počtu pracovníků v průmyslu vykazuje i Francie, v jejíž hospodářské základně zaniklo po roce 2000 skoro milion míst v průmyslu (981,9 tis., </a:t>
            </a:r>
            <a:r>
              <a:rPr lang="cs-CZ" sz="2100" dirty="0" smtClean="0"/>
              <a:t>tj. 21,5 </a:t>
            </a:r>
            <a:r>
              <a:rPr lang="cs-CZ" sz="2100" dirty="0"/>
              <a:t>% původního stavu). Výrazný úbytek pracovních příležitostí v průmyslu vykazuje i Španělsko (pokles o 23,0 %), Německo (pokles o 579,5 tis. pracovních míst, tedy o 6,4 %), Itálie (pokles o 10,4 %) a Rumunsko (pokles o 18,6 %). 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54857" y="548680"/>
            <a:ext cx="61382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Vývoj zaměstnanosti v průmyslu </a:t>
            </a:r>
            <a:endParaRPr lang="cs-CZ" sz="1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3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99592" y="365509"/>
            <a:ext cx="7632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průmyslu na úhrnné zaměstnanosti v NH </a:t>
            </a:r>
            <a:r>
              <a:rPr lang="cs-CZ" sz="2800" b="1" dirty="0" smtClean="0"/>
              <a:t>v </a:t>
            </a:r>
            <a:r>
              <a:rPr lang="cs-CZ" sz="2800" b="1" dirty="0"/>
              <a:t>roce 2013</a:t>
            </a:r>
            <a:endParaRPr lang="cs-CZ" sz="2800" dirty="0"/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9009"/>
            <a:ext cx="7849121" cy="44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7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68551"/>
          </a:xfrm>
        </p:spPr>
        <p:txBody>
          <a:bodyPr/>
          <a:lstStyle/>
          <a:p>
            <a:r>
              <a:rPr lang="cs-CZ" sz="2000" dirty="0"/>
              <a:t>Prakticky ve všech moderních ekonomikách je v současné době z hlediska zaměstnanosti nejvýznamnějším národohospodářským sektorem </a:t>
            </a:r>
            <a:r>
              <a:rPr lang="cs-CZ" sz="2000" b="1" dirty="0"/>
              <a:t>sféra terciární.</a:t>
            </a:r>
            <a:r>
              <a:rPr lang="cs-CZ" sz="2000" dirty="0"/>
              <a:t> V roce 2013 se na celkové </a:t>
            </a:r>
            <a:r>
              <a:rPr lang="cs-CZ" sz="2000" dirty="0" smtClean="0"/>
              <a:t>zaměstnanosti </a:t>
            </a:r>
            <a:r>
              <a:rPr lang="cs-CZ" sz="2000" dirty="0"/>
              <a:t>v Unii podílela 70,2 % </a:t>
            </a:r>
            <a:r>
              <a:rPr lang="cs-CZ" sz="2000" dirty="0" smtClean="0"/>
              <a:t>(soustřeďuje 152,5 mil. pracovních míst) a </a:t>
            </a:r>
            <a:r>
              <a:rPr lang="cs-CZ" sz="2000" dirty="0"/>
              <a:t>její zastoupení stále rychle roste. Po roce 2000 bylo v Unii v tomto sektoru ekonomiky nově vytvořeno 25,6 mil. pracovních míst, zatímco ve stejné době primární sféra přišla o 5,7 mil. pracovních míst, průmyslová odvětví o 6,7 mil. míst a odvětví stavebnictví o 0,3 mil. pracovních míst. </a:t>
            </a:r>
          </a:p>
          <a:p>
            <a:r>
              <a:rPr lang="cs-CZ" sz="2000" dirty="0"/>
              <a:t>Nejvyšší podíl zaměstnaných </a:t>
            </a:r>
            <a:r>
              <a:rPr lang="cs-CZ" sz="2000" b="1" dirty="0"/>
              <a:t>v terciární sféře</a:t>
            </a:r>
            <a:r>
              <a:rPr lang="cs-CZ" sz="2000" dirty="0"/>
              <a:t> ekonomiky vykazuje v současné době mezi zeměmi EU Lucembursko (84,0 %), Velká Británie a Kypr (shodně po 79,3 %), dále Švédsko (78,4 %), Dánsko (77,8 %) a Belgie (76,9 %).  </a:t>
            </a:r>
          </a:p>
          <a:p>
            <a:r>
              <a:rPr lang="cs-CZ" sz="2000" dirty="0"/>
              <a:t>Naproti tomu velmi nízký je podíl </a:t>
            </a:r>
            <a:r>
              <a:rPr lang="cs-CZ" sz="2000" dirty="0" err="1"/>
              <a:t>terciáru</a:t>
            </a:r>
            <a:r>
              <a:rPr lang="cs-CZ" sz="2000" dirty="0"/>
              <a:t> </a:t>
            </a:r>
            <a:r>
              <a:rPr lang="cs-CZ" sz="2000" dirty="0" smtClean="0"/>
              <a:t>v</a:t>
            </a:r>
            <a:r>
              <a:rPr lang="cs-CZ" sz="2000" dirty="0"/>
              <a:t> Rumunsku (42,9 %), Polsku (57,4 %) a v České republice (59,5 %</a:t>
            </a:r>
            <a:r>
              <a:rPr lang="cs-CZ" sz="1800" dirty="0"/>
              <a:t>). 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52562" y="548680"/>
            <a:ext cx="73997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600" b="1" dirty="0" smtClean="0">
                <a:latin typeface="Tahoma" pitchFamily="34" charset="0"/>
              </a:rPr>
              <a:t>Vývoj zaměstnanosti v terciárním sektoru </a:t>
            </a:r>
            <a:endParaRPr lang="cs-CZ" sz="1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7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362075" y="1268760"/>
            <a:ext cx="7026349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Vymezení regionu střední Evropy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Základní </a:t>
            </a:r>
            <a:r>
              <a:rPr lang="cs-CZ" sz="2400" dirty="0"/>
              <a:t>demografické charakteristiky </a:t>
            </a:r>
            <a:r>
              <a:rPr lang="cs-CZ" sz="2400" dirty="0" smtClean="0"/>
              <a:t>Evropské unie </a:t>
            </a:r>
            <a:r>
              <a:rPr lang="cs-CZ" sz="2400" dirty="0"/>
              <a:t>a </a:t>
            </a:r>
            <a:r>
              <a:rPr lang="cs-CZ" sz="2400" dirty="0" smtClean="0"/>
              <a:t> zemí střední Evropy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Základní </a:t>
            </a:r>
            <a:r>
              <a:rPr lang="cs-CZ" sz="2400" dirty="0"/>
              <a:t>charakteristiky pracovního </a:t>
            </a:r>
            <a:r>
              <a:rPr lang="cs-CZ" sz="2400" dirty="0" smtClean="0"/>
              <a:t>trhu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v </a:t>
            </a:r>
            <a:r>
              <a:rPr lang="cs-CZ" sz="2000" dirty="0"/>
              <a:t>oblasti </a:t>
            </a:r>
            <a:r>
              <a:rPr lang="cs-CZ" sz="2000" dirty="0" smtClean="0"/>
              <a:t>zaměstnanosti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v</a:t>
            </a:r>
            <a:r>
              <a:rPr lang="cs-CZ" sz="2000" dirty="0"/>
              <a:t> oblasti </a:t>
            </a:r>
            <a:r>
              <a:rPr lang="cs-CZ" sz="2000" dirty="0" smtClean="0"/>
              <a:t>nezaměstnanosti</a:t>
            </a:r>
          </a:p>
          <a:p>
            <a:pPr marL="400050" lvl="1" indent="-400050">
              <a:buNone/>
            </a:pPr>
            <a:r>
              <a:rPr lang="cs-CZ" sz="2400" dirty="0" smtClean="0"/>
              <a:t>4.   Cizinci na pracovním trhu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5.   Odhad </a:t>
            </a:r>
            <a:r>
              <a:rPr lang="cs-CZ" sz="2400" dirty="0"/>
              <a:t>dalšího vývoje</a:t>
            </a:r>
          </a:p>
          <a:p>
            <a:pPr marL="305100" indent="0" eaLnBrk="1" hangingPunct="1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None/>
            </a:pPr>
            <a:endParaRPr lang="cs-CZ" sz="800" b="1" dirty="0" smtClean="0">
              <a:solidFill>
                <a:srgbClr val="0033CC"/>
              </a:solidFill>
            </a:endParaRPr>
          </a:p>
          <a:p>
            <a:pPr marL="0" indent="0" eaLnBrk="1" hangingPunct="1">
              <a:spcAft>
                <a:spcPct val="40000"/>
              </a:spcAft>
              <a:buClr>
                <a:srgbClr val="0033CC"/>
              </a:buClr>
              <a:buNone/>
            </a:pPr>
            <a:endParaRPr lang="cs-CZ" sz="2000" b="1" dirty="0">
              <a:solidFill>
                <a:srgbClr val="0033CC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47813" y="464408"/>
            <a:ext cx="34147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>
                <a:latin typeface="Tahoma" pitchFamily="34" charset="0"/>
              </a:rPr>
              <a:t>Obsah prezentace</a:t>
            </a:r>
          </a:p>
          <a:p>
            <a:pPr eaLnBrk="1" hangingPunct="1">
              <a:spcBef>
                <a:spcPct val="25000"/>
              </a:spcBef>
            </a:pPr>
            <a:endParaRPr lang="cs-CZ" sz="1600" dirty="0">
              <a:solidFill>
                <a:srgbClr val="0033CC"/>
              </a:solidFill>
              <a:latin typeface="Tahoma" pitchFamily="34" charset="0"/>
            </a:endParaRP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1" y="1749009"/>
            <a:ext cx="8210547" cy="44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28631" y="188640"/>
            <a:ext cx="7959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terciárního sektoru na úhrnné zaměstnanosti v NH v roce 2013</a:t>
            </a: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10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18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Vývoj zaměstnanosti v terciérním sektoru – srovnání 2000/2013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3035"/>
              </p:ext>
            </p:extLst>
          </p:nvPr>
        </p:nvGraphicFramePr>
        <p:xfrm>
          <a:off x="1043608" y="1600200"/>
          <a:ext cx="76431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796640" cy="5039965"/>
          </a:xfrm>
        </p:spPr>
        <p:txBody>
          <a:bodyPr/>
          <a:lstStyle/>
          <a:p>
            <a:r>
              <a:rPr lang="cs-CZ" sz="1900" dirty="0"/>
              <a:t>V hospodářské struktuře </a:t>
            </a:r>
            <a:r>
              <a:rPr lang="cs-CZ" sz="1900" b="1" dirty="0"/>
              <a:t>ČR</a:t>
            </a:r>
            <a:r>
              <a:rPr lang="cs-CZ" sz="1900" dirty="0"/>
              <a:t> je nyní zaměstnáno 1 098,9 tis. pracovníků s terciárním stupněm vzdělání (tedy se vzděláním získaným na vysoké nebo vyšší odborné škole). Na celkových stavech zaměstnanosti se tato vzdělanostní skupina podílí </a:t>
            </a:r>
            <a:r>
              <a:rPr lang="cs-CZ" sz="1900" b="1" dirty="0"/>
              <a:t>22,3 %. </a:t>
            </a:r>
            <a:r>
              <a:rPr lang="cs-CZ" sz="1900" dirty="0"/>
              <a:t>Pracovníků se vzděláním středním (s maturitou i bez maturity) je v naší ekonomice nyní 3 623,3 tis. (tj.</a:t>
            </a:r>
            <a:r>
              <a:rPr lang="cs-CZ" sz="1900" b="1" dirty="0"/>
              <a:t> 73,5 %) </a:t>
            </a:r>
            <a:r>
              <a:rPr lang="cs-CZ" sz="1900" dirty="0"/>
              <a:t>a pracovníků se základním vzděláním je 207,2 tis. (tedy jen </a:t>
            </a:r>
            <a:r>
              <a:rPr lang="cs-CZ" sz="1900" b="1" dirty="0"/>
              <a:t>4,2 %). </a:t>
            </a:r>
            <a:r>
              <a:rPr lang="cs-CZ" sz="1900" dirty="0" smtClean="0"/>
              <a:t>Učňovské </a:t>
            </a:r>
            <a:r>
              <a:rPr lang="cs-CZ" sz="1900" dirty="0"/>
              <a:t>a vyšší vzdělání má tak v České republice v současné době (v roce 2013) 95,8 % z celkového úhrnu pracovních sil, což je po Slovensku a Litvě nejvíce v Evropské unii</a:t>
            </a:r>
            <a:r>
              <a:rPr lang="cs-CZ" sz="1900" dirty="0" smtClean="0"/>
              <a:t>.</a:t>
            </a:r>
            <a:endParaRPr lang="cs-CZ" sz="1900" dirty="0"/>
          </a:p>
          <a:p>
            <a:r>
              <a:rPr lang="cs-CZ" sz="1900" dirty="0"/>
              <a:t>V </a:t>
            </a:r>
            <a:r>
              <a:rPr lang="cs-CZ" sz="1900" b="1" dirty="0"/>
              <a:t>EU</a:t>
            </a:r>
            <a:r>
              <a:rPr lang="cs-CZ" sz="1900" dirty="0"/>
              <a:t> bylo v roce 2013 zaměstnáno 69,1 mil. pracovníků s vysokoškolskou kvalifikací (včetně absolventů VOŠ), což je </a:t>
            </a:r>
            <a:r>
              <a:rPr lang="cs-CZ" sz="1900" b="1" dirty="0"/>
              <a:t>31,9 % </a:t>
            </a:r>
            <a:r>
              <a:rPr lang="cs-CZ" sz="1900" dirty="0"/>
              <a:t>z celkového úhrnu zaměstnaných osob. 105,3 mil. pracovníků má vzdělání střední – a to včetně výučního listu – což představuje </a:t>
            </a:r>
            <a:r>
              <a:rPr lang="cs-CZ" sz="1900" b="1" dirty="0"/>
              <a:t>48,6 % </a:t>
            </a:r>
            <a:r>
              <a:rPr lang="cs-CZ" sz="1900" dirty="0"/>
              <a:t>pracovní síly. Dalších 41,6 mil. zaměstnanců (</a:t>
            </a:r>
            <a:r>
              <a:rPr lang="cs-CZ" sz="1900" b="1" dirty="0"/>
              <a:t>19,2 %) </a:t>
            </a:r>
            <a:r>
              <a:rPr lang="cs-CZ" sz="1900" dirty="0"/>
              <a:t>vykazuje pouze základní vzdělání.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7" y="548680"/>
            <a:ext cx="8444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    II. Struktura zaměstnanosti podle vzdělání</a:t>
            </a:r>
            <a:endParaRPr lang="cs-CZ" sz="1600" dirty="0">
              <a:latin typeface="Tahoma" pitchFamily="34" charset="0"/>
            </a:endParaRP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28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cs-CZ" sz="3600" b="1" dirty="0" smtClean="0"/>
              <a:t>Pracovní síla se základním vzděláním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0680"/>
            <a:ext cx="8496944" cy="4896544"/>
          </a:xfrm>
        </p:spPr>
        <p:txBody>
          <a:bodyPr/>
          <a:lstStyle/>
          <a:p>
            <a:r>
              <a:rPr lang="cs-CZ" sz="2800" dirty="0"/>
              <a:t>Na celkové zaměstnanosti se osoby se základním vzděláním podílejí nejvíce v Portugalsku (54,9 %), na Maltě (44,4 %), ve Španělsku (35,6 %) a v Itálii (33,3 %). Naopak velmi nízký je jejich podíl v hospodářské struktuře Slovenska, kde dosahuje pouhých 3,9 %, Litvy (4,0 %) a v České republice (4,2 </a:t>
            </a:r>
            <a:r>
              <a:rPr lang="cs-CZ" sz="2800" dirty="0" smtClean="0"/>
              <a:t>%).</a:t>
            </a:r>
            <a:endParaRPr lang="cs-CZ" sz="2800" dirty="0"/>
          </a:p>
          <a:p>
            <a:r>
              <a:rPr lang="cs-CZ" sz="2800" dirty="0"/>
              <a:t>Po roce 2000 se počet pracovníků se základním vzděláním snížil v Unii o 29,5 %, přičemž k tomuto snížení – byť s různou intenzitou - došlo ve všech zemích Evropské unie. </a:t>
            </a:r>
          </a:p>
          <a:p>
            <a:endParaRPr lang="cs-CZ" dirty="0"/>
          </a:p>
        </p:txBody>
      </p:sp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7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.</a:t>
            </a:r>
            <a:endParaRPr lang="cs-CZ" sz="2000" b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1560" y="332656"/>
            <a:ext cx="7920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 </a:t>
            </a:r>
            <a:r>
              <a:rPr lang="cs-CZ" sz="2800" b="1" dirty="0"/>
              <a:t>Podíl základního vzdělání na úhrnné zaměstnanosti v NH v zemích </a:t>
            </a:r>
            <a:r>
              <a:rPr lang="cs-CZ" sz="2800" b="1" dirty="0" smtClean="0"/>
              <a:t>EU (2013)</a:t>
            </a:r>
            <a:endParaRPr lang="cs-CZ" sz="1600" dirty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71" y="1628800"/>
            <a:ext cx="755312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19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Pracovní síla se </a:t>
            </a:r>
            <a:r>
              <a:rPr lang="cs-CZ" sz="3600" b="1" dirty="0" smtClean="0"/>
              <a:t>středním </a:t>
            </a:r>
            <a:r>
              <a:rPr lang="cs-CZ" sz="3600" b="1" dirty="0"/>
              <a:t>vzděláním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720" y="1196752"/>
            <a:ext cx="8435280" cy="5328592"/>
          </a:xfrm>
        </p:spPr>
        <p:txBody>
          <a:bodyPr/>
          <a:lstStyle/>
          <a:p>
            <a:r>
              <a:rPr lang="cs-CZ" sz="2400" dirty="0"/>
              <a:t>Nejvyšší podíl osob se vzděláním středním (včetně vzdělání učňovského) na celkové pracovní síle mají v Evropské unii země střední Evropy. Na prvním místě je Slovensko (73,9 %), následuje Česká republika (73,5 %), Rakousko (64,0 %) a Maďarsko (62,9 %). </a:t>
            </a:r>
          </a:p>
          <a:p>
            <a:r>
              <a:rPr lang="cs-CZ" sz="2400" dirty="0"/>
              <a:t>Naopak stále velmi nízký je podíl středoškoláků v jihoevropských zemích, především ve Španělsku (23,2 %), Portugalsku (23,5 %), na Maltě (31,0 %), ale také v Irsku (35,3 %) či na Kypru (39,2 %). </a:t>
            </a:r>
          </a:p>
          <a:p>
            <a:r>
              <a:rPr lang="cs-CZ" sz="2400" dirty="0"/>
              <a:t>Z velkých evropských ekonomik je podíl pracovníků se středním stupněm vzdělání nejvyšší v Německu (57,8 %), za nímž následuje Itálie (47,1 %), Francie (44,5 %) a Velká Británie (41,8 %).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3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6287" y="71625"/>
            <a:ext cx="84234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 </a:t>
            </a:r>
            <a:r>
              <a:rPr lang="cs-CZ" sz="2800" b="1" dirty="0"/>
              <a:t>Podíl středního vzdělání na úhrnné zaměstnanosti v NH v zemích </a:t>
            </a:r>
            <a:r>
              <a:rPr lang="cs-CZ" sz="2800" b="1" dirty="0" smtClean="0"/>
              <a:t>EU v</a:t>
            </a:r>
            <a:r>
              <a:rPr lang="cs-CZ" sz="2800" b="1" dirty="0"/>
              <a:t> roce 2013</a:t>
            </a:r>
            <a:endParaRPr lang="cs-CZ" sz="1600" dirty="0"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8198"/>
            <a:ext cx="7488832" cy="45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78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Pracovní síla </a:t>
            </a:r>
            <a:r>
              <a:rPr lang="cs-CZ" b="1" dirty="0" smtClean="0"/>
              <a:t>s terciárním stupněm 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8075290" cy="4525963"/>
          </a:xfrm>
        </p:spPr>
        <p:txBody>
          <a:bodyPr/>
          <a:lstStyle/>
          <a:p>
            <a:r>
              <a:rPr lang="cs-CZ" sz="2000" dirty="0"/>
              <a:t>V zemích EU vykazuje vzdělání terciární (tedy vzdělání získané na vyšší odborné škole nebo na škole vysoké) 69,083 mil. osob, což představuje 31,9 % z celkové pracovní síly. </a:t>
            </a:r>
            <a:endParaRPr lang="cs-CZ" sz="2000" b="1" dirty="0"/>
          </a:p>
          <a:p>
            <a:r>
              <a:rPr lang="cs-CZ" sz="2000" dirty="0"/>
              <a:t>Osoby s tímto stupněm vzdělání se na celkové zaměstnanosti podílejí nejvíce v Irsku (45,7 %), v Lucembursku (43,9 %), na Kypru (43,3 %) a v Belgii (41,3 %). </a:t>
            </a:r>
            <a:endParaRPr lang="cs-CZ" sz="2000" b="1" dirty="0"/>
          </a:p>
          <a:p>
            <a:r>
              <a:rPr lang="cs-CZ" sz="2000" dirty="0"/>
              <a:t>Naopak nejméně jich je zaměstnáno v zaměstnanecké skladbě Rumunska (18,4 %), Itálie (19,6 %), Rakouska (21,2 %) a Portugalska (21,6 %), Slovenska (22,2 %) a České republiky (22,3 %). </a:t>
            </a:r>
            <a:endParaRPr lang="cs-CZ" sz="2000" b="1" dirty="0"/>
          </a:p>
          <a:p>
            <a:r>
              <a:rPr lang="cs-CZ" sz="2000" dirty="0"/>
              <a:t>Z velkých evropských ekonomik je podíl pracovníků s terciárním stupněm vzdělání nejvyšší ve Velké Británii (40,7 %), za níž následuje Francie (36,7 %), poté Německo (29,3 %) a nakonec Itálie (19,6 %). </a:t>
            </a:r>
            <a:endParaRPr lang="cs-CZ" sz="2000" b="1" dirty="0"/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70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65103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4104" y="266461"/>
            <a:ext cx="84234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 </a:t>
            </a:r>
            <a:r>
              <a:rPr lang="cs-CZ" sz="2800" b="1" dirty="0"/>
              <a:t>Podíl </a:t>
            </a:r>
            <a:r>
              <a:rPr lang="cs-CZ" sz="2800" b="1" dirty="0" smtClean="0"/>
              <a:t>terciárního </a:t>
            </a:r>
            <a:r>
              <a:rPr lang="cs-CZ" sz="2800" b="1" dirty="0"/>
              <a:t>vzdělání na úhrnné zaměstnanosti v NH v zemích </a:t>
            </a:r>
            <a:r>
              <a:rPr lang="cs-CZ" sz="2800" b="1" dirty="0" smtClean="0"/>
              <a:t>EU (2013)</a:t>
            </a:r>
            <a:endParaRPr lang="cs-CZ" sz="1600" dirty="0"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2" y="1700809"/>
            <a:ext cx="756429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05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 smtClean="0"/>
              <a:t>-Pramen: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2014</a:t>
            </a:r>
            <a:endParaRPr lang="cs-CZ" sz="1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29497"/>
              </p:ext>
            </p:extLst>
          </p:nvPr>
        </p:nvGraphicFramePr>
        <p:xfrm>
          <a:off x="1187623" y="1556789"/>
          <a:ext cx="7272810" cy="4392492"/>
        </p:xfrm>
        <a:graphic>
          <a:graphicData uri="http://schemas.openxmlformats.org/drawingml/2006/table">
            <a:tbl>
              <a:tblPr firstRow="1" firstCol="1" bandRow="1"/>
              <a:tblGrid>
                <a:gridCol w="1056012"/>
                <a:gridCol w="776736"/>
                <a:gridCol w="776736"/>
                <a:gridCol w="776736"/>
                <a:gridCol w="776736"/>
                <a:gridCol w="776736"/>
                <a:gridCol w="776736"/>
                <a:gridCol w="781100"/>
                <a:gridCol w="775282"/>
              </a:tblGrid>
              <a:tr h="38286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Podíl stupně 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vzdělání</a:t>
                      </a:r>
                      <a:r>
                        <a:rPr lang="cs-CZ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na 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úhrnné zaměstnanosti v NH (v %)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2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Základní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Střední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Vysoké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Nezjištěno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2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(28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19,2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48,6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(27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19,2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47,0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48,5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Česká republika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78,7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73,5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12,5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22,3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Německo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16,3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54,6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57,8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24,4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Maďarsko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17,4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62,9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17,1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Polsko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14,6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71,5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62,7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Slovinsko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19,6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58,0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17,3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Slovensko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73,9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272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    Vývoj ve vzdělanostní skladbě zaměstnanosti v zemích střední Evropy</a:t>
            </a:r>
            <a:endParaRPr lang="cs-CZ" sz="1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pic>
        <p:nvPicPr>
          <p:cNvPr id="9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0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47813" y="476250"/>
            <a:ext cx="38667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 smtClean="0">
                <a:latin typeface="Tahoma" pitchFamily="34" charset="0"/>
              </a:rPr>
              <a:t>1. Vymezení regionu</a:t>
            </a:r>
            <a:endParaRPr lang="cs-CZ" sz="2800" b="1" dirty="0">
              <a:latin typeface="Tahoma" pitchFamily="34" charset="0"/>
            </a:endParaRPr>
          </a:p>
          <a:p>
            <a:pPr eaLnBrk="1" hangingPunct="1">
              <a:spcBef>
                <a:spcPct val="25000"/>
              </a:spcBef>
            </a:pPr>
            <a:endParaRPr lang="cs-CZ" sz="1600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cs-CZ" sz="2800" dirty="0"/>
              <a:t>Středoevropský prostor v obvyklém geografickém vymezení zahrnuje sedm zemí: </a:t>
            </a:r>
            <a:r>
              <a:rPr lang="cs-CZ" sz="2800" dirty="0" smtClean="0"/>
              <a:t>kromě České </a:t>
            </a:r>
            <a:r>
              <a:rPr lang="cs-CZ" sz="2800" dirty="0"/>
              <a:t>republiky to je Slovensko, Rakousko, Německo, Polsko, Maďarsko a Slovinsko. </a:t>
            </a:r>
            <a:endParaRPr lang="cs-CZ" sz="2800" dirty="0" smtClean="0"/>
          </a:p>
          <a:p>
            <a:r>
              <a:rPr lang="cs-CZ" sz="2800" dirty="0" smtClean="0"/>
              <a:t>V</a:t>
            </a:r>
            <a:r>
              <a:rPr lang="cs-CZ" sz="2800" dirty="0"/>
              <a:t> těchto zemích k 31.12.2013 žilo souhrnně 153,9 mil. obyvatel,  což představuje 30,7 % celkového úhrnu obyvatelstva Evropské unie.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</a:t>
            </a:r>
            <a:r>
              <a:rPr lang="cs-CZ" altLang="cs-CZ" dirty="0" smtClean="0">
                <a:solidFill>
                  <a:srgbClr val="777777"/>
                </a:solidFill>
              </a:rPr>
              <a:t>Jan Marek, náměstek </a:t>
            </a:r>
            <a:r>
              <a:rPr lang="cs-CZ" altLang="cs-CZ" dirty="0">
                <a:solidFill>
                  <a:srgbClr val="777777"/>
                </a:solidFill>
              </a:rPr>
              <a:t>ministryně pro </a:t>
            </a:r>
            <a:r>
              <a:rPr lang="cs-CZ" altLang="cs-CZ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dirty="0" err="1" smtClean="0">
                <a:solidFill>
                  <a:srgbClr val="777777"/>
                </a:solidFill>
              </a:rPr>
              <a:t>tel</a:t>
            </a:r>
            <a:r>
              <a:rPr lang="cs-CZ" altLang="cs-CZ" dirty="0" smtClean="0">
                <a:solidFill>
                  <a:srgbClr val="777777"/>
                </a:solidFill>
              </a:rPr>
              <a:t>.</a:t>
            </a:r>
            <a:r>
              <a:rPr lang="en-US" altLang="cs-CZ" dirty="0" smtClean="0">
                <a:solidFill>
                  <a:srgbClr val="777777"/>
                </a:solidFill>
              </a:rPr>
              <a:t>: </a:t>
            </a:r>
            <a:r>
              <a:rPr lang="cs-CZ" altLang="cs-CZ" dirty="0">
                <a:solidFill>
                  <a:srgbClr val="777777"/>
                </a:solidFill>
              </a:rPr>
              <a:t>221 92 </a:t>
            </a:r>
            <a:r>
              <a:rPr lang="cs-CZ" altLang="cs-CZ" dirty="0" smtClean="0">
                <a:solidFill>
                  <a:srgbClr val="777777"/>
                </a:solidFill>
              </a:rPr>
              <a:t>3315</a:t>
            </a:r>
            <a:r>
              <a:rPr lang="en-US" altLang="cs-CZ" dirty="0" smtClean="0">
                <a:solidFill>
                  <a:srgbClr val="777777"/>
                </a:solidFill>
              </a:rPr>
              <a:t>, </a:t>
            </a:r>
            <a:r>
              <a:rPr lang="cs-CZ" altLang="cs-CZ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dirty="0" smtClean="0">
                <a:solidFill>
                  <a:srgbClr val="777777"/>
                </a:solidFill>
              </a:rPr>
              <a:t>@mpsv.cz</a:t>
            </a:r>
            <a:r>
              <a:rPr lang="en-US" altLang="cs-CZ" dirty="0">
                <a:solidFill>
                  <a:srgbClr val="777777"/>
                </a:solidFill>
              </a:rPr>
              <a:t>, </a:t>
            </a:r>
            <a:endParaRPr lang="cs-CZ" altLang="cs-CZ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14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157436"/>
            <a:ext cx="8277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 smtClean="0">
                <a:latin typeface="Tahoma" pitchFamily="34" charset="0"/>
              </a:rPr>
              <a:t>III. Struktura zaměstnanosti  podle hlavních tříd kategorie zaměstnání (ISCO)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47133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6000" dirty="0"/>
              <a:t>Mezinárodní statistická klasifikace ISCO člení pracovní sílu do 10 </a:t>
            </a:r>
            <a:r>
              <a:rPr lang="cs-CZ" sz="6000" dirty="0" smtClean="0"/>
              <a:t>skupin</a:t>
            </a:r>
            <a:r>
              <a:rPr lang="cs-CZ" sz="6000" dirty="0"/>
              <a:t>:</a:t>
            </a:r>
            <a:endParaRPr lang="cs-CZ" sz="6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Zákonodárci, vedoucí a řídící </a:t>
            </a:r>
            <a:r>
              <a:rPr lang="cs-CZ" sz="6000" dirty="0" smtClean="0"/>
              <a:t>pracovníci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Vědečtí a odborní duševní </a:t>
            </a:r>
            <a:r>
              <a:rPr lang="cs-CZ" sz="6000" dirty="0" smtClean="0"/>
              <a:t>pracovníci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Techničtí, zdravotničtí, pedagogičtí pracovníci </a:t>
            </a:r>
            <a:endParaRPr lang="cs-CZ" sz="6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Nižší administrativní pracovníci (úředníci)</a:t>
            </a:r>
            <a:endParaRPr lang="cs-CZ" sz="6000" dirty="0">
              <a:latin typeface="Times New Roman"/>
              <a:ea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 smtClean="0"/>
              <a:t>Provozní </a:t>
            </a:r>
            <a:r>
              <a:rPr lang="cs-CZ" sz="6000" dirty="0"/>
              <a:t>pracovníci ve službách a </a:t>
            </a:r>
            <a:r>
              <a:rPr lang="cs-CZ" sz="6000" dirty="0" smtClean="0"/>
              <a:t>obchodě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Kvalifikovaní dělníci v zemědělství, lesnictví </a:t>
            </a:r>
            <a:endParaRPr lang="cs-CZ" sz="6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Řemeslníci a kvalifikovaní výrobci, zpracovatelé, opraváři </a:t>
            </a:r>
            <a:endParaRPr lang="cs-CZ" sz="6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Obsluha strojů a </a:t>
            </a:r>
            <a:r>
              <a:rPr lang="cs-CZ" sz="6000" dirty="0" smtClean="0"/>
              <a:t>zařízení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/>
              <a:t>Pomocní a nekvalifikovaní </a:t>
            </a:r>
            <a:r>
              <a:rPr lang="cs-CZ" sz="6000" dirty="0" smtClean="0"/>
              <a:t>pracovníci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6000" dirty="0" smtClean="0"/>
              <a:t>Příslušníci </a:t>
            </a:r>
            <a:r>
              <a:rPr lang="cs-CZ" sz="6000" dirty="0"/>
              <a:t>armády    </a:t>
            </a:r>
            <a:endParaRPr lang="cs-CZ" sz="6000" dirty="0">
              <a:latin typeface="Times New Roman"/>
              <a:ea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cs-CZ" sz="2000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7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7584" y="93419"/>
            <a:ext cx="8135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pracovníků v  jednotlivých kategoriích zaměstnání  (ISCO 88) </a:t>
            </a:r>
            <a:r>
              <a:rPr lang="cs-CZ" sz="2800" b="1" dirty="0" smtClean="0"/>
              <a:t>– rok 2013</a:t>
            </a:r>
            <a:endParaRPr lang="cs-CZ" sz="2800" b="1" dirty="0"/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Pramen: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2014</a:t>
            </a:r>
            <a:endParaRPr lang="cs-CZ" sz="1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07711"/>
              </p:ext>
            </p:extLst>
          </p:nvPr>
        </p:nvGraphicFramePr>
        <p:xfrm>
          <a:off x="827585" y="1484779"/>
          <a:ext cx="7859213" cy="439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349"/>
                <a:gridCol w="948262"/>
                <a:gridCol w="611073"/>
                <a:gridCol w="611073"/>
                <a:gridCol w="606184"/>
                <a:gridCol w="606184"/>
                <a:gridCol w="606184"/>
                <a:gridCol w="682772"/>
                <a:gridCol w="682772"/>
                <a:gridCol w="672180"/>
                <a:gridCol w="672180"/>
              </a:tblGrid>
              <a:tr h="36604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pracovníků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60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 tom kategorie zaměstnání - v  % 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60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EU (28 zemí)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217 340,8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cs-CZ" sz="140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18,4</a:t>
                      </a:r>
                      <a:endParaRPr lang="cs-CZ" sz="140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15,7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17,0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11,8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cs-CZ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 (27 zemí)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215 950,5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ČR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4 937,0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14,5</a:t>
                      </a:r>
                      <a:endParaRPr lang="cs-CZ" sz="14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17,8</a:t>
                      </a:r>
                      <a:endParaRPr lang="cs-CZ" sz="14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cs-CZ" sz="14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15,1</a:t>
                      </a:r>
                      <a:endParaRPr lang="cs-CZ" sz="14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17,2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Německo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40 450,0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Maďarsko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3 936,2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Rakousko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4 175,1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Polsko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15 568,0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Slovinsko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Slovensko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2 329,0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Mezistátní srovnání</a:t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Nejvíce osob ve </a:t>
            </a:r>
            <a:r>
              <a:rPr lang="cs-CZ" sz="2400" b="1" dirty="0"/>
              <a:t>2. hlavní třídě</a:t>
            </a:r>
            <a:r>
              <a:rPr lang="cs-CZ" sz="2400" dirty="0"/>
              <a:t>, která zahrnuje téměř výlučně </a:t>
            </a:r>
            <a:r>
              <a:rPr lang="cs-CZ" sz="2400" b="1" dirty="0"/>
              <a:t>vysokoškolsky vzdělané specialisty</a:t>
            </a:r>
            <a:r>
              <a:rPr lang="cs-CZ" sz="2400" dirty="0"/>
              <a:t>, zaměstnává Lucembursko (37,1 %), Dánsko (26,5 %), Švédsko (25,6 %) a dále Velká Británie (24,4 %), Nizozemí (23,8) a Finsko (23,4). Naopak velmi nízké je zastoupení osob takto kvalifikovaných na Slovensku (11,3 %), v Rumunsku (13,1 %), Itálii (14,0 %) a také v České republice (14,5 %) a v Bulharsku (15,6 %). </a:t>
            </a:r>
          </a:p>
          <a:p>
            <a:r>
              <a:rPr lang="cs-CZ" sz="2400" dirty="0"/>
              <a:t>Ze všech hlavních tříd je právě tato v rámci celé Evropské unie nyní nejpočetnější; je do ní řazeno 18,4 % z celkového počtu zaměstnanců civilního sektoru a v celkem čtrnácti z dvaceti osmi zemí Unie je v „národní“ zaměstnanecké skladbě zastoupena nejvýrazněji.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215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7584" y="93419"/>
            <a:ext cx="8135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Podíl </a:t>
            </a:r>
            <a:r>
              <a:rPr lang="cs-CZ" sz="2800" b="1" dirty="0" smtClean="0"/>
              <a:t>vysokoškolsky vzdělaných specialistů (ISCO </a:t>
            </a:r>
            <a:r>
              <a:rPr lang="cs-CZ" sz="2800" b="1" dirty="0"/>
              <a:t>2) na celkové zaměstnanosti </a:t>
            </a:r>
            <a:r>
              <a:rPr lang="cs-CZ" sz="2800" b="1" dirty="0" smtClean="0"/>
              <a:t>(2013)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2702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69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Podíl řemeslníků a opravářů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(kategorie ISCO </a:t>
            </a:r>
            <a:r>
              <a:rPr lang="cs-CZ" sz="3200" b="1" dirty="0"/>
              <a:t>7)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12776"/>
            <a:ext cx="8458200" cy="5256584"/>
          </a:xfrm>
        </p:spPr>
        <p:txBody>
          <a:bodyPr/>
          <a:lstStyle/>
          <a:p>
            <a:r>
              <a:rPr lang="cs-CZ" sz="2400" dirty="0"/>
              <a:t>Sedmá hlavní třídy ISCO (</a:t>
            </a:r>
            <a:r>
              <a:rPr lang="cs-CZ" sz="2400" b="1" dirty="0"/>
              <a:t>řemeslníci a kvalifikovaní výrobci</a:t>
            </a:r>
            <a:r>
              <a:rPr lang="cs-CZ" sz="2400" dirty="0"/>
              <a:t>) byla ještě před 15 lety nejpočetnější hlavní třídou v hospodářské struktuře Unie. Její podíl ovšem </a:t>
            </a:r>
            <a:r>
              <a:rPr lang="cs-CZ" sz="2400" dirty="0" smtClean="0"/>
              <a:t>rychle klesá; po roce 2000 v EU zaniklo každé šesté takové pracovní místo. </a:t>
            </a:r>
            <a:endParaRPr lang="cs-CZ" sz="2400" dirty="0"/>
          </a:p>
          <a:p>
            <a:r>
              <a:rPr lang="cs-CZ" sz="2400" dirty="0"/>
              <a:t>V současné době je až v pořadí čtvrtou nejpočetnější hlavní třídou. V roce 2013 zaměstnávala 11,8 % pracovních sil. </a:t>
            </a:r>
            <a:r>
              <a:rPr lang="cs-CZ" sz="2400" dirty="0">
                <a:solidFill>
                  <a:srgbClr val="A50021"/>
                </a:solidFill>
              </a:rPr>
              <a:t>Ze států Unie nejvyšší zastoupení vykazuje tato hlavní třída v České republice (17,2 %),</a:t>
            </a:r>
            <a:r>
              <a:rPr lang="cs-CZ" sz="2400" dirty="0"/>
              <a:t> na Slovensku (16,8 %), v Rumunsku (15,5 %), v Polsku a Maďarsku (v obou zemích shodně 14,9 </a:t>
            </a:r>
            <a:r>
              <a:rPr lang="cs-CZ" sz="2400" dirty="0" smtClean="0"/>
              <a:t>%). </a:t>
            </a:r>
            <a:endParaRPr lang="cs-CZ" sz="2400" dirty="0"/>
          </a:p>
          <a:p>
            <a:r>
              <a:rPr lang="cs-CZ" sz="2400" dirty="0"/>
              <a:t>Naopak velmi nízký je podíl této hlavní třídy na celkové zaměstnanosti v Lucembursku (6,9 %), v Nizozemsku (8,2 %), ve Velké Británii (8,4 %), ve Francii (8,7 %) a také v Dánsku (8,9 %).</a:t>
            </a:r>
          </a:p>
          <a:p>
            <a:endParaRPr lang="cs-CZ" sz="2000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5138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3568" y="93419"/>
            <a:ext cx="82794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Podíl řemeslníků a opravářů (ISCO 7) na celkové zaměstnanosti </a:t>
            </a:r>
            <a:r>
              <a:rPr lang="cs-CZ" sz="2800" b="1" dirty="0" smtClean="0"/>
              <a:t>(2013)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1896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6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cs-CZ" sz="3200" b="1" dirty="0"/>
              <a:t>Podíl pracovníků obsluhy strojů a zařízení (ISCO 8)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8208912" cy="5040560"/>
          </a:xfrm>
        </p:spPr>
        <p:txBody>
          <a:bodyPr/>
          <a:lstStyle/>
          <a:p>
            <a:r>
              <a:rPr lang="cs-CZ" sz="2400" dirty="0"/>
              <a:t>Podíl pracovníků </a:t>
            </a:r>
            <a:r>
              <a:rPr lang="cs-CZ" sz="2400" dirty="0" smtClean="0"/>
              <a:t>řazených </a:t>
            </a:r>
            <a:r>
              <a:rPr lang="cs-CZ" sz="2400" dirty="0"/>
              <a:t>do 8. hlavní třídy ISCO </a:t>
            </a:r>
            <a:r>
              <a:rPr lang="cs-CZ" sz="2400" b="1" dirty="0"/>
              <a:t>(obsluha strojů a zařízení) </a:t>
            </a:r>
            <a:r>
              <a:rPr lang="cs-CZ" sz="2400" dirty="0"/>
              <a:t>na úhrnné zaměstnanosti v Unii dosahuje hodnoty 7,3 % a také intenzivně </a:t>
            </a:r>
            <a:r>
              <a:rPr lang="cs-CZ" sz="2400" dirty="0" smtClean="0"/>
              <a:t>klesá (o sedminu po roce 2000). </a:t>
            </a:r>
            <a:r>
              <a:rPr lang="cs-CZ" sz="2400" dirty="0"/>
              <a:t>Nejvyšší je na Slovensku (13,8 %), v Maďarsku a Estonsku (shodně 13,6 %) a v České republice a v Bulharsku (shodně 13,0 %), a dále v Litvě (11,0 %), Rumunsku (10,5 %) a Polsku (10,3 %). Což jsou země, které do své hospodářské struktury ve větším rozsahu vpustily výroby, vyžadující nepříliš kvalifikovanou pracovní sílu (montovny). </a:t>
            </a:r>
          </a:p>
          <a:p>
            <a:r>
              <a:rPr lang="cs-CZ" sz="2400" dirty="0"/>
              <a:t>Velmi nízký je podíl </a:t>
            </a:r>
            <a:r>
              <a:rPr lang="cs-CZ" sz="2400" dirty="0" smtClean="0"/>
              <a:t>těchto profesí v</a:t>
            </a:r>
            <a:r>
              <a:rPr lang="cs-CZ" sz="2400" dirty="0"/>
              <a:t> Nizozemí (4,0 %), v Lucembursku (4,4 %), na Kypru (4,6 %), ve Velké Británii (4,9 %), v Dánsku (5,5 %), v Rakousku a Irsku (5,7 %), a také v Německu (6,1 %).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5358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39181" y="98406"/>
            <a:ext cx="82085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Podíl pracovníků obsluhy strojů a zařízení (ISCO 8) na celkové zaměstnanosti </a:t>
            </a:r>
            <a:r>
              <a:rPr lang="cs-CZ" sz="2800" b="1" dirty="0" smtClean="0"/>
              <a:t>(2013)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0" y="1700808"/>
            <a:ext cx="8093967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7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9040" y="260648"/>
            <a:ext cx="824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smtClean="0"/>
              <a:t>Podíl </a:t>
            </a:r>
            <a:r>
              <a:rPr lang="cs-CZ" sz="2400" b="1" dirty="0"/>
              <a:t>manuálních kvalifikovaných pracovníků (kategorie ISCO 6-8) na celkové zaměstnanosti </a:t>
            </a:r>
            <a:r>
              <a:rPr lang="cs-CZ" sz="2400" b="1" dirty="0" smtClean="0"/>
              <a:t>(2013)</a:t>
            </a:r>
            <a:endParaRPr lang="cs-CZ" sz="24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92055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8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cs-CZ" sz="4000" b="1" dirty="0" smtClean="0"/>
              <a:t>Pomocní </a:t>
            </a:r>
            <a:r>
              <a:rPr lang="cs-CZ" sz="4000" b="1" dirty="0"/>
              <a:t>a </a:t>
            </a:r>
            <a:r>
              <a:rPr lang="cs-CZ" sz="4000" b="1" dirty="0" smtClean="0"/>
              <a:t>nekvalifikovaní dělníci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5040560"/>
          </a:xfrm>
        </p:spPr>
        <p:txBody>
          <a:bodyPr/>
          <a:lstStyle/>
          <a:p>
            <a:r>
              <a:rPr lang="cs-CZ" sz="2400" dirty="0"/>
              <a:t>Devátá hlavní třída ISCO soustřeďuje pracovníky zaměstnané na pozici </a:t>
            </a:r>
            <a:r>
              <a:rPr lang="cs-CZ" sz="2400" b="1" dirty="0"/>
              <a:t>pomocných a nekvalifikovaných dělníků. </a:t>
            </a:r>
            <a:r>
              <a:rPr lang="cs-CZ" sz="2400" dirty="0"/>
              <a:t>V Unii je</a:t>
            </a:r>
            <a:r>
              <a:rPr lang="cs-CZ" sz="2400" b="1" dirty="0"/>
              <a:t> </a:t>
            </a:r>
            <a:r>
              <a:rPr lang="cs-CZ" sz="2400" dirty="0"/>
              <a:t>těchto pracovníků 20,1 milionu a jejich podíl (kupodivu) v poslední době roste. Od roku 2000 se zvýšil o 1,244 mil. osob. </a:t>
            </a:r>
          </a:p>
          <a:p>
            <a:r>
              <a:rPr lang="cs-CZ" sz="2400" dirty="0"/>
              <a:t>Nejvyšší zastoupení nekvalifikovaných v hospodářské struktuře vykazuje v Unii Kypr (16,5 %), Španělsko (12,5 %), Lotyšsko (12,5 %), Portugalsko (11,9 %), Rumunsko (10,6 %) a Bulharsko (10,5 %). </a:t>
            </a:r>
            <a:endParaRPr lang="cs-CZ" sz="2400" dirty="0" smtClean="0"/>
          </a:p>
          <a:p>
            <a:r>
              <a:rPr lang="cs-CZ" sz="2400" dirty="0" smtClean="0"/>
              <a:t>Velmi </a:t>
            </a:r>
            <a:r>
              <a:rPr lang="cs-CZ" sz="2400" dirty="0"/>
              <a:t>nízký podíl nekvalifikovaných naopak má Švédsko (5,1 %), Česká republika (5,6 %), Finsko (6,3 %), Řecko (6,5 %) a Polsko (6,8 %). 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513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510652"/>
            <a:ext cx="8277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2. Vývoj počtu obyvatel zemí střední Evropy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Pramen: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2014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02687"/>
              </p:ext>
            </p:extLst>
          </p:nvPr>
        </p:nvGraphicFramePr>
        <p:xfrm>
          <a:off x="827583" y="1628799"/>
          <a:ext cx="8135443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1365127"/>
                <a:gridCol w="846086"/>
                <a:gridCol w="846086"/>
                <a:gridCol w="847713"/>
                <a:gridCol w="847713"/>
                <a:gridCol w="847713"/>
                <a:gridCol w="847713"/>
                <a:gridCol w="847713"/>
                <a:gridCol w="839579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cs-CZ" sz="1300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Celkový počet obyvatel (v tis. osob)</a:t>
                      </a:r>
                      <a:endParaRPr lang="cs-CZ" sz="1300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(28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482 496,7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494 884,8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496 599,7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497 256,2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498 336,5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499 597,5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500 457,5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(27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465 892,7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478 279,4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490 659,7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492 374,7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493 031,0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494 111,3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495 372,6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496 232,3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Česká republika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10 222,1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10 229,3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10 421,9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10 498,8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10 521,5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10 496,7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10 514,6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10 520,7</a:t>
                      </a:r>
                      <a:endParaRPr lang="cs-CZ" sz="13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Německo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81 107,5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81 528,7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81 264,8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80 966,9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80 760,1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80 804,8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81 027,4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81 178,5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Maďarsko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9 927,1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9 931,5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9 892,7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9 866,7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9 851,8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9 832,5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9 802,4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9 778,6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Rakousko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7 942,2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8 108,6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8 219,8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8 238,4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8 259,4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8 290,4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8 329,1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8 353,9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Polsko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30 535,3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31 257,7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37 158,1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37 196,0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36 585,0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36 600,1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36 609,7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36 586,4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Slovinsko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1 988,2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1 999,4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2 032,7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2 037,3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2 048,1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2 051,3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2 055,9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2 059,0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Slovensko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5 377,0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5 379,4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5 395,8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5 409,4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5 421,8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5 392,4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5 404,3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3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5 410,8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0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7584" y="93418"/>
            <a:ext cx="84589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Podíl manuálních nekvalifikovaných pracovníků (kategorie ISCO 9) na celkové zaměstnanosti (</a:t>
            </a:r>
            <a:r>
              <a:rPr lang="cs-CZ" sz="2800" b="1" dirty="0" smtClean="0"/>
              <a:t>2013)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3515"/>
            <a:ext cx="8063433" cy="439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8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IV. Nezaměstnanost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040560"/>
          </a:xfrm>
        </p:spPr>
        <p:txBody>
          <a:bodyPr/>
          <a:lstStyle/>
          <a:p>
            <a:r>
              <a:rPr lang="cs-CZ" sz="2400" dirty="0"/>
              <a:t>K datu 30.11.2014 bylo v Evropské unii (EU 28) statisticky zjištěno 24,423 </a:t>
            </a:r>
            <a:r>
              <a:rPr lang="cs-CZ" sz="2400" dirty="0" smtClean="0"/>
              <a:t>tis. </a:t>
            </a:r>
            <a:r>
              <a:rPr lang="cs-CZ" sz="2400" dirty="0"/>
              <a:t>osob nezaměstnaných, z toho 18,394 </a:t>
            </a:r>
            <a:r>
              <a:rPr lang="cs-CZ" sz="2400" dirty="0" smtClean="0"/>
              <a:t>tis. </a:t>
            </a:r>
            <a:r>
              <a:rPr lang="cs-CZ" sz="2400" dirty="0"/>
              <a:t>jich bylo přímo v Eurozóně. </a:t>
            </a:r>
          </a:p>
          <a:p>
            <a:r>
              <a:rPr lang="cs-CZ" sz="2400" dirty="0"/>
              <a:t>Míra nezaměstnanosti dosáhla v Unii hodnoty 10,0 %, ve vlastní Eurozóně byla ale značně vyšší (11,5 %). Úroveň nezaměstnanosti, která nyní je v Unii stále mimořádně vysoká, se tak za posledních 12 měsíců znatelně snížila (o 07 </a:t>
            </a:r>
            <a:r>
              <a:rPr lang="cs-CZ" sz="2400" dirty="0" err="1"/>
              <a:t>p.b</a:t>
            </a:r>
            <a:r>
              <a:rPr lang="cs-CZ" sz="2400" dirty="0"/>
              <a:t>.).  </a:t>
            </a:r>
            <a:endParaRPr lang="cs-CZ" sz="2400" dirty="0" smtClean="0"/>
          </a:p>
          <a:p>
            <a:r>
              <a:rPr lang="cs-CZ" sz="2400" dirty="0" smtClean="0"/>
              <a:t>Oproti </a:t>
            </a:r>
            <a:r>
              <a:rPr lang="cs-CZ" sz="2400" dirty="0"/>
              <a:t>rekordnímu stavu, dosaženému v září 2013 (tehdy míra nezaměstnanosti činila 12,2 % a bez práce bylo v Unii 26,872 mil. osob), se počet nezaměstnaných snížil o 2,449 mil. osob, tedy skoro o desetinu původního stavu. 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688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745" y="260648"/>
            <a:ext cx="8435280" cy="1143000"/>
          </a:xfrm>
        </p:spPr>
        <p:txBody>
          <a:bodyPr/>
          <a:lstStyle/>
          <a:p>
            <a:r>
              <a:rPr lang="cs-CZ" sz="4000" b="1" dirty="0" smtClean="0"/>
              <a:t>Rozdíly v úrovni nezaměstnanosti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cs-CZ" sz="2400" dirty="0"/>
              <a:t>V současné době jsou nezaměstnaností nejvíce postiženy země jižní Evropy, zejména Řecko (s mírou nezaměstnanosti ve výši 25,7 %), Španělsko (23,9 %), Kypr (16,8 %), Chorvatsko (16,6 %), Portugalsko (13,9 %) a Itálie (13,4 %). Za nimi následuje Slovensko (12,6 %) a Bulharsko (11,1 %). </a:t>
            </a:r>
          </a:p>
          <a:p>
            <a:r>
              <a:rPr lang="cs-CZ" sz="2400" dirty="0"/>
              <a:t>Naopak nejnižší je současné době nezaměstnanost v zemích střední Evropy, a to především v Rakousku (4,9 %) a Německu (5,0 %); Česká republika (5,8 %) je v pořadí třetí, a dále následuje Malta (5,8 %), Lucembursko (5,9 %), Velká Británie (5,9 %), Dánsko (6,4 %) a Nizozemí (6,5 %). 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015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cs-CZ" sz="4000" b="1" dirty="0" smtClean="0"/>
              <a:t>Dopady recese na nezaměstnanost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9513" y="1432948"/>
            <a:ext cx="7787208" cy="487637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Před nástupem hospodářské recese se regionální rozložení nezaměstnanosti v Unii výrazně odlišovalo od dnešního stavu. Koncem září 2008 byla nezaměstnanost nejvyšší ve Španělsku (11,9 %), za nímž následovalo Slovensko (10,0 %), Maďarsko (7,9 %) a Francie (7,9 %). Nezaměstnanost v Řecku dosahovala pouhých 7,5 %, což bylo jen nepatrně více, než tehdy v Německu (to zaujímalo mírou nezaměstnanosti ve výši 7,1 % v Unii sedmou nejhorší pozici). </a:t>
            </a:r>
          </a:p>
          <a:p>
            <a:r>
              <a:rPr lang="cs-CZ" sz="2400" dirty="0"/>
              <a:t>Míru nezaměstnanosti fakticky na úrovni přirozené míry (tedy nejnižší možnou) vykazovalo tehdy pět zemí: Nizozemí (2,5 %), Dánsko (2,9 %) a Rakousko (3,2 %), Kypr (3,8 %) a Slovinsko (4,1 %). </a:t>
            </a:r>
          </a:p>
          <a:p>
            <a:endParaRPr lang="cs-CZ" dirty="0"/>
          </a:p>
        </p:txBody>
      </p:sp>
      <p:pic>
        <p:nvPicPr>
          <p:cNvPr id="6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108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Rozdíly v nezaměstnanosti mužů a žen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cs-CZ" sz="2400" dirty="0"/>
              <a:t>Zatímco v roce 2000 při celkové míře nezaměstnanosti ve výši 9,3 % dosahovala míra nezaměstnanosti mužů hodnoty 8,2 %, v souboru žen činila 10,6 %, a byla tedy výrazně vyšší, o 2,4 p. b. </a:t>
            </a:r>
          </a:p>
          <a:p>
            <a:r>
              <a:rPr lang="cs-CZ" sz="2400" dirty="0"/>
              <a:t>V roce 2013 je rozdíl mezi mírou nezaměstnaností mužů a žen v EU pouze 0,1 p. b. Znamená to jednoznačně, že ekonomická recese výrazným způsobem postihla odvětví a pracovní pozice, v nichž se uplatňují především muži. Úroveň jejich nezaměstnanosti za posledních 13 let vzrostla o 2,5 p. b., tedy výrazně, zatímco v souboru žen dosahuje nárůst pouze 0,2 p. b. 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056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7583" y="442998"/>
            <a:ext cx="8135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Míra nezaměstnanosti v zemích Evropské </a:t>
            </a:r>
            <a:r>
              <a:rPr lang="cs-CZ" sz="2800" b="1" dirty="0" smtClean="0"/>
              <a:t>unie</a:t>
            </a:r>
          </a:p>
          <a:p>
            <a:pPr marL="0" indent="0">
              <a:buNone/>
            </a:pPr>
            <a:r>
              <a:rPr lang="cs-CZ" sz="2800" b="1" dirty="0" smtClean="0"/>
              <a:t>k datu 30.11.2014</a:t>
            </a:r>
            <a:endParaRPr lang="cs-CZ" sz="2800" b="1" dirty="0"/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87261"/>
            <a:ext cx="7921130" cy="4597636"/>
          </a:xfrm>
          <a:prstGeom prst="rect">
            <a:avLst/>
          </a:prstGeom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34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9592" y="436291"/>
            <a:ext cx="8495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Míra nezaměstnanosti osob do 25 let v zemích Evropské unie (k </a:t>
            </a:r>
            <a:r>
              <a:rPr lang="cs-CZ" sz="2800" b="1" dirty="0" smtClean="0"/>
              <a:t>30.11.2014)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59" y="1268760"/>
            <a:ext cx="8351465" cy="4857404"/>
          </a:xfrm>
        </p:spPr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1" y="1556792"/>
            <a:ext cx="7398369" cy="4464496"/>
          </a:xfrm>
          <a:prstGeom prst="rect">
            <a:avLst/>
          </a:prstGeom>
        </p:spPr>
      </p:pic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3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V. Cizinci na pracovním trhu (1)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cs-CZ" sz="2800" dirty="0"/>
              <a:t>V roce 2013 bylo v Evropské unii zaměstnáno celkem 15 171,0 tis. cizinců. Jejich největší počet byl soustředěn do Německa; zde jich pracuje 3857,8 tis. (25,4 % z </a:t>
            </a:r>
            <a:r>
              <a:rPr lang="cs-CZ" sz="2800" dirty="0" err="1"/>
              <a:t>celounijního</a:t>
            </a:r>
            <a:r>
              <a:rPr lang="cs-CZ" sz="2800" dirty="0"/>
              <a:t> počtu). Na druhém místě je Velká Británie (2651,6 tis. cizinců), následovaná Itálii (2355,1 tis. cizinců) a Španělskem (1925,6 tis. cizinců). Francie je v tomto pořadí až pátá (1392,7 tis. cizinců) a Rakousko je s počtem 500,2 tis. zaměstnaných cizinců šesté.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7386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442998"/>
            <a:ext cx="82772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zaměstnaných cizinců na celkovém počtu zaměstnaných osob v zemích EU </a:t>
            </a:r>
            <a:r>
              <a:rPr lang="cs-CZ" sz="2800" b="1" dirty="0" smtClean="0"/>
              <a:t>(2013)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sp>
        <p:nvSpPr>
          <p:cNvPr id="2" name="Obdélník 1"/>
          <p:cNvSpPr/>
          <p:nvPr/>
        </p:nvSpPr>
        <p:spPr bwMode="auto">
          <a:xfrm>
            <a:off x="1403648" y="2241550"/>
            <a:ext cx="7200800" cy="46737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6857"/>
            <a:ext cx="8153662" cy="484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 bwMode="auto">
          <a:xfrm flipV="1">
            <a:off x="5976156" y="2200766"/>
            <a:ext cx="2986869" cy="45719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13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Cizinci na pracovním trhu </a:t>
            </a:r>
            <a:r>
              <a:rPr lang="cs-CZ" b="1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Po roce 2000 se v Evropské unii počet zaměstnaných cizinců zdvojnásobil (zvýšil se o 99,5 %), a to navzdory tíživé ekonomické recesi. V absolutním vyjádření to představuje nárůst počtu zaměstnaných cizinců o 7566,7 tis. osob. Z jednotlivých členských zemí Unie největší nárůst jejich počtu za posledních 13 let vykazuje Velká Británie (o 1538,7 tis. osob) a Španělsko (1502,3 osob), za nimi s velkým odstupem následuje Německo, v němž počet zaměstnaných cizinců vzrostl o 860,0 tis. osob.</a:t>
            </a:r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97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68016" y="476672"/>
            <a:ext cx="41681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2. Míra zaměstnanosti</a:t>
            </a: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2093" y="1209429"/>
            <a:ext cx="7643192" cy="4163787"/>
          </a:xfrm>
        </p:spPr>
        <p:txBody>
          <a:bodyPr/>
          <a:lstStyle/>
          <a:p>
            <a:r>
              <a:rPr lang="cs-CZ" sz="2000" dirty="0"/>
              <a:t>Z hlediska národohospodářského podstatně větší význam než míra ekonomické aktivity má </a:t>
            </a:r>
            <a:r>
              <a:rPr lang="cs-CZ" sz="2000" b="1" dirty="0"/>
              <a:t>míra zaměstnanosti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věkové kohortě 15 – 74 let dosáhla za rok </a:t>
            </a:r>
            <a:r>
              <a:rPr lang="cs-CZ" sz="2000" dirty="0" smtClean="0"/>
              <a:t>2013 </a:t>
            </a:r>
            <a:r>
              <a:rPr lang="cs-CZ" sz="2000" dirty="0"/>
              <a:t>v EU průměrné hodnoty </a:t>
            </a:r>
            <a:r>
              <a:rPr lang="cs-CZ" sz="2000" dirty="0" smtClean="0"/>
              <a:t>57,0 </a:t>
            </a:r>
            <a:r>
              <a:rPr lang="cs-CZ" sz="2000" dirty="0"/>
              <a:t>%, přičemž nejvyšší byla v Nizozemí (</a:t>
            </a:r>
            <a:r>
              <a:rPr lang="cs-CZ" sz="2000" dirty="0" smtClean="0"/>
              <a:t>66,0 </a:t>
            </a:r>
            <a:r>
              <a:rPr lang="cs-CZ" sz="2000" dirty="0"/>
              <a:t>%) a ve Švédsku (</a:t>
            </a:r>
            <a:r>
              <a:rPr lang="cs-CZ" sz="2000" dirty="0" smtClean="0"/>
              <a:t>65,7 </a:t>
            </a:r>
            <a:r>
              <a:rPr lang="cs-CZ" sz="2000" dirty="0"/>
              <a:t>%), zatímco </a:t>
            </a:r>
            <a:r>
              <a:rPr lang="cs-CZ" sz="2000" dirty="0" smtClean="0"/>
              <a:t>nejnižší </a:t>
            </a:r>
            <a:r>
              <a:rPr lang="cs-CZ" sz="2000" dirty="0"/>
              <a:t>byla v Chorvatsku (</a:t>
            </a:r>
            <a:r>
              <a:rPr lang="cs-CZ" sz="2000" dirty="0" smtClean="0"/>
              <a:t>41,7 </a:t>
            </a:r>
            <a:r>
              <a:rPr lang="cs-CZ" sz="2000" dirty="0"/>
              <a:t>%) a Řecku (</a:t>
            </a:r>
            <a:r>
              <a:rPr lang="cs-CZ" sz="2000" dirty="0" smtClean="0"/>
              <a:t>43,4 </a:t>
            </a:r>
            <a:r>
              <a:rPr lang="cs-CZ" sz="2000" dirty="0"/>
              <a:t>%). </a:t>
            </a:r>
            <a:endParaRPr lang="cs-CZ" sz="2000" dirty="0" smtClean="0"/>
          </a:p>
          <a:p>
            <a:r>
              <a:rPr lang="cs-CZ" sz="2000" dirty="0" smtClean="0"/>
              <a:t>Ze </a:t>
            </a:r>
            <a:r>
              <a:rPr lang="cs-CZ" sz="2000" dirty="0"/>
              <a:t>zemí střední Evropy nejvyšší hodnoty míry zaměstnanosti </a:t>
            </a:r>
            <a:r>
              <a:rPr lang="cs-CZ" sz="2000" dirty="0" smtClean="0"/>
              <a:t>vykazuje Německo a Rakousko (64,1 % a 63,9 %), </a:t>
            </a:r>
            <a:r>
              <a:rPr lang="cs-CZ" sz="2000" dirty="0"/>
              <a:t>nejnižší </a:t>
            </a:r>
            <a:r>
              <a:rPr lang="cs-CZ" sz="2000" dirty="0" smtClean="0"/>
              <a:t>je v Maďarsku (51,6 %). </a:t>
            </a:r>
          </a:p>
          <a:p>
            <a:r>
              <a:rPr lang="cs-CZ" sz="2000" dirty="0" smtClean="0"/>
              <a:t>V</a:t>
            </a:r>
            <a:r>
              <a:rPr lang="cs-CZ" sz="2000" dirty="0"/>
              <a:t> České republice má tento ukazatel nadprůměrnou </a:t>
            </a:r>
            <a:r>
              <a:rPr lang="cs-CZ" sz="2000" dirty="0" smtClean="0"/>
              <a:t>hodnotu; dosahuje 59,8 </a:t>
            </a:r>
            <a:r>
              <a:rPr lang="cs-CZ" sz="2000" dirty="0"/>
              <a:t>%, což je o </a:t>
            </a:r>
            <a:r>
              <a:rPr lang="cs-CZ" sz="2000" dirty="0" smtClean="0"/>
              <a:t>2,8 </a:t>
            </a:r>
            <a:r>
              <a:rPr lang="cs-CZ" sz="2000" dirty="0" err="1"/>
              <a:t>p.b</a:t>
            </a:r>
            <a:r>
              <a:rPr lang="cs-CZ" sz="2000" dirty="0"/>
              <a:t>. nad </a:t>
            </a:r>
            <a:r>
              <a:rPr lang="cs-CZ" sz="2000" dirty="0" err="1"/>
              <a:t>celounijním</a:t>
            </a:r>
            <a:r>
              <a:rPr lang="cs-CZ" sz="2000" dirty="0"/>
              <a:t> </a:t>
            </a:r>
            <a:r>
              <a:rPr lang="cs-CZ" sz="2000" dirty="0" smtClean="0"/>
              <a:t>průměrem.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05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Míra nezaměstnanosti cizinců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dirty="0"/>
              <a:t>Míra nezaměstnanosti cizinců, což je ukazatel, který nejlépe vypovídá o schopnosti státu využívat práci cizinců, je nejvyšší v současné době v Řecku. Zde dosahuje hodnoty 37,9 %, což znamená, že čtyři z deseti ekonomicky aktivních cizinců v této zemi patří do kategorie nezaměstnaných. Velmi vysokou hodnotu vykazuje i Španělsko (37,0 % z ekonomicky aktivních cizinců je nezaměstnáno) a Portugalsko (29,2 %). Na dalších místech se nachází Slovinsko (25,0 %), Švédsko (20,7 %), Francie (18,9 %) a Itálie (17,3 %). Celkově nejnižší míru nezaměstnanosti v souboru cizinců vykázala v roce 2013 Česká republika (7,1 %), Lucembursko (8,1 %) a Velká Británie (9,1 %). Relativně nízkou míru nezaměstnanosti má dále i Rakousko (9,5 %) a Německo (10,0 %). </a:t>
            </a:r>
            <a:endParaRPr lang="cs-CZ" sz="2200" dirty="0" smtClean="0"/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627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9591" y="260648"/>
            <a:ext cx="806343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Podíl nezaměstnaných cizinců na celkovém počtu nezaměstnaných osob v zemích EU </a:t>
            </a:r>
            <a:r>
              <a:rPr lang="cs-CZ" sz="2800" b="1" dirty="0" smtClean="0"/>
              <a:t>(2013)</a:t>
            </a:r>
            <a:endParaRPr lang="cs-CZ" sz="2800" b="1" dirty="0"/>
          </a:p>
          <a:p>
            <a:pPr eaLnBrk="1" hangingPunct="1"/>
            <a:endParaRPr lang="cs-CZ" sz="1600" dirty="0" smtClean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</p:txBody>
      </p:sp>
      <p:sp>
        <p:nvSpPr>
          <p:cNvPr id="2" name="Obdélník 1"/>
          <p:cNvSpPr/>
          <p:nvPr/>
        </p:nvSpPr>
        <p:spPr bwMode="auto">
          <a:xfrm>
            <a:off x="1403648" y="2241550"/>
            <a:ext cx="7200800" cy="46737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1908175" y="2249488"/>
            <a:ext cx="6048201" cy="459432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77747"/>
            <a:ext cx="79670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403648" y="1963226"/>
            <a:ext cx="7128792" cy="45719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79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latin typeface="Tahoma" pitchFamily="34" charset="0"/>
              </a:rPr>
              <a:t/>
            </a:r>
            <a:br>
              <a:rPr lang="cs-CZ" b="1" dirty="0" smtClean="0">
                <a:latin typeface="Tahoma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 Odhad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dalšího vývoje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2800" dirty="0">
                <a:latin typeface="Tahoma" pitchFamily="34" charset="0"/>
              </a:rPr>
              <a:t/>
            </a:r>
            <a:br>
              <a:rPr lang="cs-CZ" sz="2800" dirty="0">
                <a:latin typeface="Tahoma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/>
          <a:lstStyle/>
          <a:p>
            <a:r>
              <a:rPr lang="cs-CZ" dirty="0" smtClean="0"/>
              <a:t>Prognózy v oblasti pracovních sil je velmi obtížné provádět i v krátkodobém časovém horizontu.</a:t>
            </a:r>
          </a:p>
          <a:p>
            <a:r>
              <a:rPr lang="cs-CZ" dirty="0" smtClean="0"/>
              <a:t>Ve střednědobém časovém horizontu (nad 10 let) </a:t>
            </a:r>
            <a:r>
              <a:rPr lang="cs-CZ" dirty="0"/>
              <a:t>se prakticky </a:t>
            </a:r>
            <a:r>
              <a:rPr lang="cs-CZ" dirty="0" smtClean="0"/>
              <a:t>neprovádějí, stejně jako projekce dlouhodobé (nad 25 let) :  </a:t>
            </a:r>
            <a:r>
              <a:rPr lang="cs-CZ" dirty="0">
                <a:solidFill>
                  <a:srgbClr val="0033CC"/>
                </a:solidFill>
              </a:rPr>
              <a:t>„…všechny demografické prognózy jsou demografickými omyly</a:t>
            </a:r>
            <a:r>
              <a:rPr lang="cs-CZ" dirty="0" smtClean="0">
                <a:solidFill>
                  <a:srgbClr val="0033CC"/>
                </a:solidFill>
              </a:rPr>
              <a:t>…“ (A</a:t>
            </a:r>
            <a:r>
              <a:rPr lang="cs-CZ" dirty="0">
                <a:solidFill>
                  <a:srgbClr val="0033CC"/>
                </a:solidFill>
              </a:rPr>
              <a:t>. </a:t>
            </a:r>
            <a:r>
              <a:rPr lang="cs-CZ" dirty="0" err="1" smtClean="0">
                <a:solidFill>
                  <a:srgbClr val="0033CC"/>
                </a:solidFill>
              </a:rPr>
              <a:t>Sauvy</a:t>
            </a:r>
            <a:r>
              <a:rPr lang="cs-CZ" dirty="0" smtClean="0">
                <a:solidFill>
                  <a:srgbClr val="0033CC"/>
                </a:solidFill>
              </a:rPr>
              <a:t>)</a:t>
            </a:r>
            <a:endParaRPr lang="cs-CZ" dirty="0">
              <a:solidFill>
                <a:srgbClr val="0033CC"/>
              </a:solidFill>
            </a:endParaRP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7058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Přesto závěrem….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78112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Zdá se být nepochybné, že v dalším období: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přirozený přírůstek v ČR bude záporný, a že tedy početní růst populace bude nutno zajistit ze zdrojů mimo území státu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Přestože nezaměstnanost v ČR se pravděpodobně již nikdy nesníží pod úroveň z roku 2008, zaměstnavatelská sféra </a:t>
            </a:r>
            <a:r>
              <a:rPr lang="cs-CZ" b="1" dirty="0" smtClean="0"/>
              <a:t>nebude</a:t>
            </a:r>
            <a:r>
              <a:rPr lang="cs-CZ" dirty="0" smtClean="0"/>
              <a:t> mít k dispozici dostatek vhodných pracovních zdrojů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86735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Závěrem….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cs-CZ" dirty="0" smtClean="0"/>
              <a:t>Problém migrace v ČR (stejně jako ve všech moderních ekonomikách) bude v těchto podmínkách stále získávat na významu </a:t>
            </a:r>
            <a:r>
              <a:rPr lang="cs-CZ" dirty="0"/>
              <a:t>a bude </a:t>
            </a:r>
            <a:r>
              <a:rPr lang="cs-CZ" dirty="0" smtClean="0"/>
              <a:t>tedy velmi </a:t>
            </a:r>
            <a:r>
              <a:rPr lang="cs-CZ" dirty="0"/>
              <a:t>důležité ji efektivně </a:t>
            </a:r>
            <a:r>
              <a:rPr lang="cs-CZ" dirty="0" smtClean="0"/>
              <a:t>formovat</a:t>
            </a:r>
          </a:p>
          <a:p>
            <a:r>
              <a:rPr lang="cs-CZ" dirty="0"/>
              <a:t>Počet cizinců a také jejich podíl na obyvatelstvu a na pracovní síle bude v ČR poměrně rychle narůstat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323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Závěrem….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cs-CZ" dirty="0"/>
              <a:t>Úroveň kvalifikace pracovní síly se bude nadále formálně velmi rychle zvyšovat, přitom v souboru žen více než v souboru mužů</a:t>
            </a:r>
          </a:p>
          <a:p>
            <a:r>
              <a:rPr lang="cs-CZ" dirty="0"/>
              <a:t>Nekvalifikovaná pracovní síla zůstane z trhu práce v ČR vyloučena více, než ve většině ostatních zemí Unie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2520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Závěrem….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84784"/>
            <a:ext cx="7787208" cy="4824536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Sektorová skladba zaměstnanosti </a:t>
            </a:r>
            <a:r>
              <a:rPr lang="cs-CZ" sz="3000" dirty="0" smtClean="0"/>
              <a:t>v ČR se </a:t>
            </a:r>
            <a:r>
              <a:rPr lang="cs-CZ" sz="3000" dirty="0"/>
              <a:t>v průběhu příštích let </a:t>
            </a:r>
            <a:r>
              <a:rPr lang="cs-CZ" sz="3000" dirty="0" smtClean="0"/>
              <a:t>změní; přestože průmysl nadále zůstane hnacím motorem ekonomiky, </a:t>
            </a:r>
            <a:r>
              <a:rPr lang="cs-CZ" sz="3000" dirty="0"/>
              <a:t>podíl pracovníků v </a:t>
            </a:r>
            <a:r>
              <a:rPr lang="cs-CZ" sz="3000" dirty="0" smtClean="0"/>
              <a:t>něm </a:t>
            </a:r>
            <a:r>
              <a:rPr lang="cs-CZ" sz="3000" dirty="0"/>
              <a:t>se bude </a:t>
            </a:r>
            <a:r>
              <a:rPr lang="cs-CZ" sz="3000" dirty="0" smtClean="0"/>
              <a:t>v</a:t>
            </a:r>
            <a:r>
              <a:rPr lang="cs-CZ" sz="3000" dirty="0"/>
              <a:t> souladu s </a:t>
            </a:r>
            <a:r>
              <a:rPr lang="cs-CZ" sz="3000" dirty="0" smtClean="0"/>
              <a:t>celoevropským </a:t>
            </a:r>
            <a:r>
              <a:rPr lang="cs-CZ" sz="3000" dirty="0"/>
              <a:t>trendem </a:t>
            </a:r>
            <a:r>
              <a:rPr lang="cs-CZ" sz="3000" dirty="0" smtClean="0"/>
              <a:t>nadále </a:t>
            </a:r>
            <a:r>
              <a:rPr lang="cs-CZ" sz="3000" dirty="0"/>
              <a:t>snižovat a zastoupení terciární sféry poroste. </a:t>
            </a:r>
            <a:r>
              <a:rPr lang="cs-CZ" sz="3000" dirty="0" smtClean="0"/>
              <a:t>Vzrostou ale nároky na kvalifikaci lidí zejména v průmyslu. Podíl </a:t>
            </a:r>
            <a:r>
              <a:rPr lang="cs-CZ" sz="3000" dirty="0"/>
              <a:t>zemědělství na zaměstnanosti sice také poklesne, ale z hlediska absolutních počtů již ne příliš významně. Počet pracovníků ve stavebnictví se </a:t>
            </a:r>
            <a:r>
              <a:rPr lang="cs-CZ" sz="3000" dirty="0" smtClean="0"/>
              <a:t>pravděpodobně mírně </a:t>
            </a:r>
            <a:r>
              <a:rPr lang="cs-CZ" sz="3000" dirty="0"/>
              <a:t>zvýší.</a:t>
            </a:r>
          </a:p>
          <a:p>
            <a:endParaRPr lang="cs-CZ" sz="3000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6941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Závěrem….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8135440" cy="5244956"/>
          </a:xfrm>
        </p:spPr>
        <p:txBody>
          <a:bodyPr/>
          <a:lstStyle/>
          <a:p>
            <a:r>
              <a:rPr lang="cs-CZ" sz="2800" dirty="0"/>
              <a:t>Návazně na trendy v odvětvové struktuře se bude měnit i struktura pracovních pozic, která je dána kategorizací zaměstnání. Počty pracovníků v řemeslných profesích se sníží </a:t>
            </a:r>
            <a:r>
              <a:rPr lang="cs-CZ" sz="2800" dirty="0" smtClean="0"/>
              <a:t>a </a:t>
            </a:r>
            <a:r>
              <a:rPr lang="cs-CZ" sz="2800" dirty="0"/>
              <a:t>pravděpodobně i počet pracovníků při „obsluze strojů“. Bude velmi důležité usilovat o to, aby </a:t>
            </a:r>
            <a:r>
              <a:rPr lang="cs-CZ" sz="2800" dirty="0" smtClean="0"/>
              <a:t>početní poměr </a:t>
            </a:r>
            <a:r>
              <a:rPr lang="cs-CZ" sz="2800" dirty="0"/>
              <a:t>pracovníků zařazených do těchto dvou dělnických profesí se klonil co nejvíce k hlavní třídě 7, tedy k tomu, aby do naší průmyslové základny byly co nejvíce přiváděny výroby, vyžadující vysoce kvalifikovanou pracovní sílu.</a:t>
            </a:r>
          </a:p>
          <a:p>
            <a:endParaRPr lang="cs-CZ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7773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Závěrem….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Úkolem  zaměstnavatelů bude </a:t>
            </a:r>
            <a:r>
              <a:rPr lang="cs-CZ" sz="2400" dirty="0"/>
              <a:t>zatraktivnit své pracovní pozice tak, aby žáci odcházející ze základních škol měli zájem učňovské obory studovat a následně v řemeslných profesích pracovat. </a:t>
            </a:r>
            <a:endParaRPr lang="cs-CZ" sz="2400" dirty="0" smtClean="0"/>
          </a:p>
          <a:p>
            <a:r>
              <a:rPr lang="cs-CZ" sz="2400" dirty="0" smtClean="0"/>
              <a:t>Úkolem </a:t>
            </a:r>
            <a:r>
              <a:rPr lang="cs-CZ" sz="2400" dirty="0"/>
              <a:t>státní správy a regionální samosprávy bude zajistit zachování dostatečně široké škály a zároveň </a:t>
            </a:r>
            <a:r>
              <a:rPr lang="cs-CZ" sz="2400" dirty="0" smtClean="0"/>
              <a:t>velmi dobré </a:t>
            </a:r>
            <a:r>
              <a:rPr lang="cs-CZ" sz="2400" dirty="0"/>
              <a:t>odborné úrovně učebních a studijních oborů tak, aby vzdělávací systém v ČR byl schopen připravovat </a:t>
            </a:r>
            <a:r>
              <a:rPr lang="cs-CZ" sz="2400" dirty="0" smtClean="0"/>
              <a:t> </a:t>
            </a:r>
            <a:r>
              <a:rPr lang="cs-CZ" sz="2400" dirty="0"/>
              <a:t>kvalifikované odborníky </a:t>
            </a:r>
            <a:r>
              <a:rPr lang="cs-CZ" sz="2400" dirty="0" smtClean="0"/>
              <a:t>ve vyžadovaných</a:t>
            </a:r>
            <a:r>
              <a:rPr lang="cs-CZ" sz="2400" dirty="0"/>
              <a:t> </a:t>
            </a:r>
            <a:r>
              <a:rPr lang="cs-CZ" sz="2400" dirty="0" smtClean="0"/>
              <a:t>profesích. </a:t>
            </a:r>
          </a:p>
          <a:p>
            <a:r>
              <a:rPr lang="cs-CZ" sz="2400" dirty="0" smtClean="0"/>
              <a:t>Ti  musí mít dostatečný odborný základ a být současně dostatečně flexibilní, aby byli schopni reagovat na zvyšující se nároky zaměstnavatelů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Úřady práce budou mít nadále nezastupitelnou partnerskou roli</a:t>
            </a:r>
            <a:endParaRPr lang="cs-CZ" sz="2400" dirty="0" smtClean="0"/>
          </a:p>
          <a:p>
            <a:endParaRPr lang="cs-CZ" sz="2400" dirty="0"/>
          </a:p>
          <a:p>
            <a:endParaRPr lang="cs-CZ" sz="2200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Závěrem….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cs-CZ" dirty="0"/>
              <a:t>Úroveň nezaměstnanosti v ČR bude oproti unijnímu </a:t>
            </a:r>
            <a:r>
              <a:rPr lang="cs-CZ" dirty="0" smtClean="0"/>
              <a:t>průměru </a:t>
            </a:r>
            <a:r>
              <a:rPr lang="cs-CZ" dirty="0"/>
              <a:t>nižší. </a:t>
            </a:r>
            <a:r>
              <a:rPr lang="cs-CZ" dirty="0" smtClean="0"/>
              <a:t>Bude to </a:t>
            </a:r>
            <a:r>
              <a:rPr lang="cs-CZ" dirty="0"/>
              <a:t>dáno jak naší velmi dobrou polohou ve střední Evropě, </a:t>
            </a:r>
            <a:r>
              <a:rPr lang="cs-CZ" dirty="0" smtClean="0"/>
              <a:t>tak </a:t>
            </a:r>
            <a:r>
              <a:rPr lang="cs-CZ" dirty="0"/>
              <a:t>(s tím </a:t>
            </a:r>
            <a:r>
              <a:rPr lang="cs-CZ" dirty="0" smtClean="0"/>
              <a:t>souvisejícím) </a:t>
            </a:r>
            <a:r>
              <a:rPr lang="cs-CZ" dirty="0"/>
              <a:t>velmi dobrým napojením naší ekonomiky na nejdůležitější hospodářský prostor Evropy. </a:t>
            </a:r>
            <a:endParaRPr lang="cs-CZ" dirty="0" smtClean="0"/>
          </a:p>
          <a:p>
            <a:r>
              <a:rPr lang="cs-CZ" dirty="0" smtClean="0"/>
              <a:t>Kvalifikovaná pracovní síla bude základním faktorem pro získání a udržení investic v ČR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54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552" y="529293"/>
            <a:ext cx="8280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 smtClean="0">
                <a:latin typeface="Tahoma" pitchFamily="34" charset="0"/>
              </a:rPr>
              <a:t>3. Základní charakteristiky pracovního trhu</a:t>
            </a:r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1"/>
            <a:ext cx="7643192" cy="4464496"/>
          </a:xfrm>
        </p:spPr>
        <p:txBody>
          <a:bodyPr/>
          <a:lstStyle/>
          <a:p>
            <a:r>
              <a:rPr lang="cs-CZ" sz="2000" dirty="0"/>
              <a:t>V roce 2013 </a:t>
            </a:r>
            <a:r>
              <a:rPr lang="cs-CZ" sz="2000" dirty="0" smtClean="0"/>
              <a:t>bylo v</a:t>
            </a:r>
            <a:r>
              <a:rPr lang="cs-CZ" sz="2000" dirty="0"/>
              <a:t> Evropské unii zaměstnáno celkem </a:t>
            </a:r>
            <a:r>
              <a:rPr lang="cs-CZ" sz="2000" dirty="0" smtClean="0"/>
              <a:t>217,3 mil. </a:t>
            </a:r>
            <a:r>
              <a:rPr lang="cs-CZ" sz="2000" dirty="0"/>
              <a:t>pracovníků, z toho </a:t>
            </a:r>
            <a:r>
              <a:rPr lang="cs-CZ" sz="2000" dirty="0" smtClean="0"/>
              <a:t>117,9 mil. </a:t>
            </a:r>
            <a:r>
              <a:rPr lang="cs-CZ" sz="2000" dirty="0"/>
              <a:t>mužů (tj. 54,3 %) a </a:t>
            </a:r>
            <a:r>
              <a:rPr lang="cs-CZ" sz="2000" dirty="0" smtClean="0"/>
              <a:t>99,4 mil. </a:t>
            </a:r>
            <a:r>
              <a:rPr lang="cs-CZ" sz="2000" dirty="0"/>
              <a:t>žen. Nejsilnějším státem Unie je v tomto ohledu Německo (</a:t>
            </a:r>
            <a:r>
              <a:rPr lang="cs-CZ" sz="2000" dirty="0" smtClean="0"/>
              <a:t>40,4 </a:t>
            </a:r>
            <a:r>
              <a:rPr lang="cs-CZ" sz="2000" dirty="0"/>
              <a:t>mil. </a:t>
            </a:r>
            <a:r>
              <a:rPr lang="cs-CZ" sz="2000" dirty="0" smtClean="0"/>
              <a:t>zaměstnaných osob</a:t>
            </a:r>
            <a:r>
              <a:rPr lang="cs-CZ" sz="2000" dirty="0"/>
              <a:t>). Česká republika se velikostí svého pracovního potenciálu řadí ke státům relativně velkým; mezi 28 členskými zeměmi je její pracovní potenciál devátý nejsilnější. </a:t>
            </a:r>
            <a:endParaRPr lang="cs-CZ" sz="2000" b="1" dirty="0"/>
          </a:p>
          <a:p>
            <a:pPr lvl="0"/>
            <a:r>
              <a:rPr lang="cs-CZ" sz="2000" dirty="0" smtClean="0"/>
              <a:t>Po </a:t>
            </a:r>
            <a:r>
              <a:rPr lang="cs-CZ" sz="2000" dirty="0"/>
              <a:t>roce 2000 se počet zaměstnaných mužů v Unii zvýšil o 2,4 %, tedy podstatně méně, než tomu bylo v souboru žen (nárůst o 12,8 %, </a:t>
            </a:r>
            <a:r>
              <a:rPr lang="cs-CZ" sz="2000" dirty="0" smtClean="0"/>
              <a:t>zde tedy rostl pětkrát </a:t>
            </a:r>
            <a:r>
              <a:rPr lang="cs-CZ" sz="2000" dirty="0"/>
              <a:t>intenzivněji!). </a:t>
            </a:r>
          </a:p>
          <a:p>
            <a:pPr lvl="0"/>
            <a:r>
              <a:rPr lang="cs-CZ" sz="2000" dirty="0" smtClean="0"/>
              <a:t>ČR </a:t>
            </a:r>
            <a:r>
              <a:rPr lang="cs-CZ" sz="2000" dirty="0"/>
              <a:t>zaznamenala v tomto ohledu vývoj výrazně netypický; počet zaměstnaných mužů se zvýšil o 6,5 %, zatímco počet zaměstnaných žen vzrostl pouze o 4,4 % původního stavu. 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3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437309" y="1689099"/>
            <a:ext cx="4416425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>
                <a:solidFill>
                  <a:srgbClr val="000000"/>
                </a:solidFill>
                <a:latin typeface="Tahoma" pitchFamily="34" charset="0"/>
              </a:rPr>
              <a:t>Děkuji </a:t>
            </a:r>
          </a:p>
          <a:p>
            <a:pPr algn="ctr" eaLnBrk="1" hangingPunct="1"/>
            <a:endParaRPr lang="cs-CZ" sz="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/>
            <a:r>
              <a:rPr lang="cs-CZ" sz="3600" b="1" dirty="0">
                <a:solidFill>
                  <a:srgbClr val="000000"/>
                </a:solidFill>
                <a:latin typeface="Tahoma" pitchFamily="34" charset="0"/>
              </a:rPr>
              <a:t>za </a:t>
            </a:r>
            <a:r>
              <a:rPr lang="cs-CZ" sz="3600" b="1" dirty="0" smtClean="0">
                <a:solidFill>
                  <a:srgbClr val="000000"/>
                </a:solidFill>
                <a:latin typeface="Tahoma" pitchFamily="34" charset="0"/>
              </a:rPr>
              <a:t>pozornost</a:t>
            </a:r>
            <a:endParaRPr lang="cs-CZ" sz="36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3" name="Text Box 73"/>
          <p:cNvSpPr txBox="1">
            <a:spLocks noChangeArrowheads="1"/>
          </p:cNvSpPr>
          <p:nvPr/>
        </p:nvSpPr>
        <p:spPr bwMode="auto">
          <a:xfrm>
            <a:off x="2268538" y="4581128"/>
            <a:ext cx="511202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 smtClean="0"/>
              <a:t>Ministerstvo práce a sociálních věcí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400" dirty="0" smtClean="0"/>
              <a:t>Ing. Jan Marek</a:t>
            </a:r>
          </a:p>
          <a:p>
            <a:pPr algn="ctr" eaLnBrk="1" hangingPunct="1">
              <a:spcBef>
                <a:spcPct val="50000"/>
              </a:spcBef>
            </a:pPr>
            <a:endParaRPr lang="cs-CZ" sz="2000" dirty="0"/>
          </a:p>
        </p:txBody>
      </p:sp>
      <p:pic>
        <p:nvPicPr>
          <p:cNvPr id="4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6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535" y="464156"/>
            <a:ext cx="85674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 dirty="0">
                <a:latin typeface="Tahoma" pitchFamily="34" charset="0"/>
              </a:rPr>
              <a:t>3</a:t>
            </a:r>
            <a:r>
              <a:rPr lang="cs-CZ" sz="2800" b="1" dirty="0" smtClean="0">
                <a:latin typeface="Tahoma" pitchFamily="34" charset="0"/>
              </a:rPr>
              <a:t>. Vývoj zaměstnanosti ve střední Evropě </a:t>
            </a:r>
            <a:endParaRPr lang="cs-CZ" sz="1600" dirty="0">
              <a:latin typeface="Tahoma" pitchFamily="34" charset="0"/>
            </a:endParaRPr>
          </a:p>
          <a:p>
            <a:pPr algn="ctr" eaLnBrk="1" hangingPunct="1"/>
            <a:endParaRPr lang="cs-CZ" sz="16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1400" b="1" dirty="0" smtClean="0"/>
              <a:t>Pramen: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2014</a:t>
            </a:r>
            <a:endParaRPr lang="cs-CZ" sz="1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97835"/>
              </p:ext>
            </p:extLst>
          </p:nvPr>
        </p:nvGraphicFramePr>
        <p:xfrm>
          <a:off x="827585" y="1628802"/>
          <a:ext cx="8091589" cy="3816420"/>
        </p:xfrm>
        <a:graphic>
          <a:graphicData uri="http://schemas.openxmlformats.org/drawingml/2006/table">
            <a:tbl>
              <a:tblPr firstRow="1" firstCol="1" bandRow="1"/>
              <a:tblGrid>
                <a:gridCol w="1432210"/>
                <a:gridCol w="831815"/>
                <a:gridCol w="831815"/>
                <a:gridCol w="833434"/>
                <a:gridCol w="833434"/>
                <a:gridCol w="831815"/>
                <a:gridCol w="831815"/>
                <a:gridCol w="835053"/>
                <a:gridCol w="830198"/>
              </a:tblGrid>
              <a:tr h="3816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cs-CZ" sz="1400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Celkový počet pracovníků v NH (v tis. osob)</a:t>
                      </a:r>
                      <a:endParaRPr lang="cs-CZ" sz="1400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16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(28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212 050,4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222 939,7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219 081,0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217 380,1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217 874,8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217 510,7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217 340,8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(27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202 019,2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210 477,5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221 304,1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217 475,7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215 838,9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216 382,3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216 064,8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215 950,6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Česká republika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4 675,1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4 764,0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5 002,5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4 934,3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4 885,2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4 872,7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4 890,1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4 937,1</a:t>
                      </a:r>
                      <a:endParaRPr lang="cs-CZ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Německo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36 324,1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36 361,6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38 541,5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38 471,1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38 737,8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39 737,1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40 080,0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40 450,1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Rakousko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3 683,6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3 824,4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4 089,9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4 077,5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4 096,3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4 143,8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4 183,7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4 175,1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Polsko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14 517,6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14 115,6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15 799,8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15 868,0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15 473,1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15 562,1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15 590,7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15 568,0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Slovinsko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893,6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949,2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996,1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980,7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966,0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936,1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923,8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905,9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Slovensko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2 083,4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2 215,2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2 433,7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2 366,3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2 317,5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2 315,3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2 329,0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2 329,2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42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698" y="509133"/>
            <a:ext cx="8703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200" b="1" dirty="0" smtClean="0">
                <a:latin typeface="Tahoma" pitchFamily="34" charset="0"/>
              </a:rPr>
              <a:t>Sektorová skladba zaměstnanosti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96752"/>
            <a:ext cx="8135440" cy="4929411"/>
          </a:xfrm>
        </p:spPr>
        <p:txBody>
          <a:bodyPr/>
          <a:lstStyle/>
          <a:p>
            <a:r>
              <a:rPr lang="cs-CZ" sz="2000" b="1" dirty="0" smtClean="0"/>
              <a:t>Sektorová </a:t>
            </a:r>
            <a:r>
              <a:rPr lang="cs-CZ" sz="2000" b="1" dirty="0"/>
              <a:t>skladba zaměstnanosti v ČR </a:t>
            </a:r>
            <a:r>
              <a:rPr lang="cs-CZ" sz="2000" dirty="0" smtClean="0"/>
              <a:t>v</a:t>
            </a:r>
            <a:r>
              <a:rPr lang="cs-CZ" sz="2000" dirty="0"/>
              <a:t> roce </a:t>
            </a:r>
            <a:r>
              <a:rPr lang="cs-CZ" sz="2000" dirty="0" smtClean="0"/>
              <a:t>2013: </a:t>
            </a:r>
            <a:r>
              <a:rPr lang="cs-CZ" sz="2000" dirty="0"/>
              <a:t>primární sféra ekonomiky (zemědělství, lesnictví, rybolov) se na úhrnné zaměstnanosti podílela </a:t>
            </a:r>
            <a:r>
              <a:rPr lang="cs-CZ" sz="2000" dirty="0" smtClean="0"/>
              <a:t>3,0 </a:t>
            </a:r>
            <a:r>
              <a:rPr lang="cs-CZ" sz="2000" dirty="0"/>
              <a:t>%, podíl sekundární sféry (průmysl a stavebnictví) činil 37,5 %, zastoupení terciární sféry (ostatní odvětví národního hospodářství) pak dosahuje 59,5 %. </a:t>
            </a:r>
          </a:p>
          <a:p>
            <a:r>
              <a:rPr lang="cs-CZ" sz="2000" dirty="0"/>
              <a:t>Uvedená skladba zaměstnanosti se od </a:t>
            </a:r>
            <a:r>
              <a:rPr lang="cs-CZ" sz="2000" dirty="0" err="1"/>
              <a:t>celounijního</a:t>
            </a:r>
            <a:r>
              <a:rPr lang="cs-CZ" sz="2000" dirty="0"/>
              <a:t> průměru odlišuje výrazně. V ČR je </a:t>
            </a:r>
            <a:r>
              <a:rPr lang="cs-CZ" sz="2000" dirty="0" smtClean="0"/>
              <a:t>nižší </a:t>
            </a:r>
            <a:r>
              <a:rPr lang="cs-CZ" sz="2000" dirty="0"/>
              <a:t>zaměstnanost v primární sféře ekonomiky </a:t>
            </a:r>
            <a:r>
              <a:rPr lang="cs-CZ" sz="2000" dirty="0" smtClean="0"/>
              <a:t>(průměr EU činí </a:t>
            </a:r>
            <a:r>
              <a:rPr lang="cs-CZ" sz="2000" dirty="0"/>
              <a:t>4,9 %, je tedy o zhruba dvě třetiny vyšší), podstatně vyšší u nás než v EU je podíl zaměstnanosti v sekundární sféře (v EU dosahuje nyní pouze 24,2 %, je tedy o celou polovinu nižší), naopak zaměstnanost v terciární sféře je v ČR oproti </a:t>
            </a:r>
            <a:r>
              <a:rPr lang="cs-CZ" sz="2000" dirty="0" smtClean="0"/>
              <a:t>průměru EU (ten činí </a:t>
            </a:r>
            <a:r>
              <a:rPr lang="cs-CZ" sz="2000" dirty="0"/>
              <a:t>70,2 %) nižší skoro o </a:t>
            </a:r>
            <a:r>
              <a:rPr lang="cs-CZ" sz="2000" dirty="0" smtClean="0"/>
              <a:t>pětinu. </a:t>
            </a:r>
            <a:endParaRPr lang="cs-CZ" sz="2000" dirty="0"/>
          </a:p>
          <a:p>
            <a:r>
              <a:rPr lang="cs-CZ" sz="2000" dirty="0"/>
              <a:t>Po roce 2000 v Evropské unii dynamicky roste počet zaměstnaných v terciární sféře, zatímco zaměstnanost v ostatních dvou sektorech národního hospodářství trvale </a:t>
            </a:r>
            <a:r>
              <a:rPr lang="cs-CZ" sz="2000" dirty="0" smtClean="0"/>
              <a:t>klesá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400" b="1" dirty="0" smtClean="0"/>
          </a:p>
        </p:txBody>
      </p:sp>
      <p:pic>
        <p:nvPicPr>
          <p:cNvPr id="7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2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504" y="509132"/>
            <a:ext cx="9279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>
                <a:latin typeface="Tahoma" pitchFamily="34" charset="0"/>
              </a:rPr>
              <a:t>Vývoj zaměstnanosti ve střední Evropě (2000-2013)</a:t>
            </a:r>
            <a:endParaRPr lang="cs-CZ" sz="2400" dirty="0"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 smtClean="0"/>
              <a:t>Pramen: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2014</a:t>
            </a:r>
            <a:endParaRPr lang="cs-CZ" sz="1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10828"/>
              </p:ext>
            </p:extLst>
          </p:nvPr>
        </p:nvGraphicFramePr>
        <p:xfrm>
          <a:off x="827585" y="1340772"/>
          <a:ext cx="7921128" cy="4320481"/>
        </p:xfrm>
        <a:graphic>
          <a:graphicData uri="http://schemas.openxmlformats.org/drawingml/2006/table">
            <a:tbl>
              <a:tblPr firstRow="1" firstCol="1" bandRow="1"/>
              <a:tblGrid>
                <a:gridCol w="1153315"/>
                <a:gridCol w="1113711"/>
                <a:gridCol w="777856"/>
                <a:gridCol w="776270"/>
                <a:gridCol w="871323"/>
                <a:gridCol w="871323"/>
                <a:gridCol w="817462"/>
                <a:gridCol w="820629"/>
                <a:gridCol w="719239"/>
              </a:tblGrid>
              <a:tr h="40396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Podíl na úhrnné zaměstnanosti v NH (v %)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3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Primár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Sekundár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Terciár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Nezjištěno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3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(28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24,2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70,2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EU (27 zemí)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24,2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62,4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70,2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Česká republika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5,2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39,9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37,5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54,8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59,5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Německo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27,8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63,8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70,7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Maďarsko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59,8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Rakousko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25,9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63,9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69,4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Polsko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18,7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31,1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30,5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57,4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Slovinsko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60,1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Slovensko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37,2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35,8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55,8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60,8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85800" y="6165304"/>
            <a:ext cx="7918648" cy="50165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777777"/>
                </a:solidFill>
              </a:rPr>
              <a:t>Ing. Jan Marek, náměstek </a:t>
            </a:r>
            <a:r>
              <a:rPr lang="cs-CZ" altLang="cs-CZ" b="1" dirty="0">
                <a:solidFill>
                  <a:srgbClr val="777777"/>
                </a:solidFill>
              </a:rPr>
              <a:t>ministryně pro </a:t>
            </a:r>
            <a:r>
              <a:rPr lang="cs-CZ" altLang="cs-CZ" b="1" dirty="0" smtClean="0">
                <a:solidFill>
                  <a:srgbClr val="777777"/>
                </a:solidFill>
              </a:rPr>
              <a:t>zaměstnanost, MPSV, </a:t>
            </a:r>
            <a:r>
              <a:rPr lang="en-US" altLang="cs-CZ" b="1" dirty="0" err="1" smtClean="0">
                <a:solidFill>
                  <a:srgbClr val="777777"/>
                </a:solidFill>
              </a:rPr>
              <a:t>tel</a:t>
            </a:r>
            <a:r>
              <a:rPr lang="cs-CZ" altLang="cs-CZ" b="1" dirty="0" smtClean="0">
                <a:solidFill>
                  <a:srgbClr val="777777"/>
                </a:solidFill>
              </a:rPr>
              <a:t>.</a:t>
            </a:r>
            <a:r>
              <a:rPr lang="en-US" altLang="cs-CZ" b="1" dirty="0" smtClean="0">
                <a:solidFill>
                  <a:srgbClr val="777777"/>
                </a:solidFill>
              </a:rPr>
              <a:t>: </a:t>
            </a:r>
            <a:r>
              <a:rPr lang="cs-CZ" altLang="cs-CZ" b="1" dirty="0">
                <a:solidFill>
                  <a:srgbClr val="777777"/>
                </a:solidFill>
              </a:rPr>
              <a:t>221 92 </a:t>
            </a:r>
            <a:r>
              <a:rPr lang="cs-CZ" altLang="cs-CZ" b="1" dirty="0" smtClean="0">
                <a:solidFill>
                  <a:srgbClr val="777777"/>
                </a:solidFill>
              </a:rPr>
              <a:t>3315</a:t>
            </a:r>
            <a:r>
              <a:rPr lang="en-US" altLang="cs-CZ" b="1" dirty="0" smtClean="0">
                <a:solidFill>
                  <a:srgbClr val="777777"/>
                </a:solidFill>
              </a:rPr>
              <a:t>, </a:t>
            </a:r>
            <a:r>
              <a:rPr lang="cs-CZ" altLang="cs-CZ" b="1" dirty="0" err="1" smtClean="0">
                <a:solidFill>
                  <a:srgbClr val="777777"/>
                </a:solidFill>
              </a:rPr>
              <a:t>jan.marek</a:t>
            </a:r>
            <a:r>
              <a:rPr lang="en-US" altLang="cs-CZ" b="1" dirty="0" smtClean="0">
                <a:solidFill>
                  <a:srgbClr val="777777"/>
                </a:solidFill>
              </a:rPr>
              <a:t>@mpsv.cz</a:t>
            </a:r>
            <a:r>
              <a:rPr lang="en-US" altLang="cs-CZ" b="1" dirty="0">
                <a:solidFill>
                  <a:srgbClr val="777777"/>
                </a:solidFill>
              </a:rPr>
              <a:t>, </a:t>
            </a:r>
            <a:endParaRPr lang="cs-CZ" altLang="cs-CZ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17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2980</Words>
  <Application>Microsoft Office PowerPoint</Application>
  <PresentationFormat>Předvádění na obrazovce (4:3)</PresentationFormat>
  <Paragraphs>792</Paragraphs>
  <Slides>60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Motiv systému Office</vt:lpstr>
      <vt:lpstr>      Trh práce ve středoevropském    regionu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zaměstnanosti v primárním sektoru – srovnání 2000/2013</vt:lpstr>
      <vt:lpstr>Prezentace aplikace PowerPoint</vt:lpstr>
      <vt:lpstr>Prezentace aplikace PowerPoint</vt:lpstr>
      <vt:lpstr>Vývoj zaměstnanosti v sekundárním sektoru – srovnání 2000/2013</vt:lpstr>
      <vt:lpstr>Prezentace aplikace PowerPoint</vt:lpstr>
      <vt:lpstr>Prezentace aplikace PowerPoint</vt:lpstr>
      <vt:lpstr>Prezentace aplikace PowerPoint</vt:lpstr>
      <vt:lpstr>Prezentace aplikace PowerPoint</vt:lpstr>
      <vt:lpstr>Vývoj zaměstnanosti v terciérním sektoru – srovnání 2000/2013</vt:lpstr>
      <vt:lpstr>Prezentace aplikace PowerPoint</vt:lpstr>
      <vt:lpstr>Pracovní síla se základním vzděláním</vt:lpstr>
      <vt:lpstr>Prezentace aplikace PowerPoint</vt:lpstr>
      <vt:lpstr>Pracovní síla se středním vzděláním</vt:lpstr>
      <vt:lpstr>Prezentace aplikace PowerPoint</vt:lpstr>
      <vt:lpstr>Pracovní síla s terciárním stupněm vzdělání</vt:lpstr>
      <vt:lpstr>Prezentace aplikace PowerPoint</vt:lpstr>
      <vt:lpstr>Prezentace aplikace PowerPoint</vt:lpstr>
      <vt:lpstr>Prezentace aplikace PowerPoint</vt:lpstr>
      <vt:lpstr>Prezentace aplikace PowerPoint</vt:lpstr>
      <vt:lpstr>Mezistátní srovnání </vt:lpstr>
      <vt:lpstr>Prezentace aplikace PowerPoint</vt:lpstr>
      <vt:lpstr>Podíl řemeslníků a opravářů  (kategorie ISCO 7) </vt:lpstr>
      <vt:lpstr>Prezentace aplikace PowerPoint</vt:lpstr>
      <vt:lpstr>Podíl pracovníků obsluhy strojů a zařízení (ISCO 8)</vt:lpstr>
      <vt:lpstr>Prezentace aplikace PowerPoint</vt:lpstr>
      <vt:lpstr>Prezentace aplikace PowerPoint</vt:lpstr>
      <vt:lpstr>Pomocní a nekvalifikovaní dělníci</vt:lpstr>
      <vt:lpstr>Prezentace aplikace PowerPoint</vt:lpstr>
      <vt:lpstr>IV. Nezaměstnanost</vt:lpstr>
      <vt:lpstr>Rozdíly v úrovni nezaměstnanosti</vt:lpstr>
      <vt:lpstr>Dopady recese na nezaměstnanost</vt:lpstr>
      <vt:lpstr>Rozdíly v nezaměstnanosti mužů a žen</vt:lpstr>
      <vt:lpstr>Prezentace aplikace PowerPoint</vt:lpstr>
      <vt:lpstr>Prezentace aplikace PowerPoint</vt:lpstr>
      <vt:lpstr>V. Cizinci na pracovním trhu (1)</vt:lpstr>
      <vt:lpstr>Prezentace aplikace PowerPoint</vt:lpstr>
      <vt:lpstr>Cizinci na pracovním trhu (2)</vt:lpstr>
      <vt:lpstr>Míra nezaměstnanosti cizinců</vt:lpstr>
      <vt:lpstr>Prezentace aplikace PowerPoint</vt:lpstr>
      <vt:lpstr> VI. Odhad dalšího vývoje  </vt:lpstr>
      <vt:lpstr>Přesto závěrem….</vt:lpstr>
      <vt:lpstr>Závěrem….</vt:lpstr>
      <vt:lpstr>Závěrem….</vt:lpstr>
      <vt:lpstr>Závěrem….</vt:lpstr>
      <vt:lpstr>Závěrem….</vt:lpstr>
      <vt:lpstr>Závěrem….</vt:lpstr>
      <vt:lpstr>Závěrem….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Jihomoravský kraj</dc:title>
  <dc:creator>BartovaM</dc:creator>
  <cp:lastModifiedBy>Marek Jan Ing.</cp:lastModifiedBy>
  <cp:revision>345</cp:revision>
  <cp:lastPrinted>2015-01-26T15:48:23Z</cp:lastPrinted>
  <dcterms:created xsi:type="dcterms:W3CDTF">2007-12-17T12:24:52Z</dcterms:created>
  <dcterms:modified xsi:type="dcterms:W3CDTF">2015-01-26T17:20:59Z</dcterms:modified>
</cp:coreProperties>
</file>