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Obstová Petra" initials="OP" lastIdx="0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>
        <p:scale>
          <a:sx n="51" d="100"/>
          <a:sy n="51" d="100"/>
        </p:scale>
        <p:origin x="-402" y="-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7765C-4338-4BC4-8EAB-D69897692B56}" type="datetimeFigureOut">
              <a:rPr lang="cs-CZ" smtClean="0"/>
              <a:t>13.6.2017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73D67A15-087B-4063-8C72-F54BE3286982}" type="slidenum">
              <a:rPr lang="cs-CZ" smtClean="0"/>
              <a:t>‹#›</a:t>
            </a:fld>
            <a:endParaRPr lang="cs-CZ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7930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7765C-4338-4BC4-8EAB-D69897692B56}" type="datetimeFigureOut">
              <a:rPr lang="cs-CZ" smtClean="0"/>
              <a:t>13.6.2017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67A15-087B-4063-8C72-F54BE3286982}" type="slidenum">
              <a:rPr lang="cs-CZ" smtClean="0"/>
              <a:t>‹#›</a:t>
            </a:fld>
            <a:endParaRPr lang="cs-CZ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4454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7765C-4338-4BC4-8EAB-D69897692B56}" type="datetimeFigureOut">
              <a:rPr lang="cs-CZ" smtClean="0"/>
              <a:t>13.6.2017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67A15-087B-4063-8C72-F54BE3286982}" type="slidenum">
              <a:rPr lang="cs-CZ" smtClean="0"/>
              <a:t>‹#›</a:t>
            </a:fld>
            <a:endParaRPr lang="cs-CZ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81715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7765C-4338-4BC4-8EAB-D69897692B56}" type="datetimeFigureOut">
              <a:rPr lang="cs-CZ" smtClean="0"/>
              <a:t>13.6.2017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67A15-087B-4063-8C72-F54BE3286982}" type="slidenum">
              <a:rPr lang="cs-CZ" smtClean="0"/>
              <a:t>‹#›</a:t>
            </a:fld>
            <a:endParaRPr lang="cs-CZ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1584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7765C-4338-4BC4-8EAB-D69897692B56}" type="datetimeFigureOut">
              <a:rPr lang="cs-CZ" smtClean="0"/>
              <a:t>13.6.2017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67A15-087B-4063-8C72-F54BE3286982}" type="slidenum">
              <a:rPr lang="cs-CZ" smtClean="0"/>
              <a:t>‹#›</a:t>
            </a:fld>
            <a:endParaRPr lang="cs-CZ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794108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7765C-4338-4BC4-8EAB-D69897692B56}" type="datetimeFigureOut">
              <a:rPr lang="cs-CZ" smtClean="0"/>
              <a:t>13.6.2017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67A15-087B-4063-8C72-F54BE3286982}" type="slidenum">
              <a:rPr lang="cs-CZ" smtClean="0"/>
              <a:t>‹#›</a:t>
            </a:fld>
            <a:endParaRPr lang="cs-CZ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7310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7765C-4338-4BC4-8EAB-D69897692B56}" type="datetimeFigureOut">
              <a:rPr lang="cs-CZ" smtClean="0"/>
              <a:t>13.6.2017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67A15-087B-4063-8C72-F54BE3286982}" type="slidenum">
              <a:rPr lang="cs-CZ" smtClean="0"/>
              <a:t>‹#›</a:t>
            </a:fld>
            <a:endParaRPr lang="cs-CZ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2904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7765C-4338-4BC4-8EAB-D69897692B56}" type="datetimeFigureOut">
              <a:rPr lang="cs-CZ" smtClean="0"/>
              <a:t>13.6.2017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67A15-087B-4063-8C72-F54BE3286982}" type="slidenum">
              <a:rPr lang="cs-CZ" smtClean="0"/>
              <a:t>‹#›</a:t>
            </a:fld>
            <a:endParaRPr lang="cs-CZ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3493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7765C-4338-4BC4-8EAB-D69897692B56}" type="datetimeFigureOut">
              <a:rPr lang="cs-CZ" smtClean="0"/>
              <a:t>13.6.2017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67A15-087B-4063-8C72-F54BE328698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5857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17765C-4338-4BC4-8EAB-D69897692B56}" type="datetimeFigureOut">
              <a:rPr lang="cs-CZ" smtClean="0"/>
              <a:t>13.6.2017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67A15-087B-4063-8C72-F54BE3286982}" type="slidenum">
              <a:rPr lang="cs-CZ" smtClean="0"/>
              <a:t>‹#›</a:t>
            </a:fld>
            <a:endParaRPr lang="cs-CZ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73677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7F17765C-4338-4BC4-8EAB-D69897692B56}" type="datetimeFigureOut">
              <a:rPr lang="cs-CZ" smtClean="0"/>
              <a:t>13.6.2017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67A15-087B-4063-8C72-F54BE3286982}" type="slidenum">
              <a:rPr lang="cs-CZ" smtClean="0"/>
              <a:t>‹#›</a:t>
            </a:fld>
            <a:endParaRPr lang="cs-CZ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9989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17765C-4338-4BC4-8EAB-D69897692B56}" type="datetimeFigureOut">
              <a:rPr lang="cs-CZ" smtClean="0"/>
              <a:t>13.6.2017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73D67A15-087B-4063-8C72-F54BE3286982}" type="slidenum">
              <a:rPr lang="cs-CZ" smtClean="0"/>
              <a:t>‹#›</a:t>
            </a:fld>
            <a:endParaRPr lang="cs-CZ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26829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sz="4800" dirty="0"/>
              <a:t>Příklady dobré praxe spolupráce sociálních pracovníků obecních úřadů a Úřadu práce ČR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25000" lnSpcReduction="20000"/>
          </a:bodyPr>
          <a:lstStyle/>
          <a:p>
            <a:endParaRPr lang="cs-CZ" dirty="0"/>
          </a:p>
          <a:p>
            <a:endParaRPr lang="cs-CZ" dirty="0"/>
          </a:p>
          <a:p>
            <a:r>
              <a:rPr lang="cs-CZ" sz="9600" dirty="0"/>
              <a:t>Předávání, sdílení informací o klientovi</a:t>
            </a:r>
            <a:r>
              <a:rPr lang="cs-CZ" sz="5000" dirty="0"/>
              <a:t>		</a:t>
            </a:r>
          </a:p>
          <a:p>
            <a:endParaRPr lang="cs-CZ" sz="5000" dirty="0"/>
          </a:p>
          <a:p>
            <a:endParaRPr lang="cs-CZ" sz="5000" dirty="0"/>
          </a:p>
          <a:p>
            <a:r>
              <a:rPr lang="cs-CZ" sz="5000" dirty="0"/>
              <a:t>Mgr. Petra Obstová					Bc. Alexandra králová</a:t>
            </a:r>
          </a:p>
        </p:txBody>
      </p:sp>
    </p:spTree>
    <p:extLst>
      <p:ext uri="{BB962C8B-B14F-4D97-AF65-F5344CB8AC3E}">
        <p14:creationId xmlns:p14="http://schemas.microsoft.com/office/powerpoint/2010/main" val="1389167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Kazuistika č. 3 – paní Květa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/>
              <a:t>80 let</a:t>
            </a:r>
          </a:p>
          <a:p>
            <a:r>
              <a:rPr lang="cs-CZ" sz="2400" dirty="0"/>
              <a:t>Starobní důchodkyně</a:t>
            </a:r>
          </a:p>
          <a:p>
            <a:r>
              <a:rPr lang="cs-CZ" sz="2400" dirty="0"/>
              <a:t>Osoba se zdravotním postižením – těžká vada řeči, nedoslýchavost</a:t>
            </a:r>
          </a:p>
          <a:p>
            <a:r>
              <a:rPr lang="cs-CZ" sz="2400" dirty="0"/>
              <a:t>Menšiny</a:t>
            </a:r>
          </a:p>
          <a:p>
            <a:r>
              <a:rPr lang="cs-CZ" sz="2400" dirty="0"/>
              <a:t>Poživatel dávek SSP </a:t>
            </a:r>
          </a:p>
          <a:p>
            <a:r>
              <a:rPr lang="cs-CZ" sz="2400" dirty="0" err="1"/>
              <a:t>PnP</a:t>
            </a:r>
            <a:r>
              <a:rPr lang="cs-CZ" sz="2400" dirty="0"/>
              <a:t> v jednání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552394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Spolupráce MÚ s ÚP v případě paní Květy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/>
              <a:t>Celkové vyjednávání za klientku na ÚP, která není schopna se dostavit ze zdravotních důvodů</a:t>
            </a:r>
          </a:p>
        </p:txBody>
      </p:sp>
    </p:spTree>
    <p:extLst>
      <p:ext uri="{BB962C8B-B14F-4D97-AF65-F5344CB8AC3E}">
        <p14:creationId xmlns:p14="http://schemas.microsoft.com/office/powerpoint/2010/main" val="41104473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Kazuistika č. 4 – pan Josef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/>
              <a:t>53 let</a:t>
            </a:r>
          </a:p>
          <a:p>
            <a:r>
              <a:rPr lang="cs-CZ" sz="2400" dirty="0"/>
              <a:t>Klient žijící na ubytovně ve vyloučené lokalitě</a:t>
            </a:r>
          </a:p>
          <a:p>
            <a:r>
              <a:rPr lang="cs-CZ" sz="2400" dirty="0"/>
              <a:t>Pobírá dávky HN (</a:t>
            </a:r>
            <a:r>
              <a:rPr lang="cs-CZ" sz="2400" dirty="0" err="1"/>
              <a:t>PnŽ</a:t>
            </a:r>
            <a:r>
              <a:rPr lang="cs-CZ" sz="2400" dirty="0"/>
              <a:t> a </a:t>
            </a:r>
            <a:r>
              <a:rPr lang="cs-CZ" sz="2400" dirty="0" err="1"/>
              <a:t>DnB</a:t>
            </a:r>
            <a:r>
              <a:rPr lang="cs-CZ" sz="2400" dirty="0"/>
              <a:t>)</a:t>
            </a:r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6737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Spolupráce </a:t>
            </a:r>
            <a:r>
              <a:rPr lang="cs-CZ" dirty="0" err="1"/>
              <a:t>mú</a:t>
            </a:r>
            <a:r>
              <a:rPr lang="cs-CZ" dirty="0"/>
              <a:t> s </a:t>
            </a:r>
            <a:r>
              <a:rPr lang="cs-CZ" dirty="0" err="1"/>
              <a:t>úp</a:t>
            </a:r>
            <a:r>
              <a:rPr lang="cs-CZ" dirty="0"/>
              <a:t> v případě pana Josefa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/>
              <a:t>Společné sociální šetření s pracovnicemi oddělení hmotné nouze u pana Josefa doma</a:t>
            </a:r>
          </a:p>
          <a:p>
            <a:r>
              <a:rPr lang="cs-CZ" sz="2400" dirty="0"/>
              <a:t>Zjištění sociální situace</a:t>
            </a:r>
          </a:p>
          <a:p>
            <a:r>
              <a:rPr lang="cs-CZ" sz="2400" dirty="0"/>
              <a:t>Souhlas obce s doplatkem na bydlení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671927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			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		</a:t>
            </a:r>
            <a:r>
              <a:rPr lang="cs-CZ" sz="4000" b="1" dirty="0"/>
              <a:t>Děkujeme za pozornost!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4828843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Komunitní koalice („</a:t>
            </a:r>
            <a:r>
              <a:rPr lang="cs-CZ" dirty="0" err="1"/>
              <a:t>KoKo</a:t>
            </a:r>
            <a:r>
              <a:rPr lang="cs-CZ" dirty="0"/>
              <a:t>“)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/>
              <a:t>Setkávání poskytovatelů sociálních služeb na Písecku</a:t>
            </a:r>
          </a:p>
          <a:p>
            <a:r>
              <a:rPr lang="cs-CZ" sz="2400" dirty="0"/>
              <a:t>Sdílení zkušeností</a:t>
            </a:r>
          </a:p>
          <a:p>
            <a:r>
              <a:rPr lang="cs-CZ" sz="2400" dirty="0"/>
              <a:t>Předávání informací o novelách v zákonech</a:t>
            </a:r>
          </a:p>
          <a:p>
            <a:r>
              <a:rPr lang="cs-CZ" sz="2400" dirty="0"/>
              <a:t>Multidisciplinární spolupráce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730945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Setkávání pracovníků ÚP a MÚ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/>
              <a:t>Ředitel ÚP, vedoucí SSP, vedoucí HN a vedoucí odboru sociálních věcí</a:t>
            </a:r>
          </a:p>
          <a:p>
            <a:r>
              <a:rPr lang="cs-CZ" sz="2400" dirty="0"/>
              <a:t>Účast ÚP na poradě odboru sociálních věcí</a:t>
            </a:r>
          </a:p>
          <a:p>
            <a:r>
              <a:rPr lang="cs-CZ" sz="2400" dirty="0"/>
              <a:t>Prezentace činnosti oddělení sociální práce a pomoci zprostředkovatelkám zaměstnání</a:t>
            </a:r>
          </a:p>
          <a:p>
            <a:r>
              <a:rPr lang="cs-CZ" sz="2400" dirty="0"/>
              <a:t>Metodické vedení ze strany Krajského úřadu</a:t>
            </a:r>
          </a:p>
        </p:txBody>
      </p:sp>
    </p:spTree>
    <p:extLst>
      <p:ext uri="{BB962C8B-B14F-4D97-AF65-F5344CB8AC3E}">
        <p14:creationId xmlns:p14="http://schemas.microsoft.com/office/powerpoint/2010/main" val="34156129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Předávání, sdílení informací o klientovi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473" y="2109724"/>
            <a:ext cx="2008420" cy="2297176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9917" y="2118728"/>
            <a:ext cx="3043681" cy="2279168"/>
          </a:xfrm>
          <a:prstGeom prst="rect">
            <a:avLst/>
          </a:prstGeom>
        </p:spPr>
      </p:pic>
      <p:sp>
        <p:nvSpPr>
          <p:cNvPr id="7" name="TextovéPole 6"/>
          <p:cNvSpPr txBox="1"/>
          <p:nvPr/>
        </p:nvSpPr>
        <p:spPr>
          <a:xfrm>
            <a:off x="3365247" y="2719324"/>
            <a:ext cx="7747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800" b="1" dirty="0"/>
              <a:t>+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7703568" y="2719324"/>
            <a:ext cx="14986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8800" b="1" dirty="0"/>
              <a:t>=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7622" y="2435225"/>
            <a:ext cx="2857500" cy="1971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44034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sz="2200" dirty="0"/>
              <a:t>Telefonické kontakty, rady, nápady s ÚP o možnosti řešení situace klienta</a:t>
            </a:r>
          </a:p>
          <a:p>
            <a:r>
              <a:rPr lang="cs-CZ" sz="2200" dirty="0"/>
              <a:t>Doprovod klienta při jednání na ÚP</a:t>
            </a:r>
          </a:p>
          <a:p>
            <a:r>
              <a:rPr lang="cs-CZ" sz="2200" dirty="0"/>
              <a:t>Vyjednávání na ÚP za klienta, který není schopen se na ÚP dostavit ze zdravotních důvodů</a:t>
            </a:r>
          </a:p>
          <a:p>
            <a:r>
              <a:rPr lang="cs-CZ" sz="2200" dirty="0"/>
              <a:t>Spolupráce při odvolávání </a:t>
            </a:r>
            <a:r>
              <a:rPr lang="cs-CZ" sz="2200" dirty="0" err="1"/>
              <a:t>PnP</a:t>
            </a:r>
            <a:endParaRPr lang="cs-CZ" sz="2200" dirty="0"/>
          </a:p>
          <a:p>
            <a:r>
              <a:rPr lang="cs-CZ" sz="2200" dirty="0"/>
              <a:t>Společná sociální šetření, v rovnocenné pozici, v oblasti HN</a:t>
            </a:r>
          </a:p>
          <a:p>
            <a:r>
              <a:rPr lang="cs-CZ" sz="2200" dirty="0"/>
              <a:t>Společné jednání v přilehlých obcích (Mirovice)</a:t>
            </a:r>
          </a:p>
          <a:p>
            <a:r>
              <a:rPr lang="cs-CZ" sz="2200" dirty="0"/>
              <a:t>Společné sdílení informací přes systém OK Nouze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946686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Kazuistika č. 1 – pan Karel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2400" dirty="0"/>
              <a:t>57 let</a:t>
            </a:r>
          </a:p>
          <a:p>
            <a:r>
              <a:rPr lang="cs-CZ" sz="2400" dirty="0"/>
              <a:t>Osoba bez přístřeší</a:t>
            </a:r>
          </a:p>
          <a:p>
            <a:r>
              <a:rPr lang="cs-CZ" sz="2400" dirty="0"/>
              <a:t>Alkoholová demence</a:t>
            </a:r>
          </a:p>
          <a:p>
            <a:r>
              <a:rPr lang="cs-CZ" sz="2400" dirty="0"/>
              <a:t>Celiakie</a:t>
            </a:r>
          </a:p>
          <a:p>
            <a:r>
              <a:rPr lang="cs-CZ" sz="2400" dirty="0"/>
              <a:t>Poživatel dávek HN </a:t>
            </a:r>
          </a:p>
          <a:p>
            <a:r>
              <a:rPr lang="cs-CZ" sz="2400" dirty="0"/>
              <a:t>Evidován jako uchazeč o zaměstnání, ale jeho stav odpovídá pracovní neschopnosti</a:t>
            </a:r>
          </a:p>
        </p:txBody>
      </p:sp>
    </p:spTree>
    <p:extLst>
      <p:ext uri="{BB962C8B-B14F-4D97-AF65-F5344CB8AC3E}">
        <p14:creationId xmlns:p14="http://schemas.microsoft.com/office/powerpoint/2010/main" val="10094673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Spolupráce MÚ s ÚP v případě pana Karla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/>
              <a:t>Doprovod na ÚP za </a:t>
            </a:r>
            <a:r>
              <a:rPr lang="cs-CZ" sz="2400"/>
              <a:t>referentkou zaměstnanosti </a:t>
            </a:r>
            <a:r>
              <a:rPr lang="cs-CZ" sz="2400" dirty="0"/>
              <a:t>v případě doložení potvrzení o pracovní neschopnosti</a:t>
            </a:r>
          </a:p>
          <a:p>
            <a:r>
              <a:rPr lang="cs-CZ" sz="2400" dirty="0"/>
              <a:t>Doprovod na ÚP na oddělení dávek HN v případě vyřízení </a:t>
            </a:r>
            <a:r>
              <a:rPr lang="cs-CZ" sz="2400" dirty="0" err="1"/>
              <a:t>PnŽ</a:t>
            </a:r>
            <a:endParaRPr lang="cs-CZ" sz="2400" dirty="0"/>
          </a:p>
          <a:p>
            <a:r>
              <a:rPr lang="cs-CZ" sz="2400" dirty="0"/>
              <a:t>Dopomoc při žádosti o snížení podílu stravenek v </a:t>
            </a:r>
            <a:r>
              <a:rPr lang="cs-CZ" sz="2400" dirty="0" err="1"/>
              <a:t>PnŽ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4093524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Kazuistika č. 2 – paní Vlasta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54 let</a:t>
            </a:r>
          </a:p>
          <a:p>
            <a:r>
              <a:rPr lang="cs-CZ" dirty="0"/>
              <a:t>Invalidní důchodkyně</a:t>
            </a:r>
          </a:p>
          <a:p>
            <a:r>
              <a:rPr lang="cs-CZ" dirty="0"/>
              <a:t>Dluhová problematika</a:t>
            </a:r>
          </a:p>
          <a:p>
            <a:r>
              <a:rPr lang="cs-CZ" dirty="0"/>
              <a:t>Psychiatrická diagnóza</a:t>
            </a:r>
          </a:p>
          <a:p>
            <a:r>
              <a:rPr lang="cs-CZ" dirty="0"/>
              <a:t>Alkohol</a:t>
            </a:r>
          </a:p>
          <a:p>
            <a:r>
              <a:rPr lang="cs-CZ" dirty="0"/>
              <a:t>Dopomoc s </a:t>
            </a:r>
            <a:r>
              <a:rPr lang="cs-CZ" dirty="0" err="1"/>
              <a:t>PnP</a:t>
            </a:r>
            <a:r>
              <a:rPr lang="cs-CZ" dirty="0"/>
              <a:t> a </a:t>
            </a:r>
            <a:r>
              <a:rPr lang="cs-CZ" dirty="0" err="1"/>
              <a:t>PnB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528286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Spolupráce </a:t>
            </a:r>
            <a:r>
              <a:rPr lang="cs-CZ" dirty="0" err="1"/>
              <a:t>mú</a:t>
            </a:r>
            <a:r>
              <a:rPr lang="cs-CZ" dirty="0"/>
              <a:t> s </a:t>
            </a:r>
            <a:r>
              <a:rPr lang="cs-CZ" dirty="0" err="1"/>
              <a:t>úp</a:t>
            </a:r>
            <a:r>
              <a:rPr lang="cs-CZ" dirty="0"/>
              <a:t> v případě paní Vlasty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Kontaktování ÚP za klientku ohledně možnosti dávky </a:t>
            </a:r>
            <a:r>
              <a:rPr lang="cs-CZ" dirty="0" err="1"/>
              <a:t>PnB</a:t>
            </a:r>
            <a:endParaRPr lang="cs-CZ" dirty="0"/>
          </a:p>
          <a:p>
            <a:r>
              <a:rPr lang="cs-CZ" dirty="0"/>
              <a:t>ÚP samo kontaktuje MÚ ohledně organizačních změn a předávání klienta</a:t>
            </a:r>
          </a:p>
          <a:p>
            <a:r>
              <a:rPr lang="cs-CZ" dirty="0"/>
              <a:t>Dopomoc při vyplnění žádosti o </a:t>
            </a:r>
            <a:r>
              <a:rPr lang="cs-CZ" dirty="0" err="1"/>
              <a:t>PnB</a:t>
            </a:r>
            <a:endParaRPr lang="cs-CZ" dirty="0"/>
          </a:p>
          <a:p>
            <a:r>
              <a:rPr lang="cs-CZ" dirty="0"/>
              <a:t>Dopomoc při vyplnění žádosti o </a:t>
            </a:r>
            <a:r>
              <a:rPr lang="cs-CZ" dirty="0" err="1"/>
              <a:t>PnP</a:t>
            </a:r>
            <a:r>
              <a:rPr lang="cs-CZ" dirty="0"/>
              <a:t> na matku, která před podáním žádosti zemřela</a:t>
            </a:r>
          </a:p>
        </p:txBody>
      </p:sp>
    </p:spTree>
    <p:extLst>
      <p:ext uri="{BB962C8B-B14F-4D97-AF65-F5344CB8AC3E}">
        <p14:creationId xmlns:p14="http://schemas.microsoft.com/office/powerpoint/2010/main" val="1921906219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e">
  <a:themeElements>
    <a:clrScheme name="Galerie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ie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ie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67</TotalTime>
  <Words>394</Words>
  <Application>Microsoft Office PowerPoint</Application>
  <PresentationFormat>Vlastní</PresentationFormat>
  <Paragraphs>70</Paragraphs>
  <Slides>14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5" baseType="lpstr">
      <vt:lpstr>Galerie</vt:lpstr>
      <vt:lpstr>Příklady dobré praxe spolupráce sociálních pracovníků obecních úřadů a Úřadu práce ČR</vt:lpstr>
      <vt:lpstr>Komunitní koalice („KoKo“)</vt:lpstr>
      <vt:lpstr>Setkávání pracovníků ÚP a MÚ</vt:lpstr>
      <vt:lpstr>Předávání, sdílení informací o klientovi</vt:lpstr>
      <vt:lpstr>Prezentace aplikace PowerPoint</vt:lpstr>
      <vt:lpstr>Kazuistika č. 1 – pan Karel</vt:lpstr>
      <vt:lpstr>Spolupráce MÚ s ÚP v případě pana Karla</vt:lpstr>
      <vt:lpstr>Kazuistika č. 2 – paní Vlasta</vt:lpstr>
      <vt:lpstr>Spolupráce mú s úp v případě paní Vlasty</vt:lpstr>
      <vt:lpstr>Kazuistika č. 3 – paní Květa</vt:lpstr>
      <vt:lpstr>Spolupráce MÚ s ÚP v případě paní Květy</vt:lpstr>
      <vt:lpstr>Kazuistika č. 4 – pan Josef</vt:lpstr>
      <vt:lpstr>Spolupráce mú s úp v případě pana Josefa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Příklady dobré praxe spolupráce sociálních pracovníků obecních úřadů a Úřadu práce ČR</dc:title>
  <dc:creator>Obstová Petra</dc:creator>
  <cp:lastModifiedBy>Koláčková Jana PhDr.,Mgr. (MPSV)</cp:lastModifiedBy>
  <cp:revision>11</cp:revision>
  <dcterms:created xsi:type="dcterms:W3CDTF">2017-06-08T10:45:55Z</dcterms:created>
  <dcterms:modified xsi:type="dcterms:W3CDTF">2017-06-13T10:46:04Z</dcterms:modified>
</cp:coreProperties>
</file>