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2" r:id="rId3"/>
    <p:sldId id="266" r:id="rId4"/>
    <p:sldId id="260" r:id="rId5"/>
    <p:sldId id="259" r:id="rId6"/>
    <p:sldId id="264" r:id="rId7"/>
    <p:sldId id="257" r:id="rId8"/>
    <p:sldId id="258" r:id="rId9"/>
    <p:sldId id="265" r:id="rId10"/>
    <p:sldId id="261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13" autoAdjust="0"/>
  </p:normalViewPr>
  <p:slideViewPr>
    <p:cSldViewPr>
      <p:cViewPr>
        <p:scale>
          <a:sx n="118" d="100"/>
          <a:sy n="118" d="100"/>
        </p:scale>
        <p:origin x="-1434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659C3-EACB-4580-95F5-0BD04349C6A3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B4DA6-67AA-4AE8-A317-C6CD3993F86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29.5.2018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va.rudikova@meulovo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584176"/>
          </a:xfrm>
        </p:spPr>
        <p:txBody>
          <a:bodyPr>
            <a:normAutofit/>
          </a:bodyPr>
          <a:lstStyle/>
          <a:p>
            <a:r>
              <a:rPr lang="cs-CZ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 STANDARDIZACE SOCIÁLNÍ PRÁCE </a:t>
            </a:r>
            <a:br>
              <a:rPr lang="cs-CZ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 LOVOSICÍCH</a:t>
            </a:r>
            <a:r>
              <a:rPr 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051720" y="6093296"/>
            <a:ext cx="5328592" cy="628179"/>
          </a:xfrm>
        </p:spPr>
        <p:txBody>
          <a:bodyPr/>
          <a:lstStyle/>
          <a:p>
            <a:r>
              <a:rPr lang="cs-CZ" sz="1000" dirty="0" smtClean="0"/>
              <a:t>Projekt Podpora sociální práce v obci Lovosice, reg. č. CZ.03.2.63/0.0/0.0/16_128/0006111 je financovaný z prostředků Evropského sociálního fondu prostřednictvím OP Zaměstnanost a státního rozpočtu ČR</a:t>
            </a:r>
          </a:p>
          <a:p>
            <a:endParaRPr lang="cs-CZ" sz="1000" dirty="0"/>
          </a:p>
        </p:txBody>
      </p:sp>
      <p:pic>
        <p:nvPicPr>
          <p:cNvPr id="7" name="Picture 2" descr="C:\Users\rudikova\AppData\Local\Microsoft\Windows\Temporary Internet Files\Content.Outlook\08GO1IUT\lovosice (2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5" y="3789040"/>
            <a:ext cx="1152127" cy="504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 nám se standardizace osvědčila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Pozitivní vnímání sociálními pracovníky, vedením města </a:t>
            </a:r>
          </a:p>
          <a:p>
            <a:r>
              <a:rPr lang="cs-CZ" dirty="0" smtClean="0"/>
              <a:t>Ukotvení sociální práce na úřadě</a:t>
            </a:r>
          </a:p>
          <a:p>
            <a:r>
              <a:rPr lang="cs-CZ" dirty="0" smtClean="0"/>
              <a:t>Vhodný nástroj pro nově příchozí sociální pracovníky k seznámení agendy, postupů</a:t>
            </a:r>
          </a:p>
          <a:p>
            <a:r>
              <a:rPr lang="cs-CZ" dirty="0" smtClean="0"/>
              <a:t>Ověřování v praxi pokračuje…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sz="2000" dirty="0" smtClean="0"/>
              <a:t>Děkuji za pozornost.</a:t>
            </a:r>
          </a:p>
          <a:p>
            <a:pPr algn="ctr">
              <a:buNone/>
            </a:pPr>
            <a:endParaRPr lang="cs-CZ" sz="2000" dirty="0" smtClean="0"/>
          </a:p>
          <a:p>
            <a:pPr algn="ctr">
              <a:buNone/>
            </a:pPr>
            <a:r>
              <a:rPr lang="cs-CZ" sz="2000" dirty="0" smtClean="0"/>
              <a:t>Mgr. Eva Rudiková</a:t>
            </a:r>
          </a:p>
          <a:p>
            <a:pPr algn="ctr">
              <a:buNone/>
            </a:pPr>
            <a:r>
              <a:rPr lang="cs-CZ" sz="2000" dirty="0" smtClean="0"/>
              <a:t>Městský úřad Lovosice</a:t>
            </a:r>
          </a:p>
          <a:p>
            <a:pPr algn="ctr">
              <a:buNone/>
            </a:pPr>
            <a:r>
              <a:rPr lang="cs-CZ" sz="2000" dirty="0" smtClean="0"/>
              <a:t>Odbor sociálních věcí a zdravotnictví</a:t>
            </a:r>
          </a:p>
          <a:p>
            <a:pPr algn="ctr">
              <a:buNone/>
            </a:pPr>
            <a:r>
              <a:rPr lang="cs-CZ" sz="2000" dirty="0" smtClean="0">
                <a:hlinkClick r:id="rId2"/>
              </a:rPr>
              <a:t>eva.rudikova@meulovo.cz</a:t>
            </a:r>
            <a:endParaRPr lang="cs-CZ" sz="2000" dirty="0" smtClean="0"/>
          </a:p>
          <a:p>
            <a:pPr algn="ctr">
              <a:buNone/>
            </a:pPr>
            <a:r>
              <a:rPr lang="cs-CZ" sz="2000" dirty="0" smtClean="0"/>
              <a:t>416 571 200</a:t>
            </a:r>
          </a:p>
          <a:p>
            <a:pPr algn="ctr">
              <a:buNone/>
            </a:pPr>
            <a:r>
              <a:rPr lang="cs-CZ" sz="2000" dirty="0" smtClean="0"/>
              <a:t>603 295 492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Město Lovosice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000" dirty="0" smtClean="0"/>
              <a:t>SO ORP </a:t>
            </a:r>
            <a:r>
              <a:rPr lang="cs-CZ" sz="2000" dirty="0" smtClean="0"/>
              <a:t>Lovosice </a:t>
            </a:r>
          </a:p>
          <a:p>
            <a:r>
              <a:rPr lang="cs-CZ" sz="2000" dirty="0" smtClean="0"/>
              <a:t>rozloha 262 km</a:t>
            </a:r>
            <a:r>
              <a:rPr lang="cs-CZ" sz="2000" baseline="30000" dirty="0" smtClean="0">
                <a:sym typeface="Symbol"/>
              </a:rPr>
              <a:t>2</a:t>
            </a:r>
            <a:r>
              <a:rPr lang="cs-CZ" sz="2000" dirty="0" smtClean="0"/>
              <a:t>, počet obyvatel 27 494 (k 31.12.2016) , 32 obcí (1 POÚ), dojezdovost do nejvzdálenějšího místa cca 21 minut, 1 sociálně vyloučená lokalita (na území města Lovosice)</a:t>
            </a:r>
          </a:p>
          <a:p>
            <a:pPr>
              <a:buNone/>
            </a:pPr>
            <a:endParaRPr lang="cs-CZ" sz="2000" dirty="0" smtClean="0"/>
          </a:p>
          <a:p>
            <a:r>
              <a:rPr lang="cs-CZ" sz="2000" dirty="0" smtClean="0"/>
              <a:t> personální zajištění OSVaZ</a:t>
            </a:r>
          </a:p>
          <a:p>
            <a:pPr>
              <a:buNone/>
            </a:pPr>
            <a:r>
              <a:rPr lang="cs-CZ" sz="2000" dirty="0" smtClean="0"/>
              <a:t>vedoucí odboru </a:t>
            </a:r>
          </a:p>
          <a:p>
            <a:pPr>
              <a:buNone/>
            </a:pPr>
            <a:r>
              <a:rPr lang="cs-CZ" sz="2000" dirty="0" smtClean="0"/>
              <a:t>OSPOD – 8 sociálních pracovnic</a:t>
            </a:r>
          </a:p>
          <a:p>
            <a:pPr>
              <a:buNone/>
            </a:pPr>
            <a:r>
              <a:rPr lang="cs-CZ" sz="2000" dirty="0" smtClean="0"/>
              <a:t>Sociální práce - 3 sociální pracovnice </a:t>
            </a:r>
          </a:p>
          <a:p>
            <a:pPr>
              <a:buNone/>
            </a:pPr>
            <a:r>
              <a:rPr lang="cs-CZ" sz="2000" dirty="0" smtClean="0"/>
              <a:t>Sociální služby – 1 pracovnice </a:t>
            </a:r>
          </a:p>
        </p:txBody>
      </p:sp>
      <p:pic>
        <p:nvPicPr>
          <p:cNvPr id="5" name="Obrázek 4" descr="https://www.czso.cz/documents/11248/17829086/ORP4208a.png/a11fb2b7-49da-4038-a61e-1daa4ae954b9?version=1.1&amp;t=1466664949845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 l="-3340" t="-6543" r="-3340" b="-6543"/>
          <a:stretch/>
        </p:blipFill>
        <p:spPr bwMode="auto">
          <a:xfrm>
            <a:off x="4932040" y="3212976"/>
            <a:ext cx="4211960" cy="3645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Realizace 2 projektů  - Podpora sociální práce v obci Lovosice  (2 sociální pracovnice); Tvorba 4. Komunitního plánu péče města a ORP Lovosice na roky 2019 – 2021 (1 pracovnice)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Zpracování standardů kvality SP, aplikace a ověření v praxi – jeden z cílů projektu  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Důvody zavádění standardů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Vymezení role sociálního pracovníka v rámci organizační struktury úřadu (koexistence, kooperace)</a:t>
            </a:r>
          </a:p>
          <a:p>
            <a:r>
              <a:rPr lang="cs-CZ" dirty="0" smtClean="0"/>
              <a:t>Nastavení podmínek pro výkon sociální práce (kontrola podmínek výkonu SP, získání legitimního prostoru)</a:t>
            </a:r>
          </a:p>
          <a:p>
            <a:r>
              <a:rPr lang="cs-CZ" dirty="0" smtClean="0"/>
              <a:t>Nastavení jednotných postupů při aplikaci metod sociální práce s ohledem na jedinečnost klienta</a:t>
            </a:r>
          </a:p>
          <a:p>
            <a:r>
              <a:rPr lang="cs-CZ" dirty="0" smtClean="0"/>
              <a:t>Podpora sociálního pracovníka (prestiž, vzdělávání, supervize)</a:t>
            </a:r>
          </a:p>
          <a:p>
            <a:r>
              <a:rPr lang="cs-CZ" dirty="0" smtClean="0"/>
              <a:t>Jistota, bezpečnost SP</a:t>
            </a:r>
          </a:p>
          <a:p>
            <a:r>
              <a:rPr lang="cs-CZ" dirty="0" smtClean="0"/>
              <a:t>Nastavení spolupráce s dalšími orgány VS, poskytovateli sociálních služeb a dalšími spolupracujícími odborníky při realizaci sociální práce (kompetence sociálních pracovníků na obci)</a:t>
            </a:r>
          </a:p>
          <a:p>
            <a:r>
              <a:rPr lang="cs-CZ" dirty="0" smtClean="0"/>
              <a:t>Pozitivní vnímání profese sociální práce klienty, místními politiky i veřejností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Proces tvorby standardů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Doba zpracování – únor 2017 – leden 2018</a:t>
            </a:r>
          </a:p>
          <a:p>
            <a:r>
              <a:rPr lang="cs-CZ" dirty="0" smtClean="0"/>
              <a:t>Zdroje: zákonné </a:t>
            </a:r>
            <a:r>
              <a:rPr lang="cs-CZ" dirty="0" smtClean="0"/>
              <a:t>předpisy (metodiky), </a:t>
            </a:r>
            <a:r>
              <a:rPr lang="cs-CZ" dirty="0" smtClean="0"/>
              <a:t>interní předpisy, odborná literatura                 </a:t>
            </a:r>
          </a:p>
          <a:p>
            <a:r>
              <a:rPr lang="cs-CZ" dirty="0" smtClean="0"/>
              <a:t>Inspirace: standardy OSPOD, SS</a:t>
            </a:r>
          </a:p>
          <a:p>
            <a:r>
              <a:rPr lang="cs-CZ" dirty="0" smtClean="0"/>
              <a:t>Zapojení odborného konzultanta - navázána spolupráce s KSP FSE UJEP v Ústí nad Labem (integrita teorií a poznatků společenských věd do sociální práce), odborné diskuse považujeme za reciproční, vnější pohled je vhodný nástroj k odstranění tzv. „profesní slepoty</a:t>
            </a:r>
            <a:r>
              <a:rPr lang="cs-CZ" dirty="0" smtClean="0"/>
              <a:t>“ </a:t>
            </a:r>
            <a:endParaRPr lang="cs-CZ" dirty="0" smtClean="0"/>
          </a:p>
          <a:p>
            <a:r>
              <a:rPr lang="cs-CZ" dirty="0" smtClean="0"/>
              <a:t>Povinnost sociálních pracovníků účastnit se odborných konzultací (forma „vzdělávání</a:t>
            </a:r>
            <a:r>
              <a:rPr lang="cs-CZ" dirty="0" smtClean="0"/>
              <a:t>“), zpravidla 1x měsíčně + 2 workshopy 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Témata odborných konzultací </a:t>
            </a:r>
            <a:r>
              <a:rPr lang="cs-CZ" dirty="0" smtClean="0"/>
              <a:t> </a:t>
            </a:r>
            <a:r>
              <a:rPr lang="cs-CZ" dirty="0" smtClean="0"/>
              <a:t>- </a:t>
            </a:r>
            <a:r>
              <a:rPr lang="cs-CZ" dirty="0" smtClean="0"/>
              <a:t>výchozí </a:t>
            </a:r>
            <a:r>
              <a:rPr lang="cs-CZ" dirty="0" smtClean="0"/>
              <a:t>témata pro zpracování SQ SP):</a:t>
            </a:r>
          </a:p>
          <a:p>
            <a:r>
              <a:rPr lang="cs-CZ" dirty="0" smtClean="0"/>
              <a:t>Sociální práce na obecním úřadě obce s rozšířenou působností – profese sociálního pracovníka</a:t>
            </a:r>
          </a:p>
          <a:p>
            <a:r>
              <a:rPr lang="cs-CZ" dirty="0" smtClean="0"/>
              <a:t>Podmínky výkonu sociální práce (personální zajištění, odborné vzdělávání, supervize, technické vybavení)</a:t>
            </a:r>
          </a:p>
          <a:p>
            <a:r>
              <a:rPr lang="cs-CZ" dirty="0" smtClean="0"/>
              <a:t>Zakázka sociální práce</a:t>
            </a:r>
          </a:p>
          <a:p>
            <a:r>
              <a:rPr lang="cs-CZ" dirty="0" smtClean="0"/>
              <a:t>Nastavení pracovních postupů s cílovými skupinami</a:t>
            </a:r>
          </a:p>
          <a:p>
            <a:r>
              <a:rPr lang="cs-CZ" dirty="0" smtClean="0"/>
              <a:t>Individuální sociální práce</a:t>
            </a:r>
          </a:p>
          <a:p>
            <a:r>
              <a:rPr lang="cs-CZ" dirty="0" smtClean="0"/>
              <a:t>Dokumentace v sociální práci</a:t>
            </a:r>
          </a:p>
          <a:p>
            <a:r>
              <a:rPr lang="cs-CZ" dirty="0" smtClean="0"/>
              <a:t>Prevence</a:t>
            </a:r>
          </a:p>
          <a:p>
            <a:r>
              <a:rPr lang="cs-CZ" dirty="0" smtClean="0"/>
              <a:t>Krizové situace sociálního pracovníka</a:t>
            </a:r>
          </a:p>
          <a:p>
            <a:r>
              <a:rPr lang="cs-CZ" dirty="0" smtClean="0"/>
              <a:t>Informovanost v sociální práci</a:t>
            </a:r>
          </a:p>
          <a:p>
            <a:r>
              <a:rPr lang="cs-CZ" dirty="0" smtClean="0"/>
              <a:t>Síťování – nastavení spolupráce s ostatními subjekty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Personální zajištění - administrativa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Zpracování SQ přiděleno 1 projektovému pracovníkovi (odpovědnost za zpracování)</a:t>
            </a:r>
          </a:p>
          <a:p>
            <a:r>
              <a:rPr lang="cs-CZ" dirty="0" smtClean="0"/>
              <a:t>Spolupodílení se ostatních sociálních pracovníků včetně vedoucí odboru na zpracování (podklady, připomínky, společná setkání) </a:t>
            </a:r>
          </a:p>
          <a:p>
            <a:r>
              <a:rPr lang="cs-CZ" dirty="0" smtClean="0"/>
              <a:t>Velká časová náročnost (sběr podkladů, zpracování návrhu jednotlivých standardů, zapracování připomínek, případná aktualizace )</a:t>
            </a:r>
          </a:p>
          <a:p>
            <a:endParaRPr lang="cs-CZ" dirty="0" smtClean="0"/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00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Zavádění do praxe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Aplikace a ověřování  - kontinuálně po zpracování jednotlivých standardů s následným zapracováním podnětů z praxe</a:t>
            </a:r>
          </a:p>
          <a:p>
            <a:r>
              <a:rPr lang="cs-CZ" dirty="0" smtClean="0"/>
              <a:t>Předpokládáme pravidelnou aktualizaci při legislativních změnách, změně vnitřních předpisů organizace</a:t>
            </a:r>
          </a:p>
          <a:p>
            <a:r>
              <a:rPr lang="cs-CZ" dirty="0" smtClean="0"/>
              <a:t>Znalost standardů sociálních pracovníků (v případě nového SP seznámení v rámci adaptačního procesu)</a:t>
            </a:r>
          </a:p>
          <a:p>
            <a:r>
              <a:rPr lang="cs-CZ" dirty="0" smtClean="0"/>
              <a:t>Seznámení vedení města s finální verzí standardů</a:t>
            </a:r>
          </a:p>
          <a:p>
            <a:r>
              <a:rPr lang="cs-CZ" dirty="0" smtClean="0"/>
              <a:t>Zveřejnění části standardů veřejnosti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Zpracované standardy sociální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Místní a časová </a:t>
            </a:r>
            <a:r>
              <a:rPr lang="cs-CZ" dirty="0" smtClean="0"/>
              <a:t>dostupnost </a:t>
            </a: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Prostředí a podmínky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Přijetí oznámení, posouzení naléhavosti a přidělení případu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Jednání, vyhodnocování a individuální plán výkonu sociální práce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Dokumentace o výkonu agendy sociální práce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Prevence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Ochrana práv osob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Sítě sociálního pracovníka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Personální zabezpečení výkonu agendy sociální práce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Profesní rozvoj sociálních pracovníků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Podávání a vyřizování stížností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Nouzové a havarijní situace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Informovanost o agendě sociální práce</a:t>
            </a:r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 smtClean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620</Words>
  <Application>Microsoft Office PowerPoint</Application>
  <PresentationFormat>Předvádění na obrazovce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Tok</vt:lpstr>
      <vt:lpstr>PROCES STANDARDIZACE SOCIÁLNÍ PRÁCE  V LOVOSICÍCH  </vt:lpstr>
      <vt:lpstr>Město Lovosice </vt:lpstr>
      <vt:lpstr>Snímek 3</vt:lpstr>
      <vt:lpstr>Důvody zavádění standardů</vt:lpstr>
      <vt:lpstr>Proces tvorby standardů </vt:lpstr>
      <vt:lpstr>Snímek 6</vt:lpstr>
      <vt:lpstr>Personální zajištění - administrativa</vt:lpstr>
      <vt:lpstr>Zavádění do praxe</vt:lpstr>
      <vt:lpstr>Zpracované standardy sociální práce</vt:lpstr>
      <vt:lpstr>Jak nám se standardizace osvědčila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rudikova</cp:lastModifiedBy>
  <cp:revision>92</cp:revision>
  <dcterms:created xsi:type="dcterms:W3CDTF">2015-05-26T11:30:55Z</dcterms:created>
  <dcterms:modified xsi:type="dcterms:W3CDTF">2018-05-29T10:26:25Z</dcterms:modified>
</cp:coreProperties>
</file>