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282" r:id="rId4"/>
    <p:sldId id="258" r:id="rId5"/>
    <p:sldId id="260" r:id="rId6"/>
    <p:sldId id="300" r:id="rId7"/>
    <p:sldId id="299" r:id="rId8"/>
    <p:sldId id="294" r:id="rId9"/>
    <p:sldId id="295" r:id="rId10"/>
    <p:sldId id="291" r:id="rId11"/>
    <p:sldId id="292" r:id="rId12"/>
    <p:sldId id="293" r:id="rId13"/>
    <p:sldId id="296" r:id="rId14"/>
    <p:sldId id="261" r:id="rId15"/>
    <p:sldId id="301" r:id="rId16"/>
    <p:sldId id="302" r:id="rId17"/>
    <p:sldId id="303" r:id="rId18"/>
    <p:sldId id="304" r:id="rId19"/>
    <p:sldId id="305" r:id="rId20"/>
    <p:sldId id="309" r:id="rId21"/>
    <p:sldId id="307" r:id="rId22"/>
    <p:sldId id="308" r:id="rId23"/>
    <p:sldId id="290" r:id="rId24"/>
    <p:sldId id="286" r:id="rId25"/>
    <p:sldId id="310" r:id="rId26"/>
    <p:sldId id="288" r:id="rId27"/>
    <p:sldId id="279" r:id="rId28"/>
    <p:sldId id="274" r:id="rId29"/>
    <p:sldId id="280" r:id="rId30"/>
    <p:sldId id="277" r:id="rId31"/>
    <p:sldId id="275" r:id="rId32"/>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9E51"/>
    <a:srgbClr val="6397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56" y="-2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B8ED82-CFF1-454F-8B09-C432BCF3667C}" type="datetimeFigureOut">
              <a:rPr lang="hu-HU" smtClean="0"/>
              <a:t>2018.06.18.</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40DCEA-2A84-4B86-A139-80419CB01CD7}" type="slidenum">
              <a:rPr lang="hu-HU" smtClean="0"/>
              <a:t>‹#›</a:t>
            </a:fld>
            <a:endParaRPr lang="hu-HU"/>
          </a:p>
        </p:txBody>
      </p:sp>
    </p:spTree>
    <p:extLst>
      <p:ext uri="{BB962C8B-B14F-4D97-AF65-F5344CB8AC3E}">
        <p14:creationId xmlns:p14="http://schemas.microsoft.com/office/powerpoint/2010/main" val="49945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840DCEA-2A84-4B86-A139-80419CB01CD7}" type="slidenum">
              <a:rPr lang="hu-HU" smtClean="0"/>
              <a:t>2</a:t>
            </a:fld>
            <a:endParaRPr lang="hu-HU"/>
          </a:p>
        </p:txBody>
      </p:sp>
    </p:spTree>
    <p:extLst>
      <p:ext uri="{BB962C8B-B14F-4D97-AF65-F5344CB8AC3E}">
        <p14:creationId xmlns:p14="http://schemas.microsoft.com/office/powerpoint/2010/main" val="1484579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E6F6BCE4-848B-45BF-81C7-4206A9B9A811}" type="datetimeFigureOut">
              <a:rPr lang="hu-HU" smtClean="0"/>
              <a:t>2018.06.18.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755FBD0-048A-4347-8B56-3CF230088E02}" type="slidenum">
              <a:rPr lang="hu-HU" smtClean="0"/>
              <a:t>‹#›</a:t>
            </a:fld>
            <a:endParaRPr lang="hu-HU"/>
          </a:p>
        </p:txBody>
      </p:sp>
    </p:spTree>
    <p:extLst>
      <p:ext uri="{BB962C8B-B14F-4D97-AF65-F5344CB8AC3E}">
        <p14:creationId xmlns:p14="http://schemas.microsoft.com/office/powerpoint/2010/main" val="287175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E6F6BCE4-848B-45BF-81C7-4206A9B9A811}" type="datetimeFigureOut">
              <a:rPr lang="hu-HU" smtClean="0"/>
              <a:t>2018.06.18.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755FBD0-048A-4347-8B56-3CF230088E02}" type="slidenum">
              <a:rPr lang="hu-HU" smtClean="0"/>
              <a:t>‹#›</a:t>
            </a:fld>
            <a:endParaRPr lang="hu-HU"/>
          </a:p>
        </p:txBody>
      </p:sp>
    </p:spTree>
    <p:extLst>
      <p:ext uri="{BB962C8B-B14F-4D97-AF65-F5344CB8AC3E}">
        <p14:creationId xmlns:p14="http://schemas.microsoft.com/office/powerpoint/2010/main" val="1510371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E6F6BCE4-848B-45BF-81C7-4206A9B9A811}" type="datetimeFigureOut">
              <a:rPr lang="hu-HU" smtClean="0"/>
              <a:t>2018.06.18.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755FBD0-048A-4347-8B56-3CF230088E02}" type="slidenum">
              <a:rPr lang="hu-HU" smtClean="0"/>
              <a:t>‹#›</a:t>
            </a:fld>
            <a:endParaRPr lang="hu-HU"/>
          </a:p>
        </p:txBody>
      </p:sp>
    </p:spTree>
    <p:extLst>
      <p:ext uri="{BB962C8B-B14F-4D97-AF65-F5344CB8AC3E}">
        <p14:creationId xmlns:p14="http://schemas.microsoft.com/office/powerpoint/2010/main" val="3683105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143000" y="1122363"/>
            <a:ext cx="6858000" cy="2387600"/>
          </a:xfrm>
        </p:spPr>
        <p:txBody>
          <a:bodyPr anchor="b"/>
          <a:lstStyle>
            <a:lvl1pPr algn="ctr">
              <a:defRPr sz="4500"/>
            </a:lvl1pPr>
          </a:lstStyle>
          <a:p>
            <a:r>
              <a:rPr lang="hu-HU"/>
              <a:t>Mintacím szerkesztése</a:t>
            </a:r>
            <a:endParaRPr lang="en-US"/>
          </a:p>
        </p:txBody>
      </p:sp>
      <p:sp>
        <p:nvSpPr>
          <p:cNvPr id="3" name="Alcím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u-HU"/>
              <a:t>Kattintson ide az alcím mintájának szerkesztéséhez</a:t>
            </a:r>
            <a:endParaRPr lang="en-US"/>
          </a:p>
        </p:txBody>
      </p:sp>
      <p:sp>
        <p:nvSpPr>
          <p:cNvPr id="4" name="Dátum helye 3"/>
          <p:cNvSpPr>
            <a:spLocks noGrp="1"/>
          </p:cNvSpPr>
          <p:nvPr>
            <p:ph type="dt" sz="half" idx="10"/>
          </p:nvPr>
        </p:nvSpPr>
        <p:spPr/>
        <p:txBody>
          <a:body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473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078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623888" y="1709739"/>
            <a:ext cx="7886700" cy="2852737"/>
          </a:xfrm>
        </p:spPr>
        <p:txBody>
          <a:bodyPr anchor="b"/>
          <a:lstStyle>
            <a:lvl1pPr>
              <a:defRPr sz="4500"/>
            </a:lvl1pPr>
          </a:lstStyle>
          <a:p>
            <a:r>
              <a:rPr lang="hu-HU"/>
              <a:t>Mintacím szerkesztése</a:t>
            </a:r>
            <a:endParaRPr lang="en-US"/>
          </a:p>
        </p:txBody>
      </p:sp>
      <p:sp>
        <p:nvSpPr>
          <p:cNvPr id="3" name="Szöveg hely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130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Tartalom helye 2"/>
          <p:cNvSpPr>
            <a:spLocks noGrp="1"/>
          </p:cNvSpPr>
          <p:nvPr>
            <p:ph sz="half" idx="1"/>
          </p:nvPr>
        </p:nvSpPr>
        <p:spPr>
          <a:xfrm>
            <a:off x="6286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p:cNvSpPr>
            <a:spLocks noGrp="1"/>
          </p:cNvSpPr>
          <p:nvPr>
            <p:ph sz="half" idx="2"/>
          </p:nvPr>
        </p:nvSpPr>
        <p:spPr>
          <a:xfrm>
            <a:off x="46291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Dátum helye 4"/>
          <p:cNvSpPr>
            <a:spLocks noGrp="1"/>
          </p:cNvSpPr>
          <p:nvPr>
            <p:ph type="dt" sz="half" idx="10"/>
          </p:nvPr>
        </p:nvSpPr>
        <p:spPr/>
        <p:txBody>
          <a:body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6" name="Élőláb helye 5"/>
          <p:cNvSpPr>
            <a:spLocks noGrp="1"/>
          </p:cNvSpPr>
          <p:nvPr>
            <p:ph type="ftr" sz="quarter" idx="11"/>
          </p:nvPr>
        </p:nvSpPr>
        <p:spPr/>
        <p:txBody>
          <a:bodyPr/>
          <a:lstStyle/>
          <a:p>
            <a:endParaRPr lang="en-US">
              <a:solidFill>
                <a:prstClr val="black">
                  <a:tint val="75000"/>
                </a:prstClr>
              </a:solidFill>
            </a:endParaRPr>
          </a:p>
        </p:txBody>
      </p:sp>
      <p:sp>
        <p:nvSpPr>
          <p:cNvPr id="7" name="Dia számának helye 6"/>
          <p:cNvSpPr>
            <a:spLocks noGrp="1"/>
          </p:cNvSpPr>
          <p:nvPr>
            <p:ph type="sldNum" sz="quarter" idx="12"/>
          </p:nvPr>
        </p:nvSpPr>
        <p:spPr/>
        <p:txBody>
          <a:body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139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29841" y="365126"/>
            <a:ext cx="7886700" cy="1325563"/>
          </a:xfrm>
        </p:spPr>
        <p:txBody>
          <a:bodyPr/>
          <a:lstStyle/>
          <a:p>
            <a:r>
              <a:rPr lang="hu-HU"/>
              <a:t>Mintacím szerkesztése</a:t>
            </a:r>
            <a:endParaRPr lang="en-US"/>
          </a:p>
        </p:txBody>
      </p:sp>
      <p:sp>
        <p:nvSpPr>
          <p:cNvPr id="3" name="Szöveg hely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4" name="Tartalom helye 3"/>
          <p:cNvSpPr>
            <a:spLocks noGrp="1"/>
          </p:cNvSpPr>
          <p:nvPr>
            <p:ph sz="half" idx="2"/>
          </p:nvPr>
        </p:nvSpPr>
        <p:spPr>
          <a:xfrm>
            <a:off x="629842" y="2505075"/>
            <a:ext cx="3868340"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Szöveg hely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6" name="Tartalom helye 5"/>
          <p:cNvSpPr>
            <a:spLocks noGrp="1"/>
          </p:cNvSpPr>
          <p:nvPr>
            <p:ph sz="quarter" idx="4"/>
          </p:nvPr>
        </p:nvSpPr>
        <p:spPr>
          <a:xfrm>
            <a:off x="4629150" y="2505075"/>
            <a:ext cx="3887391"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Dátum helye 6"/>
          <p:cNvSpPr>
            <a:spLocks noGrp="1"/>
          </p:cNvSpPr>
          <p:nvPr>
            <p:ph type="dt" sz="half" idx="10"/>
          </p:nvPr>
        </p:nvSpPr>
        <p:spPr/>
        <p:txBody>
          <a:body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8" name="Élőláb helye 7"/>
          <p:cNvSpPr>
            <a:spLocks noGrp="1"/>
          </p:cNvSpPr>
          <p:nvPr>
            <p:ph type="ftr" sz="quarter" idx="11"/>
          </p:nvPr>
        </p:nvSpPr>
        <p:spPr/>
        <p:txBody>
          <a:bodyPr/>
          <a:lstStyle/>
          <a:p>
            <a:endParaRPr lang="en-US">
              <a:solidFill>
                <a:prstClr val="black">
                  <a:tint val="75000"/>
                </a:prstClr>
              </a:solidFill>
            </a:endParaRPr>
          </a:p>
        </p:txBody>
      </p:sp>
      <p:sp>
        <p:nvSpPr>
          <p:cNvPr id="9" name="Dia számának helye 8"/>
          <p:cNvSpPr>
            <a:spLocks noGrp="1"/>
          </p:cNvSpPr>
          <p:nvPr>
            <p:ph type="sldNum" sz="quarter" idx="12"/>
          </p:nvPr>
        </p:nvSpPr>
        <p:spPr/>
        <p:txBody>
          <a:body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517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Dátum helye 2"/>
          <p:cNvSpPr>
            <a:spLocks noGrp="1"/>
          </p:cNvSpPr>
          <p:nvPr>
            <p:ph type="dt" sz="half" idx="10"/>
          </p:nvPr>
        </p:nvSpPr>
        <p:spPr/>
        <p:txBody>
          <a:body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4" name="Élőláb helye 3"/>
          <p:cNvSpPr>
            <a:spLocks noGrp="1"/>
          </p:cNvSpPr>
          <p:nvPr>
            <p:ph type="ftr" sz="quarter" idx="11"/>
          </p:nvPr>
        </p:nvSpPr>
        <p:spPr/>
        <p:txBody>
          <a:bodyPr/>
          <a:lstStyle/>
          <a:p>
            <a:endParaRPr lang="en-US">
              <a:solidFill>
                <a:prstClr val="black">
                  <a:tint val="75000"/>
                </a:prstClr>
              </a:solidFill>
            </a:endParaRPr>
          </a:p>
        </p:txBody>
      </p:sp>
      <p:sp>
        <p:nvSpPr>
          <p:cNvPr id="5" name="Dia számának helye 4"/>
          <p:cNvSpPr>
            <a:spLocks noGrp="1"/>
          </p:cNvSpPr>
          <p:nvPr>
            <p:ph type="sldNum" sz="quarter" idx="12"/>
          </p:nvPr>
        </p:nvSpPr>
        <p:spPr/>
        <p:txBody>
          <a:body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245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3" name="Élőláb helye 2"/>
          <p:cNvSpPr>
            <a:spLocks noGrp="1"/>
          </p:cNvSpPr>
          <p:nvPr>
            <p:ph type="ftr" sz="quarter" idx="11"/>
          </p:nvPr>
        </p:nvSpPr>
        <p:spPr/>
        <p:txBody>
          <a:bodyPr/>
          <a:lstStyle/>
          <a:p>
            <a:endParaRPr lang="en-US">
              <a:solidFill>
                <a:prstClr val="black">
                  <a:tint val="75000"/>
                </a:prstClr>
              </a:solidFill>
            </a:endParaRPr>
          </a:p>
        </p:txBody>
      </p:sp>
      <p:sp>
        <p:nvSpPr>
          <p:cNvPr id="4" name="Dia számának helye 3"/>
          <p:cNvSpPr>
            <a:spLocks noGrp="1"/>
          </p:cNvSpPr>
          <p:nvPr>
            <p:ph type="sldNum" sz="quarter" idx="12"/>
          </p:nvPr>
        </p:nvSpPr>
        <p:spPr/>
        <p:txBody>
          <a:body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451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29841" y="457200"/>
            <a:ext cx="2949178" cy="1600200"/>
          </a:xfrm>
        </p:spPr>
        <p:txBody>
          <a:bodyPr anchor="b"/>
          <a:lstStyle>
            <a:lvl1pPr>
              <a:defRPr sz="2400"/>
            </a:lvl1pPr>
          </a:lstStyle>
          <a:p>
            <a:r>
              <a:rPr lang="hu-HU"/>
              <a:t>Mintacím szerkesztése</a:t>
            </a:r>
            <a:endParaRPr lang="en-US"/>
          </a:p>
        </p:txBody>
      </p:sp>
      <p:sp>
        <p:nvSpPr>
          <p:cNvPr id="3" name="Tartalom helye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Szöveg hely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a:t>Mintaszöveg szerkesztése</a:t>
            </a:r>
          </a:p>
        </p:txBody>
      </p:sp>
      <p:sp>
        <p:nvSpPr>
          <p:cNvPr id="5" name="Dátum helye 4"/>
          <p:cNvSpPr>
            <a:spLocks noGrp="1"/>
          </p:cNvSpPr>
          <p:nvPr>
            <p:ph type="dt" sz="half" idx="10"/>
          </p:nvPr>
        </p:nvSpPr>
        <p:spPr/>
        <p:txBody>
          <a:body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6" name="Élőláb helye 5"/>
          <p:cNvSpPr>
            <a:spLocks noGrp="1"/>
          </p:cNvSpPr>
          <p:nvPr>
            <p:ph type="ftr" sz="quarter" idx="11"/>
          </p:nvPr>
        </p:nvSpPr>
        <p:spPr/>
        <p:txBody>
          <a:bodyPr/>
          <a:lstStyle/>
          <a:p>
            <a:endParaRPr lang="en-US">
              <a:solidFill>
                <a:prstClr val="black">
                  <a:tint val="75000"/>
                </a:prstClr>
              </a:solidFill>
            </a:endParaRPr>
          </a:p>
        </p:txBody>
      </p:sp>
      <p:sp>
        <p:nvSpPr>
          <p:cNvPr id="7" name="Dia számának helye 6"/>
          <p:cNvSpPr>
            <a:spLocks noGrp="1"/>
          </p:cNvSpPr>
          <p:nvPr>
            <p:ph type="sldNum" sz="quarter" idx="12"/>
          </p:nvPr>
        </p:nvSpPr>
        <p:spPr/>
        <p:txBody>
          <a:body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171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E6F6BCE4-848B-45BF-81C7-4206A9B9A811}" type="datetimeFigureOut">
              <a:rPr lang="hu-HU" smtClean="0"/>
              <a:t>2018.06.18.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755FBD0-048A-4347-8B56-3CF230088E02}" type="slidenum">
              <a:rPr lang="hu-HU" smtClean="0"/>
              <a:t>‹#›</a:t>
            </a:fld>
            <a:endParaRPr lang="hu-HU"/>
          </a:p>
        </p:txBody>
      </p:sp>
    </p:spTree>
    <p:extLst>
      <p:ext uri="{BB962C8B-B14F-4D97-AF65-F5344CB8AC3E}">
        <p14:creationId xmlns:p14="http://schemas.microsoft.com/office/powerpoint/2010/main" val="2514180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29841" y="457200"/>
            <a:ext cx="2949178" cy="1600200"/>
          </a:xfrm>
        </p:spPr>
        <p:txBody>
          <a:bodyPr anchor="b"/>
          <a:lstStyle>
            <a:lvl1pPr>
              <a:defRPr sz="2400"/>
            </a:lvl1pPr>
          </a:lstStyle>
          <a:p>
            <a:r>
              <a:rPr lang="hu-HU"/>
              <a:t>Mintacím szerkesztése</a:t>
            </a:r>
            <a:endParaRPr lang="en-US"/>
          </a:p>
        </p:txBody>
      </p:sp>
      <p:sp>
        <p:nvSpPr>
          <p:cNvPr id="3" name="Kép hely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Szöveg hely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u-HU"/>
              <a:t>Mintaszöveg szerkesztése</a:t>
            </a:r>
          </a:p>
        </p:txBody>
      </p:sp>
      <p:sp>
        <p:nvSpPr>
          <p:cNvPr id="5" name="Dátum helye 4"/>
          <p:cNvSpPr>
            <a:spLocks noGrp="1"/>
          </p:cNvSpPr>
          <p:nvPr>
            <p:ph type="dt" sz="half" idx="10"/>
          </p:nvPr>
        </p:nvSpPr>
        <p:spPr/>
        <p:txBody>
          <a:body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6" name="Élőláb helye 5"/>
          <p:cNvSpPr>
            <a:spLocks noGrp="1"/>
          </p:cNvSpPr>
          <p:nvPr>
            <p:ph type="ftr" sz="quarter" idx="11"/>
          </p:nvPr>
        </p:nvSpPr>
        <p:spPr/>
        <p:txBody>
          <a:bodyPr/>
          <a:lstStyle/>
          <a:p>
            <a:endParaRPr lang="en-US">
              <a:solidFill>
                <a:prstClr val="black">
                  <a:tint val="75000"/>
                </a:prstClr>
              </a:solidFill>
            </a:endParaRPr>
          </a:p>
        </p:txBody>
      </p:sp>
      <p:sp>
        <p:nvSpPr>
          <p:cNvPr id="7" name="Dia számának helye 6"/>
          <p:cNvSpPr>
            <a:spLocks noGrp="1"/>
          </p:cNvSpPr>
          <p:nvPr>
            <p:ph type="sldNum" sz="quarter" idx="12"/>
          </p:nvPr>
        </p:nvSpPr>
        <p:spPr/>
        <p:txBody>
          <a:body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290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047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43675" y="365125"/>
            <a:ext cx="1971675" cy="5811838"/>
          </a:xfrm>
        </p:spPr>
        <p:txBody>
          <a:bodyPr vert="eaVert"/>
          <a:lstStyle/>
          <a:p>
            <a:r>
              <a:rPr lang="hu-HU"/>
              <a:t>Mintacím szerkesztése</a:t>
            </a:r>
            <a:endParaRPr lang="en-US"/>
          </a:p>
        </p:txBody>
      </p:sp>
      <p:sp>
        <p:nvSpPr>
          <p:cNvPr id="3" name="Függőleges szöveg helye 2"/>
          <p:cNvSpPr>
            <a:spLocks noGrp="1"/>
          </p:cNvSpPr>
          <p:nvPr>
            <p:ph type="body" orient="vert" idx="1"/>
          </p:nvPr>
        </p:nvSpPr>
        <p:spPr>
          <a:xfrm>
            <a:off x="628650" y="365125"/>
            <a:ext cx="5800725"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10"/>
          </p:nvPr>
        </p:nvSpPr>
        <p:spPr/>
        <p:txBody>
          <a:body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5" name="Élőláb helye 4"/>
          <p:cNvSpPr>
            <a:spLocks noGrp="1"/>
          </p:cNvSpPr>
          <p:nvPr>
            <p:ph type="ftr" sz="quarter" idx="11"/>
          </p:nvPr>
        </p:nvSpPr>
        <p:spPr/>
        <p:txBody>
          <a:bodyPr/>
          <a:lstStyle/>
          <a:p>
            <a:endParaRPr lang="en-US">
              <a:solidFill>
                <a:prstClr val="black">
                  <a:tint val="75000"/>
                </a:prstClr>
              </a:solidFill>
            </a:endParaRPr>
          </a:p>
        </p:txBody>
      </p:sp>
      <p:sp>
        <p:nvSpPr>
          <p:cNvPr id="6" name="Dia számának helye 5"/>
          <p:cNvSpPr>
            <a:spLocks noGrp="1"/>
          </p:cNvSpPr>
          <p:nvPr>
            <p:ph type="sldNum" sz="quarter" idx="12"/>
          </p:nvPr>
        </p:nvSpPr>
        <p:spPr/>
        <p:txBody>
          <a:body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64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E6F6BCE4-848B-45BF-81C7-4206A9B9A811}" type="datetimeFigureOut">
              <a:rPr lang="hu-HU" smtClean="0"/>
              <a:t>2018.06.18.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2755FBD0-048A-4347-8B56-3CF230088E02}" type="slidenum">
              <a:rPr lang="hu-HU" smtClean="0"/>
              <a:t>‹#›</a:t>
            </a:fld>
            <a:endParaRPr lang="hu-HU"/>
          </a:p>
        </p:txBody>
      </p:sp>
    </p:spTree>
    <p:extLst>
      <p:ext uri="{BB962C8B-B14F-4D97-AF65-F5344CB8AC3E}">
        <p14:creationId xmlns:p14="http://schemas.microsoft.com/office/powerpoint/2010/main" val="1936542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E6F6BCE4-848B-45BF-81C7-4206A9B9A811}" type="datetimeFigureOut">
              <a:rPr lang="hu-HU" smtClean="0"/>
              <a:t>2018.06.18.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755FBD0-048A-4347-8B56-3CF230088E02}" type="slidenum">
              <a:rPr lang="hu-HU" smtClean="0"/>
              <a:t>‹#›</a:t>
            </a:fld>
            <a:endParaRPr lang="hu-HU"/>
          </a:p>
        </p:txBody>
      </p:sp>
    </p:spTree>
    <p:extLst>
      <p:ext uri="{BB962C8B-B14F-4D97-AF65-F5344CB8AC3E}">
        <p14:creationId xmlns:p14="http://schemas.microsoft.com/office/powerpoint/2010/main" val="1349149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E6F6BCE4-848B-45BF-81C7-4206A9B9A811}" type="datetimeFigureOut">
              <a:rPr lang="hu-HU" smtClean="0"/>
              <a:t>2018.06.18.</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2755FBD0-048A-4347-8B56-3CF230088E02}" type="slidenum">
              <a:rPr lang="hu-HU" smtClean="0"/>
              <a:t>‹#›</a:t>
            </a:fld>
            <a:endParaRPr lang="hu-HU"/>
          </a:p>
        </p:txBody>
      </p:sp>
    </p:spTree>
    <p:extLst>
      <p:ext uri="{BB962C8B-B14F-4D97-AF65-F5344CB8AC3E}">
        <p14:creationId xmlns:p14="http://schemas.microsoft.com/office/powerpoint/2010/main" val="195481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E6F6BCE4-848B-45BF-81C7-4206A9B9A811}" type="datetimeFigureOut">
              <a:rPr lang="hu-HU" smtClean="0"/>
              <a:t>2018.06.18.</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2755FBD0-048A-4347-8B56-3CF230088E02}" type="slidenum">
              <a:rPr lang="hu-HU" smtClean="0"/>
              <a:t>‹#›</a:t>
            </a:fld>
            <a:endParaRPr lang="hu-HU"/>
          </a:p>
        </p:txBody>
      </p:sp>
    </p:spTree>
    <p:extLst>
      <p:ext uri="{BB962C8B-B14F-4D97-AF65-F5344CB8AC3E}">
        <p14:creationId xmlns:p14="http://schemas.microsoft.com/office/powerpoint/2010/main" val="4219842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E6F6BCE4-848B-45BF-81C7-4206A9B9A811}" type="datetimeFigureOut">
              <a:rPr lang="hu-HU" smtClean="0"/>
              <a:t>2018.06.18.</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2755FBD0-048A-4347-8B56-3CF230088E02}" type="slidenum">
              <a:rPr lang="hu-HU" smtClean="0"/>
              <a:t>‹#›</a:t>
            </a:fld>
            <a:endParaRPr lang="hu-HU"/>
          </a:p>
        </p:txBody>
      </p:sp>
    </p:spTree>
    <p:extLst>
      <p:ext uri="{BB962C8B-B14F-4D97-AF65-F5344CB8AC3E}">
        <p14:creationId xmlns:p14="http://schemas.microsoft.com/office/powerpoint/2010/main" val="1695352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E6F6BCE4-848B-45BF-81C7-4206A9B9A811}" type="datetimeFigureOut">
              <a:rPr lang="hu-HU" smtClean="0"/>
              <a:t>2018.06.18.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755FBD0-048A-4347-8B56-3CF230088E02}" type="slidenum">
              <a:rPr lang="hu-HU" smtClean="0"/>
              <a:t>‹#›</a:t>
            </a:fld>
            <a:endParaRPr lang="hu-HU"/>
          </a:p>
        </p:txBody>
      </p:sp>
    </p:spTree>
    <p:extLst>
      <p:ext uri="{BB962C8B-B14F-4D97-AF65-F5344CB8AC3E}">
        <p14:creationId xmlns:p14="http://schemas.microsoft.com/office/powerpoint/2010/main" val="267090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E6F6BCE4-848B-45BF-81C7-4206A9B9A811}" type="datetimeFigureOut">
              <a:rPr lang="hu-HU" smtClean="0"/>
              <a:t>2018.06.18.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2755FBD0-048A-4347-8B56-3CF230088E02}" type="slidenum">
              <a:rPr lang="hu-HU" smtClean="0"/>
              <a:t>‹#›</a:t>
            </a:fld>
            <a:endParaRPr lang="hu-HU"/>
          </a:p>
        </p:txBody>
      </p:sp>
    </p:spTree>
    <p:extLst>
      <p:ext uri="{BB962C8B-B14F-4D97-AF65-F5344CB8AC3E}">
        <p14:creationId xmlns:p14="http://schemas.microsoft.com/office/powerpoint/2010/main" val="14904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6BCE4-848B-45BF-81C7-4206A9B9A811}" type="datetimeFigureOut">
              <a:rPr lang="hu-HU" smtClean="0"/>
              <a:t>2018.06.18.</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5FBD0-048A-4347-8B56-3CF230088E02}" type="slidenum">
              <a:rPr lang="hu-HU" smtClean="0"/>
              <a:t>‹#›</a:t>
            </a:fld>
            <a:endParaRPr lang="hu-HU"/>
          </a:p>
        </p:txBody>
      </p:sp>
    </p:spTree>
    <p:extLst>
      <p:ext uri="{BB962C8B-B14F-4D97-AF65-F5344CB8AC3E}">
        <p14:creationId xmlns:p14="http://schemas.microsoft.com/office/powerpoint/2010/main" val="842305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u-HU"/>
              <a:t>Mintacím szerkesztése</a:t>
            </a:r>
            <a:endParaRPr lang="en-US"/>
          </a:p>
        </p:txBody>
      </p:sp>
      <p:sp>
        <p:nvSpPr>
          <p:cNvPr id="3" name="Szöveg hely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átum hely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B76FF3-1DEC-4E8E-BA99-837815286BD5}" type="datetimeFigureOut">
              <a:rPr lang="en-US" smtClean="0">
                <a:solidFill>
                  <a:prstClr val="black">
                    <a:tint val="75000"/>
                  </a:prstClr>
                </a:solidFill>
              </a:rPr>
              <a:pPr/>
              <a:t>6/18/2018</a:t>
            </a:fld>
            <a:endParaRPr lang="en-US">
              <a:solidFill>
                <a:prstClr val="black">
                  <a:tint val="75000"/>
                </a:prstClr>
              </a:solidFill>
            </a:endParaRPr>
          </a:p>
        </p:txBody>
      </p:sp>
      <p:sp>
        <p:nvSpPr>
          <p:cNvPr id="5" name="Élőláb hely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Dia számának hely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4D2B1F-5B7A-43F7-BA63-ADC7EE151D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102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mpsv.cz/cs/31749"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cs-CZ" b="1" dirty="0"/>
              <a:t>Aktivní senioři - v Helsinkách a ve střední Evropě</a:t>
            </a:r>
            <a:endParaRPr lang="hu-HU" b="1" dirty="0"/>
          </a:p>
        </p:txBody>
      </p:sp>
      <p:sp>
        <p:nvSpPr>
          <p:cNvPr id="3" name="Alcím 2"/>
          <p:cNvSpPr>
            <a:spLocks noGrp="1"/>
          </p:cNvSpPr>
          <p:nvPr>
            <p:ph type="subTitle" idx="1"/>
          </p:nvPr>
        </p:nvSpPr>
        <p:spPr>
          <a:xfrm>
            <a:off x="1371600" y="3886200"/>
            <a:ext cx="6400800" cy="2351112"/>
          </a:xfrm>
        </p:spPr>
        <p:txBody>
          <a:bodyPr>
            <a:normAutofit fontScale="92500" lnSpcReduction="20000"/>
          </a:bodyPr>
          <a:lstStyle/>
          <a:p>
            <a:r>
              <a:rPr lang="pt-BR" dirty="0"/>
              <a:t>"Stárnutí a </a:t>
            </a:r>
            <a:r>
              <a:rPr lang="pt-BR" dirty="0" smtClean="0"/>
              <a:t>veřejn</a:t>
            </a:r>
            <a:r>
              <a:rPr lang="cs-CZ" dirty="0" smtClean="0"/>
              <a:t>ý</a:t>
            </a:r>
            <a:r>
              <a:rPr lang="pt-BR" dirty="0" smtClean="0"/>
              <a:t> prostor"</a:t>
            </a:r>
            <a:endParaRPr lang="pt-BR" dirty="0"/>
          </a:p>
          <a:p>
            <a:r>
              <a:rPr lang="pt-BR" dirty="0"/>
              <a:t>25. září </a:t>
            </a:r>
            <a:r>
              <a:rPr lang="cs-CZ" dirty="0" smtClean="0"/>
              <a:t>2017 </a:t>
            </a:r>
            <a:r>
              <a:rPr lang="pt-BR" dirty="0" smtClean="0"/>
              <a:t>v </a:t>
            </a:r>
            <a:r>
              <a:rPr lang="pt-BR" dirty="0"/>
              <a:t>Praze</a:t>
            </a:r>
          </a:p>
          <a:p>
            <a:r>
              <a:rPr lang="pt-BR" dirty="0"/>
              <a:t>József Veress</a:t>
            </a:r>
            <a:endParaRPr lang="hu-HU" dirty="0"/>
          </a:p>
          <a:p>
            <a:r>
              <a:rPr lang="hu-HU" dirty="0" smtClean="0"/>
              <a:t>(Z anglického originálu přeložil </a:t>
            </a:r>
            <a:r>
              <a:rPr lang="hu-HU" dirty="0" smtClean="0"/>
              <a:t>Ing.Milan </a:t>
            </a:r>
            <a:r>
              <a:rPr lang="hu-HU" dirty="0" smtClean="0"/>
              <a:t>Melek)</a:t>
            </a:r>
            <a:endParaRPr lang="hu-HU" dirty="0"/>
          </a:p>
        </p:txBody>
      </p:sp>
      <p:sp>
        <p:nvSpPr>
          <p:cNvPr id="4" name="TextovéPole 3"/>
          <p:cNvSpPr txBox="1"/>
          <p:nvPr/>
        </p:nvSpPr>
        <p:spPr>
          <a:xfrm>
            <a:off x="899592" y="692696"/>
            <a:ext cx="7416824" cy="1200329"/>
          </a:xfrm>
          <a:prstGeom prst="rect">
            <a:avLst/>
          </a:prstGeom>
          <a:noFill/>
        </p:spPr>
        <p:txBody>
          <a:bodyPr wrap="square" rtlCol="0">
            <a:spAutoFit/>
          </a:bodyPr>
          <a:lstStyle/>
          <a:p>
            <a:endParaRPr lang="cs-CZ" dirty="0" smtClean="0"/>
          </a:p>
          <a:p>
            <a:r>
              <a:rPr lang="cs-CZ" dirty="0">
                <a:hlinkClick r:id="rId2"/>
              </a:rPr>
              <a:t>https://</a:t>
            </a:r>
            <a:r>
              <a:rPr lang="cs-CZ" dirty="0" smtClean="0">
                <a:hlinkClick r:id="rId2"/>
              </a:rPr>
              <a:t>www.mpsv.cz/cs/31749</a:t>
            </a:r>
            <a:endParaRPr lang="cs-CZ" dirty="0" smtClean="0"/>
          </a:p>
          <a:p>
            <a:r>
              <a:rPr lang="cs-CZ" b="1" dirty="0"/>
              <a:t>Praha 2017 - proběhla mezinárodní konference na téma Stárnutí a veřejný </a:t>
            </a:r>
            <a:r>
              <a:rPr lang="cs-CZ" b="1" dirty="0" smtClean="0"/>
              <a:t>prostor</a:t>
            </a:r>
            <a:endParaRPr lang="cs-CZ" b="1" dirty="0"/>
          </a:p>
        </p:txBody>
      </p:sp>
    </p:spTree>
    <p:extLst>
      <p:ext uri="{BB962C8B-B14F-4D97-AF65-F5344CB8AC3E}">
        <p14:creationId xmlns:p14="http://schemas.microsoft.com/office/powerpoint/2010/main" val="194805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Jednotlivé kroky</a:t>
            </a:r>
            <a:endParaRPr lang="hu-HU" dirty="0"/>
          </a:p>
        </p:txBody>
      </p:sp>
      <p:sp>
        <p:nvSpPr>
          <p:cNvPr id="3" name="Tartalom helye 2"/>
          <p:cNvSpPr>
            <a:spLocks noGrp="1"/>
          </p:cNvSpPr>
          <p:nvPr>
            <p:ph idx="1"/>
          </p:nvPr>
        </p:nvSpPr>
        <p:spPr/>
        <p:txBody>
          <a:bodyPr>
            <a:normAutofit fontScale="77500" lnSpcReduction="20000"/>
          </a:bodyPr>
          <a:lstStyle/>
          <a:p>
            <a:pPr marL="0" lvl="0" indent="0">
              <a:lnSpc>
                <a:spcPct val="120000"/>
              </a:lnSpc>
              <a:spcBef>
                <a:spcPts val="638"/>
              </a:spcBef>
              <a:buNone/>
            </a:pPr>
            <a:r>
              <a:rPr lang="cs-CZ" dirty="0">
                <a:latin typeface="Calibri" pitchFamily="18"/>
              </a:rPr>
              <a:t>"... našly místo pro realizaci, poté vytvořily model komunitního bydlení. Také musely najít obyvatele, kteří budou ochotni sdílet společné prostory a spolupracovat na společných cílech. </a:t>
            </a:r>
            <a:br>
              <a:rPr lang="cs-CZ" dirty="0">
                <a:latin typeface="Calibri" pitchFamily="18"/>
              </a:rPr>
            </a:br>
            <a:r>
              <a:rPr lang="cs-CZ" dirty="0">
                <a:latin typeface="Calibri" pitchFamily="18"/>
              </a:rPr>
              <a:t>A v neposlední řadě musely najít architekta a stavitele, aby si pro sebe nechaly postavit panelový dům, a nalézt způsob, jak své jedinečné myšlenky předat budoucím obyvatelům. To ve Finsku představovalo zcela nový způsob jednání, ale sen se stal realitou. Skupina starších osob, tvořenou převážně ženami, realizovala stavbu domu </a:t>
            </a:r>
            <a:r>
              <a:rPr lang="cs-CZ" dirty="0" smtClean="0">
                <a:latin typeface="Calibri" pitchFamily="18"/>
              </a:rPr>
              <a:t>a </a:t>
            </a:r>
            <a:r>
              <a:rPr lang="cs-CZ" dirty="0">
                <a:latin typeface="Calibri" pitchFamily="18"/>
              </a:rPr>
              <a:t>vytvořila dobře fungující </a:t>
            </a:r>
            <a:r>
              <a:rPr lang="cs-CZ" dirty="0" smtClean="0">
                <a:latin typeface="Calibri" pitchFamily="18"/>
              </a:rPr>
              <a:t>komunitu„ (</a:t>
            </a:r>
            <a:r>
              <a:rPr lang="cs-CZ" dirty="0">
                <a:latin typeface="Calibri" pitchFamily="18"/>
              </a:rPr>
              <a:t>100-20-27-8:6</a:t>
            </a:r>
            <a:r>
              <a:rPr lang="cs-CZ" dirty="0" smtClean="0">
                <a:latin typeface="Calibri" pitchFamily="18"/>
              </a:rPr>
              <a:t>)</a:t>
            </a:r>
            <a:endParaRPr lang="cs-CZ" dirty="0">
              <a:latin typeface="Calibri" pitchFamily="18"/>
            </a:endParaRPr>
          </a:p>
        </p:txBody>
      </p:sp>
    </p:spTree>
    <p:extLst>
      <p:ext uri="{BB962C8B-B14F-4D97-AF65-F5344CB8AC3E}">
        <p14:creationId xmlns:p14="http://schemas.microsoft.com/office/powerpoint/2010/main" val="3145057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cs-CZ" dirty="0" smtClean="0"/>
              <a:t>Řešení problémů</a:t>
            </a:r>
            <a:endParaRPr lang="en-GB" dirty="0"/>
          </a:p>
        </p:txBody>
      </p:sp>
      <p:sp>
        <p:nvSpPr>
          <p:cNvPr id="3" name="Tartalom helye 2"/>
          <p:cNvSpPr>
            <a:spLocks noGrp="1"/>
          </p:cNvSpPr>
          <p:nvPr>
            <p:ph idx="1"/>
          </p:nvPr>
        </p:nvSpPr>
        <p:spPr>
          <a:xfrm>
            <a:off x="457200" y="1412776"/>
            <a:ext cx="8229600" cy="4713387"/>
          </a:xfrm>
        </p:spPr>
        <p:txBody>
          <a:bodyPr>
            <a:normAutofit/>
          </a:bodyPr>
          <a:lstStyle/>
          <a:p>
            <a:pPr marL="0" lvl="0" indent="0">
              <a:spcBef>
                <a:spcPts val="638"/>
              </a:spcBef>
              <a:buNone/>
            </a:pPr>
            <a:r>
              <a:rPr lang="cs-CZ" dirty="0">
                <a:latin typeface="Calibri" pitchFamily="18"/>
              </a:rPr>
              <a:t>"Opakovaně se objevovaly </a:t>
            </a:r>
            <a:r>
              <a:rPr lang="cs-CZ" dirty="0">
                <a:solidFill>
                  <a:srgbClr val="0070C0"/>
                </a:solidFill>
                <a:latin typeface="Calibri" pitchFamily="18"/>
              </a:rPr>
              <a:t>problémy s financováním</a:t>
            </a:r>
            <a:r>
              <a:rPr lang="cs-CZ" dirty="0">
                <a:latin typeface="Calibri" pitchFamily="18"/>
              </a:rPr>
              <a:t> projektu a </a:t>
            </a:r>
            <a:r>
              <a:rPr lang="cs-CZ" dirty="0">
                <a:solidFill>
                  <a:srgbClr val="0070C0"/>
                </a:solidFill>
                <a:latin typeface="Calibri" pitchFamily="18"/>
              </a:rPr>
              <a:t>hledáním</a:t>
            </a:r>
            <a:r>
              <a:rPr lang="cs-CZ" dirty="0">
                <a:latin typeface="Calibri" pitchFamily="18"/>
              </a:rPr>
              <a:t> obyvatel ... Tyto potíže vyřešil </a:t>
            </a:r>
            <a:r>
              <a:rPr lang="cs-CZ" dirty="0">
                <a:solidFill>
                  <a:srgbClr val="0070C0"/>
                </a:solidFill>
                <a:latin typeface="Calibri" pitchFamily="18"/>
              </a:rPr>
              <a:t>brainstorming</a:t>
            </a:r>
            <a:r>
              <a:rPr lang="cs-CZ" dirty="0">
                <a:latin typeface="Calibri" pitchFamily="18"/>
              </a:rPr>
              <a:t> a </a:t>
            </a:r>
            <a:r>
              <a:rPr lang="cs-CZ" dirty="0">
                <a:solidFill>
                  <a:srgbClr val="0070C0"/>
                </a:solidFill>
                <a:latin typeface="Calibri" pitchFamily="18"/>
              </a:rPr>
              <a:t>kreativní myšlení</a:t>
            </a:r>
            <a:r>
              <a:rPr lang="cs-CZ" dirty="0">
                <a:latin typeface="Calibri" pitchFamily="18"/>
              </a:rPr>
              <a:t>. Začali jsme tímto </a:t>
            </a:r>
            <a:r>
              <a:rPr lang="cs-CZ" dirty="0">
                <a:solidFill>
                  <a:srgbClr val="0070C0"/>
                </a:solidFill>
                <a:latin typeface="Calibri" pitchFamily="18"/>
              </a:rPr>
              <a:t>způsobem řešit problémy obecně</a:t>
            </a:r>
            <a:r>
              <a:rPr lang="cs-CZ" dirty="0">
                <a:latin typeface="Calibri" pitchFamily="18"/>
              </a:rPr>
              <a:t>, a jednáme tak i nyní, kdy již žijeme v </a:t>
            </a:r>
            <a:r>
              <a:rPr lang="cs-CZ" dirty="0" err="1">
                <a:latin typeface="Calibri" pitchFamily="18"/>
              </a:rPr>
              <a:t>Loppukiri</a:t>
            </a:r>
            <a:r>
              <a:rPr lang="cs-CZ" dirty="0">
                <a:latin typeface="Calibri" pitchFamily="18"/>
              </a:rPr>
              <a:t>. Tyto metody jsou v současné době </a:t>
            </a:r>
            <a:r>
              <a:rPr lang="cs-CZ" dirty="0">
                <a:solidFill>
                  <a:srgbClr val="0070C0"/>
                </a:solidFill>
                <a:latin typeface="Calibri" pitchFamily="18"/>
              </a:rPr>
              <a:t>cennými zdroji </a:t>
            </a:r>
            <a:r>
              <a:rPr lang="cs-CZ" dirty="0">
                <a:latin typeface="Calibri" pitchFamily="18"/>
              </a:rPr>
              <a:t>a často se využívají k vyřešení problémů naší komunity "(100-20-27-8:3-4)</a:t>
            </a:r>
            <a:endParaRPr lang="cs-CZ" dirty="0">
              <a:latin typeface="Calibri" pitchFamily="18"/>
            </a:endParaRPr>
          </a:p>
        </p:txBody>
      </p:sp>
    </p:spTree>
    <p:extLst>
      <p:ext uri="{BB962C8B-B14F-4D97-AF65-F5344CB8AC3E}">
        <p14:creationId xmlns:p14="http://schemas.microsoft.com/office/powerpoint/2010/main" val="138511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smtClean="0"/>
              <a:t>"</a:t>
            </a:r>
            <a:r>
              <a:rPr lang="cs-CZ" dirty="0" smtClean="0"/>
              <a:t>Stát se </a:t>
            </a:r>
            <a:r>
              <a:rPr lang="cs-CZ" dirty="0" smtClean="0"/>
              <a:t>subjektem svého </a:t>
            </a:r>
            <a:r>
              <a:rPr lang="cs-CZ" dirty="0" smtClean="0"/>
              <a:t>života</a:t>
            </a:r>
            <a:r>
              <a:rPr lang="en-US" dirty="0" smtClean="0"/>
              <a:t>"</a:t>
            </a:r>
            <a:endParaRPr lang="hu-HU" dirty="0"/>
          </a:p>
        </p:txBody>
      </p:sp>
      <p:sp>
        <p:nvSpPr>
          <p:cNvPr id="3" name="Tartalom helye 2"/>
          <p:cNvSpPr>
            <a:spLocks noGrp="1"/>
          </p:cNvSpPr>
          <p:nvPr>
            <p:ph idx="1"/>
          </p:nvPr>
        </p:nvSpPr>
        <p:spPr/>
        <p:txBody>
          <a:bodyPr>
            <a:normAutofit lnSpcReduction="10000"/>
          </a:bodyPr>
          <a:lstStyle/>
          <a:p>
            <a:pPr marL="0" lvl="0" indent="0">
              <a:spcBef>
                <a:spcPts val="638"/>
              </a:spcBef>
              <a:buFont typeface="Arial" pitchFamily="32"/>
              <a:buChar char="•"/>
            </a:pPr>
            <a:r>
              <a:rPr lang="cs-CZ" dirty="0">
                <a:latin typeface="Calibri" pitchFamily="18"/>
              </a:rPr>
              <a:t>Aktivní </a:t>
            </a:r>
            <a:r>
              <a:rPr lang="cs-CZ" dirty="0" smtClean="0">
                <a:latin typeface="Calibri" pitchFamily="18"/>
              </a:rPr>
              <a:t>senioři </a:t>
            </a:r>
            <a:r>
              <a:rPr lang="cs-CZ" dirty="0">
                <a:latin typeface="Calibri" pitchFamily="18"/>
              </a:rPr>
              <a:t>vytvořili pracovní skupiny v rámci svého nového projektu, který představil </a:t>
            </a:r>
            <a:r>
              <a:rPr lang="cs-CZ" dirty="0" err="1">
                <a:solidFill>
                  <a:srgbClr val="0070C0"/>
                </a:solidFill>
                <a:latin typeface="Calibri" pitchFamily="18"/>
              </a:rPr>
              <a:t>Loppukiri</a:t>
            </a:r>
            <a:r>
              <a:rPr lang="cs-CZ" dirty="0">
                <a:latin typeface="Calibri" pitchFamily="18"/>
              </a:rPr>
              <a:t> jako </a:t>
            </a:r>
            <a:r>
              <a:rPr lang="cs-CZ" dirty="0" smtClean="0">
                <a:solidFill>
                  <a:srgbClr val="0070C0"/>
                </a:solidFill>
                <a:latin typeface="Calibri" pitchFamily="18"/>
              </a:rPr>
              <a:t>„cílový </a:t>
            </a:r>
            <a:r>
              <a:rPr lang="cs-CZ" dirty="0">
                <a:solidFill>
                  <a:srgbClr val="0070C0"/>
                </a:solidFill>
                <a:latin typeface="Calibri" pitchFamily="18"/>
              </a:rPr>
              <a:t>sprint"</a:t>
            </a:r>
            <a:r>
              <a:rPr lang="cs-CZ" dirty="0">
                <a:latin typeface="Calibri" pitchFamily="18"/>
              </a:rPr>
              <a:t>, aby vypracovali řešení pro nevyhnutelné výzvy, které mohou vznikat s přibývajícím věkem a potenciálními zdravotními problémy.</a:t>
            </a:r>
          </a:p>
          <a:p>
            <a:pPr marL="0" lvl="0" indent="0">
              <a:spcBef>
                <a:spcPts val="638"/>
              </a:spcBef>
              <a:buFont typeface="Arial" pitchFamily="32"/>
              <a:buChar char="•"/>
            </a:pPr>
            <a:r>
              <a:rPr lang="cs-CZ" dirty="0">
                <a:latin typeface="Calibri" pitchFamily="18"/>
              </a:rPr>
              <a:t>Politiky související se stárnutím jsou hluboce </a:t>
            </a:r>
            <a:r>
              <a:rPr lang="cs-CZ" dirty="0">
                <a:solidFill>
                  <a:srgbClr val="0070C0"/>
                </a:solidFill>
                <a:latin typeface="Calibri" pitchFamily="18"/>
              </a:rPr>
              <a:t>emancipační</a:t>
            </a:r>
          </a:p>
          <a:p>
            <a:pPr marL="0" lvl="1" indent="0">
              <a:spcBef>
                <a:spcPts val="558"/>
              </a:spcBef>
              <a:spcAft>
                <a:spcPts val="1417"/>
              </a:spcAft>
              <a:buFont typeface="Arial" pitchFamily="32"/>
            </a:pPr>
            <a:r>
              <a:rPr lang="cs-CZ" dirty="0">
                <a:latin typeface="Calibri" pitchFamily="18"/>
              </a:rPr>
              <a:t>Je důležité překonat posedlost úsporami</a:t>
            </a:r>
            <a:endParaRPr lang="cs-CZ" dirty="0">
              <a:latin typeface="Calibri" pitchFamily="18"/>
            </a:endParaRPr>
          </a:p>
        </p:txBody>
      </p:sp>
    </p:spTree>
    <p:extLst>
      <p:ext uri="{BB962C8B-B14F-4D97-AF65-F5344CB8AC3E}">
        <p14:creationId xmlns:p14="http://schemas.microsoft.com/office/powerpoint/2010/main" val="37664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Závěr</a:t>
            </a:r>
            <a:endParaRPr lang="hu-HU" dirty="0"/>
          </a:p>
        </p:txBody>
      </p:sp>
      <p:pic>
        <p:nvPicPr>
          <p:cNvPr id="1026" name="Picture 2" descr="C:\Users\JoskA\Pictures\Frog and stor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7784" y="1268760"/>
            <a:ext cx="3818557" cy="3818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971600" y="5589240"/>
            <a:ext cx="7344816" cy="830997"/>
          </a:xfrm>
          <a:prstGeom prst="rect">
            <a:avLst/>
          </a:prstGeom>
          <a:noFill/>
        </p:spPr>
        <p:txBody>
          <a:bodyPr wrap="square" rtlCol="0">
            <a:spAutoFit/>
          </a:bodyPr>
          <a:lstStyle/>
          <a:p>
            <a:pPr algn="ctr"/>
            <a:r>
              <a:rPr lang="cs-CZ" sz="4800" b="1" dirty="0" smtClean="0">
                <a:solidFill>
                  <a:srgbClr val="C00000"/>
                </a:solidFill>
              </a:rPr>
              <a:t>Nikdy</a:t>
            </a:r>
            <a:r>
              <a:rPr lang="cs-CZ" sz="4800" b="1" dirty="0" smtClean="0"/>
              <a:t> </a:t>
            </a:r>
            <a:r>
              <a:rPr lang="cs-CZ" sz="4800" b="1" dirty="0">
                <a:solidFill>
                  <a:srgbClr val="229E51"/>
                </a:solidFill>
              </a:rPr>
              <a:t>se </a:t>
            </a:r>
            <a:r>
              <a:rPr lang="cs-CZ" sz="4800" b="1" dirty="0" smtClean="0">
                <a:solidFill>
                  <a:srgbClr val="229E51"/>
                </a:solidFill>
              </a:rPr>
              <a:t>nevzdávej!</a:t>
            </a:r>
            <a:endParaRPr lang="cs-CZ" sz="4800" b="1" dirty="0">
              <a:solidFill>
                <a:srgbClr val="229E51"/>
              </a:solidFill>
            </a:endParaRPr>
          </a:p>
        </p:txBody>
      </p:sp>
    </p:spTree>
    <p:extLst>
      <p:ext uri="{BB962C8B-B14F-4D97-AF65-F5344CB8AC3E}">
        <p14:creationId xmlns:p14="http://schemas.microsoft.com/office/powerpoint/2010/main" val="2097228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3568" y="3789040"/>
            <a:ext cx="7772400" cy="1362075"/>
          </a:xfrm>
        </p:spPr>
        <p:txBody>
          <a:bodyPr>
            <a:normAutofit/>
          </a:bodyPr>
          <a:lstStyle/>
          <a:p>
            <a:pPr algn="ctr"/>
            <a:r>
              <a:rPr lang="hu-HU" dirty="0" smtClean="0"/>
              <a:t>KONCEPT CEDARNET – STARŠÍ OBČANÉ </a:t>
            </a:r>
            <a:r>
              <a:rPr lang="hu-HU" dirty="0"/>
              <a:t>JAKO SOCIÁLNÍ </a:t>
            </a:r>
            <a:r>
              <a:rPr lang="hu-HU" dirty="0" smtClean="0"/>
              <a:t>aktivum</a:t>
            </a:r>
            <a:endParaRPr lang="hu-HU" dirty="0"/>
          </a:p>
        </p:txBody>
      </p:sp>
      <p:sp>
        <p:nvSpPr>
          <p:cNvPr id="3" name="Szöveg helye 2"/>
          <p:cNvSpPr>
            <a:spLocks noGrp="1"/>
          </p:cNvSpPr>
          <p:nvPr>
            <p:ph type="body" idx="1"/>
          </p:nvPr>
        </p:nvSpPr>
        <p:spPr/>
        <p:txBody>
          <a:bodyPr/>
          <a:lstStyle/>
          <a:p>
            <a:r>
              <a:rPr lang="hu-HU" dirty="0" smtClean="0"/>
              <a:t>.</a:t>
            </a:r>
            <a:endParaRPr lang="hu-HU" dirty="0"/>
          </a:p>
        </p:txBody>
      </p:sp>
    </p:spTree>
    <p:extLst>
      <p:ext uri="{BB962C8B-B14F-4D97-AF65-F5344CB8AC3E}">
        <p14:creationId xmlns:p14="http://schemas.microsoft.com/office/powerpoint/2010/main" val="1686067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Kontext</a:t>
            </a:r>
            <a:endParaRPr lang="hu-HU" dirty="0"/>
          </a:p>
        </p:txBody>
      </p:sp>
      <p:sp>
        <p:nvSpPr>
          <p:cNvPr id="3" name="Tartalom helye 2"/>
          <p:cNvSpPr>
            <a:spLocks noGrp="1"/>
          </p:cNvSpPr>
          <p:nvPr>
            <p:ph idx="1"/>
          </p:nvPr>
        </p:nvSpPr>
        <p:spPr/>
        <p:txBody>
          <a:bodyPr>
            <a:normAutofit/>
          </a:bodyPr>
          <a:lstStyle/>
          <a:p>
            <a:r>
              <a:rPr lang="cs-CZ" dirty="0" smtClean="0"/>
              <a:t>Naše společnost - a města - jsou většinou nepřipravené pro </a:t>
            </a:r>
            <a:r>
              <a:rPr lang="cs-CZ" dirty="0" smtClean="0"/>
              <a:t>zajištění</a:t>
            </a:r>
            <a:r>
              <a:rPr lang="cs-CZ" dirty="0" smtClean="0"/>
              <a:t> </a:t>
            </a:r>
            <a:r>
              <a:rPr lang="cs-CZ" dirty="0" smtClean="0"/>
              <a:t>potřeb a </a:t>
            </a:r>
            <a:r>
              <a:rPr lang="cs-CZ" dirty="0" smtClean="0"/>
              <a:t>mobilizaci </a:t>
            </a:r>
            <a:r>
              <a:rPr lang="cs-CZ" dirty="0" smtClean="0"/>
              <a:t>kapacit pro stárnoucí </a:t>
            </a:r>
            <a:r>
              <a:rPr lang="cs-CZ" dirty="0" smtClean="0"/>
              <a:t>populaci</a:t>
            </a:r>
            <a:endParaRPr lang="cs-CZ" dirty="0" smtClean="0"/>
          </a:p>
          <a:p>
            <a:r>
              <a:rPr lang="cs-CZ" b="1" dirty="0" smtClean="0"/>
              <a:t>Napětí mezi generacemi, nedostatek spolupráce, nespokojenost</a:t>
            </a:r>
          </a:p>
          <a:p>
            <a:r>
              <a:rPr lang="cs-CZ" dirty="0" smtClean="0"/>
              <a:t>Špatné ukazatele zdraví starších osob</a:t>
            </a:r>
            <a:r>
              <a:rPr lang="cs-CZ" dirty="0" smtClean="0"/>
              <a:t>, </a:t>
            </a:r>
            <a:r>
              <a:rPr lang="cs-CZ" dirty="0" smtClean="0"/>
              <a:t>přetížená zdravotní péče a nepřipravený sociální systém</a:t>
            </a:r>
            <a:endParaRPr lang="cs-CZ" dirty="0"/>
          </a:p>
        </p:txBody>
      </p:sp>
    </p:spTree>
    <p:extLst>
      <p:ext uri="{BB962C8B-B14F-4D97-AF65-F5344CB8AC3E}">
        <p14:creationId xmlns:p14="http://schemas.microsoft.com/office/powerpoint/2010/main" val="846587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7504" y="260648"/>
            <a:ext cx="8640960" cy="1143000"/>
          </a:xfrm>
        </p:spPr>
        <p:txBody>
          <a:bodyPr>
            <a:noAutofit/>
          </a:bodyPr>
          <a:lstStyle/>
          <a:p>
            <a:r>
              <a:rPr lang="cs-CZ" sz="3200" b="1" dirty="0" smtClean="0"/>
              <a:t>Stárnutí a starší lidé – </a:t>
            </a:r>
            <a:r>
              <a:rPr lang="cs-CZ" sz="3200" b="1" dirty="0" smtClean="0"/>
              <a:t>vnímané jako </a:t>
            </a:r>
            <a:r>
              <a:rPr lang="cs-CZ" sz="3200" b="1" dirty="0" smtClean="0"/>
              <a:t>rostoucí sociální </a:t>
            </a:r>
            <a:r>
              <a:rPr lang="cs-CZ" sz="3200" b="1" dirty="0" smtClean="0"/>
              <a:t>odpovědnost, </a:t>
            </a:r>
            <a:r>
              <a:rPr lang="cs-CZ" sz="3200" b="1" dirty="0" smtClean="0"/>
              <a:t>ale ne jako </a:t>
            </a:r>
            <a:r>
              <a:rPr lang="cs-CZ" sz="3200" b="1" dirty="0" smtClean="0"/>
              <a:t>pozit</a:t>
            </a:r>
            <a:r>
              <a:rPr lang="cs-CZ" sz="3200" b="1" dirty="0" smtClean="0"/>
              <a:t>ivum</a:t>
            </a:r>
            <a:endParaRPr lang="cs-CZ" sz="3200" b="1" dirty="0"/>
          </a:p>
        </p:txBody>
      </p:sp>
      <p:sp>
        <p:nvSpPr>
          <p:cNvPr id="3" name="Tartalom helye 2"/>
          <p:cNvSpPr>
            <a:spLocks noGrp="1"/>
          </p:cNvSpPr>
          <p:nvPr>
            <p:ph idx="1"/>
          </p:nvPr>
        </p:nvSpPr>
        <p:spPr>
          <a:xfrm>
            <a:off x="457200" y="1484784"/>
            <a:ext cx="8229600" cy="4641379"/>
          </a:xfrm>
        </p:spPr>
        <p:txBody>
          <a:bodyPr>
            <a:normAutofit/>
          </a:bodyPr>
          <a:lstStyle/>
          <a:p>
            <a:r>
              <a:rPr lang="cs-CZ" dirty="0" smtClean="0"/>
              <a:t>Problém stárnutí na trhu práce:</a:t>
            </a:r>
          </a:p>
          <a:p>
            <a:pPr lvl="1"/>
            <a:r>
              <a:rPr lang="cs-CZ" dirty="0" smtClean="0"/>
              <a:t>stres a předsudky na pracovišti</a:t>
            </a:r>
          </a:p>
          <a:p>
            <a:pPr lvl="1"/>
            <a:r>
              <a:rPr lang="cs-CZ" dirty="0" smtClean="0"/>
              <a:t>syndrom vyhoření</a:t>
            </a:r>
          </a:p>
          <a:p>
            <a:pPr lvl="1"/>
            <a:r>
              <a:rPr lang="cs-CZ" dirty="0" smtClean="0"/>
              <a:t>ztráta výkonnosti</a:t>
            </a:r>
            <a:endParaRPr lang="cs-CZ" dirty="0"/>
          </a:p>
          <a:p>
            <a:pPr lvl="1">
              <a:buFont typeface="Arial" panose="020B0604020202020204" pitchFamily="34" charset="0"/>
              <a:buChar char="•"/>
            </a:pPr>
            <a:r>
              <a:rPr lang="cs-CZ" sz="3200" dirty="0" smtClean="0"/>
              <a:t>Naše </a:t>
            </a:r>
            <a:r>
              <a:rPr lang="cs-CZ" sz="3200" dirty="0" smtClean="0"/>
              <a:t>společnosti </a:t>
            </a:r>
            <a:r>
              <a:rPr lang="cs-CZ" sz="3200" dirty="0" smtClean="0"/>
              <a:t>nejsou schopné vzít v úvahu, a už vůbec ne mobilizovat, využití znalostí </a:t>
            </a:r>
            <a:r>
              <a:rPr lang="cs-CZ" sz="3200" dirty="0" smtClean="0"/>
              <a:t>a </a:t>
            </a:r>
            <a:r>
              <a:rPr lang="cs-CZ" sz="3200" dirty="0" smtClean="0"/>
              <a:t>schopností </a:t>
            </a:r>
            <a:r>
              <a:rPr lang="cs-CZ" sz="3200" dirty="0" smtClean="0"/>
              <a:t>starších občanů</a:t>
            </a:r>
          </a:p>
          <a:p>
            <a:pPr lvl="1"/>
            <a:r>
              <a:rPr lang="cs-CZ" dirty="0" smtClean="0"/>
              <a:t>vážné </a:t>
            </a:r>
            <a:r>
              <a:rPr lang="cs-CZ" dirty="0" smtClean="0"/>
              <a:t>plýtvání</a:t>
            </a:r>
            <a:r>
              <a:rPr lang="cs-CZ" dirty="0" smtClean="0"/>
              <a:t> důležitými – potenciálními - zdroji</a:t>
            </a:r>
            <a:endParaRPr lang="cs-CZ" dirty="0" smtClean="0"/>
          </a:p>
        </p:txBody>
      </p:sp>
    </p:spTree>
    <p:extLst>
      <p:ext uri="{BB962C8B-B14F-4D97-AF65-F5344CB8AC3E}">
        <p14:creationId xmlns:p14="http://schemas.microsoft.com/office/powerpoint/2010/main" val="1510249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CedarNet</a:t>
            </a:r>
            <a:endParaRPr lang="hu-HU" dirty="0"/>
          </a:p>
        </p:txBody>
      </p:sp>
      <p:sp>
        <p:nvSpPr>
          <p:cNvPr id="3" name="Tartalom helye 2"/>
          <p:cNvSpPr>
            <a:spLocks noGrp="1"/>
          </p:cNvSpPr>
          <p:nvPr>
            <p:ph idx="1"/>
          </p:nvPr>
        </p:nvSpPr>
        <p:spPr/>
        <p:txBody>
          <a:bodyPr>
            <a:normAutofit fontScale="92500" lnSpcReduction="20000"/>
          </a:bodyPr>
          <a:lstStyle/>
          <a:p>
            <a:pPr marL="342900" lvl="1" indent="-342900">
              <a:buFont typeface="Arial" panose="020B0604020202020204" pitchFamily="34" charset="0"/>
              <a:buChar char="•"/>
            </a:pPr>
            <a:r>
              <a:rPr lang="hu-HU" dirty="0" smtClean="0"/>
              <a:t>Nová koncepce</a:t>
            </a:r>
          </a:p>
          <a:p>
            <a:pPr lvl="1"/>
            <a:r>
              <a:rPr lang="cs-CZ" dirty="0" smtClean="0"/>
              <a:t>vypracovaná Erikou </a:t>
            </a:r>
            <a:r>
              <a:rPr lang="cs-CZ" dirty="0" err="1"/>
              <a:t>Sárközy</a:t>
            </a:r>
            <a:r>
              <a:rPr lang="cs-CZ" dirty="0"/>
              <a:t> a </a:t>
            </a:r>
            <a:r>
              <a:rPr lang="cs-CZ" dirty="0" smtClean="0"/>
              <a:t>experty </a:t>
            </a:r>
            <a:r>
              <a:rPr lang="cs-CZ" dirty="0"/>
              <a:t>Erasmus Institute </a:t>
            </a:r>
            <a:r>
              <a:rPr lang="cs-CZ" dirty="0" err="1" smtClean="0"/>
              <a:t>Budapest</a:t>
            </a:r>
            <a:endParaRPr lang="cs-CZ" dirty="0"/>
          </a:p>
          <a:p>
            <a:pPr lvl="1"/>
            <a:r>
              <a:rPr lang="cs-CZ" dirty="0"/>
              <a:t>j</a:t>
            </a:r>
            <a:r>
              <a:rPr lang="cs-CZ" dirty="0" smtClean="0"/>
              <a:t>e </a:t>
            </a:r>
            <a:r>
              <a:rPr lang="cs-CZ" dirty="0" smtClean="0"/>
              <a:t>založena </a:t>
            </a:r>
            <a:r>
              <a:rPr lang="cs-CZ" dirty="0"/>
              <a:t>na mezinárodním výzkumu a zkušenostech, </a:t>
            </a:r>
            <a:r>
              <a:rPr lang="cs-CZ" dirty="0" smtClean="0"/>
              <a:t>vytvořená především</a:t>
            </a:r>
            <a:r>
              <a:rPr lang="cs-CZ" dirty="0" smtClean="0"/>
              <a:t> </a:t>
            </a:r>
            <a:r>
              <a:rPr lang="cs-CZ" dirty="0"/>
              <a:t>pro východní a </a:t>
            </a:r>
            <a:r>
              <a:rPr lang="cs-CZ" dirty="0" smtClean="0"/>
              <a:t>středoevropská </a:t>
            </a:r>
            <a:r>
              <a:rPr lang="cs-CZ" dirty="0" smtClean="0"/>
              <a:t>společenství</a:t>
            </a:r>
            <a:endParaRPr lang="cs-CZ" dirty="0"/>
          </a:p>
          <a:p>
            <a:pPr marL="342900" lvl="1" indent="-342900"/>
            <a:r>
              <a:rPr lang="cs-CZ" dirty="0" smtClean="0"/>
              <a:t>Cílem je</a:t>
            </a:r>
            <a:endParaRPr lang="en-US" dirty="0"/>
          </a:p>
          <a:p>
            <a:pPr lvl="1"/>
            <a:r>
              <a:rPr lang="hu-HU" dirty="0"/>
              <a:t>vytvářet síť </a:t>
            </a:r>
            <a:r>
              <a:rPr lang="hu-HU" dirty="0" smtClean="0"/>
              <a:t>(ě</a:t>
            </a:r>
            <a:r>
              <a:rPr lang="hu-HU" dirty="0" smtClean="0"/>
              <a:t>) podporující ekosystém, který udržuje osoby podílející se </a:t>
            </a:r>
            <a:r>
              <a:rPr lang="hu-HU" dirty="0"/>
              <a:t>na ekonomickém </a:t>
            </a:r>
            <a:r>
              <a:rPr lang="hu-HU" dirty="0" smtClean="0"/>
              <a:t>životě na trhu práce</a:t>
            </a:r>
          </a:p>
          <a:p>
            <a:pPr lvl="1"/>
            <a:r>
              <a:rPr lang="hu-HU" dirty="0" smtClean="0"/>
              <a:t>využít </a:t>
            </a:r>
            <a:r>
              <a:rPr lang="hu-HU" dirty="0" smtClean="0"/>
              <a:t>zkušeností starších občanů</a:t>
            </a:r>
            <a:endParaRPr lang="hu-HU" dirty="0"/>
          </a:p>
          <a:p>
            <a:pPr lvl="1"/>
            <a:r>
              <a:rPr lang="hu-HU" dirty="0"/>
              <a:t>"Outsourcing seniorských vědomostí"</a:t>
            </a:r>
          </a:p>
        </p:txBody>
      </p:sp>
    </p:spTree>
    <p:extLst>
      <p:ext uri="{BB962C8B-B14F-4D97-AF65-F5344CB8AC3E}">
        <p14:creationId xmlns:p14="http://schemas.microsoft.com/office/powerpoint/2010/main" val="361418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cs-CZ" dirty="0" smtClean="0"/>
              <a:t>Ekosystém – jak </a:t>
            </a:r>
            <a:r>
              <a:rPr lang="cs-CZ" dirty="0" smtClean="0"/>
              <a:t>zvládnout </a:t>
            </a:r>
            <a:r>
              <a:rPr lang="cs-CZ" dirty="0" smtClean="0"/>
              <a:t>stárnutí</a:t>
            </a:r>
            <a:endParaRPr lang="cs-CZ" dirty="0"/>
          </a:p>
        </p:txBody>
      </p:sp>
      <p:sp>
        <p:nvSpPr>
          <p:cNvPr id="5" name="Tartalom helye 4"/>
          <p:cNvSpPr>
            <a:spLocks noGrp="1"/>
          </p:cNvSpPr>
          <p:nvPr>
            <p:ph idx="1"/>
          </p:nvPr>
        </p:nvSpPr>
        <p:spPr/>
        <p:txBody>
          <a:bodyPr/>
          <a:lstStyle/>
          <a:p>
            <a:endParaRPr lang="hu-HU" dirty="0" smtClean="0"/>
          </a:p>
          <a:p>
            <a:r>
              <a:rPr lang="cs-CZ" dirty="0" err="1" smtClean="0"/>
              <a:t>CedarNet</a:t>
            </a:r>
            <a:r>
              <a:rPr lang="cs-CZ" dirty="0" smtClean="0"/>
              <a:t>: sociální inovace - model pro vytvoření ekosystému sociálního stárnutí</a:t>
            </a:r>
            <a:br>
              <a:rPr lang="cs-CZ" dirty="0" smtClean="0"/>
            </a:br>
            <a:endParaRPr lang="cs-CZ" dirty="0" smtClean="0"/>
          </a:p>
          <a:p>
            <a:r>
              <a:rPr lang="cs-CZ" dirty="0" smtClean="0"/>
              <a:t>Cílený ekosystém: nové organizační rámce </a:t>
            </a:r>
            <a:br>
              <a:rPr lang="cs-CZ" dirty="0" smtClean="0"/>
            </a:br>
            <a:r>
              <a:rPr lang="cs-CZ" dirty="0" smtClean="0"/>
              <a:t>a operační mechanismy, nové formy tržní spolupráce, institucionální propojení atd.</a:t>
            </a:r>
          </a:p>
          <a:p>
            <a:pPr marL="0" indent="0">
              <a:buNone/>
            </a:pPr>
            <a:endParaRPr lang="hu-HU" dirty="0"/>
          </a:p>
        </p:txBody>
      </p:sp>
    </p:spTree>
    <p:extLst>
      <p:ext uri="{BB962C8B-B14F-4D97-AF65-F5344CB8AC3E}">
        <p14:creationId xmlns:p14="http://schemas.microsoft.com/office/powerpoint/2010/main" val="236572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84618" y="2266428"/>
            <a:ext cx="2948042" cy="3448572"/>
          </a:xfrm>
        </p:spPr>
        <p:txBody>
          <a:bodyPr>
            <a:normAutofit/>
          </a:bodyPr>
          <a:lstStyle/>
          <a:p>
            <a:r>
              <a:rPr lang="cs-CZ" sz="1800" dirty="0" smtClean="0"/>
              <a:t>Ztráta zaměstnání a  </a:t>
            </a:r>
            <a:r>
              <a:rPr lang="cs-CZ" sz="1800" dirty="0" smtClean="0"/>
              <a:t>úkolů</a:t>
            </a:r>
            <a:endParaRPr lang="cs-CZ" sz="1800" dirty="0" smtClean="0"/>
          </a:p>
          <a:p>
            <a:r>
              <a:rPr lang="cs-CZ" sz="1800" dirty="0" smtClean="0"/>
              <a:t>Zdravotní problémy</a:t>
            </a:r>
          </a:p>
          <a:p>
            <a:r>
              <a:rPr lang="cs-CZ" sz="1800" dirty="0" smtClean="0"/>
              <a:t>Finanční problémy</a:t>
            </a:r>
          </a:p>
          <a:p>
            <a:r>
              <a:rPr lang="cs-CZ" sz="1800" dirty="0" smtClean="0"/>
              <a:t>Ztráta kompetence</a:t>
            </a:r>
          </a:p>
          <a:p>
            <a:r>
              <a:rPr lang="cs-CZ" sz="1800" dirty="0" smtClean="0"/>
              <a:t>Izolace</a:t>
            </a:r>
          </a:p>
          <a:p>
            <a:r>
              <a:rPr lang="cs-CZ" sz="1800" dirty="0" smtClean="0"/>
              <a:t>Nedostatek plánů pro</a:t>
            </a:r>
          </a:p>
          <a:p>
            <a:pPr marL="0" indent="0">
              <a:buNone/>
            </a:pPr>
            <a:r>
              <a:rPr lang="cs-CZ" sz="1800" dirty="0" smtClean="0"/>
              <a:t>    budoucnost</a:t>
            </a:r>
          </a:p>
          <a:p>
            <a:r>
              <a:rPr lang="cs-CZ" sz="1800" dirty="0" smtClean="0"/>
              <a:t>Ztráta důstojnosti</a:t>
            </a:r>
          </a:p>
          <a:p>
            <a:r>
              <a:rPr lang="cs-CZ" sz="1800" dirty="0" smtClean="0"/>
              <a:t>Tlak na adaptaci</a:t>
            </a:r>
            <a:br>
              <a:rPr lang="cs-CZ" sz="1800" dirty="0" smtClean="0"/>
            </a:br>
            <a:r>
              <a:rPr lang="cs-CZ" sz="1800" dirty="0" smtClean="0"/>
              <a:t> v nových podmínkách</a:t>
            </a:r>
            <a:endParaRPr lang="cs-CZ" dirty="0"/>
          </a:p>
        </p:txBody>
      </p:sp>
      <p:sp>
        <p:nvSpPr>
          <p:cNvPr id="7" name="Ellipszis 6"/>
          <p:cNvSpPr/>
          <p:nvPr/>
        </p:nvSpPr>
        <p:spPr>
          <a:xfrm>
            <a:off x="2199098" y="1153179"/>
            <a:ext cx="6553201" cy="5766384"/>
          </a:xfrm>
          <a:prstGeom prst="ellipse">
            <a:avLst/>
          </a:prstGeom>
          <a:solidFill>
            <a:schemeClr val="accent6">
              <a:lumMod val="75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hu-HU" sz="1350">
              <a:solidFill>
                <a:prstClr val="white"/>
              </a:solidFill>
            </a:endParaRPr>
          </a:p>
        </p:txBody>
      </p:sp>
      <p:sp>
        <p:nvSpPr>
          <p:cNvPr id="8" name="Ellipszis 7"/>
          <p:cNvSpPr/>
          <p:nvPr/>
        </p:nvSpPr>
        <p:spPr>
          <a:xfrm>
            <a:off x="2637370" y="3083751"/>
            <a:ext cx="2630465" cy="193527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prstClr val="black"/>
                </a:solidFill>
              </a:rPr>
              <a:t>Rychle rostoucí míra stárnutí a zvyšování podílu starší populace (24-30%)</a:t>
            </a:r>
            <a:endParaRPr lang="cs-CZ" dirty="0">
              <a:solidFill>
                <a:prstClr val="black"/>
              </a:solidFill>
            </a:endParaRPr>
          </a:p>
        </p:txBody>
      </p:sp>
      <p:sp>
        <p:nvSpPr>
          <p:cNvPr id="15" name="Lekerekített téglalap 14"/>
          <p:cNvSpPr/>
          <p:nvPr/>
        </p:nvSpPr>
        <p:spPr>
          <a:xfrm>
            <a:off x="5336088" y="2981410"/>
            <a:ext cx="1521913" cy="90187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200" dirty="0" smtClean="0">
                <a:solidFill>
                  <a:prstClr val="black"/>
                </a:solidFill>
              </a:rPr>
              <a:t>Problémy v systému sociální péče, GERIATRICKÁ PÉČE</a:t>
            </a:r>
            <a:endParaRPr lang="cs-CZ" sz="1400" dirty="0">
              <a:solidFill>
                <a:prstClr val="black"/>
              </a:solidFill>
            </a:endParaRPr>
          </a:p>
        </p:txBody>
      </p:sp>
      <p:cxnSp>
        <p:nvCxnSpPr>
          <p:cNvPr id="19" name="Egyenes összekötő nyíllal 18"/>
          <p:cNvCxnSpPr/>
          <p:nvPr/>
        </p:nvCxnSpPr>
        <p:spPr>
          <a:xfrm>
            <a:off x="5035464" y="4323829"/>
            <a:ext cx="375781" cy="234863"/>
          </a:xfrm>
          <a:prstGeom prst="straightConnector1">
            <a:avLst/>
          </a:prstGeom>
          <a:ln w="38100">
            <a:solidFill>
              <a:srgbClr val="002060"/>
            </a:solidFill>
            <a:headEnd w="lg" len="lg"/>
            <a:tailEnd type="arrow"/>
          </a:ln>
        </p:spPr>
        <p:style>
          <a:lnRef idx="1">
            <a:schemeClr val="accent1"/>
          </a:lnRef>
          <a:fillRef idx="0">
            <a:schemeClr val="accent1"/>
          </a:fillRef>
          <a:effectRef idx="0">
            <a:schemeClr val="accent1"/>
          </a:effectRef>
          <a:fontRef idx="minor">
            <a:schemeClr val="tx1"/>
          </a:fontRef>
        </p:style>
      </p:cxnSp>
      <p:sp>
        <p:nvSpPr>
          <p:cNvPr id="23" name="Lekerekített téglalap 22"/>
          <p:cNvSpPr/>
          <p:nvPr/>
        </p:nvSpPr>
        <p:spPr>
          <a:xfrm>
            <a:off x="5373667" y="3844708"/>
            <a:ext cx="1456150" cy="713984"/>
          </a:xfrm>
          <a:prstGeom prst="roundRect">
            <a:avLst>
              <a:gd name="adj"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smtClean="0">
                <a:solidFill>
                  <a:schemeClr val="tx1"/>
                </a:solidFill>
              </a:rPr>
              <a:t>Demence</a:t>
            </a:r>
            <a:r>
              <a:rPr lang="fr-FR" sz="1200" dirty="0">
                <a:solidFill>
                  <a:schemeClr val="tx1"/>
                </a:solidFill>
              </a:rPr>
              <a:t>, Alzheimerova choroba, epidemie</a:t>
            </a:r>
          </a:p>
        </p:txBody>
      </p:sp>
      <p:sp>
        <p:nvSpPr>
          <p:cNvPr id="24" name="Lekerekített téglalap 23"/>
          <p:cNvSpPr/>
          <p:nvPr/>
        </p:nvSpPr>
        <p:spPr>
          <a:xfrm>
            <a:off x="5355850" y="4634848"/>
            <a:ext cx="1521913" cy="64260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cs-CZ" sz="1400" dirty="0" smtClean="0">
                <a:solidFill>
                  <a:prstClr val="black"/>
                </a:solidFill>
              </a:rPr>
              <a:t>Generační konflikty</a:t>
            </a:r>
            <a:endParaRPr lang="cs-CZ" sz="1400" b="1" dirty="0">
              <a:solidFill>
                <a:prstClr val="black"/>
              </a:solidFill>
            </a:endParaRPr>
          </a:p>
        </p:txBody>
      </p:sp>
      <p:sp>
        <p:nvSpPr>
          <p:cNvPr id="25" name="Ellipszis 24"/>
          <p:cNvSpPr/>
          <p:nvPr/>
        </p:nvSpPr>
        <p:spPr>
          <a:xfrm>
            <a:off x="3197584" y="1874924"/>
            <a:ext cx="1831931" cy="901874"/>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hu-HU" b="1" dirty="0" smtClean="0">
                <a:solidFill>
                  <a:prstClr val="black"/>
                </a:solidFill>
              </a:rPr>
              <a:t>Chudoba</a:t>
            </a:r>
            <a:endParaRPr lang="hu-HU" b="1" dirty="0">
              <a:solidFill>
                <a:prstClr val="black"/>
              </a:solidFill>
            </a:endParaRPr>
          </a:p>
        </p:txBody>
      </p:sp>
      <p:sp>
        <p:nvSpPr>
          <p:cNvPr id="26" name="Ellipszis 25"/>
          <p:cNvSpPr/>
          <p:nvPr/>
        </p:nvSpPr>
        <p:spPr>
          <a:xfrm>
            <a:off x="5196126" y="1503502"/>
            <a:ext cx="2329841" cy="1211894"/>
          </a:xfrm>
          <a:prstGeom prst="ellipse">
            <a:avLst/>
          </a:prstGeom>
          <a:solidFill>
            <a:srgbClr val="BFA2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610" dirty="0" smtClean="0">
                <a:solidFill>
                  <a:prstClr val="white"/>
                </a:solidFill>
              </a:rPr>
              <a:t>Nedostatky znalostí a </a:t>
            </a:r>
            <a:r>
              <a:rPr lang="cs-CZ" sz="1610" dirty="0" smtClean="0">
                <a:solidFill>
                  <a:prstClr val="white"/>
                </a:solidFill>
              </a:rPr>
              <a:t>opakované</a:t>
            </a:r>
            <a:r>
              <a:rPr lang="cs-CZ" sz="1610" dirty="0" smtClean="0">
                <a:solidFill>
                  <a:prstClr val="white"/>
                </a:solidFill>
              </a:rPr>
              <a:t> nevýhody</a:t>
            </a:r>
            <a:r>
              <a:rPr lang="cs-CZ" dirty="0" smtClean="0">
                <a:solidFill>
                  <a:prstClr val="white"/>
                </a:solidFill>
              </a:rPr>
              <a:t> </a:t>
            </a:r>
            <a:endParaRPr lang="cs-CZ" dirty="0">
              <a:solidFill>
                <a:prstClr val="white"/>
              </a:solidFill>
            </a:endParaRPr>
          </a:p>
        </p:txBody>
      </p:sp>
      <p:sp>
        <p:nvSpPr>
          <p:cNvPr id="29" name="Ellipszis 28"/>
          <p:cNvSpPr/>
          <p:nvPr/>
        </p:nvSpPr>
        <p:spPr>
          <a:xfrm rot="20852480">
            <a:off x="5457977" y="5539945"/>
            <a:ext cx="2161881" cy="873691"/>
          </a:xfrm>
          <a:prstGeom prst="ellipse">
            <a:avLst/>
          </a:prstGeom>
          <a:solidFill>
            <a:srgbClr val="FF8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prstClr val="black"/>
                </a:solidFill>
              </a:rPr>
              <a:t>Snižující se populace na vesnici</a:t>
            </a:r>
            <a:endParaRPr lang="cs-CZ" dirty="0">
              <a:solidFill>
                <a:prstClr val="black"/>
              </a:solidFill>
            </a:endParaRPr>
          </a:p>
        </p:txBody>
      </p:sp>
      <p:sp>
        <p:nvSpPr>
          <p:cNvPr id="30" name="Ellipszis 29"/>
          <p:cNvSpPr/>
          <p:nvPr/>
        </p:nvSpPr>
        <p:spPr>
          <a:xfrm>
            <a:off x="6881092" y="2801468"/>
            <a:ext cx="1729508" cy="10765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prstClr val="black"/>
                </a:solidFill>
              </a:rPr>
              <a:t>Klesající počet obyvatel</a:t>
            </a:r>
            <a:endParaRPr lang="cs-CZ" dirty="0">
              <a:solidFill>
                <a:prstClr val="black"/>
              </a:solidFill>
            </a:endParaRPr>
          </a:p>
        </p:txBody>
      </p:sp>
      <p:sp>
        <p:nvSpPr>
          <p:cNvPr id="31" name="Ellipszis 30"/>
          <p:cNvSpPr/>
          <p:nvPr/>
        </p:nvSpPr>
        <p:spPr>
          <a:xfrm rot="20466558">
            <a:off x="3436372" y="5011988"/>
            <a:ext cx="2546913" cy="130555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schemeClr val="tx1"/>
                </a:solidFill>
              </a:rPr>
              <a:t>Nedostatek </a:t>
            </a:r>
            <a:r>
              <a:rPr lang="cs-CZ" dirty="0">
                <a:solidFill>
                  <a:schemeClr val="tx1"/>
                </a:solidFill>
              </a:rPr>
              <a:t>pracovních sil </a:t>
            </a:r>
            <a:r>
              <a:rPr lang="cs-CZ" dirty="0" smtClean="0">
                <a:solidFill>
                  <a:schemeClr val="tx1"/>
                </a:solidFill>
              </a:rPr>
              <a:t/>
            </a:r>
            <a:br>
              <a:rPr lang="cs-CZ" dirty="0" smtClean="0">
                <a:solidFill>
                  <a:schemeClr val="tx1"/>
                </a:solidFill>
              </a:rPr>
            </a:br>
            <a:r>
              <a:rPr lang="cs-CZ" dirty="0" smtClean="0">
                <a:solidFill>
                  <a:schemeClr val="tx1"/>
                </a:solidFill>
              </a:rPr>
              <a:t>nezaměstnanost</a:t>
            </a:r>
            <a:endParaRPr lang="cs-CZ" dirty="0">
              <a:solidFill>
                <a:schemeClr val="tx1"/>
              </a:solidFill>
            </a:endParaRPr>
          </a:p>
        </p:txBody>
      </p:sp>
      <p:sp>
        <p:nvSpPr>
          <p:cNvPr id="32" name="Ellipszis 31"/>
          <p:cNvSpPr/>
          <p:nvPr/>
        </p:nvSpPr>
        <p:spPr>
          <a:xfrm rot="761262">
            <a:off x="6898634" y="4169781"/>
            <a:ext cx="1699992" cy="977031"/>
          </a:xfrm>
          <a:prstGeom prst="ellipse">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a:solidFill>
                  <a:schemeClr val="tx1"/>
                </a:solidFill>
              </a:rPr>
              <a:t>Špatné </a:t>
            </a:r>
            <a:r>
              <a:rPr lang="cs-CZ" dirty="0" smtClean="0">
                <a:solidFill>
                  <a:schemeClr val="tx1"/>
                </a:solidFill>
              </a:rPr>
              <a:t>ukazatele zdraví</a:t>
            </a:r>
            <a:endParaRPr lang="cs-CZ" dirty="0">
              <a:solidFill>
                <a:schemeClr val="tx1"/>
              </a:solidFill>
            </a:endParaRPr>
          </a:p>
        </p:txBody>
      </p:sp>
      <p:sp>
        <p:nvSpPr>
          <p:cNvPr id="39" name="Jobbra nyíl 38"/>
          <p:cNvSpPr/>
          <p:nvPr/>
        </p:nvSpPr>
        <p:spPr>
          <a:xfrm>
            <a:off x="2019821" y="3741368"/>
            <a:ext cx="873691" cy="36347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hu-HU" sz="1350">
              <a:solidFill>
                <a:prstClr val="white"/>
              </a:solidFill>
            </a:endParaRPr>
          </a:p>
        </p:txBody>
      </p:sp>
      <p:cxnSp>
        <p:nvCxnSpPr>
          <p:cNvPr id="41" name="Egyenes összekötő nyíllal 40"/>
          <p:cNvCxnSpPr/>
          <p:nvPr/>
        </p:nvCxnSpPr>
        <p:spPr>
          <a:xfrm>
            <a:off x="5148198" y="3995020"/>
            <a:ext cx="310019" cy="56367"/>
          </a:xfrm>
          <a:prstGeom prst="straightConnector1">
            <a:avLst/>
          </a:prstGeom>
          <a:ln w="38100">
            <a:solidFill>
              <a:srgbClr val="002060"/>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42" name="Egyenes összekötő nyíllal 41"/>
          <p:cNvCxnSpPr/>
          <p:nvPr/>
        </p:nvCxnSpPr>
        <p:spPr>
          <a:xfrm flipV="1">
            <a:off x="5129409" y="3628633"/>
            <a:ext cx="366386" cy="122129"/>
          </a:xfrm>
          <a:prstGeom prst="straightConnector1">
            <a:avLst/>
          </a:prstGeom>
          <a:ln w="38100">
            <a:solidFill>
              <a:srgbClr val="002060"/>
            </a:solidFill>
            <a:headEnd w="lg" len="lg"/>
            <a:tailEnd type="arrow"/>
          </a:ln>
        </p:spPr>
        <p:style>
          <a:lnRef idx="1">
            <a:schemeClr val="accent1"/>
          </a:lnRef>
          <a:fillRef idx="0">
            <a:schemeClr val="accent1"/>
          </a:fillRef>
          <a:effectRef idx="0">
            <a:schemeClr val="accent1"/>
          </a:effectRef>
          <a:fontRef idx="minor">
            <a:schemeClr val="tx1"/>
          </a:fontRef>
        </p:style>
      </p:cxnSp>
      <p:sp>
        <p:nvSpPr>
          <p:cNvPr id="20" name="Cím 19"/>
          <p:cNvSpPr>
            <a:spLocks noGrp="1"/>
          </p:cNvSpPr>
          <p:nvPr>
            <p:ph type="title"/>
          </p:nvPr>
        </p:nvSpPr>
        <p:spPr>
          <a:xfrm>
            <a:off x="0" y="0"/>
            <a:ext cx="9144000" cy="1063625"/>
          </a:xfrm>
          <a:prstGeom prst="rect">
            <a:avLst/>
          </a:prstGeom>
          <a:solidFill>
            <a:srgbClr val="9FAD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800" b="1" dirty="0">
                <a:solidFill>
                  <a:schemeClr val="tx1"/>
                </a:solidFill>
                <a:latin typeface="Arial Nova"/>
                <a:cs typeface="Arial Nova"/>
              </a:rPr>
              <a:t>Threats – and Connections</a:t>
            </a:r>
          </a:p>
        </p:txBody>
      </p:sp>
      <p:sp>
        <p:nvSpPr>
          <p:cNvPr id="2" name="Téglalap 1"/>
          <p:cNvSpPr/>
          <p:nvPr/>
        </p:nvSpPr>
        <p:spPr>
          <a:xfrm>
            <a:off x="1" y="0"/>
            <a:ext cx="9144000" cy="1143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21" name="Téglalap 20"/>
          <p:cNvSpPr/>
          <p:nvPr/>
        </p:nvSpPr>
        <p:spPr>
          <a:xfrm>
            <a:off x="-1" y="0"/>
            <a:ext cx="9144001" cy="115317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hu-HU" sz="2800" b="1" dirty="0" smtClean="0">
                <a:solidFill>
                  <a:prstClr val="black"/>
                </a:solidFill>
                <a:latin typeface="Arial Nova"/>
                <a:cs typeface="Arial Nova"/>
              </a:rPr>
              <a:t>Problémy </a:t>
            </a:r>
            <a:r>
              <a:rPr lang="hu-HU" sz="2800" b="1" dirty="0">
                <a:solidFill>
                  <a:prstClr val="black"/>
                </a:solidFill>
                <a:latin typeface="Arial Nova"/>
                <a:cs typeface="Arial Nova"/>
              </a:rPr>
              <a:t>– </a:t>
            </a:r>
            <a:r>
              <a:rPr lang="hu-HU" sz="2800" b="1" dirty="0" smtClean="0">
                <a:solidFill>
                  <a:prstClr val="black"/>
                </a:solidFill>
                <a:latin typeface="Arial Nova"/>
                <a:cs typeface="Arial Nova"/>
              </a:rPr>
              <a:t>a souvislosti</a:t>
            </a:r>
            <a:endParaRPr lang="hu-HU" sz="2800" b="1" dirty="0">
              <a:solidFill>
                <a:prstClr val="black"/>
              </a:solidFill>
              <a:latin typeface="Arial Nova"/>
              <a:cs typeface="Arial Nova"/>
            </a:endParaRPr>
          </a:p>
        </p:txBody>
      </p:sp>
    </p:spTree>
    <p:extLst>
      <p:ext uri="{BB962C8B-B14F-4D97-AF65-F5344CB8AC3E}">
        <p14:creationId xmlns:p14="http://schemas.microsoft.com/office/powerpoint/2010/main" val="681877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TÉMATA</a:t>
            </a:r>
          </a:p>
        </p:txBody>
      </p:sp>
      <p:sp>
        <p:nvSpPr>
          <p:cNvPr id="3" name="Tartalom helye 2"/>
          <p:cNvSpPr>
            <a:spLocks noGrp="1"/>
          </p:cNvSpPr>
          <p:nvPr>
            <p:ph idx="1"/>
          </p:nvPr>
        </p:nvSpPr>
        <p:spPr/>
        <p:txBody>
          <a:bodyPr/>
          <a:lstStyle/>
          <a:p>
            <a:endParaRPr lang="hu-HU" dirty="0" smtClean="0"/>
          </a:p>
          <a:p>
            <a:r>
              <a:rPr lang="cs-CZ" dirty="0" smtClean="0"/>
              <a:t>Aktivní komunita seniorů </a:t>
            </a:r>
            <a:r>
              <a:rPr lang="cs-CZ" dirty="0" smtClean="0"/>
              <a:t>jako „nové téma našeho života“</a:t>
            </a:r>
            <a:endParaRPr lang="cs-CZ" dirty="0" smtClean="0"/>
          </a:p>
          <a:p>
            <a:r>
              <a:rPr lang="cs-CZ" dirty="0" err="1" smtClean="0"/>
              <a:t>CedarNet</a:t>
            </a:r>
            <a:r>
              <a:rPr lang="cs-CZ" dirty="0" smtClean="0"/>
              <a:t> - starší občané jako sociální aktivum</a:t>
            </a:r>
          </a:p>
        </p:txBody>
      </p:sp>
    </p:spTree>
    <p:extLst>
      <p:ext uri="{BB962C8B-B14F-4D97-AF65-F5344CB8AC3E}">
        <p14:creationId xmlns:p14="http://schemas.microsoft.com/office/powerpoint/2010/main" val="73394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cs-CZ" sz="3600" dirty="0" smtClean="0">
                <a:latin typeface="+mn-lt"/>
                <a:cs typeface="Times New Roman" panose="02020603050405020304" pitchFamily="18" charset="0"/>
              </a:rPr>
              <a:t>Hlavní pilíře konceptu </a:t>
            </a:r>
            <a:r>
              <a:rPr lang="cs-CZ" sz="3600" dirty="0" err="1" smtClean="0">
                <a:latin typeface="+mn-lt"/>
                <a:cs typeface="Times New Roman" panose="02020603050405020304" pitchFamily="18" charset="0"/>
              </a:rPr>
              <a:t>CedarNet</a:t>
            </a:r>
            <a:endParaRPr lang="cs-CZ" sz="3600" dirty="0">
              <a:latin typeface="+mn-lt"/>
              <a:cs typeface="Times New Roman" panose="02020603050405020304" pitchFamily="18" charset="0"/>
            </a:endParaRPr>
          </a:p>
        </p:txBody>
      </p:sp>
      <p:sp>
        <p:nvSpPr>
          <p:cNvPr id="3" name="Tartalom helye 2"/>
          <p:cNvSpPr>
            <a:spLocks noGrp="1"/>
          </p:cNvSpPr>
          <p:nvPr>
            <p:ph idx="1"/>
          </p:nvPr>
        </p:nvSpPr>
        <p:spPr>
          <a:xfrm>
            <a:off x="628650" y="1825624"/>
            <a:ext cx="8263830" cy="4699719"/>
          </a:xfrm>
        </p:spPr>
        <p:txBody>
          <a:bodyPr>
            <a:noAutofit/>
          </a:bodyPr>
          <a:lstStyle/>
          <a:p>
            <a:pPr marL="457200" lvl="0" indent="-457200">
              <a:buAutoNum type="arabicPeriod"/>
            </a:pPr>
            <a:r>
              <a:rPr lang="cs-CZ" sz="2800" dirty="0" smtClean="0">
                <a:solidFill>
                  <a:schemeClr val="tx1">
                    <a:lumMod val="85000"/>
                    <a:lumOff val="15000"/>
                  </a:schemeClr>
                </a:solidFill>
                <a:latin typeface="Arial Nova"/>
                <a:cs typeface="Arial Nova"/>
              </a:rPr>
              <a:t>Zkušenosti seniorů = většinou nevyužívané lidské zdroje</a:t>
            </a:r>
          </a:p>
          <a:p>
            <a:pPr marL="514350" indent="-514350">
              <a:buFont typeface="+mj-lt"/>
              <a:buAutoNum type="arabicPeriod"/>
            </a:pPr>
            <a:r>
              <a:rPr lang="cs-CZ" sz="2800" dirty="0" smtClean="0"/>
              <a:t>Aktivovat, kultivovat a znovuobnovovat kapitál </a:t>
            </a:r>
            <a:r>
              <a:rPr lang="cs-CZ" sz="2800" dirty="0" smtClean="0"/>
              <a:t>zkušeností </a:t>
            </a:r>
            <a:r>
              <a:rPr lang="cs-CZ" sz="2800" dirty="0" smtClean="0"/>
              <a:t>starší populace:</a:t>
            </a:r>
          </a:p>
          <a:p>
            <a:pPr marL="1177290" lvl="2" indent="-457200"/>
            <a:r>
              <a:rPr lang="cs-CZ" sz="2000" dirty="0" smtClean="0">
                <a:solidFill>
                  <a:schemeClr val="tx1">
                    <a:lumMod val="85000"/>
                    <a:lumOff val="15000"/>
                  </a:schemeClr>
                </a:solidFill>
              </a:rPr>
              <a:t>Připravit společnost ke změně trendů</a:t>
            </a:r>
          </a:p>
          <a:p>
            <a:pPr marL="1177290" lvl="2" indent="-457200"/>
            <a:r>
              <a:rPr lang="cs-CZ" sz="2000" dirty="0" smtClean="0">
                <a:solidFill>
                  <a:schemeClr val="tx1">
                    <a:lumMod val="85000"/>
                    <a:lumOff val="15000"/>
                  </a:schemeClr>
                </a:solidFill>
              </a:rPr>
              <a:t>Umožnit celoživotní práci jako smysluplnou tvorbu hodnot</a:t>
            </a:r>
          </a:p>
          <a:p>
            <a:pPr marL="1634490" lvl="3" indent="-457200"/>
            <a:r>
              <a:rPr lang="cs-CZ" sz="1800" dirty="0" smtClean="0">
                <a:solidFill>
                  <a:schemeClr val="tx1">
                    <a:lumMod val="85000"/>
                    <a:lumOff val="15000"/>
                  </a:schemeClr>
                </a:solidFill>
              </a:rPr>
              <a:t>Zaměření se </a:t>
            </a:r>
            <a:r>
              <a:rPr lang="cs-CZ" sz="1800" dirty="0" smtClean="0">
                <a:solidFill>
                  <a:schemeClr val="tx1">
                    <a:lumMod val="85000"/>
                    <a:lumOff val="15000"/>
                  </a:schemeClr>
                </a:solidFill>
              </a:rPr>
              <a:t>na využívání  sociální </a:t>
            </a:r>
            <a:r>
              <a:rPr lang="cs-CZ" sz="1800" dirty="0" smtClean="0">
                <a:solidFill>
                  <a:schemeClr val="tx1">
                    <a:lumMod val="85000"/>
                    <a:lumOff val="15000"/>
                  </a:schemeClr>
                </a:solidFill>
              </a:rPr>
              <a:t>hodnoty</a:t>
            </a:r>
            <a:endParaRPr lang="cs-CZ" sz="1800" dirty="0" smtClean="0">
              <a:solidFill>
                <a:schemeClr val="tx1">
                  <a:lumMod val="85000"/>
                  <a:lumOff val="15000"/>
                </a:schemeClr>
              </a:solidFill>
            </a:endParaRPr>
          </a:p>
          <a:p>
            <a:pPr marL="834390" lvl="1" indent="-514350">
              <a:buFont typeface="+mj-lt"/>
              <a:buAutoNum type="arabicPeriod" startAt="3"/>
            </a:pPr>
            <a:r>
              <a:rPr lang="cs-CZ" dirty="0" smtClean="0">
                <a:solidFill>
                  <a:schemeClr val="tx1">
                    <a:lumMod val="85000"/>
                    <a:lumOff val="15000"/>
                  </a:schemeClr>
                </a:solidFill>
              </a:rPr>
              <a:t>Hlavním faktorem je </a:t>
            </a:r>
            <a:r>
              <a:rPr lang="cs-CZ" dirty="0" err="1" smtClean="0">
                <a:solidFill>
                  <a:schemeClr val="tx1">
                    <a:lumMod val="85000"/>
                    <a:lumOff val="15000"/>
                  </a:schemeClr>
                </a:solidFill>
              </a:rPr>
              <a:t>mainstreaming</a:t>
            </a:r>
            <a:r>
              <a:rPr lang="cs-CZ" dirty="0" smtClean="0">
                <a:solidFill>
                  <a:schemeClr val="tx1">
                    <a:lumMod val="85000"/>
                    <a:lumOff val="15000"/>
                  </a:schemeClr>
                </a:solidFill>
              </a:rPr>
              <a:t> managementu seniorských znalostí</a:t>
            </a:r>
            <a:endParaRPr lang="cs-CZ" sz="2800" b="1" dirty="0"/>
          </a:p>
        </p:txBody>
      </p:sp>
    </p:spTree>
    <p:extLst>
      <p:ext uri="{BB962C8B-B14F-4D97-AF65-F5344CB8AC3E}">
        <p14:creationId xmlns:p14="http://schemas.microsoft.com/office/powerpoint/2010/main" val="710192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normAutofit lnSpcReduction="10000"/>
          </a:bodyPr>
          <a:lstStyle/>
          <a:p>
            <a:r>
              <a:rPr lang="cs-CZ" dirty="0" smtClean="0"/>
              <a:t>Připravuje se pilotní </a:t>
            </a:r>
            <a:r>
              <a:rPr lang="cs-CZ" dirty="0"/>
              <a:t>projekt v </a:t>
            </a:r>
            <a:r>
              <a:rPr lang="cs-CZ" dirty="0" smtClean="0"/>
              <a:t>Maďarsku.</a:t>
            </a:r>
            <a:endParaRPr lang="cs-CZ" dirty="0"/>
          </a:p>
          <a:p>
            <a:r>
              <a:rPr lang="cs-CZ" dirty="0" smtClean="0"/>
              <a:t>Plánuje </a:t>
            </a:r>
            <a:r>
              <a:rPr lang="cs-CZ" dirty="0" smtClean="0"/>
              <a:t>se seminář </a:t>
            </a:r>
            <a:r>
              <a:rPr lang="cs-CZ" dirty="0"/>
              <a:t>s odborníky, zainteresovanými </a:t>
            </a:r>
            <a:r>
              <a:rPr lang="cs-CZ" dirty="0" smtClean="0"/>
              <a:t>stranami, a za účastí </a:t>
            </a:r>
            <a:r>
              <a:rPr lang="cs-CZ" dirty="0" smtClean="0"/>
              <a:t>zemí</a:t>
            </a:r>
            <a:r>
              <a:rPr lang="cs-CZ" dirty="0" smtClean="0"/>
              <a:t> Visegrádské čtyřky</a:t>
            </a:r>
            <a:endParaRPr lang="cs-CZ" dirty="0" smtClean="0"/>
          </a:p>
          <a:p>
            <a:pPr lvl="1"/>
            <a:r>
              <a:rPr lang="cs-CZ" dirty="0" smtClean="0"/>
              <a:t>představení programu</a:t>
            </a:r>
          </a:p>
          <a:p>
            <a:pPr lvl="1"/>
            <a:r>
              <a:rPr lang="cs-CZ" dirty="0" smtClean="0"/>
              <a:t>výměna </a:t>
            </a:r>
            <a:r>
              <a:rPr lang="cs-CZ" dirty="0"/>
              <a:t>zkušeností, informace o osvědčených postupech </a:t>
            </a:r>
            <a:r>
              <a:rPr lang="cs-CZ" dirty="0" smtClean="0"/>
              <a:t>a</a:t>
            </a:r>
          </a:p>
          <a:p>
            <a:pPr lvl="1"/>
            <a:r>
              <a:rPr lang="cs-CZ" dirty="0" smtClean="0"/>
              <a:t>diskuze </a:t>
            </a:r>
            <a:r>
              <a:rPr lang="cs-CZ" dirty="0"/>
              <a:t>o nezbytných krocích, které přispějí ke změně </a:t>
            </a:r>
            <a:r>
              <a:rPr lang="cs-CZ" dirty="0" smtClean="0"/>
              <a:t>vzorce myšlení</a:t>
            </a:r>
            <a:endParaRPr lang="cs-CZ" dirty="0"/>
          </a:p>
          <a:p>
            <a:endParaRPr lang="hu-HU" dirty="0"/>
          </a:p>
        </p:txBody>
      </p:sp>
      <p:sp>
        <p:nvSpPr>
          <p:cNvPr id="4" name="Cím 1"/>
          <p:cNvSpPr>
            <a:spLocks noGrp="1"/>
          </p:cNvSpPr>
          <p:nvPr>
            <p:ph type="title"/>
          </p:nvPr>
        </p:nvSpPr>
        <p:spPr/>
        <p:txBody>
          <a:bodyPr>
            <a:normAutofit/>
          </a:bodyPr>
          <a:lstStyle/>
          <a:p>
            <a:pPr algn="ctr"/>
            <a:r>
              <a:rPr lang="hu-HU" sz="4000" b="1" dirty="0" smtClean="0"/>
              <a:t>CEDARnet </a:t>
            </a:r>
            <a:endParaRPr lang="hu-HU" sz="3600" dirty="0"/>
          </a:p>
        </p:txBody>
      </p:sp>
    </p:spTree>
    <p:extLst>
      <p:ext uri="{BB962C8B-B14F-4D97-AF65-F5344CB8AC3E}">
        <p14:creationId xmlns:p14="http://schemas.microsoft.com/office/powerpoint/2010/main" val="4219010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ARABIANRANTA</a:t>
            </a:r>
            <a:endParaRPr lang="hu-HU" dirty="0"/>
          </a:p>
        </p:txBody>
      </p:sp>
      <p:pic>
        <p:nvPicPr>
          <p:cNvPr id="12" name="Tartalom helye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3848" y="2546717"/>
            <a:ext cx="6074318" cy="4525963"/>
          </a:xfr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683267"/>
            <a:ext cx="200025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Tartalom hely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534715"/>
            <a:ext cx="2614776" cy="1591265"/>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 y="1196752"/>
            <a:ext cx="4459320" cy="33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91" y="4539386"/>
            <a:ext cx="3384375" cy="231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964651"/>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ousing Finland"/>
          <p:cNvPicPr>
            <a:picLocks noChangeAspect="1" noChangeArrowheads="1"/>
          </p:cNvPicPr>
          <p:nvPr/>
        </p:nvPicPr>
        <p:blipFill>
          <a:blip r:embed="rId2" cstate="print"/>
          <a:srcRect/>
          <a:stretch>
            <a:fillRect/>
          </a:stretch>
        </p:blipFill>
        <p:spPr bwMode="auto">
          <a:xfrm>
            <a:off x="-84516" y="-99392"/>
            <a:ext cx="9228516" cy="7425446"/>
          </a:xfrm>
          <a:prstGeom prst="rect">
            <a:avLst/>
          </a:prstGeom>
          <a:noFill/>
        </p:spPr>
      </p:pic>
    </p:spTree>
    <p:extLst>
      <p:ext uri="{BB962C8B-B14F-4D97-AF65-F5344CB8AC3E}">
        <p14:creationId xmlns:p14="http://schemas.microsoft.com/office/powerpoint/2010/main" val="90896127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9449"/>
            <a:ext cx="5810597" cy="640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754" y="2924943"/>
            <a:ext cx="334583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376" y="872281"/>
            <a:ext cx="414020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428037"/>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8929" y="0"/>
            <a:ext cx="9222929" cy="689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382773"/>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27"/>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06875"/>
            <a:ext cx="9144000" cy="6056155"/>
          </a:xfrm>
        </p:spPr>
      </p:pic>
    </p:spTree>
    <p:extLst>
      <p:ext uri="{BB962C8B-B14F-4D97-AF65-F5344CB8AC3E}">
        <p14:creationId xmlns:p14="http://schemas.microsoft.com/office/powerpoint/2010/main" val="1627353890"/>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2856"/>
            <a:ext cx="7884368" cy="432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763" y="-171399"/>
            <a:ext cx="5114925"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Tartalom helye 5"/>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79512" y="116632"/>
            <a:ext cx="3493120" cy="2618061"/>
          </a:xfrm>
        </p:spPr>
      </p:pic>
    </p:spTree>
    <p:extLst>
      <p:ext uri="{BB962C8B-B14F-4D97-AF65-F5344CB8AC3E}">
        <p14:creationId xmlns:p14="http://schemas.microsoft.com/office/powerpoint/2010/main" val="1730221375"/>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94" y="1124744"/>
            <a:ext cx="8448938" cy="5030019"/>
          </a:xfrm>
          <a:prstGeom prst="rect">
            <a:avLst/>
          </a:prstGeom>
        </p:spPr>
      </p:pic>
      <p:pic>
        <p:nvPicPr>
          <p:cNvPr id="4" name="Tartalom helye 2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932040" y="0"/>
            <a:ext cx="4056112" cy="4064000"/>
          </a:xfrm>
          <a:prstGeom prst="rect">
            <a:avLst/>
          </a:prstGeom>
        </p:spPr>
      </p:pic>
    </p:spTree>
    <p:extLst>
      <p:ext uri="{BB962C8B-B14F-4D97-AF65-F5344CB8AC3E}">
        <p14:creationId xmlns:p14="http://schemas.microsoft.com/office/powerpoint/2010/main" val="1018561329"/>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832" y="116632"/>
            <a:ext cx="3121025" cy="233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Tartalom hely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661962"/>
            <a:ext cx="4109130" cy="5949404"/>
          </a:xfrm>
          <a:prstGeom prst="rect">
            <a:avLst/>
          </a:prstGeom>
        </p:spPr>
      </p:pic>
      <p:pic>
        <p:nvPicPr>
          <p:cNvPr id="6" name="Tartalom hely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924944"/>
            <a:ext cx="4920573" cy="3686422"/>
          </a:xfrm>
          <a:prstGeom prst="rect">
            <a:avLst/>
          </a:prstGeom>
        </p:spPr>
      </p:pic>
    </p:spTree>
    <p:extLst>
      <p:ext uri="{BB962C8B-B14F-4D97-AF65-F5344CB8AC3E}">
        <p14:creationId xmlns:p14="http://schemas.microsoft.com/office/powerpoint/2010/main" val="1061346539"/>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683568" y="1628800"/>
            <a:ext cx="7772400" cy="1362075"/>
          </a:xfrm>
        </p:spPr>
        <p:txBody>
          <a:bodyPr>
            <a:normAutofit fontScale="90000"/>
          </a:bodyPr>
          <a:lstStyle/>
          <a:p>
            <a:r>
              <a:rPr lang="cs-CZ" dirty="0" err="1" smtClean="0"/>
              <a:t>Lopukkiri</a:t>
            </a:r>
            <a:r>
              <a:rPr lang="cs-CZ" dirty="0" smtClean="0"/>
              <a:t> – </a:t>
            </a:r>
            <a:r>
              <a:rPr lang="cs-CZ" dirty="0" smtClean="0"/>
              <a:t>samo-organizující se </a:t>
            </a:r>
            <a:r>
              <a:rPr lang="cs-CZ" dirty="0" smtClean="0"/>
              <a:t>vzájemná</a:t>
            </a:r>
            <a:r>
              <a:rPr lang="cs-CZ" dirty="0" smtClean="0"/>
              <a:t> </a:t>
            </a:r>
            <a:r>
              <a:rPr lang="cs-CZ" dirty="0" smtClean="0"/>
              <a:t>péče v Helsinkách</a:t>
            </a:r>
            <a:r>
              <a:rPr lang="hu-HU" dirty="0" smtClean="0"/>
              <a:t/>
            </a:r>
            <a:br>
              <a:rPr lang="hu-HU" dirty="0" smtClean="0"/>
            </a:br>
            <a:endParaRPr lang="hu-HU" dirty="0"/>
          </a:p>
        </p:txBody>
      </p:sp>
      <p:sp>
        <p:nvSpPr>
          <p:cNvPr id="5" name="Szöveg helye 4"/>
          <p:cNvSpPr>
            <a:spLocks noGrp="1"/>
          </p:cNvSpPr>
          <p:nvPr>
            <p:ph type="body" idx="1"/>
          </p:nvPr>
        </p:nvSpPr>
        <p:spPr/>
        <p:txBody>
          <a:bodyPr/>
          <a:lstStyle/>
          <a:p>
            <a:r>
              <a:rPr lang="hu-HU" dirty="0" smtClean="0"/>
              <a:t>.</a:t>
            </a:r>
            <a:endParaRPr lang="hu-HU" dirty="0"/>
          </a:p>
        </p:txBody>
      </p:sp>
    </p:spTree>
    <p:extLst>
      <p:ext uri="{BB962C8B-B14F-4D97-AF65-F5344CB8AC3E}">
        <p14:creationId xmlns:p14="http://schemas.microsoft.com/office/powerpoint/2010/main" val="2257536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Tartalom helye 3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340768"/>
            <a:ext cx="6212012" cy="5328592"/>
          </a:xfr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170" y="941016"/>
            <a:ext cx="3542942" cy="472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32256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Aktivní senioři</a:t>
            </a:r>
            <a:endParaRPr lang="hu-HU" dirty="0"/>
          </a:p>
        </p:txBody>
      </p:sp>
      <p:sp>
        <p:nvSpPr>
          <p:cNvPr id="3" name="Tartalom helye 2"/>
          <p:cNvSpPr>
            <a:spLocks noGrp="1"/>
          </p:cNvSpPr>
          <p:nvPr>
            <p:ph idx="1"/>
          </p:nvPr>
        </p:nvSpPr>
        <p:spPr/>
        <p:txBody>
          <a:bodyPr>
            <a:normAutofit fontScale="92500" lnSpcReduction="20000"/>
          </a:bodyPr>
          <a:lstStyle/>
          <a:p>
            <a:r>
              <a:rPr lang="cs-CZ" dirty="0"/>
              <a:t>Finská asociace </a:t>
            </a:r>
            <a:r>
              <a:rPr lang="cs-CZ" dirty="0" smtClean="0"/>
              <a:t>simultánně</a:t>
            </a:r>
            <a:endParaRPr lang="cs-CZ" dirty="0"/>
          </a:p>
          <a:p>
            <a:pPr lvl="1"/>
            <a:r>
              <a:rPr lang="cs-CZ" dirty="0" smtClean="0"/>
              <a:t>Výstavba </a:t>
            </a:r>
            <a:r>
              <a:rPr lang="cs-CZ" dirty="0"/>
              <a:t>9 </a:t>
            </a:r>
            <a:r>
              <a:rPr lang="cs-CZ" dirty="0" smtClean="0"/>
              <a:t>poschoďové </a:t>
            </a:r>
            <a:r>
              <a:rPr lang="cs-CZ" dirty="0"/>
              <a:t>budovy v novém okrese </a:t>
            </a:r>
            <a:r>
              <a:rPr lang="cs-CZ" dirty="0" smtClean="0"/>
              <a:t>Helsinek</a:t>
            </a:r>
          </a:p>
          <a:p>
            <a:pPr lvl="1"/>
            <a:r>
              <a:rPr lang="cs-CZ" dirty="0" smtClean="0"/>
              <a:t>Systematické budování společenství</a:t>
            </a:r>
            <a:endParaRPr lang="hu-HU" dirty="0" smtClean="0"/>
          </a:p>
          <a:p>
            <a:r>
              <a:rPr lang="cs-CZ" dirty="0" smtClean="0"/>
              <a:t>Společné vytváření vhodného prostředí pro péči, která umožní</a:t>
            </a:r>
          </a:p>
          <a:p>
            <a:pPr lvl="1"/>
            <a:r>
              <a:rPr lang="cs-CZ" dirty="0" smtClean="0"/>
              <a:t>Zdravé a aktivní stárnutí ve velkém městě</a:t>
            </a:r>
          </a:p>
          <a:p>
            <a:pPr lvl="1"/>
            <a:r>
              <a:rPr lang="cs-CZ" dirty="0" smtClean="0"/>
              <a:t>Samo-organizující </a:t>
            </a:r>
            <a:r>
              <a:rPr lang="cs-CZ" dirty="0" smtClean="0"/>
              <a:t>se systém vzájemné péče</a:t>
            </a:r>
            <a:endParaRPr lang="cs-CZ" dirty="0"/>
          </a:p>
          <a:p>
            <a:pPr lvl="1"/>
            <a:r>
              <a:rPr lang="cs-CZ" dirty="0"/>
              <a:t>Navrhnout </a:t>
            </a:r>
            <a:r>
              <a:rPr lang="cs-CZ" dirty="0" smtClean="0"/>
              <a:t>nového přístupu </a:t>
            </a:r>
            <a:r>
              <a:rPr lang="cs-CZ" dirty="0"/>
              <a:t>pro Finsko - druhá nejrychleji stárnoucí rozvinutá společnost (po Japonsku)</a:t>
            </a:r>
            <a:endParaRPr lang="hu-HU" dirty="0" smtClean="0"/>
          </a:p>
        </p:txBody>
      </p:sp>
    </p:spTree>
    <p:extLst>
      <p:ext uri="{BB962C8B-B14F-4D97-AF65-F5344CB8AC3E}">
        <p14:creationId xmlns:p14="http://schemas.microsoft.com/office/powerpoint/2010/main" val="2057662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51520" y="620688"/>
            <a:ext cx="4752047" cy="6336804"/>
          </a:xfr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352" y="1484784"/>
            <a:ext cx="414020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542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5536" y="620688"/>
            <a:ext cx="8229600" cy="1143000"/>
          </a:xfrm>
        </p:spPr>
        <p:txBody>
          <a:bodyPr/>
          <a:lstStyle/>
          <a:p>
            <a:r>
              <a:rPr lang="hu-HU" dirty="0" smtClean="0"/>
              <a:t>Zaměření na:</a:t>
            </a:r>
            <a:endParaRPr lang="hu-HU" dirty="0"/>
          </a:p>
        </p:txBody>
      </p:sp>
      <p:sp>
        <p:nvSpPr>
          <p:cNvPr id="3" name="Tartalom helye 2"/>
          <p:cNvSpPr>
            <a:spLocks noGrp="1"/>
          </p:cNvSpPr>
          <p:nvPr>
            <p:ph idx="1"/>
          </p:nvPr>
        </p:nvSpPr>
        <p:spPr/>
        <p:txBody>
          <a:bodyPr/>
          <a:lstStyle/>
          <a:p>
            <a:endParaRPr lang="hu-HU" dirty="0" smtClean="0"/>
          </a:p>
          <a:p>
            <a:r>
              <a:rPr lang="hu-HU" dirty="0" smtClean="0"/>
              <a:t>Zajistění smysluplného </a:t>
            </a:r>
            <a:r>
              <a:rPr lang="hu-HU" dirty="0"/>
              <a:t>a </a:t>
            </a:r>
            <a:r>
              <a:rPr lang="hu-HU" dirty="0" smtClean="0"/>
              <a:t>důstojného života </a:t>
            </a:r>
            <a:r>
              <a:rPr lang="hu-HU" dirty="0" smtClean="0"/>
              <a:t>ve stáří</a:t>
            </a:r>
            <a:endParaRPr lang="hu-HU" dirty="0"/>
          </a:p>
          <a:p>
            <a:r>
              <a:rPr lang="hu-HU" dirty="0" smtClean="0"/>
              <a:t>Nabídku alternativního modelu </a:t>
            </a:r>
            <a:r>
              <a:rPr lang="hu-HU" dirty="0"/>
              <a:t>sebeorganizující se vzájemné péče</a:t>
            </a:r>
          </a:p>
          <a:p>
            <a:r>
              <a:rPr lang="hu-HU" dirty="0" smtClean="0"/>
              <a:t>Zabránění </a:t>
            </a:r>
            <a:r>
              <a:rPr lang="hu-HU" dirty="0"/>
              <a:t>tomu, aby se "uživatelé služeb péče" stali pasivními a často </a:t>
            </a:r>
            <a:r>
              <a:rPr lang="hu-HU" dirty="0" smtClean="0"/>
              <a:t>nedůstojnými objekty takovéto péče</a:t>
            </a:r>
            <a:endParaRPr lang="hu-HU" dirty="0"/>
          </a:p>
        </p:txBody>
      </p:sp>
    </p:spTree>
    <p:extLst>
      <p:ext uri="{BB962C8B-B14F-4D97-AF65-F5344CB8AC3E}">
        <p14:creationId xmlns:p14="http://schemas.microsoft.com/office/powerpoint/2010/main" val="3216387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Koncepce</a:t>
            </a:r>
            <a:endParaRPr lang="hu-HU" dirty="0"/>
          </a:p>
        </p:txBody>
      </p:sp>
      <p:sp>
        <p:nvSpPr>
          <p:cNvPr id="3" name="Tartalom helye 2"/>
          <p:cNvSpPr>
            <a:spLocks noGrp="1"/>
          </p:cNvSpPr>
          <p:nvPr>
            <p:ph idx="1"/>
          </p:nvPr>
        </p:nvSpPr>
        <p:spPr/>
        <p:txBody>
          <a:bodyPr>
            <a:normAutofit/>
          </a:bodyPr>
          <a:lstStyle/>
          <a:p>
            <a:pPr marL="0" indent="0">
              <a:buNone/>
            </a:pPr>
            <a:r>
              <a:rPr lang="cs-CZ" dirty="0" smtClean="0"/>
              <a:t>„</a:t>
            </a:r>
            <a:r>
              <a:rPr lang="cs-CZ" dirty="0" err="1" smtClean="0"/>
              <a:t>Loppukiri</a:t>
            </a:r>
            <a:r>
              <a:rPr lang="cs-CZ" dirty="0" smtClean="0"/>
              <a:t> je první domov </a:t>
            </a:r>
            <a:r>
              <a:rPr lang="cs-CZ" dirty="0" smtClean="0"/>
              <a:t>pro seniory</a:t>
            </a:r>
            <a:r>
              <a:rPr lang="cs-CZ" dirty="0" smtClean="0"/>
              <a:t> </a:t>
            </a:r>
            <a:r>
              <a:rPr lang="cs-CZ" dirty="0" smtClean="0"/>
              <a:t>ve Finsku, kde </a:t>
            </a:r>
            <a:r>
              <a:rPr lang="cs-CZ" dirty="0" smtClean="0"/>
              <a:t>každý obyvatel </a:t>
            </a:r>
            <a:r>
              <a:rPr lang="cs-CZ" dirty="0" smtClean="0"/>
              <a:t>patří do </a:t>
            </a:r>
            <a:r>
              <a:rPr lang="cs-CZ" dirty="0" smtClean="0">
                <a:solidFill>
                  <a:srgbClr val="0070C0"/>
                </a:solidFill>
              </a:rPr>
              <a:t>pracovní </a:t>
            </a:r>
            <a:r>
              <a:rPr lang="cs-CZ" dirty="0" smtClean="0">
                <a:solidFill>
                  <a:srgbClr val="0070C0"/>
                </a:solidFill>
              </a:rPr>
              <a:t>skupiny</a:t>
            </a:r>
            <a:r>
              <a:rPr lang="cs-CZ" dirty="0" smtClean="0"/>
              <a:t>,</a:t>
            </a:r>
            <a:r>
              <a:rPr lang="cs-CZ" dirty="0" smtClean="0">
                <a:solidFill>
                  <a:srgbClr val="0070C0"/>
                </a:solidFill>
              </a:rPr>
              <a:t> </a:t>
            </a:r>
            <a:r>
              <a:rPr lang="cs-CZ" dirty="0" smtClean="0"/>
              <a:t/>
            </a:r>
            <a:br>
              <a:rPr lang="cs-CZ" dirty="0" smtClean="0"/>
            </a:br>
            <a:r>
              <a:rPr lang="cs-CZ" dirty="0" smtClean="0"/>
              <a:t>a </a:t>
            </a:r>
            <a:r>
              <a:rPr lang="cs-CZ" dirty="0" smtClean="0"/>
              <a:t>má tak pocit, že je pro komunitu důležitý. </a:t>
            </a:r>
            <a:r>
              <a:rPr lang="cs-CZ" dirty="0" smtClean="0">
                <a:latin typeface="Calibri" pitchFamily="18"/>
              </a:rPr>
              <a:t>Nejsou zde žádní zaměstnanci, </a:t>
            </a:r>
            <a:r>
              <a:rPr lang="cs-CZ" dirty="0">
                <a:latin typeface="Calibri" pitchFamily="18"/>
              </a:rPr>
              <a:t>a proto </a:t>
            </a:r>
            <a:r>
              <a:rPr lang="cs-CZ" dirty="0">
                <a:solidFill>
                  <a:srgbClr val="0070C0"/>
                </a:solidFill>
                <a:latin typeface="Calibri" pitchFamily="18"/>
              </a:rPr>
              <a:t>pracují všichni skutečně ve prospěch komunity </a:t>
            </a:r>
            <a:r>
              <a:rPr lang="cs-CZ" dirty="0">
                <a:latin typeface="Calibri" pitchFamily="18"/>
              </a:rPr>
              <a:t>a nezabývají se zbytečnostmi. To vede k </a:t>
            </a:r>
            <a:r>
              <a:rPr lang="cs-CZ" dirty="0">
                <a:solidFill>
                  <a:srgbClr val="0070C0"/>
                </a:solidFill>
                <a:latin typeface="Calibri" pitchFamily="18"/>
              </a:rPr>
              <a:t>posílení aktivitního přístupu jednotlivců a jejich samostatné tvorbě iniciativ</a:t>
            </a:r>
            <a:r>
              <a:rPr lang="cs-CZ" dirty="0">
                <a:latin typeface="Calibri" pitchFamily="18"/>
              </a:rPr>
              <a:t>.</a:t>
            </a:r>
            <a:r>
              <a:rPr lang="cs-CZ" dirty="0" smtClean="0"/>
              <a:t> </a:t>
            </a:r>
            <a:r>
              <a:rPr lang="cs-CZ" dirty="0" smtClean="0"/>
              <a:t>"(100-20-28-5: 5)</a:t>
            </a:r>
            <a:endParaRPr lang="cs-CZ" dirty="0"/>
          </a:p>
        </p:txBody>
      </p:sp>
    </p:spTree>
    <p:extLst>
      <p:ext uri="{BB962C8B-B14F-4D97-AF65-F5344CB8AC3E}">
        <p14:creationId xmlns:p14="http://schemas.microsoft.com/office/powerpoint/2010/main" val="2701540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cs-CZ" dirty="0"/>
              <a:t/>
            </a:r>
            <a:br>
              <a:rPr lang="cs-CZ" dirty="0"/>
            </a:br>
            <a:r>
              <a:rPr lang="cs-CZ" dirty="0"/>
              <a:t>Aktivní, smysluplný a důstojný </a:t>
            </a:r>
            <a:r>
              <a:rPr lang="cs-CZ" dirty="0" smtClean="0"/>
              <a:t>život ve stáří</a:t>
            </a:r>
            <a:endParaRPr lang="cs-CZ" dirty="0"/>
          </a:p>
        </p:txBody>
      </p:sp>
      <p:sp>
        <p:nvSpPr>
          <p:cNvPr id="3" name="Tartalom helye 2"/>
          <p:cNvSpPr>
            <a:spLocks noGrp="1"/>
          </p:cNvSpPr>
          <p:nvPr>
            <p:ph idx="1"/>
          </p:nvPr>
        </p:nvSpPr>
        <p:spPr/>
        <p:txBody>
          <a:bodyPr>
            <a:normAutofit/>
          </a:bodyPr>
          <a:lstStyle/>
          <a:p>
            <a:pPr marL="0" indent="0">
              <a:buNone/>
            </a:pPr>
            <a:endParaRPr lang="hu-HU" dirty="0" smtClean="0"/>
          </a:p>
          <a:p>
            <a:pPr marL="0" indent="0">
              <a:buNone/>
            </a:pPr>
            <a:r>
              <a:rPr lang="en-US" dirty="0" smtClean="0"/>
              <a:t>"</a:t>
            </a:r>
            <a:r>
              <a:rPr lang="cs-CZ" dirty="0" smtClean="0"/>
              <a:t>Doufáme, že právě projekt </a:t>
            </a:r>
            <a:r>
              <a:rPr lang="cs-CZ" dirty="0" err="1" smtClean="0"/>
              <a:t>Loppukiri</a:t>
            </a:r>
            <a:r>
              <a:rPr lang="cs-CZ" dirty="0" smtClean="0"/>
              <a:t> </a:t>
            </a:r>
            <a:r>
              <a:rPr lang="cs-CZ" dirty="0" smtClean="0"/>
              <a:t>do</a:t>
            </a:r>
            <a:r>
              <a:rPr lang="cs-CZ" dirty="0" smtClean="0"/>
              <a:t>kazuje</a:t>
            </a:r>
            <a:r>
              <a:rPr lang="cs-CZ" dirty="0" smtClean="0"/>
              <a:t>, že stárnutí může být </a:t>
            </a:r>
            <a:r>
              <a:rPr lang="cs-CZ" dirty="0" smtClean="0">
                <a:solidFill>
                  <a:srgbClr val="0070C0"/>
                </a:solidFill>
              </a:rPr>
              <a:t>významným zdrojem pro společnost</a:t>
            </a:r>
            <a:r>
              <a:rPr lang="cs-CZ" dirty="0" smtClean="0"/>
              <a:t>. </a:t>
            </a:r>
            <a:r>
              <a:rPr lang="cs-CZ" dirty="0" smtClean="0"/>
              <a:t>Nechceme, abychom my, starší občané, byli </a:t>
            </a:r>
            <a:r>
              <a:rPr lang="cs-CZ" dirty="0" smtClean="0"/>
              <a:t>pouze </a:t>
            </a:r>
            <a:r>
              <a:rPr lang="cs-CZ" dirty="0" smtClean="0"/>
              <a:t>nedobrovolným předmětem rozhodování</a:t>
            </a:r>
            <a:r>
              <a:rPr lang="cs-CZ" dirty="0" smtClean="0"/>
              <a:t>, ale </a:t>
            </a:r>
            <a:r>
              <a:rPr lang="cs-CZ" dirty="0" smtClean="0"/>
              <a:t>abychom byli</a:t>
            </a:r>
            <a:r>
              <a:rPr lang="cs-CZ" dirty="0" smtClean="0"/>
              <a:t> </a:t>
            </a:r>
            <a:r>
              <a:rPr lang="cs-CZ" dirty="0" smtClean="0">
                <a:solidFill>
                  <a:srgbClr val="0070C0"/>
                </a:solidFill>
              </a:rPr>
              <a:t>aktéry </a:t>
            </a:r>
            <a:r>
              <a:rPr lang="cs-CZ" dirty="0" smtClean="0">
                <a:solidFill>
                  <a:srgbClr val="0070C0"/>
                </a:solidFill>
              </a:rPr>
              <a:t>v </a:t>
            </a:r>
            <a:r>
              <a:rPr lang="cs-CZ" dirty="0" smtClean="0">
                <a:solidFill>
                  <a:srgbClr val="0070C0"/>
                </a:solidFill>
              </a:rPr>
              <a:t>našem vlastním </a:t>
            </a:r>
            <a:r>
              <a:rPr lang="cs-CZ" dirty="0" smtClean="0">
                <a:solidFill>
                  <a:srgbClr val="0070C0"/>
                </a:solidFill>
              </a:rPr>
              <a:t>životě</a:t>
            </a:r>
            <a:r>
              <a:rPr lang="cs-CZ" dirty="0" smtClean="0"/>
              <a:t> “</a:t>
            </a:r>
            <a:r>
              <a:rPr lang="hu-HU" dirty="0" smtClean="0"/>
              <a:t> </a:t>
            </a:r>
            <a:r>
              <a:rPr lang="en-US" dirty="0" smtClean="0"/>
              <a:t>(</a:t>
            </a:r>
            <a:r>
              <a:rPr lang="en-US" dirty="0"/>
              <a:t>100-20-28-5:4</a:t>
            </a:r>
            <a:r>
              <a:rPr lang="en-US" dirty="0" smtClean="0"/>
              <a:t>)</a:t>
            </a:r>
            <a:endParaRPr lang="en-US" dirty="0"/>
          </a:p>
          <a:p>
            <a:pPr marL="0" indent="0">
              <a:buNone/>
            </a:pPr>
            <a:endParaRPr lang="hu-HU" dirty="0"/>
          </a:p>
        </p:txBody>
      </p:sp>
    </p:spTree>
    <p:extLst>
      <p:ext uri="{BB962C8B-B14F-4D97-AF65-F5344CB8AC3E}">
        <p14:creationId xmlns:p14="http://schemas.microsoft.com/office/powerpoint/2010/main" val="384498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Motivy</a:t>
            </a:r>
            <a:endParaRPr lang="hu-HU" dirty="0"/>
          </a:p>
        </p:txBody>
      </p:sp>
      <p:sp>
        <p:nvSpPr>
          <p:cNvPr id="3" name="Tartalom helye 2"/>
          <p:cNvSpPr>
            <a:spLocks noGrp="1"/>
          </p:cNvSpPr>
          <p:nvPr>
            <p:ph idx="1"/>
          </p:nvPr>
        </p:nvSpPr>
        <p:spPr>
          <a:xfrm>
            <a:off x="395536" y="1412776"/>
            <a:ext cx="8229600" cy="4525963"/>
          </a:xfrm>
        </p:spPr>
        <p:txBody>
          <a:bodyPr>
            <a:normAutofit fontScale="77500" lnSpcReduction="20000"/>
          </a:bodyPr>
          <a:lstStyle/>
          <a:p>
            <a:pPr marL="0" indent="0">
              <a:lnSpc>
                <a:spcPct val="130000"/>
              </a:lnSpc>
              <a:buNone/>
            </a:pPr>
            <a:r>
              <a:rPr lang="cs-CZ" dirty="0" smtClean="0"/>
              <a:t>"</a:t>
            </a:r>
            <a:r>
              <a:rPr lang="cs-CZ" dirty="0"/>
              <a:t>Cílem projektu </a:t>
            </a:r>
            <a:r>
              <a:rPr lang="cs-CZ" dirty="0" err="1"/>
              <a:t>Loppukiri</a:t>
            </a:r>
            <a:r>
              <a:rPr lang="cs-CZ" dirty="0"/>
              <a:t> bylo vyvinout pro seniory </a:t>
            </a:r>
            <a:r>
              <a:rPr lang="cs-CZ" dirty="0">
                <a:solidFill>
                  <a:srgbClr val="0070C0"/>
                </a:solidFill>
              </a:rPr>
              <a:t>alternativní model života</a:t>
            </a:r>
            <a:r>
              <a:rPr lang="cs-CZ" dirty="0"/>
              <a:t>, který by byl založen na </a:t>
            </a:r>
            <a:r>
              <a:rPr lang="cs-CZ" dirty="0">
                <a:solidFill>
                  <a:srgbClr val="0070C0"/>
                </a:solidFill>
              </a:rPr>
              <a:t>spolupráci </a:t>
            </a:r>
            <a:r>
              <a:rPr lang="cs-CZ" dirty="0" smtClean="0">
                <a:solidFill>
                  <a:srgbClr val="0070C0"/>
                </a:solidFill>
              </a:rPr>
              <a:t/>
            </a:r>
            <a:br>
              <a:rPr lang="cs-CZ" dirty="0" smtClean="0">
                <a:solidFill>
                  <a:srgbClr val="0070C0"/>
                </a:solidFill>
              </a:rPr>
            </a:br>
            <a:r>
              <a:rPr lang="cs-CZ" dirty="0" smtClean="0">
                <a:solidFill>
                  <a:srgbClr val="0070C0"/>
                </a:solidFill>
              </a:rPr>
              <a:t>a </a:t>
            </a:r>
            <a:r>
              <a:rPr lang="cs-CZ" dirty="0">
                <a:solidFill>
                  <a:srgbClr val="0070C0"/>
                </a:solidFill>
              </a:rPr>
              <a:t>smyslu pro komunitu</a:t>
            </a:r>
            <a:r>
              <a:rPr lang="cs-CZ" dirty="0"/>
              <a:t>. Projekt zahájil </a:t>
            </a:r>
            <a:r>
              <a:rPr lang="cs-CZ" dirty="0">
                <a:solidFill>
                  <a:srgbClr val="0070C0"/>
                </a:solidFill>
              </a:rPr>
              <a:t>brainstorming</a:t>
            </a:r>
            <a:r>
              <a:rPr lang="cs-CZ" dirty="0"/>
              <a:t> </a:t>
            </a:r>
            <a:r>
              <a:rPr lang="cs-CZ" dirty="0" smtClean="0"/>
              <a:t> se soukromníky, kteří </a:t>
            </a:r>
            <a:r>
              <a:rPr lang="cs-CZ" dirty="0"/>
              <a:t>se </a:t>
            </a:r>
            <a:r>
              <a:rPr lang="cs-CZ" dirty="0" smtClean="0"/>
              <a:t>chtěli </a:t>
            </a:r>
            <a:r>
              <a:rPr lang="cs-CZ" dirty="0">
                <a:solidFill>
                  <a:srgbClr val="0070C0"/>
                </a:solidFill>
              </a:rPr>
              <a:t>plně starat o svůj život i ve stáří</a:t>
            </a:r>
            <a:r>
              <a:rPr lang="cs-CZ" dirty="0"/>
              <a:t>. </a:t>
            </a:r>
            <a:r>
              <a:rPr lang="cs-CZ" dirty="0">
                <a:latin typeface="Calibri" pitchFamily="18"/>
              </a:rPr>
              <a:t> Finský </a:t>
            </a:r>
            <a:r>
              <a:rPr lang="cs-CZ" dirty="0">
                <a:solidFill>
                  <a:srgbClr val="0070C0"/>
                </a:solidFill>
                <a:latin typeface="Calibri" pitchFamily="18"/>
              </a:rPr>
              <a:t>systém sociálního zabezpečení byl v krizi</a:t>
            </a:r>
            <a:r>
              <a:rPr lang="cs-CZ" dirty="0">
                <a:latin typeface="Calibri" pitchFamily="18"/>
              </a:rPr>
              <a:t> a malá skupina žen se rozhodla najít řešení. Začaly aktivně hledat způsob, jak </a:t>
            </a:r>
            <a:r>
              <a:rPr lang="cs-CZ" dirty="0">
                <a:solidFill>
                  <a:srgbClr val="0070C0"/>
                </a:solidFill>
                <a:latin typeface="Calibri" pitchFamily="18"/>
              </a:rPr>
              <a:t>stárnout podle svých představ</a:t>
            </a:r>
            <a:r>
              <a:rPr lang="cs-CZ" dirty="0">
                <a:latin typeface="Calibri" pitchFamily="18"/>
              </a:rPr>
              <a:t>. Založily Asociaci aktivních seniorů a začaly </a:t>
            </a:r>
            <a:r>
              <a:rPr lang="cs-CZ" dirty="0">
                <a:solidFill>
                  <a:srgbClr val="0070C0"/>
                </a:solidFill>
                <a:latin typeface="Calibri" pitchFamily="18"/>
              </a:rPr>
              <a:t>pracovat na návrhu bydlení pro seniory</a:t>
            </a:r>
            <a:r>
              <a:rPr lang="cs-CZ" dirty="0">
                <a:latin typeface="Calibri" pitchFamily="18"/>
              </a:rPr>
              <a:t> ... </a:t>
            </a:r>
            <a:r>
              <a:rPr lang="cs-CZ" dirty="0" smtClean="0"/>
              <a:t>"</a:t>
            </a:r>
            <a:endParaRPr lang="cs-CZ" dirty="0"/>
          </a:p>
          <a:p>
            <a:pPr>
              <a:lnSpc>
                <a:spcPct val="130000"/>
              </a:lnSpc>
            </a:pPr>
            <a:endParaRPr lang="hu-HU" dirty="0"/>
          </a:p>
        </p:txBody>
      </p:sp>
    </p:spTree>
    <p:extLst>
      <p:ext uri="{BB962C8B-B14F-4D97-AF65-F5344CB8AC3E}">
        <p14:creationId xmlns:p14="http://schemas.microsoft.com/office/powerpoint/2010/main" val="309235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1852</TotalTime>
  <Words>737</Words>
  <Application>Microsoft Office PowerPoint</Application>
  <PresentationFormat>Předvádění na obrazovce (4:3)</PresentationFormat>
  <Paragraphs>105</Paragraphs>
  <Slides>30</Slides>
  <Notes>1</Notes>
  <HiddenSlides>0</HiddenSlides>
  <MMClips>0</MMClips>
  <ScaleCrop>false</ScaleCrop>
  <HeadingPairs>
    <vt:vector size="4" baseType="variant">
      <vt:variant>
        <vt:lpstr>Motiv</vt:lpstr>
      </vt:variant>
      <vt:variant>
        <vt:i4>2</vt:i4>
      </vt:variant>
      <vt:variant>
        <vt:lpstr>Nadpisy snímků</vt:lpstr>
      </vt:variant>
      <vt:variant>
        <vt:i4>30</vt:i4>
      </vt:variant>
    </vt:vector>
  </HeadingPairs>
  <TitlesOfParts>
    <vt:vector size="32" baseType="lpstr">
      <vt:lpstr>Office-téma</vt:lpstr>
      <vt:lpstr>2_Office-téma</vt:lpstr>
      <vt:lpstr>Aktivní senioři - v Helsinkách a ve střední Evropě</vt:lpstr>
      <vt:lpstr>TÉMATA</vt:lpstr>
      <vt:lpstr>Lopukkiri – samo-organizující se vzájemná péče v Helsinkách </vt:lpstr>
      <vt:lpstr>Aktivní senioři</vt:lpstr>
      <vt:lpstr>Prezentace aplikace PowerPoint</vt:lpstr>
      <vt:lpstr>Zaměření na:</vt:lpstr>
      <vt:lpstr>Koncepce</vt:lpstr>
      <vt:lpstr> Aktivní, smysluplný a důstojný život ve stáří</vt:lpstr>
      <vt:lpstr>Motivy</vt:lpstr>
      <vt:lpstr>Jednotlivé kroky</vt:lpstr>
      <vt:lpstr>Řešení problémů</vt:lpstr>
      <vt:lpstr>"Stát se subjektem svého života"</vt:lpstr>
      <vt:lpstr>Závěr</vt:lpstr>
      <vt:lpstr>KONCEPT CEDARNET – STARŠÍ OBČANÉ JAKO SOCIÁLNÍ aktivum</vt:lpstr>
      <vt:lpstr>Kontext</vt:lpstr>
      <vt:lpstr>Stárnutí a starší lidé – vnímané jako rostoucí sociální odpovědnost, ale ne jako pozitivum</vt:lpstr>
      <vt:lpstr>CedarNet</vt:lpstr>
      <vt:lpstr>Ekosystém – jak zvládnout stárnutí</vt:lpstr>
      <vt:lpstr>Threats – and Connections</vt:lpstr>
      <vt:lpstr>Hlavní pilíře konceptu CedarNet</vt:lpstr>
      <vt:lpstr>CEDARnet </vt:lpstr>
      <vt:lpstr>ARABIANRANTA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Veress József</dc:creator>
  <cp:lastModifiedBy>Chudobová Andrea Mgr. (MPSV)</cp:lastModifiedBy>
  <cp:revision>155</cp:revision>
  <dcterms:created xsi:type="dcterms:W3CDTF">2017-09-20T20:17:13Z</dcterms:created>
  <dcterms:modified xsi:type="dcterms:W3CDTF">2018-06-18T09:04:02Z</dcterms:modified>
</cp:coreProperties>
</file>