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2192000" cy="6858000"/>
  <p:notesSz cx="6858000" cy="9144000"/>
  <p:embeddedFontLst>
    <p:embeddedFont>
      <p:font typeface="Play" panose="020B0604020202020204" charset="0"/>
      <p:regular r:id="rId35"/>
      <p:bold r:id="rId36"/>
    </p:embeddedFont>
    <p:embeddedFont>
      <p:font typeface="Verdana" panose="020B060403050404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hRd5S+Q46qO6aQjNpFlDe7xD6bU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cie Trlifajov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1097e7ffd9_0_10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1097e7ffd9_0_10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1032d82018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1032d82018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1097e7ffd9_0_1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1097e7ffd9_0_1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1032d8201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1032d8201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1032d8201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1032d82018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1032d82018_6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1032d82018_6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1097e7ffd9_0_1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1097e7ffd9_0_1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</a:rPr>
              <a:t>získávání zaměstnavatelů: např. Děčín (Most) - ÚP a jeho sítě, dlouhodobě fungující spolupráce mezi KoPy a zaměstnavateli v kraji + zapojila se okresní hospodářská komora - oslovovala soukromé zaměstnavatele (tam se moc nedařilo)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</a:rPr>
              <a:t>počet zaměstnanců - do 10 ideálně, pak už je to moc, lépe se daří u zaměstnavatelů s méně zaměstnanci, ale záleží na kapacitách podpory a kontextu zaměstnavatele i místa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</a:rPr>
              <a:t>výběr zaměstnanců: v praxi často došli k tomu, že sociální služby doporučili své klienty, nebo využili místní znalost - prevence selhání + zaměstnání člověka, který potřebuje jen práci a nemá komplexnější problémy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21" name="Google Shape;3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1032d82018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1032d82018_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1032d82018_6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1032d82018_6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6867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6"/>
              <a:buChar char="•"/>
            </a:pPr>
            <a:r>
              <a:rPr lang="cs-CZ" sz="2205">
                <a:solidFill>
                  <a:schemeClr val="dk1"/>
                </a:solidFill>
              </a:rPr>
              <a:t>V pilotu nejčastěji: potřeba získání zaměstnanců, (politické) rozhodnutí obce, pokračování v práci s cílovou skupinou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1097e7ffd9_0_1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1097e7ffd9_0_1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/>
              <a:t>IPM přináší do území unikátní příležitost k tvorbě a koordinovanému využívání sítí aktérů. Tyto sítě při efektivním využívání pomáhají zaměstnancům na IPM zvýšit úspěšnost při integraci na otevřený trh práce - tyto závěry přináší i některé dříve realizované projekty v oblasti zaměstnanosti a sociálního začleňování. Jedná se převážně o lokální síť zaměstnanosti, o síť podpory okolo klientů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/>
              <a:t>v pilotním ověření se různily instituce, které </a:t>
            </a:r>
            <a:r>
              <a:rPr lang="cs-CZ" dirty="0" err="1"/>
              <a:t>inciovaly</a:t>
            </a:r>
            <a:r>
              <a:rPr lang="cs-CZ" dirty="0"/>
              <a:t> tvorbu lokálních sítí, zejména díky iniciativě některých zaměstnanců 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/>
              <a:t>pro podporu koordinovaného přístupu v lokalitách, vznikly pozice lokálních koordinátorů IPM, jejichž agenda se během pilotu přirozeně krystalizovala. Hlavní role koordinátorů IPM bylo - individuální podpora aktérům IPM v území, síťování a koordinace sítí (zaměstnavatelů a poskytovatelů sociálních služeb nejčastěji), administrativní podpora, přenos informací, řízení procesu a hlídání </a:t>
            </a:r>
            <a:r>
              <a:rPr lang="cs-CZ" dirty="0" err="1"/>
              <a:t>deadlinů</a:t>
            </a:r>
            <a:r>
              <a:rPr lang="cs-CZ" dirty="0"/>
              <a:t>. Koordinátoři se pravidelně scházeli, sdíleli mezi sebou vzájemně zkušenost a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, do budoucna se stávající koordinátoři stanou podporou pro koordinátory v nových lokalitách a díky spolupráci vznikla i cenná příručka tzv. </a:t>
            </a:r>
            <a:r>
              <a:rPr lang="cs-CZ" dirty="0" err="1"/>
              <a:t>Check</a:t>
            </a:r>
            <a:r>
              <a:rPr lang="cs-CZ" dirty="0"/>
              <a:t> list pro nové koordinátory, kde jsou podle časové osy seřazeny procesy, které je fajn když si koordinátor pohlídá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/>
              <a:t>Závěry dříve realizovaných projektů v oblasti zaměstnanosti a sociálního začleňování potvrzují přínos </a:t>
            </a:r>
            <a:r>
              <a:rPr lang="cs-CZ" dirty="0">
                <a:solidFill>
                  <a:schemeClr val="dk1"/>
                </a:solidFill>
              </a:rPr>
              <a:t>koordinovaného přístupu k zaměstnávání v území s dalšími integračními službami/nástroji v daném území - sociální poradenství, oddlužení, bydlení aj.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chemeClr val="dk1"/>
                </a:solidFill>
              </a:rPr>
              <a:t>Sítě jsou potřeba, proto to v dalším roce 2025 budeme rozvíjet. Dívejte se, jak se to vyplatilo. Motivace </a:t>
            </a:r>
            <a:r>
              <a:rPr lang="cs-CZ" dirty="0" err="1">
                <a:solidFill>
                  <a:schemeClr val="dk1"/>
                </a:solidFill>
              </a:rPr>
              <a:t>zamtelů</a:t>
            </a:r>
            <a:r>
              <a:rPr lang="cs-CZ" dirty="0">
                <a:solidFill>
                  <a:schemeClr val="dk1"/>
                </a:solidFill>
              </a:rPr>
              <a:t>. Potřebovali jsme sehnat </a:t>
            </a:r>
            <a:r>
              <a:rPr lang="cs-CZ" dirty="0" err="1">
                <a:solidFill>
                  <a:schemeClr val="dk1"/>
                </a:solidFill>
              </a:rPr>
              <a:t>zamtele</a:t>
            </a:r>
            <a:r>
              <a:rPr lang="cs-CZ" dirty="0">
                <a:solidFill>
                  <a:schemeClr val="dk1"/>
                </a:solidFill>
              </a:rPr>
              <a:t>, odkud se sháněli - viz koláč. </a:t>
            </a: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0fde6806f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0fde6806f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/>
              <a:t>nejčastějším zdrojem pro oslovování zaměstnavatelů a tvorbu IPM byla síť zaměstnavatelů pod Úřady práce - buď již byla funkční z předchozích spoluprací, nebo se jednalo o kontakty konkrétních pracovnic 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/>
              <a:t>druhým najzastoupenějším zdrojem byla právě lokální síť zaměstnavatelů, která už v daném území nějakým způsobem fungovala. Lokální síť zaměstnavatelů ovšem neexistuje ve všech zapojených lokalitách.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/>
              <a:t>velkou roli sehráli právě lokální koordinátoři IPM, kteří disponovali vlastními sítěmi a nebo se pozice vygenerovali přes komunitní plány obce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1097e7ffd9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1097e7ffd9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1097e7ffd9_0_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g31097e7ffd9_0_8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/>
              <a:t>Celkem zodpovězených dotazníků za  71 zaměstnanců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/>
              <a:t>Pohlaví</a:t>
            </a:r>
            <a:r>
              <a:rPr lang="cs-CZ"/>
              <a:t>: výrazně více žen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>
                <a:latin typeface="Arial"/>
                <a:ea typeface="Arial"/>
                <a:cs typeface="Arial"/>
                <a:sym typeface="Arial"/>
              </a:rPr>
              <a:t>ženy: 83%,</a:t>
            </a:r>
            <a:r>
              <a:rPr lang="cs-CZ"/>
              <a:t> </a:t>
            </a:r>
            <a:r>
              <a:rPr lang="cs-CZ" sz="1800" b="0" i="0" u="none" strike="noStrike">
                <a:latin typeface="Arial"/>
                <a:ea typeface="Arial"/>
                <a:cs typeface="Arial"/>
                <a:sym typeface="Arial"/>
              </a:rPr>
              <a:t>59</a:t>
            </a:r>
            <a:r>
              <a:rPr lang="cs-CZ"/>
              <a:t> </a:t>
            </a:r>
            <a:r>
              <a:rPr lang="cs-CZ" sz="1800" b="0" i="0" u="none" strike="noStrike">
                <a:latin typeface="Arial"/>
                <a:ea typeface="Arial"/>
                <a:cs typeface="Arial"/>
                <a:sym typeface="Arial"/>
              </a:rPr>
              <a:t>osob</a:t>
            </a:r>
            <a:r>
              <a:rPr lang="cs-CZ"/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cs-CZ"/>
              <a:t>Muži 17 %, 12 </a:t>
            </a:r>
            <a:r>
              <a:rPr lang="cs-CZ" sz="1200" b="0" i="0" u="none" strike="noStrike">
                <a:latin typeface="Arial"/>
                <a:ea typeface="Arial"/>
                <a:cs typeface="Arial"/>
                <a:sym typeface="Arial"/>
              </a:rPr>
              <a:t>osob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Věk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>
                <a:latin typeface="Arial"/>
                <a:ea typeface="Arial"/>
                <a:cs typeface="Arial"/>
                <a:sym typeface="Arial"/>
              </a:rPr>
              <a:t>30 - 39 let: 28%, 20 osob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>
                <a:latin typeface="Arial"/>
                <a:ea typeface="Arial"/>
                <a:cs typeface="Arial"/>
                <a:sym typeface="Arial"/>
              </a:rPr>
              <a:t>40 - 49 let:</a:t>
            </a:r>
            <a:r>
              <a:rPr lang="cs-CZ"/>
              <a:t> </a:t>
            </a:r>
            <a:r>
              <a:rPr lang="cs-CZ" sz="1800" b="0" i="0" u="none" strike="noStrike">
                <a:latin typeface="Arial"/>
                <a:ea typeface="Arial"/>
                <a:cs typeface="Arial"/>
                <a:sym typeface="Arial"/>
              </a:rPr>
              <a:t>31%, 22 osob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>
                <a:latin typeface="Arial"/>
                <a:ea typeface="Arial"/>
                <a:cs typeface="Arial"/>
                <a:sym typeface="Arial"/>
              </a:rPr>
              <a:t>50 - 59 let:</a:t>
            </a:r>
            <a:r>
              <a:rPr lang="cs-CZ"/>
              <a:t> </a:t>
            </a:r>
            <a:r>
              <a:rPr lang="cs-CZ" sz="1800" b="0" i="0" u="none" strike="noStrike">
                <a:latin typeface="Arial"/>
                <a:ea typeface="Arial"/>
                <a:cs typeface="Arial"/>
                <a:sym typeface="Arial"/>
              </a:rPr>
              <a:t>34%, </a:t>
            </a:r>
            <a:r>
              <a:rPr lang="cs-CZ"/>
              <a:t>24 osob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>
                <a:latin typeface="Arial"/>
                <a:ea typeface="Arial"/>
                <a:cs typeface="Arial"/>
                <a:sym typeface="Arial"/>
              </a:rPr>
              <a:t>60+:</a:t>
            </a:r>
            <a:r>
              <a:rPr lang="cs-CZ"/>
              <a:t> </a:t>
            </a:r>
            <a:r>
              <a:rPr lang="cs-CZ" sz="1800" b="0" i="0" u="none" strike="noStrike">
                <a:latin typeface="Arial"/>
                <a:ea typeface="Arial"/>
                <a:cs typeface="Arial"/>
                <a:sym typeface="Arial"/>
              </a:rPr>
              <a:t>7%, 5 osob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/>
              <a:t>Vzdělání: ¾ ze všech zaměstnanců mají maximálně základní vzdělání, z toho: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i="0" u="none" strike="noStrike">
                <a:latin typeface="Arial"/>
                <a:ea typeface="Arial"/>
                <a:cs typeface="Arial"/>
                <a:sym typeface="Arial"/>
              </a:rPr>
              <a:t>Nedokončená ZŠ:</a:t>
            </a:r>
            <a:r>
              <a:rPr lang="cs-CZ" b="1"/>
              <a:t> </a:t>
            </a:r>
            <a:r>
              <a:rPr lang="cs-CZ" sz="1200" b="1" i="0" u="none" strike="noStrike">
                <a:latin typeface="Arial"/>
                <a:ea typeface="Arial"/>
                <a:cs typeface="Arial"/>
                <a:sym typeface="Arial"/>
              </a:rPr>
              <a:t>4%, </a:t>
            </a:r>
            <a:r>
              <a:rPr lang="cs-CZ" sz="1200" b="0" i="0" u="none" strike="noStrike">
                <a:latin typeface="Arial"/>
                <a:ea typeface="Arial"/>
                <a:cs typeface="Arial"/>
                <a:sym typeface="Arial"/>
              </a:rPr>
              <a:t>3 osoby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i="0" u="none" strike="noStrike">
                <a:latin typeface="Arial"/>
                <a:ea typeface="Arial"/>
                <a:cs typeface="Arial"/>
                <a:sym typeface="Arial"/>
              </a:rPr>
              <a:t>ZŠ speciální/praktická: 14 %, </a:t>
            </a:r>
            <a:r>
              <a:rPr lang="cs-CZ" sz="1800" b="0" i="0" u="none" strike="noStrike">
                <a:latin typeface="Arial"/>
                <a:ea typeface="Arial"/>
                <a:cs typeface="Arial"/>
                <a:sym typeface="Arial"/>
              </a:rPr>
              <a:t>10 osoby</a:t>
            </a:r>
            <a:r>
              <a:rPr lang="cs-CZ"/>
              <a:t> – ZŠ speciální /praktická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>
                <a:latin typeface="Arial"/>
                <a:ea typeface="Arial"/>
                <a:cs typeface="Arial"/>
                <a:sym typeface="Arial"/>
              </a:rPr>
              <a:t>ZŠ hlavního vzdělávacího proudu: 59 %, 42 osoby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>
                <a:latin typeface="Arial"/>
                <a:ea typeface="Arial"/>
                <a:cs typeface="Arial"/>
                <a:sym typeface="Arial"/>
              </a:rPr>
              <a:t>SŠ bez maturity: 17 %, 12 osoby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 b="0" i="0" u="none" strike="noStrike">
                <a:latin typeface="Arial"/>
                <a:ea typeface="Arial"/>
                <a:cs typeface="Arial"/>
                <a:sym typeface="Arial"/>
              </a:rPr>
              <a:t>SŠ s maturitou: 4 %, 3 osoby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 b="0" i="0" u="none" strike="noStrike">
                <a:latin typeface="Arial"/>
                <a:ea typeface="Arial"/>
                <a:cs typeface="Arial"/>
                <a:sym typeface="Arial"/>
              </a:rPr>
              <a:t>vyšší odborné: 1 osoba </a:t>
            </a:r>
            <a:endParaRPr/>
          </a:p>
        </p:txBody>
      </p:sp>
      <p:sp>
        <p:nvSpPr>
          <p:cNvPr id="367" name="Google Shape;367;g31097e7ffd9_0_8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1097e7ffd9_0_9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g31097e7ffd9_0_9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Byl zaměstnanec někdy registrován v evidenci ÚP? - </a:t>
            </a:r>
            <a:r>
              <a:rPr lang="cs-CZ" sz="1800" b="1" i="0" u="none" strike="noStrike">
                <a:latin typeface="Arial"/>
                <a:ea typeface="Arial"/>
                <a:cs typeface="Arial"/>
                <a:sym typeface="Arial"/>
              </a:rPr>
              <a:t>91%</a:t>
            </a:r>
            <a:r>
              <a:rPr lang="cs-CZ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opakovaně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>
                <a:latin typeface="Arial"/>
                <a:ea typeface="Arial"/>
                <a:cs typeface="Arial"/>
                <a:sym typeface="Arial"/>
              </a:rPr>
              <a:t>Nikdy: 1 osoba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>
                <a:latin typeface="Arial"/>
                <a:ea typeface="Arial"/>
                <a:cs typeface="Arial"/>
                <a:sym typeface="Arial"/>
              </a:rPr>
              <a:t>Jednou:</a:t>
            </a:r>
            <a:r>
              <a:rPr lang="cs-CZ"/>
              <a:t> 7 %, 5 osob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>
                <a:latin typeface="Arial"/>
                <a:ea typeface="Arial"/>
                <a:cs typeface="Arial"/>
                <a:sym typeface="Arial"/>
              </a:rPr>
              <a:t>Opakovaně:</a:t>
            </a:r>
            <a:r>
              <a:rPr lang="cs-CZ" b="0"/>
              <a:t> </a:t>
            </a:r>
            <a:r>
              <a:rPr lang="cs-CZ" sz="1800" b="0" i="0" u="none" strike="noStrike">
                <a:latin typeface="Arial"/>
                <a:ea typeface="Arial"/>
                <a:cs typeface="Arial"/>
                <a:sym typeface="Arial"/>
              </a:rPr>
              <a:t>91%, 61 osob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/>
              <a:t>Kolik let byl zaměstnanec v posledních 10 letech zaměstnaný? : ¾ pracovaly maximálně 5 let + 12 % nepracovalo/nebylo zaměstnáno nikdy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/>
              <a:t>(</a:t>
            </a:r>
            <a:r>
              <a:rPr lang="cs-CZ" sz="2800"/>
              <a:t>Započítána legální práce v rozsahu min. 20 hodin týdně bez ohledu na typ pracovní smlouvy, včetně podnikání) </a:t>
            </a:r>
            <a:endParaRPr sz="1800" b="1" i="0" u="none" strike="noStrike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>
                <a:latin typeface="Arial"/>
                <a:ea typeface="Arial"/>
                <a:cs typeface="Arial"/>
                <a:sym typeface="Arial"/>
              </a:rPr>
              <a:t>Nikdy nepracoval/a: </a:t>
            </a:r>
            <a:r>
              <a:rPr lang="cs-CZ" sz="1200" b="0" i="0" u="none" strike="noStrike">
                <a:latin typeface="Arial"/>
                <a:ea typeface="Arial"/>
                <a:cs typeface="Arial"/>
                <a:sym typeface="Arial"/>
              </a:rPr>
              <a:t>12%, 8 osob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>
                <a:latin typeface="Arial"/>
                <a:ea typeface="Arial"/>
                <a:cs typeface="Arial"/>
                <a:sym typeface="Arial"/>
              </a:rPr>
              <a:t>Méně než 12 měsíců:</a:t>
            </a:r>
            <a:r>
              <a:rPr lang="cs-CZ"/>
              <a:t> </a:t>
            </a:r>
            <a:r>
              <a:rPr lang="cs-CZ" sz="1200" b="0" i="0" u="none" strike="noStrike">
                <a:latin typeface="Arial"/>
                <a:ea typeface="Arial"/>
                <a:cs typeface="Arial"/>
                <a:sym typeface="Arial"/>
              </a:rPr>
              <a:t>7%, 5 osob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>
                <a:latin typeface="Arial"/>
                <a:ea typeface="Arial"/>
                <a:cs typeface="Arial"/>
                <a:sym typeface="Arial"/>
              </a:rPr>
              <a:t>Více něž 1 rok, ale méně než 2 roky: 13%, 9 osob</a:t>
            </a:r>
            <a:r>
              <a:rPr lang="cs-CZ" sz="1800"/>
              <a:t> </a:t>
            </a:r>
            <a:endParaRPr sz="1800" b="0" i="0" u="none" strike="noStrike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>
                <a:latin typeface="Arial"/>
                <a:ea typeface="Arial"/>
                <a:cs typeface="Arial"/>
                <a:sym typeface="Arial"/>
              </a:rPr>
              <a:t>Více než 2 roky, ale méně než 5 let:</a:t>
            </a:r>
            <a:r>
              <a:rPr lang="cs-CZ"/>
              <a:t> </a:t>
            </a:r>
            <a:r>
              <a:rPr lang="cs-CZ" sz="1200" b="0" i="0" u="none" strike="noStrike">
                <a:latin typeface="Arial"/>
                <a:ea typeface="Arial"/>
                <a:cs typeface="Arial"/>
                <a:sym typeface="Arial"/>
              </a:rPr>
              <a:t>42%, 28 osob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>
                <a:latin typeface="Arial"/>
                <a:ea typeface="Arial"/>
                <a:cs typeface="Arial"/>
                <a:sym typeface="Arial"/>
              </a:rPr>
              <a:t>Více než 5 let, ale méně než 10 let: </a:t>
            </a:r>
            <a:r>
              <a:rPr lang="cs-CZ" sz="1200" b="0" i="0" u="none" strike="noStrike">
                <a:latin typeface="Arial"/>
                <a:ea typeface="Arial"/>
                <a:cs typeface="Arial"/>
                <a:sym typeface="Arial"/>
              </a:rPr>
              <a:t>24%, 16 osob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>
                <a:latin typeface="Arial"/>
                <a:ea typeface="Arial"/>
                <a:cs typeface="Arial"/>
                <a:sym typeface="Arial"/>
              </a:rPr>
              <a:t>Pracoval/a po celou dobu</a:t>
            </a:r>
            <a:r>
              <a:rPr lang="cs-CZ"/>
              <a:t>: 1 osoba</a:t>
            </a:r>
            <a:endParaRPr b="1"/>
          </a:p>
        </p:txBody>
      </p:sp>
      <p:sp>
        <p:nvSpPr>
          <p:cNvPr id="378" name="Google Shape;378;g31097e7ffd9_0_9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1097e7ffd9_0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6" name="Google Shape;396;g31097e7ffd9_0_10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Nejčastější baréry pro vstup na trh práce: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s-CZ"/>
              <a:t>Nedostatek vzdělání nebo kvalifikace: 82 % určitě ano+ spíše ano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s-CZ"/>
              <a:t>Nedostatek praxe: 65 % určitě ano+ spíše ano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s-CZ"/>
              <a:t>Exekuce/insolvence: 63 % určitě ano+ spíše ano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cs-CZ" sz="1200" b="0" i="0" u="none" strike="noStrike">
                <a:latin typeface="Arial"/>
                <a:ea typeface="Arial"/>
                <a:cs typeface="Arial"/>
                <a:sym typeface="Arial"/>
              </a:rPr>
              <a:t>Nedostatek pracovních příležitostí v oboru kvalifikace zaměstnance: 55 % </a:t>
            </a:r>
            <a:r>
              <a:rPr lang="cs-CZ"/>
              <a:t>určitě ano+ spíše ano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b="0" i="0" u="none" strike="noStrike">
                <a:latin typeface="Arial"/>
                <a:ea typeface="Arial"/>
                <a:cs typeface="Arial"/>
                <a:sym typeface="Arial"/>
              </a:rPr>
              <a:t>Nedostatek pracovních příležitostí v dosažitelné vzdálenosti: 55 % </a:t>
            </a:r>
            <a:r>
              <a:rPr lang="cs-CZ"/>
              <a:t>určitě ano+ spíše ano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g31097e7ffd9_0_10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1097e7ffd9_0_6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g31097e7ffd9_0_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1097e7ffd9_0_7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g31097e7ffd9_0_7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0e3aae09c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30e3aae09c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0feb61bd41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0feb61bd41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1097e7ffd9_0_1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1097e7ffd9_0_1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1097e7ffd9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31097e7ffd9_0_1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4795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i="1">
                <a:solidFill>
                  <a:schemeClr val="accent4"/>
                </a:solidFill>
              </a:rPr>
              <a:t>Sociální (dávkové) politiky prioritizující rychlé přijetí práce nevedly ke snížení míry nezaměstnanosti (nezávisle na hospodářském cyklu), nepřispěli k boji proti dlouhodobé nezaměstnanosti, ani ke snížení chudoby pracujících</a:t>
            </a:r>
            <a:r>
              <a:rPr lang="cs-CZ" i="1"/>
              <a:t> </a:t>
            </a:r>
            <a:r>
              <a:rPr lang="cs-CZ"/>
              <a:t>(shrnutí hodnocení aktivizačních politik, Raffas 2016, Journal of Social Policy) </a:t>
            </a:r>
            <a:endParaRPr/>
          </a:p>
          <a:p>
            <a:pPr marL="264795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chemeClr val="accent4"/>
                </a:solidFill>
              </a:rPr>
              <a:t>Programy prioritizují aktivizaci skrze přijetí práce mohou zhoršit ekonomické nejistotu, aniž by dosáhly deklarovaného cíle zvýšit (dlouhodbou) účast na trhu práce. </a:t>
            </a:r>
            <a:r>
              <a:rPr lang="cs-CZ"/>
              <a:t>(Greer 2016, Work, Employment and Society)</a:t>
            </a:r>
            <a:endParaRPr/>
          </a:p>
          <a:p>
            <a:pPr marL="264795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6479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lang="cs-CZ" sz="1800">
                <a:latin typeface="Verdana"/>
                <a:ea typeface="Verdana"/>
                <a:cs typeface="Verdana"/>
                <a:sym typeface="Verdana"/>
              </a:rPr>
              <a:t>Z porovnání výsledků intervenční a kontrolní skupiny vyplývá, že účast v programu VPP ve větší míře vede k opětovné evidenci v období po skončení programu. Z absolventů programu VPP se po skončení programu vmonitorovaném období vrátila zpět do evidence takřka polovina (49,9 %). A čtvrtina z těch, kteří se vrátili do evidence, tak učinila bezprostředně po skončení účasti v programu VPP. Další čtvrtina do 6 měsíců. Do roka se do evidence vrátily tři čtvrtiny z nich. </a:t>
            </a:r>
            <a:endParaRPr/>
          </a:p>
          <a:p>
            <a:pPr marL="264795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31097e7ffd9_0_1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1097e7ffd9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31097e7ffd9_0_2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31097e7ffd9_0_2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1097e7ffd9_0_3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31097e7ffd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1097e7ffd9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g31097e7ffd9_0_4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31097e7ffd9_0_4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1097e7ffd9_0_5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31097e7ffd9_0_5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1097e7ffd9_0_1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31097e7ffd9_0_1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9" name="Google Shape;89;g31097e7ffd9_0_1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31097e7ffd9_0_1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g31097e7ffd9_0_1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1097e7ffd9_0_1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31097e7ffd9_0_1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31097e7ffd9_0_1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1097e7ffd9_0_1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31097e7ffd9_0_1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g31097e7ffd9_0_1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31097e7ffd9_0_1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31097e7ffd9_0_1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1097e7ffd9_0_1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31097e7ffd9_0_1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g31097e7ffd9_0_1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31097e7ffd9_0_1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31097e7ffd9_0_1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1097e7ffd9_0_1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31097e7ffd9_0_1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g31097e7ffd9_0_1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g31097e7ffd9_0_1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31097e7ffd9_0_1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31097e7ffd9_0_1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1097e7ffd9_0_1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31097e7ffd9_0_1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g31097e7ffd9_0_1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g31097e7ffd9_0_1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g31097e7ffd9_0_1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g31097e7ffd9_0_1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31097e7ffd9_0_1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31097e7ffd9_0_1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1097e7ffd9_0_1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31097e7ffd9_0_1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31097e7ffd9_0_1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31097e7ffd9_0_1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1097e7ffd9_0_1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31097e7ffd9_0_15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g31097e7ffd9_0_15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g31097e7ffd9_0_1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31097e7ffd9_0_1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31097e7ffd9_0_1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1097e7ffd9_0_1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31097e7ffd9_0_16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g31097e7ffd9_0_16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" name="Google Shape;140;g31097e7ffd9_0_1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31097e7ffd9_0_1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31097e7ffd9_0_1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1097e7ffd9_0_1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31097e7ffd9_0_169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g31097e7ffd9_0_1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31097e7ffd9_0_1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31097e7ffd9_0_1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1097e7ffd9_0_175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31097e7ffd9_0_175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g31097e7ffd9_0_1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31097e7ffd9_0_1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31097e7ffd9_0_1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1097e7ffd9_0_10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g31097e7ffd9_0_10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g31097e7ffd9_0_10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g31097e7ffd9_0_10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g31097e7ffd9_0_10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cs-CZ"/>
              <a:t>INTEGRAČNÍ PRACOVNÍ MÍSTA</a:t>
            </a:r>
            <a:endParaRPr/>
          </a:p>
        </p:txBody>
      </p:sp>
      <p:sp>
        <p:nvSpPr>
          <p:cNvPr id="160" name="Google Shape;160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cs-CZ" sz="34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DÁT PRÁCI NESTAČÍ - zkušenosti z pilotního ověření</a:t>
            </a:r>
            <a:endParaRPr sz="3400" b="1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sz="3400" b="1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cs-CZ" sz="3400" b="1">
                <a:solidFill>
                  <a:srgbClr val="000000"/>
                </a:solidFill>
              </a:rPr>
              <a:t>(+logo EU dle publicity)</a:t>
            </a:r>
            <a:endParaRPr sz="3400" b="1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0" i="0" u="none" strike="noStrike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br>
              <a:rPr lang="cs-CZ"/>
            </a:br>
            <a:br>
              <a:rPr lang="cs-CZ"/>
            </a:br>
            <a:endParaRPr/>
          </a:p>
        </p:txBody>
      </p:sp>
      <p:pic>
        <p:nvPicPr>
          <p:cNvPr id="161" name="Google Shape;16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1097e7ffd9_0_10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31097e7ffd9_0_109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03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800" b="1"/>
              <a:t>Jak to funguje prakticky?</a:t>
            </a:r>
            <a:endParaRPr sz="43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/>
              <a:t>Tereza Vostárková </a:t>
            </a:r>
            <a:r>
              <a:rPr lang="cs-CZ" sz="2400"/>
              <a:t>(MPSV) </a:t>
            </a:r>
            <a:endParaRPr sz="2900"/>
          </a:p>
        </p:txBody>
      </p:sp>
      <p:pic>
        <p:nvPicPr>
          <p:cNvPr id="257" name="Google Shape;257;g31097e7ffd9_0_10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5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31097e7ffd9_0_10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65967" y="6028775"/>
            <a:ext cx="3226033" cy="83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"/>
          <p:cNvSpPr txBox="1">
            <a:spLocks noGrp="1"/>
          </p:cNvSpPr>
          <p:nvPr>
            <p:ph type="title"/>
          </p:nvPr>
        </p:nvSpPr>
        <p:spPr>
          <a:xfrm>
            <a:off x="838200" y="6002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>
                <a:latin typeface="Arial"/>
                <a:ea typeface="Arial"/>
                <a:cs typeface="Arial"/>
                <a:sym typeface="Arial"/>
              </a:rPr>
              <a:t>Jak to funguje prakticky?</a:t>
            </a:r>
            <a:endParaRPr sz="1800" b="1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4"/>
          <p:cNvSpPr txBox="1">
            <a:spLocks noGrp="1"/>
          </p:cNvSpPr>
          <p:nvPr>
            <p:ph type="body" idx="1"/>
          </p:nvPr>
        </p:nvSpPr>
        <p:spPr>
          <a:xfrm>
            <a:off x="838200" y="1925950"/>
            <a:ext cx="10515600" cy="5994000"/>
          </a:xfrm>
          <a:prstGeom prst="rect">
            <a:avLst/>
          </a:prstGeom>
          <a:noFill/>
          <a:ln>
            <a:noFill/>
          </a:ln>
          <a:effectLst>
            <a:reflection dist="38100" dir="5400000" fadeDir="5400012" sy="-100000" algn="bl" rotWithShape="0"/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60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300"/>
              <a:buChar char="•"/>
            </a:pPr>
            <a:r>
              <a:rPr lang="cs-CZ" sz="2300"/>
              <a:t>IPM je nástrojem APZ, který je realizován jako klíčová aktivita projektů Nová Etapa a Věk není překážkou</a:t>
            </a: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/>
          </a:p>
          <a:p>
            <a:pPr marL="228600" lvl="0" indent="-260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300"/>
              <a:buChar char="•"/>
            </a:pPr>
            <a:r>
              <a:rPr lang="cs-CZ" sz="2300" b="1"/>
              <a:t>Inovativní přístup</a:t>
            </a:r>
            <a:r>
              <a:rPr lang="cs-CZ" sz="2300"/>
              <a:t> - kombinace různých forem podpory </a:t>
            </a: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/>
          </a:p>
          <a:p>
            <a:pPr marL="228600" lvl="0" indent="-260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300"/>
              <a:buChar char="•"/>
            </a:pPr>
            <a:r>
              <a:rPr lang="cs-CZ" sz="2300"/>
              <a:t>Hlavní myšlenka reaguje na předcházející kritiku nástrojů APZ</a:t>
            </a:r>
            <a:endParaRPr sz="2300"/>
          </a:p>
          <a:p>
            <a:pPr marL="685800" lvl="1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cs-CZ" sz="2300"/>
              <a:t>Neuspokojivé výsledky v dlouhodobé integraci osob se specifickými potřebami na trh práce</a:t>
            </a:r>
            <a:endParaRPr sz="2300"/>
          </a:p>
          <a:p>
            <a:pPr marL="685800" lvl="1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cs-CZ" sz="2300"/>
              <a:t>Cílem je </a:t>
            </a:r>
            <a:r>
              <a:rPr lang="cs-CZ" sz="2300" b="1"/>
              <a:t>prostup na volný trh práce</a:t>
            </a:r>
            <a:endParaRPr sz="2300"/>
          </a:p>
        </p:txBody>
      </p:sp>
      <p:pic>
        <p:nvPicPr>
          <p:cNvPr id="265" name="Google Shape;26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5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1032d82018_6_0"/>
          <p:cNvSpPr txBox="1">
            <a:spLocks noGrp="1"/>
          </p:cNvSpPr>
          <p:nvPr>
            <p:ph type="title"/>
          </p:nvPr>
        </p:nvSpPr>
        <p:spPr>
          <a:xfrm>
            <a:off x="838200" y="776900"/>
            <a:ext cx="10515600" cy="1018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800" b="1" dirty="0">
                <a:latin typeface="Arial"/>
                <a:ea typeface="Arial"/>
                <a:cs typeface="Arial"/>
                <a:sym typeface="Arial"/>
              </a:rPr>
              <a:t>Jak to funguje prakticky?</a:t>
            </a:r>
            <a:endParaRPr dirty="0"/>
          </a:p>
        </p:txBody>
      </p:sp>
      <p:sp>
        <p:nvSpPr>
          <p:cNvPr id="271" name="Google Shape;271;g31032d82018_6_0"/>
          <p:cNvSpPr txBox="1">
            <a:spLocks noGrp="1"/>
          </p:cNvSpPr>
          <p:nvPr>
            <p:ph type="body" idx="1"/>
          </p:nvPr>
        </p:nvSpPr>
        <p:spPr>
          <a:xfrm>
            <a:off x="838200" y="1629400"/>
            <a:ext cx="10515600" cy="522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3800" b="1" dirty="0"/>
              <a:t>IPM kombinuje podporu:</a:t>
            </a:r>
            <a:endParaRPr sz="3800" b="1" dirty="0"/>
          </a:p>
          <a:p>
            <a:pPr marL="0" lvl="0" indent="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3800" dirty="0"/>
              <a:t>1) </a:t>
            </a:r>
            <a:r>
              <a:rPr lang="cs-CZ" sz="3800" b="1" dirty="0"/>
              <a:t>Vytvoření pracovního místa</a:t>
            </a:r>
            <a:r>
              <a:rPr lang="cs-CZ" sz="3800" dirty="0"/>
              <a:t> </a:t>
            </a:r>
            <a:endParaRPr sz="3800" dirty="0"/>
          </a:p>
          <a:p>
            <a:pPr marL="0" lvl="0" indent="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3800" dirty="0"/>
              <a:t>2) </a:t>
            </a:r>
            <a:r>
              <a:rPr lang="cs-CZ" sz="3800" b="1" dirty="0"/>
              <a:t>Integračních aktivit v průběhu výkonu práce</a:t>
            </a:r>
            <a:endParaRPr sz="3800" dirty="0"/>
          </a:p>
          <a:p>
            <a:pPr marL="914400" lvl="0" indent="-355904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cs-CZ" sz="3800" dirty="0"/>
              <a:t>Zaměstnavateli je dána povinnost zajistit zaměstnanci integračních aktivity v minimálním stanoveném rozsahu (16h/</a:t>
            </a:r>
            <a:r>
              <a:rPr lang="cs-CZ" sz="3800" dirty="0" err="1"/>
              <a:t>měs</a:t>
            </a:r>
            <a:r>
              <a:rPr lang="cs-CZ" sz="3800" dirty="0"/>
              <a:t>.) a na tyto aktivity je uvolnit</a:t>
            </a:r>
            <a:endParaRPr sz="3800" dirty="0"/>
          </a:p>
          <a:p>
            <a:pPr marL="13716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5" dirty="0"/>
          </a:p>
          <a:p>
            <a:pPr marL="457200" marR="0" lvl="0" indent="-359396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cs-CZ" sz="3745" b="1" dirty="0"/>
              <a:t>Cílová skupina</a:t>
            </a:r>
            <a:r>
              <a:rPr lang="cs-CZ" sz="3745" dirty="0"/>
              <a:t>: osoby se specifickými potřebami (návrh zák. o zaměstnanosti, sněmovní tisk č. 662</a:t>
            </a:r>
            <a:endParaRPr sz="3745" dirty="0"/>
          </a:p>
          <a:p>
            <a:pPr marL="457200" lvl="0" indent="-35939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cs-CZ" sz="3745" b="1" dirty="0"/>
              <a:t>Obecné parametry: </a:t>
            </a:r>
            <a:r>
              <a:rPr lang="cs-CZ" sz="3745" dirty="0"/>
              <a:t>12m+6m (12m+12m), na základě dohody s ÚP, místo je možné přeobsadit, není nárokové</a:t>
            </a:r>
            <a:endParaRPr sz="3745" dirty="0"/>
          </a:p>
          <a:p>
            <a:pPr marL="457200" lvl="0" indent="-35939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cs-CZ" sz="3745" b="1" dirty="0"/>
              <a:t>Mzdový příspěvek</a:t>
            </a:r>
            <a:r>
              <a:rPr lang="cs-CZ" sz="3745" dirty="0"/>
              <a:t>: 50% mzdových nákladů, max. 26 000 Kč/</a:t>
            </a:r>
            <a:r>
              <a:rPr lang="cs-CZ" sz="3745" dirty="0" err="1"/>
              <a:t>měs</a:t>
            </a:r>
            <a:r>
              <a:rPr lang="cs-CZ" sz="3745" dirty="0"/>
              <a:t>.</a:t>
            </a:r>
            <a:endParaRPr sz="3745" dirty="0"/>
          </a:p>
          <a:p>
            <a:pPr marL="457200" lvl="0" indent="-35939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cs-CZ" sz="3745" b="1" dirty="0"/>
              <a:t>Integrační příspěvek: </a:t>
            </a:r>
            <a:r>
              <a:rPr lang="cs-CZ" sz="3745" dirty="0"/>
              <a:t>4 700 Kč na integrační aktivity s možností navýšení o 1 400 Kč až 2 800 Kč jako kompenzace účasti zaměstnance na integračních aktivitách</a:t>
            </a:r>
            <a:endParaRPr sz="3745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72" name="Google Shape;272;g31032d82018_6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5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1097e7ffd9_0_109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31097e7ffd9_0_109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03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800" b="1"/>
              <a:t>Jak podporovat lidi (na IPM)?</a:t>
            </a:r>
            <a:endParaRPr sz="43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/>
              <a:t>Martina</a:t>
            </a:r>
            <a:r>
              <a:rPr lang="cs-CZ" sz="2300" b="1"/>
              <a:t> Zikmundová </a:t>
            </a:r>
            <a:r>
              <a:rPr lang="cs-CZ" sz="2300"/>
              <a:t>(ČAS, PLATZ)</a:t>
            </a:r>
            <a:endParaRPr sz="2900"/>
          </a:p>
        </p:txBody>
      </p:sp>
      <p:pic>
        <p:nvPicPr>
          <p:cNvPr id="279" name="Google Shape;279;g31097e7ffd9_0_10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5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g31097e7ffd9_0_10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65967" y="6028775"/>
            <a:ext cx="3226033" cy="83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"/>
          <p:cNvSpPr txBox="1">
            <a:spLocks noGrp="1"/>
          </p:cNvSpPr>
          <p:nvPr>
            <p:ph type="title"/>
          </p:nvPr>
        </p:nvSpPr>
        <p:spPr>
          <a:xfrm>
            <a:off x="838200" y="6002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cs-CZ" sz="2800" b="1">
                <a:latin typeface="Arial"/>
                <a:ea typeface="Arial"/>
                <a:cs typeface="Arial"/>
                <a:sym typeface="Arial"/>
              </a:rPr>
              <a:t>Jak podporovat lidi (na IPM)?</a:t>
            </a:r>
            <a:endParaRPr sz="28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5"/>
          <p:cNvSpPr txBox="1">
            <a:spLocks noGrp="1"/>
          </p:cNvSpPr>
          <p:nvPr>
            <p:ph type="body" idx="1"/>
          </p:nvPr>
        </p:nvSpPr>
        <p:spPr>
          <a:xfrm>
            <a:off x="838200" y="2006650"/>
            <a:ext cx="10515600" cy="47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/>
              <a:t>Psychosociální (integrační) podpora</a:t>
            </a:r>
            <a:endParaRPr b="1"/>
          </a:p>
          <a:p>
            <a:pPr marL="228600" marR="0" lvl="0" indent="-260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300"/>
              <a:buChar char="•"/>
            </a:pPr>
            <a:r>
              <a:rPr lang="cs-CZ" sz="2300"/>
              <a:t>Zajišťuje zaměstnavatel, min. 16h měsíčně</a:t>
            </a:r>
            <a:endParaRPr sz="2300"/>
          </a:p>
          <a:p>
            <a:pPr marL="228600" marR="0" lvl="0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cs-CZ" sz="2300"/>
              <a:t>Pracovník/ce pro psychosociální podporu </a:t>
            </a:r>
            <a:endParaRPr sz="2300"/>
          </a:p>
          <a:p>
            <a:pPr marL="228600" marR="0" lvl="0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cs-CZ" sz="2300"/>
              <a:t>Zmapování situace zaměstnance/kyně, identifikace bariér, identifikace cílů a kroků k nim vedoucích</a:t>
            </a:r>
            <a:endParaRPr sz="2300"/>
          </a:p>
          <a:p>
            <a:pPr marL="228600" marR="0" lvl="0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cs-CZ" sz="2300" b="1"/>
              <a:t>Bariéry: </a:t>
            </a:r>
            <a:r>
              <a:rPr lang="cs-CZ" sz="2300"/>
              <a:t>nevhodné bydlení, dluhy, fyzické a duševní zdraví, závislost, vztahy, nízká kvalifikace, traumatická zkušenost, institucionální výchova, trestní minulost </a:t>
            </a:r>
            <a:endParaRPr sz="2300"/>
          </a:p>
          <a:p>
            <a:pPr marL="228600" marR="0" lvl="0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cs-CZ" sz="2300"/>
              <a:t>Kumulace bariér, komplexní problém, postupné rozplétání příběhu (situace), orientace na body, o které se lze opřít, step by step</a:t>
            </a:r>
            <a:endParaRPr sz="2300"/>
          </a:p>
        </p:txBody>
      </p:sp>
      <p:pic>
        <p:nvPicPr>
          <p:cNvPr id="287" name="Google Shape;28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5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1032d82018_3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31032d82018_3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4" name="Google Shape;294;g31032d82018_3_0"/>
          <p:cNvPicPr preferRelativeResize="0"/>
          <p:nvPr/>
        </p:nvPicPr>
        <p:blipFill rotWithShape="1">
          <a:blip r:embed="rId3">
            <a:alphaModFix/>
          </a:blip>
          <a:srcRect l="4551" t="4150" r="4241"/>
          <a:stretch/>
        </p:blipFill>
        <p:spPr>
          <a:xfrm>
            <a:off x="2609013" y="143850"/>
            <a:ext cx="6973975" cy="657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31032d82018_3_0"/>
          <p:cNvSpPr/>
          <p:nvPr/>
        </p:nvSpPr>
        <p:spPr>
          <a:xfrm>
            <a:off x="2569200" y="136300"/>
            <a:ext cx="1435500" cy="377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1032d82018_4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31032d82018_4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2" name="Google Shape;302;g31032d82018_4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365125"/>
            <a:ext cx="10515601" cy="58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1032d82018_6_5"/>
          <p:cNvSpPr txBox="1">
            <a:spLocks noGrp="1"/>
          </p:cNvSpPr>
          <p:nvPr>
            <p:ph type="title"/>
          </p:nvPr>
        </p:nvSpPr>
        <p:spPr>
          <a:xfrm>
            <a:off x="838200" y="58575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>
                <a:latin typeface="Arial"/>
                <a:ea typeface="Arial"/>
                <a:cs typeface="Arial"/>
                <a:sym typeface="Arial"/>
              </a:rPr>
              <a:t>Jak podporovat lidi (na IPM)?</a:t>
            </a:r>
            <a:endParaRPr/>
          </a:p>
        </p:txBody>
      </p:sp>
      <p:sp>
        <p:nvSpPr>
          <p:cNvPr id="308" name="Google Shape;308;g31032d82018_6_5"/>
          <p:cNvSpPr txBox="1">
            <a:spLocks noGrp="1"/>
          </p:cNvSpPr>
          <p:nvPr>
            <p:ph type="body" idx="1"/>
          </p:nvPr>
        </p:nvSpPr>
        <p:spPr>
          <a:xfrm>
            <a:off x="838200" y="1542675"/>
            <a:ext cx="10515600" cy="521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i="1" dirty="0">
              <a:solidFill>
                <a:srgbClr val="4A86E8"/>
              </a:solidFill>
            </a:endParaRPr>
          </a:p>
          <a:p>
            <a:pPr marL="228600" marR="0" lvl="0" indent="-260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300"/>
              <a:buChar char="•"/>
            </a:pPr>
            <a:r>
              <a:rPr lang="cs-CZ" sz="2300" b="1" dirty="0"/>
              <a:t>Zásadní téma: </a:t>
            </a:r>
            <a:r>
              <a:rPr lang="cs-CZ" sz="2300" dirty="0"/>
              <a:t>Výběr zaměstnanců na IPM, ideálně přes sociální službu, na doporučení ÚP</a:t>
            </a:r>
            <a:endParaRPr sz="2300" dirty="0"/>
          </a:p>
          <a:p>
            <a:pPr marL="228600" marR="0" lvl="0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cs-CZ" sz="2300" b="1" dirty="0"/>
              <a:t>Co získá zaměstnanec:</a:t>
            </a:r>
            <a:endParaRPr sz="2300" b="1" dirty="0"/>
          </a:p>
          <a:p>
            <a:pPr marL="685800" marR="0" lvl="1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cs-CZ" sz="2300" dirty="0"/>
              <a:t>Stabilita, zasíťování - místa, kde řešit: dluhové poradenství, lékařská péče, vstup na trh práce - volný, chráněný</a:t>
            </a:r>
            <a:endParaRPr sz="2300" dirty="0"/>
          </a:p>
          <a:p>
            <a:pPr marL="685800" marR="0" lvl="1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cs-CZ" sz="2300" dirty="0"/>
              <a:t>Sebevědomí, důvěra, komunikace, vztahy, práce jako významný zdroj sociálních vazeb, pracovní kompetence</a:t>
            </a:r>
            <a:endParaRPr sz="2300" dirty="0"/>
          </a:p>
          <a:p>
            <a:pPr marL="685800" marR="0" lvl="1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cs-CZ" sz="2300" dirty="0"/>
              <a:t>Možnost selhání</a:t>
            </a:r>
            <a:endParaRPr sz="2300" dirty="0"/>
          </a:p>
          <a:p>
            <a:pPr marL="228600" marR="0" lvl="0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cs-CZ" sz="2300" dirty="0"/>
              <a:t>Vedení případu, case management, koordinace aktivit</a:t>
            </a:r>
            <a:endParaRPr sz="2300" dirty="0"/>
          </a:p>
          <a:p>
            <a:pPr marL="228600" marR="0" lvl="0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cs-CZ" sz="2300" b="1" dirty="0"/>
              <a:t>Klíčová oblast - Motivace</a:t>
            </a:r>
            <a:endParaRPr sz="2300" b="1" dirty="0"/>
          </a:p>
          <a:p>
            <a:pPr marL="685800" marR="0" lvl="1" indent="-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cs-CZ" sz="2300" dirty="0"/>
              <a:t>Vnitřní a vnější motivace, rozhodují finance, důstojná mzda, aby se vyplatilo pracovat</a:t>
            </a:r>
            <a:endParaRPr sz="2300" dirty="0"/>
          </a:p>
          <a:p>
            <a:pPr marL="2286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2300" dirty="0"/>
              <a:t>               	           zaměstnání			  řešení osobní situace </a:t>
            </a:r>
            <a:endParaRPr dirty="0"/>
          </a:p>
        </p:txBody>
      </p:sp>
      <p:sp>
        <p:nvSpPr>
          <p:cNvPr id="309" name="Google Shape;309;g31032d82018_6_5"/>
          <p:cNvSpPr/>
          <p:nvPr/>
        </p:nvSpPr>
        <p:spPr>
          <a:xfrm>
            <a:off x="5222380" y="6185250"/>
            <a:ext cx="1986300" cy="17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31032d82018_6_5"/>
          <p:cNvSpPr/>
          <p:nvPr/>
        </p:nvSpPr>
        <p:spPr>
          <a:xfrm rot="10800000">
            <a:off x="5207887" y="6410130"/>
            <a:ext cx="1986300" cy="17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1" name="Google Shape;311;g31032d82018_6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5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1097e7ffd9_0_110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03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800" b="1"/>
              <a:t>Zaměstnavatelé v pilotu IPM</a:t>
            </a:r>
            <a:endParaRPr sz="43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/>
              <a:t>Daniela Büchlerová</a:t>
            </a:r>
            <a:r>
              <a:rPr lang="cs-CZ" sz="2400"/>
              <a:t> (MPSV)</a:t>
            </a:r>
            <a:endParaRPr sz="2400"/>
          </a:p>
        </p:txBody>
      </p:sp>
      <p:pic>
        <p:nvPicPr>
          <p:cNvPr id="317" name="Google Shape;317;g31097e7ffd9_0_1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5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g31097e7ffd9_0_1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65967" y="6028775"/>
            <a:ext cx="3226033" cy="83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"/>
          <p:cNvSpPr txBox="1">
            <a:spLocks noGrp="1"/>
          </p:cNvSpPr>
          <p:nvPr>
            <p:ph type="title"/>
          </p:nvPr>
        </p:nvSpPr>
        <p:spPr>
          <a:xfrm>
            <a:off x="838200" y="1044025"/>
            <a:ext cx="105156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0425"/>
              <a:buFont typeface="Play"/>
              <a:buNone/>
            </a:pPr>
            <a:r>
              <a:rPr lang="cs-CZ" sz="3133" b="1">
                <a:latin typeface="Arial"/>
                <a:ea typeface="Arial"/>
                <a:cs typeface="Arial"/>
                <a:sym typeface="Arial"/>
              </a:rPr>
              <a:t>Zaměstnavatelé v pilotu IPM</a:t>
            </a:r>
            <a:endParaRPr sz="3133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7142"/>
              <a:buFont typeface="Play"/>
              <a:buNone/>
            </a:pPr>
            <a:endParaRPr sz="28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6"/>
          <p:cNvSpPr txBox="1">
            <a:spLocks noGrp="1"/>
          </p:cNvSpPr>
          <p:nvPr>
            <p:ph type="body" idx="1"/>
          </p:nvPr>
        </p:nvSpPr>
        <p:spPr>
          <a:xfrm>
            <a:off x="219200" y="1636109"/>
            <a:ext cx="11508300" cy="60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cs-CZ" sz="2400" b="1" dirty="0"/>
              <a:t>7 pilotních lokalit:</a:t>
            </a:r>
            <a:r>
              <a:rPr lang="cs-CZ" sz="2400" dirty="0"/>
              <a:t> </a:t>
            </a:r>
            <a:r>
              <a:rPr lang="cs-CZ" sz="2400" dirty="0" err="1"/>
              <a:t>KoP</a:t>
            </a:r>
            <a:r>
              <a:rPr lang="cs-CZ" sz="2400" dirty="0"/>
              <a:t> Děčín, Most, Praha 7a 8, Ostrava-město, Šumperk, Ústí n. Orlicí, Bruntál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cs-CZ" sz="2400" b="1" dirty="0"/>
              <a:t>Robustní evaluace </a:t>
            </a:r>
            <a:r>
              <a:rPr lang="cs-CZ" sz="2400" dirty="0"/>
              <a:t>            úprava parametrů, snadnější implementace nástroje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cs-CZ" sz="2400" dirty="0"/>
              <a:t>Od ledna 2025 pilot rozšířen o </a:t>
            </a:r>
            <a:r>
              <a:rPr lang="cs-CZ" sz="2400" b="1" dirty="0"/>
              <a:t>dalších 21 lokalit</a:t>
            </a:r>
            <a:r>
              <a:rPr lang="cs-CZ" sz="2400" dirty="0"/>
              <a:t> ve všech krajích a o </a:t>
            </a:r>
            <a:r>
              <a:rPr lang="cs-CZ" sz="2400" b="1" dirty="0"/>
              <a:t>cílovou skupinu mladých do 30 let</a:t>
            </a:r>
            <a:r>
              <a:rPr lang="cs-CZ" sz="2400" dirty="0"/>
              <a:t> </a:t>
            </a:r>
            <a:r>
              <a:rPr lang="cs-CZ" sz="2200" dirty="0"/>
              <a:t>(projekt </a:t>
            </a:r>
            <a:r>
              <a:rPr lang="cs-CZ" sz="2200" i="1" dirty="0"/>
              <a:t>Záruky pro mladé</a:t>
            </a:r>
            <a:r>
              <a:rPr lang="cs-CZ" sz="2200" dirty="0"/>
              <a:t>)</a:t>
            </a:r>
            <a:endParaRPr sz="24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 b="1" dirty="0"/>
          </a:p>
          <a:p>
            <a:pPr marL="457200" lvl="0" indent="-3683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200"/>
              <a:buChar char="•"/>
            </a:pPr>
            <a:r>
              <a:rPr lang="cs-CZ" sz="2400" b="1" dirty="0"/>
              <a:t>Zapojení zaměstnavatelé: Celkem 21</a:t>
            </a:r>
            <a:endParaRPr sz="2400" b="1" dirty="0"/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cs-CZ" dirty="0"/>
              <a:t>n</a:t>
            </a:r>
            <a:r>
              <a:rPr lang="cs-CZ" sz="2400" dirty="0"/>
              <a:t>aprostá většina pokračuje i v r. 2025   </a:t>
            </a:r>
            <a:endParaRPr sz="2400" dirty="0"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200" dirty="0"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dirty="0"/>
          </a:p>
        </p:txBody>
      </p:sp>
      <p:pic>
        <p:nvPicPr>
          <p:cNvPr id="325" name="Google Shape;325;p6"/>
          <p:cNvPicPr preferRelativeResize="0"/>
          <p:nvPr/>
        </p:nvPicPr>
        <p:blipFill rotWithShape="1">
          <a:blip r:embed="rId3">
            <a:alphaModFix/>
          </a:blip>
          <a:srcRect l="27734" t="12538" r="27938" b="3981"/>
          <a:stretch/>
        </p:blipFill>
        <p:spPr>
          <a:xfrm>
            <a:off x="7748100" y="3471050"/>
            <a:ext cx="3723600" cy="3387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26" name="Google Shape;326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658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7" name="Google Shape;327;p6"/>
          <p:cNvCxnSpPr/>
          <p:nvPr/>
        </p:nvCxnSpPr>
        <p:spPr>
          <a:xfrm rot="10800000" flipH="1">
            <a:off x="3607982" y="2900872"/>
            <a:ext cx="811800" cy="1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1032d82018_4_5"/>
          <p:cNvSpPr txBox="1">
            <a:spLocks noGrp="1"/>
          </p:cNvSpPr>
          <p:nvPr>
            <p:ph type="ctrTitle"/>
          </p:nvPr>
        </p:nvSpPr>
        <p:spPr>
          <a:xfrm>
            <a:off x="1524000" y="875718"/>
            <a:ext cx="9144000" cy="923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>
                <a:latin typeface="Arial"/>
                <a:ea typeface="Arial"/>
                <a:cs typeface="Arial"/>
                <a:sym typeface="Arial"/>
              </a:rPr>
              <a:t>Úvod</a:t>
            </a:r>
            <a:endParaRPr sz="30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31032d82018_4_5"/>
          <p:cNvSpPr txBox="1">
            <a:spLocks noGrp="1"/>
          </p:cNvSpPr>
          <p:nvPr>
            <p:ph type="subTitle" idx="1"/>
          </p:nvPr>
        </p:nvSpPr>
        <p:spPr>
          <a:xfrm>
            <a:off x="943050" y="2152175"/>
            <a:ext cx="10427100" cy="417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•"/>
            </a:pPr>
            <a:r>
              <a:rPr lang="cs-CZ" b="1"/>
              <a:t>Kateřina Štěpánková</a:t>
            </a:r>
            <a:r>
              <a:rPr lang="cs-CZ"/>
              <a:t>, vrchní ředitelka sekce zaměstnanosti, MPSV</a:t>
            </a:r>
            <a:endParaRPr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•"/>
            </a:pPr>
            <a:r>
              <a:rPr lang="cs-CZ" b="1"/>
              <a:t>Martina Bečvářová</a:t>
            </a:r>
            <a:r>
              <a:rPr lang="cs-CZ"/>
              <a:t>, ředitelka krajské pobočky Úřadu práce ČR v Ústí nad Labem</a:t>
            </a:r>
            <a:endParaRPr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•"/>
            </a:pPr>
            <a:r>
              <a:rPr lang="cs-CZ" b="1"/>
              <a:t>Martin Šimáček</a:t>
            </a:r>
            <a:r>
              <a:rPr lang="cs-CZ"/>
              <a:t>, ředitel odboru sociálního začleňování MMR</a:t>
            </a:r>
            <a:endParaRPr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•"/>
            </a:pPr>
            <a:r>
              <a:rPr lang="cs-CZ" b="1"/>
              <a:t>Martina Zikmundová</a:t>
            </a:r>
            <a:r>
              <a:rPr lang="cs-CZ"/>
              <a:t>, ředitelka České asociace streetwork</a:t>
            </a:r>
            <a:endParaRPr/>
          </a:p>
        </p:txBody>
      </p:sp>
      <p:pic>
        <p:nvPicPr>
          <p:cNvPr id="168" name="Google Shape;168;g31032d82018_4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5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1032d82018_6_11"/>
          <p:cNvSpPr txBox="1">
            <a:spLocks noGrp="1"/>
          </p:cNvSpPr>
          <p:nvPr>
            <p:ph type="title"/>
          </p:nvPr>
        </p:nvSpPr>
        <p:spPr>
          <a:xfrm>
            <a:off x="838200" y="950925"/>
            <a:ext cx="10515600" cy="989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cs-CZ" sz="2800" b="1">
                <a:latin typeface="Arial"/>
                <a:ea typeface="Arial"/>
                <a:cs typeface="Arial"/>
                <a:sym typeface="Arial"/>
              </a:rPr>
              <a:t>Co to znamená pro zaměstnavatele? </a:t>
            </a:r>
            <a:endParaRPr sz="28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33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31032d82018_6_11"/>
          <p:cNvSpPr txBox="1">
            <a:spLocks noGrp="1"/>
          </p:cNvSpPr>
          <p:nvPr>
            <p:ph type="body" idx="1"/>
          </p:nvPr>
        </p:nvSpPr>
        <p:spPr>
          <a:xfrm>
            <a:off x="838200" y="1745650"/>
            <a:ext cx="10515600" cy="527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6867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206"/>
              <a:buChar char="•"/>
            </a:pPr>
            <a:r>
              <a:rPr lang="cs-CZ" sz="2205" b="1"/>
              <a:t>Nábor zaměstnavatelů</a:t>
            </a:r>
            <a:r>
              <a:rPr lang="cs-CZ" sz="2205"/>
              <a:t> prostřednictvím koordinátorů lokalit, ÚP ČR, lokálních sítí zaměstnanosti</a:t>
            </a:r>
            <a:endParaRPr sz="2205"/>
          </a:p>
          <a:p>
            <a:pPr marL="457200" marR="0" lvl="0" indent="-36867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6"/>
              <a:buChar char="•"/>
            </a:pPr>
            <a:r>
              <a:rPr lang="cs-CZ" sz="2205" b="1"/>
              <a:t>Motivace zaměstnavatelů</a:t>
            </a:r>
            <a:r>
              <a:rPr lang="cs-CZ" sz="2205"/>
              <a:t> - finanční motivace nestačí, nutný přesah směrem k podpoře znevýhodněných osob</a:t>
            </a:r>
            <a:endParaRPr sz="2205"/>
          </a:p>
          <a:p>
            <a:pPr marL="457200" marR="0" lvl="0" indent="-36867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6"/>
              <a:buChar char="•"/>
            </a:pPr>
            <a:r>
              <a:rPr lang="cs-CZ" sz="2205" b="1"/>
              <a:t>Náročnost zajištění psychosociální podpory</a:t>
            </a:r>
            <a:endParaRPr sz="2205" b="1"/>
          </a:p>
          <a:p>
            <a:pPr marL="914400" marR="0" lvl="1" indent="-36867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6"/>
              <a:buChar char="•"/>
            </a:pPr>
            <a:r>
              <a:rPr lang="cs-CZ" sz="2205"/>
              <a:t>Důležitá role “pracovního mentora” - integrační aktivity v rámci zaměstnání: klima na pracovišti, zapracování, posílení pracovních kompetencí</a:t>
            </a:r>
            <a:endParaRPr sz="2205"/>
          </a:p>
          <a:p>
            <a:pPr marL="457200" marR="0" lvl="0" indent="-36867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6"/>
              <a:buChar char="•"/>
            </a:pPr>
            <a:r>
              <a:rPr lang="cs-CZ" sz="2205" b="1"/>
              <a:t>Výběr zaměstnanců </a:t>
            </a:r>
            <a:r>
              <a:rPr lang="cs-CZ" sz="2205"/>
              <a:t>-</a:t>
            </a:r>
            <a:r>
              <a:rPr lang="cs-CZ"/>
              <a:t> </a:t>
            </a:r>
            <a:r>
              <a:rPr lang="cs-CZ" sz="2400"/>
              <a:t>adekvátnost k možnostem zaměstnavatele</a:t>
            </a:r>
            <a:endParaRPr sz="2400"/>
          </a:p>
          <a:p>
            <a:pPr marL="457200" marR="0" lvl="0" indent="-36867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206"/>
              <a:buChar char="•"/>
            </a:pPr>
            <a:r>
              <a:rPr lang="cs-CZ" sz="2200" b="1"/>
              <a:t>Počet zaměstnanců</a:t>
            </a:r>
            <a:r>
              <a:rPr lang="cs-CZ" sz="2400"/>
              <a:t> </a:t>
            </a:r>
            <a:r>
              <a:rPr lang="cs-CZ" sz="2200"/>
              <a:t>- zvážit především kapacity psychosociální podpory, ale i kapacity individuální podpory při výkonu práce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/>
          </a:p>
          <a:p>
            <a:pPr marL="457200" marR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205"/>
          </a:p>
        </p:txBody>
      </p:sp>
      <p:pic>
        <p:nvPicPr>
          <p:cNvPr id="334" name="Google Shape;334;g31032d82018_6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5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1097e7ffd9_0_11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g31097e7ffd9_0_11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03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800" b="1"/>
              <a:t>Proč je důležitý širší kontext IPM?</a:t>
            </a:r>
            <a:endParaRPr sz="43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/>
              <a:t>Martina Milotová</a:t>
            </a:r>
            <a:r>
              <a:rPr lang="cs-CZ" sz="2400"/>
              <a:t> (MMR)</a:t>
            </a:r>
            <a:endParaRPr sz="2400"/>
          </a:p>
        </p:txBody>
      </p:sp>
      <p:pic>
        <p:nvPicPr>
          <p:cNvPr id="341" name="Google Shape;341;g31097e7ffd9_0_1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5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g31097e7ffd9_0_1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65967" y="6028775"/>
            <a:ext cx="3226033" cy="83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7"/>
          <p:cNvSpPr txBox="1">
            <a:spLocks noGrp="1"/>
          </p:cNvSpPr>
          <p:nvPr>
            <p:ph type="title"/>
          </p:nvPr>
        </p:nvSpPr>
        <p:spPr>
          <a:xfrm>
            <a:off x="838200" y="6002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rgbClr val="4A86E8"/>
              </a:buClr>
              <a:buSzPts val="1260"/>
              <a:buFont typeface="Arial"/>
              <a:buNone/>
            </a:pPr>
            <a:r>
              <a:rPr lang="cs-CZ" sz="2857" b="1">
                <a:latin typeface="Arial"/>
                <a:ea typeface="Arial"/>
                <a:cs typeface="Arial"/>
                <a:sym typeface="Arial"/>
              </a:rPr>
              <a:t>Proč je důležitá koordinace/zasíťování/ IPM v území?</a:t>
            </a:r>
            <a:endParaRPr sz="2357"/>
          </a:p>
        </p:txBody>
      </p:sp>
      <p:sp>
        <p:nvSpPr>
          <p:cNvPr id="348" name="Google Shape;348;p7"/>
          <p:cNvSpPr txBox="1">
            <a:spLocks noGrp="1"/>
          </p:cNvSpPr>
          <p:nvPr>
            <p:ph type="body" idx="1"/>
          </p:nvPr>
        </p:nvSpPr>
        <p:spPr>
          <a:xfrm>
            <a:off x="838200" y="1748675"/>
            <a:ext cx="10515600" cy="5028300"/>
          </a:xfrm>
          <a:prstGeom prst="rect">
            <a:avLst/>
          </a:prstGeom>
          <a:noFill/>
          <a:ln>
            <a:noFill/>
          </a:ln>
          <a:effectLst>
            <a:reflection dist="38100" dir="5400000" fadeDir="5400012" sy="-100000" algn="bl" rotWithShape="0"/>
          </a:effectLst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A86E8"/>
              </a:buClr>
              <a:buSzPct val="54452"/>
              <a:buNone/>
            </a:pPr>
            <a:endParaRPr sz="2571" i="1">
              <a:solidFill>
                <a:srgbClr val="4A86E8"/>
              </a:solidFill>
            </a:endParaRPr>
          </a:p>
          <a:p>
            <a:pPr marL="228600" marR="0" lvl="0" indent="-26018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cs-CZ" sz="9189"/>
              <a:t>IPM jako příležitost k tvorbě </a:t>
            </a:r>
            <a:r>
              <a:rPr lang="cs-CZ" sz="9189" b="1"/>
              <a:t>lokálních sítí aktérů</a:t>
            </a:r>
            <a:endParaRPr sz="9189" b="1"/>
          </a:p>
          <a:p>
            <a:pPr marL="2286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9189" b="1"/>
          </a:p>
          <a:p>
            <a:pPr marL="228600" marR="0" lvl="0" indent="-26018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cs-CZ" sz="9189"/>
              <a:t>Instituce, které v pilotním ověření iniciovaly tvorbu sítě zaměstnanosti nebo sítě podpory v pilotu: </a:t>
            </a:r>
            <a:r>
              <a:rPr lang="cs-CZ" sz="9189" b="1"/>
              <a:t>obce/městské části, sociální odbory, kontaktní pracoviště ÚP, Hospodářská komora</a:t>
            </a:r>
            <a:endParaRPr sz="9189" b="1"/>
          </a:p>
          <a:p>
            <a:pPr marL="2286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9189" b="1"/>
          </a:p>
          <a:p>
            <a:pPr marL="228600" marR="0" lvl="0" indent="-26018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cs-CZ" sz="9189" b="1"/>
              <a:t>Koordinátoři IPM a proč byli důležití </a:t>
            </a:r>
            <a:endParaRPr sz="9189"/>
          </a:p>
          <a:p>
            <a:pPr marL="2286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9189"/>
          </a:p>
          <a:p>
            <a:pPr marL="228600" marR="0" lvl="0" indent="-26018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cs-CZ" sz="9189"/>
              <a:t>Nejčastěji </a:t>
            </a:r>
            <a:r>
              <a:rPr lang="cs-CZ" sz="9189" b="1"/>
              <a:t>využívané sítě pro tvorbu IPM </a:t>
            </a:r>
            <a:r>
              <a:rPr lang="cs-CZ" sz="9189"/>
              <a:t>v pilotním ověření </a:t>
            </a:r>
            <a:endParaRPr sz="10179"/>
          </a:p>
          <a:p>
            <a:pPr marL="4572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29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 i="1">
              <a:solidFill>
                <a:srgbClr val="4A86E8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349" name="Google Shape;34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5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0fde6806f4_1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g30fde6806f4_1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6" name="Google Shape;356;g30fde6806f4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7788" y="0"/>
            <a:ext cx="973643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1097e7ffd9_1_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31097e7ffd9_1_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3" name="Google Shape;363;g31097e7ffd9_1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1097e7ffd9_0_812"/>
          <p:cNvSpPr txBox="1">
            <a:spLocks noGrp="1"/>
          </p:cNvSpPr>
          <p:nvPr>
            <p:ph type="body" idx="1"/>
          </p:nvPr>
        </p:nvSpPr>
        <p:spPr>
          <a:xfrm>
            <a:off x="485765" y="1554753"/>
            <a:ext cx="10814400" cy="52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     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pic>
        <p:nvPicPr>
          <p:cNvPr id="370" name="Google Shape;370;g31097e7ffd9_0_8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1657"/>
            <a:ext cx="12192001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g31097e7ffd9_0_812"/>
          <p:cNvSpPr txBox="1"/>
          <p:nvPr/>
        </p:nvSpPr>
        <p:spPr>
          <a:xfrm>
            <a:off x="1787850" y="1035675"/>
            <a:ext cx="8616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 b="1" i="0" u="none" strike="noStrike" cap="none">
                <a:solidFill>
                  <a:schemeClr val="dk1"/>
                </a:solidFill>
              </a:rPr>
              <a:t>ZÁKLADNÍ SOCIODEMOGRAFICKÉ CHARAKTERISTIKY ZAMĚSTNANCŮ NA IPM</a:t>
            </a:r>
            <a:endParaRPr sz="1900"/>
          </a:p>
        </p:txBody>
      </p:sp>
      <p:sp>
        <p:nvSpPr>
          <p:cNvPr id="372" name="Google Shape;372;g31097e7ffd9_0_812"/>
          <p:cNvSpPr txBox="1"/>
          <p:nvPr/>
        </p:nvSpPr>
        <p:spPr>
          <a:xfrm>
            <a:off x="5029050" y="1925300"/>
            <a:ext cx="213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Celkem 100 osob</a:t>
            </a:r>
            <a:endParaRPr sz="1600"/>
          </a:p>
        </p:txBody>
      </p:sp>
      <p:pic>
        <p:nvPicPr>
          <p:cNvPr id="373" name="Google Shape;373;g31097e7ffd9_0_8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900" y="2423350"/>
            <a:ext cx="6539550" cy="3768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g31097e7ffd9_0_8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8440" y="2254408"/>
            <a:ext cx="3831725" cy="486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1097e7ffd9_0_908"/>
          <p:cNvSpPr txBox="1">
            <a:spLocks noGrp="1"/>
          </p:cNvSpPr>
          <p:nvPr>
            <p:ph type="body" idx="1"/>
          </p:nvPr>
        </p:nvSpPr>
        <p:spPr>
          <a:xfrm>
            <a:off x="485765" y="1416334"/>
            <a:ext cx="10814400" cy="52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     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pic>
        <p:nvPicPr>
          <p:cNvPr id="381" name="Google Shape;381;g31097e7ffd9_0_9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1657"/>
            <a:ext cx="12192001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g31097e7ffd9_0_908"/>
          <p:cNvSpPr txBox="1"/>
          <p:nvPr/>
        </p:nvSpPr>
        <p:spPr>
          <a:xfrm>
            <a:off x="3159293" y="959505"/>
            <a:ext cx="5873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 b="1">
                <a:solidFill>
                  <a:schemeClr val="dk1"/>
                </a:solidFill>
              </a:rPr>
              <a:t>ZAMĚSTNANOST</a:t>
            </a:r>
            <a:endParaRPr sz="1900"/>
          </a:p>
        </p:txBody>
      </p:sp>
      <p:pic>
        <p:nvPicPr>
          <p:cNvPr id="383" name="Google Shape;383;g31097e7ffd9_0_9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8271" y="2302668"/>
            <a:ext cx="2121900" cy="3665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g31097e7ffd9_0_908"/>
          <p:cNvSpPr/>
          <p:nvPr/>
        </p:nvSpPr>
        <p:spPr>
          <a:xfrm>
            <a:off x="8280451" y="3298009"/>
            <a:ext cx="94800" cy="2561400"/>
          </a:xfrm>
          <a:prstGeom prst="rightBrace">
            <a:avLst>
              <a:gd name="adj1" fmla="val 48333"/>
              <a:gd name="adj2" fmla="val 50000"/>
            </a:avLst>
          </a:prstGeom>
          <a:noFill/>
          <a:ln w="1905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5" name="Google Shape;385;g31097e7ffd9_0_90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71238" y="2337485"/>
            <a:ext cx="1909500" cy="376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g31097e7ffd9_0_908"/>
          <p:cNvSpPr txBox="1"/>
          <p:nvPr/>
        </p:nvSpPr>
        <p:spPr>
          <a:xfrm>
            <a:off x="1648535" y="1904915"/>
            <a:ext cx="301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Evidence na ÚP ČR</a:t>
            </a:r>
            <a:endParaRPr sz="1800"/>
          </a:p>
        </p:txBody>
      </p:sp>
      <p:sp>
        <p:nvSpPr>
          <p:cNvPr id="387" name="Google Shape;387;g31097e7ffd9_0_908"/>
          <p:cNvSpPr/>
          <p:nvPr/>
        </p:nvSpPr>
        <p:spPr>
          <a:xfrm>
            <a:off x="3427392" y="2839941"/>
            <a:ext cx="58500" cy="3113400"/>
          </a:xfrm>
          <a:prstGeom prst="rightBrace">
            <a:avLst>
              <a:gd name="adj1" fmla="val 48333"/>
              <a:gd name="adj2" fmla="val 50000"/>
            </a:avLst>
          </a:prstGeom>
          <a:noFill/>
          <a:ln w="1905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g31097e7ffd9_0_908"/>
          <p:cNvSpPr txBox="1"/>
          <p:nvPr/>
        </p:nvSpPr>
        <p:spPr>
          <a:xfrm>
            <a:off x="3580700" y="4233312"/>
            <a:ext cx="139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Opakovaná</a:t>
            </a:r>
            <a:endParaRPr sz="1800"/>
          </a:p>
        </p:txBody>
      </p:sp>
      <p:sp>
        <p:nvSpPr>
          <p:cNvPr id="389" name="Google Shape;389;g31097e7ffd9_0_908"/>
          <p:cNvSpPr txBox="1"/>
          <p:nvPr/>
        </p:nvSpPr>
        <p:spPr>
          <a:xfrm>
            <a:off x="6358275" y="1866625"/>
            <a:ext cx="408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Zaměstnanost v posledních 10 letech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g31097e7ffd9_0_908"/>
          <p:cNvSpPr txBox="1"/>
          <p:nvPr/>
        </p:nvSpPr>
        <p:spPr>
          <a:xfrm>
            <a:off x="8375370" y="4417086"/>
            <a:ext cx="276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3/4 pracovaly max. 5 let</a:t>
            </a:r>
            <a:endParaRPr sz="1800"/>
          </a:p>
        </p:txBody>
      </p:sp>
      <p:sp>
        <p:nvSpPr>
          <p:cNvPr id="391" name="Google Shape;391;g31097e7ffd9_0_908"/>
          <p:cNvSpPr txBox="1"/>
          <p:nvPr/>
        </p:nvSpPr>
        <p:spPr>
          <a:xfrm>
            <a:off x="7194928" y="5216252"/>
            <a:ext cx="798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12 m</a:t>
            </a:r>
            <a:endParaRPr sz="1800"/>
          </a:p>
        </p:txBody>
      </p:sp>
      <p:sp>
        <p:nvSpPr>
          <p:cNvPr id="392" name="Google Shape;392;g31097e7ffd9_0_908"/>
          <p:cNvSpPr txBox="1"/>
          <p:nvPr/>
        </p:nvSpPr>
        <p:spPr>
          <a:xfrm>
            <a:off x="7204355" y="4843530"/>
            <a:ext cx="798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1-2 roky</a:t>
            </a:r>
            <a:endParaRPr sz="1800"/>
          </a:p>
        </p:txBody>
      </p:sp>
      <p:sp>
        <p:nvSpPr>
          <p:cNvPr id="393" name="Google Shape;393;g31097e7ffd9_0_908"/>
          <p:cNvSpPr txBox="1"/>
          <p:nvPr/>
        </p:nvSpPr>
        <p:spPr>
          <a:xfrm>
            <a:off x="7234390" y="3958199"/>
            <a:ext cx="756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2-5 let</a:t>
            </a:r>
            <a:endParaRPr sz="19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1097e7ffd9_0_1001"/>
          <p:cNvSpPr txBox="1">
            <a:spLocks noGrp="1"/>
          </p:cNvSpPr>
          <p:nvPr>
            <p:ph type="title"/>
          </p:nvPr>
        </p:nvSpPr>
        <p:spPr>
          <a:xfrm>
            <a:off x="742505" y="925234"/>
            <a:ext cx="105156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cs-CZ" sz="2500" b="1">
                <a:latin typeface="Arial"/>
                <a:ea typeface="Arial"/>
                <a:cs typeface="Arial"/>
                <a:sym typeface="Arial"/>
              </a:rPr>
              <a:t>HLAVNÍ BARIÉRY PRO VSTUP NA TRH PRÁCE</a:t>
            </a:r>
            <a:endParaRPr sz="2500"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0" name="Google Shape;400;g31097e7ffd9_0_1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5693" y="-120280"/>
            <a:ext cx="12192001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g31097e7ffd9_0_10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287" y="1709675"/>
            <a:ext cx="11223426" cy="464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1097e7ffd9_0_6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g31097e7ffd9_0_620"/>
          <p:cNvSpPr/>
          <p:nvPr/>
        </p:nvSpPr>
        <p:spPr>
          <a:xfrm>
            <a:off x="162400" y="3978500"/>
            <a:ext cx="11874600" cy="25083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DEDEDE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D4CFB4">
                <a:alpha val="49800"/>
              </a:srgbClr>
            </a:outerShdw>
          </a:effectLst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g31097e7ffd9_0_620"/>
          <p:cNvSpPr txBox="1"/>
          <p:nvPr/>
        </p:nvSpPr>
        <p:spPr>
          <a:xfrm>
            <a:off x="1051560" y="4444332"/>
            <a:ext cx="3558300" cy="16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IPM – REALIZACE FG</a:t>
            </a:r>
            <a:endParaRPr sz="900"/>
          </a:p>
        </p:txBody>
      </p:sp>
      <p:pic>
        <p:nvPicPr>
          <p:cNvPr id="409" name="Google Shape;409;g31097e7ffd9_0_6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1550"/>
            <a:ext cx="12192000" cy="340545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g31097e7ffd9_0_620"/>
          <p:cNvSpPr/>
          <p:nvPr/>
        </p:nvSpPr>
        <p:spPr>
          <a:xfrm>
            <a:off x="490408" y="4911518"/>
            <a:ext cx="128100" cy="70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g31097e7ffd9_0_620"/>
          <p:cNvSpPr/>
          <p:nvPr/>
        </p:nvSpPr>
        <p:spPr>
          <a:xfrm rot="5400000">
            <a:off x="4084017" y="5254442"/>
            <a:ext cx="1463100" cy="18300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g31097e7ffd9_0_620"/>
          <p:cNvSpPr txBox="1"/>
          <p:nvPr/>
        </p:nvSpPr>
        <p:spPr>
          <a:xfrm>
            <a:off x="4947050" y="4167000"/>
            <a:ext cx="6901500" cy="21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Výzkum:</a:t>
            </a:r>
            <a:r>
              <a:rPr lang="cs-CZ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OVE ASZ, září 2024, 4 obce, 30 účastníků IPM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cs-CZ" sz="21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Účastníci IPM</a:t>
            </a:r>
            <a:r>
              <a:rPr lang="cs-CZ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Většina ženy, častá sebeidentifikace jako Romové, nízké vzdělání, nízká praxe, zhoršený zdravotní stav, péče o osoby blízké, závislosti, vyšší věk, nekvalitní bydlení za vysoké ceny, cyklická období zaměstnání a nezaměstnanosti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3" name="Google Shape;413;g31097e7ffd9_0_620"/>
          <p:cNvPicPr preferRelativeResize="0"/>
          <p:nvPr/>
        </p:nvPicPr>
        <p:blipFill rotWithShape="1">
          <a:blip r:embed="rId4">
            <a:alphaModFix/>
          </a:blip>
          <a:srcRect b="24992"/>
          <a:stretch/>
        </p:blipFill>
        <p:spPr>
          <a:xfrm>
            <a:off x="10028300" y="0"/>
            <a:ext cx="2163700" cy="569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1097e7ffd9_0_7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g31097e7ffd9_0_717"/>
          <p:cNvSpPr txBox="1"/>
          <p:nvPr/>
        </p:nvSpPr>
        <p:spPr>
          <a:xfrm>
            <a:off x="1288650" y="266523"/>
            <a:ext cx="9614700" cy="9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i="0" u="none" strike="noStrike" cap="none">
                <a:solidFill>
                  <a:schemeClr val="dk1"/>
                </a:solidFill>
              </a:rPr>
              <a:t>S</a:t>
            </a:r>
            <a:r>
              <a:rPr lang="cs-CZ" sz="2800" b="1">
                <a:solidFill>
                  <a:schemeClr val="dk1"/>
                </a:solidFill>
              </a:rPr>
              <a:t>HRNUTÍ ZJIŠTĚNÍ</a:t>
            </a:r>
            <a:endParaRPr sz="800"/>
          </a:p>
        </p:txBody>
      </p:sp>
      <p:sp>
        <p:nvSpPr>
          <p:cNvPr id="420" name="Google Shape;420;g31097e7ffd9_0_717"/>
          <p:cNvSpPr txBox="1"/>
          <p:nvPr/>
        </p:nvSpPr>
        <p:spPr>
          <a:xfrm>
            <a:off x="658950" y="1557175"/>
            <a:ext cx="10874100" cy="44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rmAutofit fontScale="25000" lnSpcReduction="20000"/>
          </a:bodyPr>
          <a:lstStyle/>
          <a:p>
            <a:pPr marL="30480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7924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7516">
                <a:solidFill>
                  <a:schemeClr val="dk1"/>
                </a:solidFill>
              </a:rPr>
              <a:t>Velké množství osob, kterým tento formát podpory může pomoci</a:t>
            </a:r>
            <a:endParaRPr sz="7516">
              <a:solidFill>
                <a:schemeClr val="dk1"/>
              </a:solidFill>
            </a:endParaRPr>
          </a:p>
          <a:p>
            <a:pPr marL="457200" marR="0" lvl="0" indent="-347924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7516">
                <a:solidFill>
                  <a:schemeClr val="dk1"/>
                </a:solidFill>
              </a:rPr>
              <a:t>Psychosociální podpora – v rámci FG potvrzen </a:t>
            </a:r>
            <a:r>
              <a:rPr lang="cs-CZ" sz="7516" b="1">
                <a:solidFill>
                  <a:schemeClr val="dk1"/>
                </a:solidFill>
              </a:rPr>
              <a:t>pozitivní impakt</a:t>
            </a:r>
            <a:r>
              <a:rPr lang="cs-CZ" sz="7516">
                <a:solidFill>
                  <a:schemeClr val="dk1"/>
                </a:solidFill>
              </a:rPr>
              <a:t> tohoto nástroje</a:t>
            </a:r>
            <a:endParaRPr sz="7516">
              <a:solidFill>
                <a:schemeClr val="dk1"/>
              </a:solidFill>
            </a:endParaRPr>
          </a:p>
          <a:p>
            <a:pPr marL="457200" marR="0" lvl="0" indent="-347924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7516">
                <a:solidFill>
                  <a:schemeClr val="dk1"/>
                </a:solidFill>
              </a:rPr>
              <a:t>Významným rizikem je nemožnost zajistit osoby schopné poskytovat kvalitní a dlouhodobou psychosociální podporu</a:t>
            </a:r>
            <a:endParaRPr sz="7516">
              <a:solidFill>
                <a:schemeClr val="dk1"/>
              </a:solidFill>
            </a:endParaRPr>
          </a:p>
          <a:p>
            <a:pPr marL="457200" marR="0" lvl="0" indent="-347924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7516">
                <a:solidFill>
                  <a:schemeClr val="dk1"/>
                </a:solidFill>
              </a:rPr>
              <a:t>Úspěšnost vstupu na běžný trh práce úzce souvisí se </a:t>
            </a:r>
            <a:r>
              <a:rPr lang="cs-CZ" sz="7516" b="1">
                <a:solidFill>
                  <a:schemeClr val="dk1"/>
                </a:solidFill>
              </a:rPr>
              <a:t>stabilizací v ostatních rovinách životní situace</a:t>
            </a:r>
            <a:r>
              <a:rPr lang="cs-CZ" sz="7516">
                <a:solidFill>
                  <a:schemeClr val="dk1"/>
                </a:solidFill>
              </a:rPr>
              <a:t> (bydlení, dluhy, zdraví, rodina…)</a:t>
            </a:r>
            <a:endParaRPr sz="7516">
              <a:solidFill>
                <a:schemeClr val="dk1"/>
              </a:solidFill>
            </a:endParaRPr>
          </a:p>
          <a:p>
            <a:pPr marL="457200" marR="0" lvl="0" indent="-347924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7516">
                <a:solidFill>
                  <a:schemeClr val="dk1"/>
                </a:solidFill>
              </a:rPr>
              <a:t>Ne každý zaměstnanec IPM je schopný prostoupit a obstát na běžném trhu práce --) </a:t>
            </a:r>
            <a:r>
              <a:rPr lang="cs-CZ" sz="7516" b="1">
                <a:solidFill>
                  <a:schemeClr val="dk1"/>
                </a:solidFill>
              </a:rPr>
              <a:t>potřeba rozvíjet i chráněný trh práce</a:t>
            </a:r>
            <a:endParaRPr sz="7516" b="1">
              <a:solidFill>
                <a:schemeClr val="dk1"/>
              </a:solidFill>
            </a:endParaRPr>
          </a:p>
          <a:p>
            <a:pPr marL="457200" marR="0" lvl="0" indent="-347924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7516">
                <a:solidFill>
                  <a:schemeClr val="dk1"/>
                </a:solidFill>
              </a:rPr>
              <a:t>Pilotáže se zúčastnili naklonění zaměstnavatelé – odlišnost od běžného pracovního trhu, </a:t>
            </a:r>
            <a:r>
              <a:rPr lang="cs-CZ" sz="7516" b="1">
                <a:solidFill>
                  <a:schemeClr val="dk1"/>
                </a:solidFill>
              </a:rPr>
              <a:t>paternalistický přístup &amp; bezpečné prostředí vs. reálný pracovní život</a:t>
            </a:r>
            <a:endParaRPr sz="7516" b="1">
              <a:solidFill>
                <a:schemeClr val="dk1"/>
              </a:solidFill>
            </a:endParaRPr>
          </a:p>
          <a:p>
            <a:pPr marL="457200" marR="0" lvl="0" indent="-347924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7516">
                <a:solidFill>
                  <a:schemeClr val="dk1"/>
                </a:solidFill>
              </a:rPr>
              <a:t>Narůstající nejistota s koncem projektu, chybějící návaznost, obavy ze zhoršení finanční situace u klientů</a:t>
            </a:r>
            <a:endParaRPr sz="7516">
              <a:solidFill>
                <a:schemeClr val="dk1"/>
              </a:solidFill>
            </a:endParaRPr>
          </a:p>
          <a:p>
            <a:pPr marL="457200" marR="0" lvl="0" indent="-347924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7516">
                <a:solidFill>
                  <a:schemeClr val="dk1"/>
                </a:solidFill>
              </a:rPr>
              <a:t>Nejistota a krátkodobost programu nefungují synergicky s poskytovanou psychosociální podporou</a:t>
            </a:r>
            <a:endParaRPr sz="691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1" name="Google Shape;421;g31097e7ffd9_0_7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8933" y="112575"/>
            <a:ext cx="2163692" cy="75937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"/>
          <p:cNvSpPr txBox="1">
            <a:spLocks noGrp="1"/>
          </p:cNvSpPr>
          <p:nvPr>
            <p:ph type="title"/>
          </p:nvPr>
        </p:nvSpPr>
        <p:spPr>
          <a:xfrm>
            <a:off x="838200" y="788750"/>
            <a:ext cx="10515600" cy="9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2800" b="1">
                <a:latin typeface="Arial"/>
                <a:ea typeface="Arial"/>
                <a:cs typeface="Arial"/>
                <a:sym typeface="Arial"/>
              </a:rPr>
              <a:t>Představení integračního pracovního místa (IPM)</a:t>
            </a: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"/>
          <p:cNvSpPr txBox="1">
            <a:spLocks noGrp="1"/>
          </p:cNvSpPr>
          <p:nvPr>
            <p:ph type="body" idx="1"/>
          </p:nvPr>
        </p:nvSpPr>
        <p:spPr>
          <a:xfrm>
            <a:off x="838200" y="2014100"/>
            <a:ext cx="10515600" cy="46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sz="2300" b="1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•"/>
            </a:pPr>
            <a:r>
              <a:rPr lang="cs-CZ" sz="2300" b="1"/>
              <a:t>Lucie Trlifajová </a:t>
            </a:r>
            <a:r>
              <a:rPr lang="cs-CZ" sz="2300"/>
              <a:t>(ASZ, MMR) …………….………. </a:t>
            </a:r>
            <a:r>
              <a:rPr lang="cs-CZ" sz="2300" b="1"/>
              <a:t>Proč dát práci nestačí?</a:t>
            </a:r>
            <a:endParaRPr sz="2300" b="1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300"/>
              <a:t> 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cs-CZ" sz="2300" b="1"/>
              <a:t>Tereza Vostárková</a:t>
            </a:r>
            <a:r>
              <a:rPr lang="cs-CZ" sz="2300"/>
              <a:t> (MPSV) ……………………. </a:t>
            </a:r>
            <a:r>
              <a:rPr lang="cs-CZ" sz="2300" b="1"/>
              <a:t>Jak to funguje prakticky?</a:t>
            </a:r>
            <a:endParaRPr sz="2300" b="1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•"/>
            </a:pPr>
            <a:r>
              <a:rPr lang="cs-CZ" sz="2300" b="1"/>
              <a:t>Martina Zikmundová </a:t>
            </a:r>
            <a:r>
              <a:rPr lang="cs-CZ" sz="2300"/>
              <a:t>(ČAS, PLATZ) …….. </a:t>
            </a:r>
            <a:r>
              <a:rPr lang="cs-CZ" sz="2300" b="1"/>
              <a:t>Jak podporovat lidi (na IPM)?</a:t>
            </a:r>
            <a:r>
              <a:rPr lang="cs-CZ" sz="2300"/>
              <a:t> </a:t>
            </a:r>
            <a:endParaRPr sz="23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•"/>
            </a:pPr>
            <a:r>
              <a:rPr lang="cs-CZ" sz="2300" b="1"/>
              <a:t>Daniela Büchlerová</a:t>
            </a:r>
            <a:r>
              <a:rPr lang="cs-CZ" sz="2300"/>
              <a:t> (MPSV) ... </a:t>
            </a:r>
            <a:r>
              <a:rPr lang="cs-CZ" sz="2300" b="1"/>
              <a:t>Zaměstnavatelé a zaměstnanci v pilotu?</a:t>
            </a:r>
            <a:endParaRPr sz="2300" b="1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300" b="1"/>
              <a:t> </a:t>
            </a:r>
            <a:endParaRPr sz="23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•"/>
            </a:pPr>
            <a:r>
              <a:rPr lang="cs-CZ" sz="2300" b="1"/>
              <a:t>Martina Milotová </a:t>
            </a:r>
            <a:r>
              <a:rPr lang="cs-CZ" sz="2300"/>
              <a:t>(MMR) ……………. </a:t>
            </a:r>
            <a:r>
              <a:rPr lang="cs-CZ" sz="2300" b="1"/>
              <a:t>Proč je důležitý širší kontext IPM?</a:t>
            </a:r>
            <a:r>
              <a:rPr lang="cs-CZ" sz="2400"/>
              <a:t> </a:t>
            </a:r>
            <a:endParaRPr sz="2400" b="1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75" name="Google Shape;17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5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0e3aae09c4_0_16"/>
          <p:cNvSpPr txBox="1">
            <a:spLocks noGrp="1"/>
          </p:cNvSpPr>
          <p:nvPr>
            <p:ph type="title"/>
          </p:nvPr>
        </p:nvSpPr>
        <p:spPr>
          <a:xfrm>
            <a:off x="838200" y="8612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900" b="1">
                <a:latin typeface="Aptos"/>
                <a:ea typeface="Aptos"/>
                <a:cs typeface="Aptos"/>
                <a:sym typeface="Aptos"/>
              </a:rPr>
              <a:t>Ochutnávka IPM - co se podařilo? </a:t>
            </a:r>
            <a:endParaRPr sz="2900">
              <a:highlight>
                <a:srgbClr val="4A86E8"/>
              </a:highlight>
              <a:latin typeface="Aptos"/>
              <a:ea typeface="Aptos"/>
              <a:cs typeface="Aptos"/>
              <a:sym typeface="Aptos"/>
            </a:endParaRPr>
          </a:p>
          <a:p>
            <a:pPr marL="2743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 b="1" i="1">
                <a:latin typeface="Aptos"/>
                <a:ea typeface="Aptos"/>
                <a:cs typeface="Aptos"/>
                <a:sym typeface="Aptos"/>
              </a:rPr>
              <a:t>Příběhy zaměstnanců a pilotních lokalit </a:t>
            </a:r>
            <a:endParaRPr sz="5300" b="1"/>
          </a:p>
        </p:txBody>
      </p:sp>
      <p:sp>
        <p:nvSpPr>
          <p:cNvPr id="427" name="Google Shape;427;g30e3aae09c4_0_16"/>
          <p:cNvSpPr txBox="1">
            <a:spLocks noGrp="1"/>
          </p:cNvSpPr>
          <p:nvPr>
            <p:ph type="body" idx="1"/>
          </p:nvPr>
        </p:nvSpPr>
        <p:spPr>
          <a:xfrm>
            <a:off x="838200" y="269527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300" b="1"/>
              <a:t>Moderuje </a:t>
            </a:r>
            <a:r>
              <a:rPr lang="cs-CZ" sz="2300"/>
              <a:t>Lucie Trlifajová</a:t>
            </a:r>
            <a:endParaRPr sz="23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300" b="1"/>
              <a:t>Hosté</a:t>
            </a:r>
            <a:endParaRPr sz="23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300"/>
              <a:t>paní Alex (Praha), paní Bohdana (Vikantice), paní Marie (Česká Kamenice)</a:t>
            </a:r>
            <a:endParaRPr sz="2300"/>
          </a:p>
        </p:txBody>
      </p:sp>
      <p:pic>
        <p:nvPicPr>
          <p:cNvPr id="428" name="Google Shape;428;g30e3aae09c4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5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0feb61bd41_1_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g30feb61bd41_1_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5" name="Google Shape;435;g30feb61bd41_1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1097e7ffd9_0_108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31097e7ffd9_0_108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03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800" b="1"/>
              <a:t>Proč dát práci nestačí?</a:t>
            </a:r>
            <a:endParaRPr sz="43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/>
              <a:t>Lucie Trlifajová </a:t>
            </a:r>
            <a:r>
              <a:rPr lang="cs-CZ" sz="2400"/>
              <a:t>(ASZ, MMR) </a:t>
            </a:r>
            <a:endParaRPr sz="2900"/>
          </a:p>
        </p:txBody>
      </p:sp>
      <p:pic>
        <p:nvPicPr>
          <p:cNvPr id="182" name="Google Shape;182;g31097e7ffd9_0_10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5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31097e7ffd9_0_10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65967" y="6028775"/>
            <a:ext cx="3226033" cy="83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31097e7ffd9_0_10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14925" y="5909549"/>
            <a:ext cx="2376975" cy="8342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1097e7ffd9_0_181"/>
          <p:cNvSpPr/>
          <p:nvPr/>
        </p:nvSpPr>
        <p:spPr>
          <a:xfrm>
            <a:off x="0" y="1"/>
            <a:ext cx="121917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31097e7ffd9_0_181"/>
          <p:cNvSpPr/>
          <p:nvPr/>
        </p:nvSpPr>
        <p:spPr>
          <a:xfrm>
            <a:off x="305" y="0"/>
            <a:ext cx="121917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" name="Google Shape;192;g31097e7ffd9_0_181"/>
          <p:cNvGrpSpPr/>
          <p:nvPr/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93" name="Google Shape;193;g31097e7ffd9_0_181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/>
              <a:ahLst/>
              <a:cxnLst/>
              <a:rect l="l" t="t" r="r" b="b"/>
              <a:pathLst>
                <a:path w="5187198" h="6239661" extrusionOk="0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9D90A0">
                    <a:alpha val="9803"/>
                  </a:srgbClr>
                </a:gs>
                <a:gs pos="85000">
                  <a:srgbClr val="4A66AC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g31097e7ffd9_0_181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/>
              <a:ahLst/>
              <a:cxnLst/>
              <a:rect l="l" t="t" r="r" b="b"/>
              <a:pathLst>
                <a:path w="5215811" h="6107388" extrusionOk="0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9D90A0">
                    <a:alpha val="9803"/>
                  </a:srgbClr>
                </a:gs>
                <a:gs pos="85000">
                  <a:srgbClr val="4A66AC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g31097e7ffd9_0_181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/>
              <a:ahLst/>
              <a:cxnLst/>
              <a:rect l="l" t="t" r="r" b="b"/>
              <a:pathLst>
                <a:path w="5217956" h="6100079" extrusionOk="0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9D90A0">
                    <a:alpha val="9803"/>
                  </a:srgbClr>
                </a:gs>
                <a:gs pos="85000">
                  <a:srgbClr val="4A66AC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g31097e7ffd9_0_181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/>
              <a:ahLst/>
              <a:cxnLst/>
              <a:rect l="l" t="t" r="r" b="b"/>
              <a:pathLst>
                <a:path w="5217957" h="6100079" extrusionOk="0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9D90A0">
                    <a:alpha val="9803"/>
                  </a:srgbClr>
                </a:gs>
                <a:gs pos="85000">
                  <a:srgbClr val="4A66AC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7" name="Google Shape;197;g31097e7ffd9_0_181"/>
          <p:cNvSpPr txBox="1">
            <a:spLocks noGrp="1"/>
          </p:cNvSpPr>
          <p:nvPr>
            <p:ph type="title"/>
          </p:nvPr>
        </p:nvSpPr>
        <p:spPr>
          <a:xfrm>
            <a:off x="640080" y="1243013"/>
            <a:ext cx="3855600" cy="43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"/>
              <a:buNone/>
            </a:pPr>
            <a:r>
              <a:rPr lang="cs-CZ" sz="3600" b="1">
                <a:solidFill>
                  <a:schemeClr val="dk2"/>
                </a:solidFill>
              </a:rPr>
              <a:t>Slepé uličky </a:t>
            </a:r>
            <a:r>
              <a:rPr lang="cs-CZ" sz="3600">
                <a:solidFill>
                  <a:schemeClr val="dk2"/>
                </a:solidFill>
              </a:rPr>
              <a:t>aktivní politiky zaměstnanosti</a:t>
            </a:r>
            <a:r>
              <a:rPr lang="cs-CZ" sz="3600">
                <a:solidFill>
                  <a:srgbClr val="FFC000"/>
                </a:solidFill>
              </a:rPr>
              <a:t>:</a:t>
            </a:r>
            <a:br>
              <a:rPr lang="cs-CZ" sz="3600">
                <a:solidFill>
                  <a:schemeClr val="dk2"/>
                </a:solidFill>
              </a:rPr>
            </a:br>
            <a:r>
              <a:rPr lang="cs-CZ" sz="3600">
                <a:solidFill>
                  <a:schemeClr val="dk2"/>
                </a:solidFill>
              </a:rPr>
              <a:t>přístupy na principu </a:t>
            </a:r>
            <a:r>
              <a:rPr lang="cs-CZ" sz="3600">
                <a:solidFill>
                  <a:srgbClr val="FFC000"/>
                </a:solidFill>
              </a:rPr>
              <a:t>“</a:t>
            </a:r>
            <a:r>
              <a:rPr lang="cs-CZ" sz="3600">
                <a:solidFill>
                  <a:schemeClr val="dk2"/>
                </a:solidFill>
              </a:rPr>
              <a:t>práce především</a:t>
            </a:r>
            <a:r>
              <a:rPr lang="cs-CZ" sz="3600">
                <a:solidFill>
                  <a:srgbClr val="FFC000"/>
                </a:solidFill>
              </a:rPr>
              <a:t>”</a:t>
            </a:r>
            <a:endParaRPr/>
          </a:p>
        </p:txBody>
      </p:sp>
      <p:sp>
        <p:nvSpPr>
          <p:cNvPr id="198" name="Google Shape;198;g31097e7ffd9_0_181"/>
          <p:cNvSpPr txBox="1">
            <a:spLocks noGrp="1"/>
          </p:cNvSpPr>
          <p:nvPr>
            <p:ph type="body" idx="1"/>
          </p:nvPr>
        </p:nvSpPr>
        <p:spPr>
          <a:xfrm>
            <a:off x="5588000" y="1243013"/>
            <a:ext cx="5805300" cy="52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cs-CZ" sz="2400">
                <a:solidFill>
                  <a:schemeClr val="dk2"/>
                </a:solidFill>
              </a:rPr>
              <a:t>Tlak na přijetí práce (přes sankce/represivní přístupy) neodvisle od jeho kvality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C000"/>
              </a:buClr>
              <a:buSzPct val="100000"/>
              <a:buChar char="•"/>
            </a:pPr>
            <a:r>
              <a:rPr lang="cs-CZ" sz="2400">
                <a:solidFill>
                  <a:schemeClr val="dk2"/>
                </a:solidFill>
              </a:rPr>
              <a:t>Dočasně může zlepšit statistiky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C000"/>
              </a:buClr>
              <a:buSzPct val="100000"/>
              <a:buChar char="•"/>
            </a:pPr>
            <a:r>
              <a:rPr lang="cs-CZ" sz="2400">
                <a:solidFill>
                  <a:schemeClr val="dk2"/>
                </a:solidFill>
              </a:rPr>
              <a:t>Ale </a:t>
            </a:r>
            <a:r>
              <a:rPr lang="cs-CZ" sz="2400" b="1">
                <a:solidFill>
                  <a:schemeClr val="dk2"/>
                </a:solidFill>
              </a:rPr>
              <a:t>nevede ke změně situace lidí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C000"/>
              </a:buClr>
              <a:buSzPct val="100000"/>
              <a:buChar char="•"/>
            </a:pPr>
            <a:r>
              <a:rPr lang="cs-CZ" sz="2400">
                <a:solidFill>
                  <a:schemeClr val="dk2"/>
                </a:solidFill>
              </a:rPr>
              <a:t>Naopak může vést k prohloubení pasti dluhů a chudoby</a:t>
            </a:r>
            <a:endParaRPr/>
          </a:p>
          <a:p>
            <a:pPr marL="228600" lvl="0" indent="-876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cs-CZ" sz="2400" b="1">
                <a:solidFill>
                  <a:schemeClr val="dk2"/>
                </a:solidFill>
              </a:rPr>
              <a:t>Zužuje pozornost </a:t>
            </a:r>
            <a:r>
              <a:rPr lang="cs-CZ" sz="2400">
                <a:solidFill>
                  <a:schemeClr val="dk2"/>
                </a:solidFill>
              </a:rPr>
              <a:t>na malou skupinu lidí – ti, kteří jsou </a:t>
            </a:r>
            <a:r>
              <a:rPr lang="cs-CZ" sz="2400" i="1">
                <a:solidFill>
                  <a:schemeClr val="dk2"/>
                </a:solidFill>
              </a:rPr>
              <a:t>zrovna</a:t>
            </a:r>
            <a:r>
              <a:rPr lang="cs-CZ" sz="2400">
                <a:solidFill>
                  <a:schemeClr val="dk2"/>
                </a:solidFill>
              </a:rPr>
              <a:t> v evidenci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cs-CZ" sz="2400" b="1">
                <a:solidFill>
                  <a:schemeClr val="dk2"/>
                </a:solidFill>
              </a:rPr>
              <a:t>               Cyklení </a:t>
            </a:r>
            <a:r>
              <a:rPr lang="cs-CZ" sz="2400">
                <a:solidFill>
                  <a:schemeClr val="dk2"/>
                </a:solidFill>
              </a:rPr>
              <a:t>dlouhodobě/opakovaně nezaměstnaných mezi dočasnými, neformálními a poloformálními pracemi, evidenci na ÚP, VPP,...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100000"/>
              <a:buNone/>
            </a:pPr>
            <a:r>
              <a:rPr lang="cs-CZ" sz="1300">
                <a:solidFill>
                  <a:srgbClr val="FFC000"/>
                </a:solidFill>
              </a:rPr>
              <a:t>Zdroje: Raffass, T. (2016). Demanding Activation. </a:t>
            </a:r>
            <a:r>
              <a:rPr lang="cs-CZ" sz="1300" i="1">
                <a:solidFill>
                  <a:srgbClr val="FFC000"/>
                </a:solidFill>
              </a:rPr>
              <a:t>Journal of Social Policy  /  Greer, I. (2016) </a:t>
            </a:r>
            <a:r>
              <a:rPr lang="cs-CZ" sz="1300">
                <a:solidFill>
                  <a:srgbClr val="FFC000"/>
                </a:solidFill>
              </a:rPr>
              <a:t>Welfare reform, precarity and the re-commodification of labour </a:t>
            </a:r>
            <a:r>
              <a:rPr lang="cs-CZ" sz="1300" i="1">
                <a:solidFill>
                  <a:srgbClr val="FFC000"/>
                </a:solidFill>
              </a:rPr>
              <a:t>Work, Employment and Society </a:t>
            </a:r>
            <a:r>
              <a:rPr lang="cs-CZ" sz="1300">
                <a:solidFill>
                  <a:srgbClr val="FFC000"/>
                </a:solidFill>
              </a:rPr>
              <a:t>/ VUPSV  Vyhodnocování účinnosti a efektivity realizace APZ (2017-2021) 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99" name="Google Shape;199;g31097e7ffd9_0_181" descr="Continuous Improvement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6949" y="4056317"/>
            <a:ext cx="757796" cy="75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82;g31097e7ffd9_0_1084">
            <a:extLst>
              <a:ext uri="{FF2B5EF4-FFF2-40B4-BE49-F238E27FC236}">
                <a16:creationId xmlns:a16="http://schemas.microsoft.com/office/drawing/2014/main" id="{531A8B49-B8B5-BBDF-44C2-64B58D2D2B9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65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1097e7ffd9_0_270"/>
          <p:cNvSpPr/>
          <p:nvPr/>
        </p:nvSpPr>
        <p:spPr>
          <a:xfrm>
            <a:off x="0" y="1"/>
            <a:ext cx="121917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31097e7ffd9_0_270"/>
          <p:cNvSpPr/>
          <p:nvPr/>
        </p:nvSpPr>
        <p:spPr>
          <a:xfrm>
            <a:off x="305" y="0"/>
            <a:ext cx="121917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8" name="Google Shape;208;g31097e7ffd9_0_270"/>
          <p:cNvGrpSpPr/>
          <p:nvPr/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209" name="Google Shape;209;g31097e7ffd9_0_270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/>
              <a:ahLst/>
              <a:cxnLst/>
              <a:rect l="l" t="t" r="r" b="b"/>
              <a:pathLst>
                <a:path w="5187198" h="6239661" extrusionOk="0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9D90A0">
                    <a:alpha val="9803"/>
                  </a:srgbClr>
                </a:gs>
                <a:gs pos="85000">
                  <a:srgbClr val="4A66AC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g31097e7ffd9_0_270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/>
              <a:ahLst/>
              <a:cxnLst/>
              <a:rect l="l" t="t" r="r" b="b"/>
              <a:pathLst>
                <a:path w="5215811" h="6107388" extrusionOk="0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9D90A0">
                    <a:alpha val="9803"/>
                  </a:srgbClr>
                </a:gs>
                <a:gs pos="85000">
                  <a:srgbClr val="4A66AC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g31097e7ffd9_0_270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/>
              <a:ahLst/>
              <a:cxnLst/>
              <a:rect l="l" t="t" r="r" b="b"/>
              <a:pathLst>
                <a:path w="5217956" h="6100079" extrusionOk="0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9D90A0">
                    <a:alpha val="9803"/>
                  </a:srgbClr>
                </a:gs>
                <a:gs pos="85000">
                  <a:srgbClr val="4A66AC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g31097e7ffd9_0_270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/>
              <a:ahLst/>
              <a:cxnLst/>
              <a:rect l="l" t="t" r="r" b="b"/>
              <a:pathLst>
                <a:path w="5217957" h="6100079" extrusionOk="0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9D90A0">
                    <a:alpha val="9803"/>
                  </a:srgbClr>
                </a:gs>
                <a:gs pos="85000">
                  <a:srgbClr val="4A66AC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" name="Google Shape;213;g31097e7ffd9_0_270"/>
          <p:cNvSpPr txBox="1">
            <a:spLocks noGrp="1"/>
          </p:cNvSpPr>
          <p:nvPr>
            <p:ph type="title"/>
          </p:nvPr>
        </p:nvSpPr>
        <p:spPr>
          <a:xfrm>
            <a:off x="640080" y="1243013"/>
            <a:ext cx="3855600" cy="43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"/>
              <a:buNone/>
            </a:pPr>
            <a:r>
              <a:rPr lang="cs-CZ" sz="3600">
                <a:solidFill>
                  <a:schemeClr val="dk2"/>
                </a:solidFill>
              </a:rPr>
              <a:t>Problém není </a:t>
            </a:r>
            <a:r>
              <a:rPr lang="cs-CZ" sz="3600" i="1">
                <a:solidFill>
                  <a:schemeClr val="dk2"/>
                </a:solidFill>
              </a:rPr>
              <a:t>jen </a:t>
            </a:r>
            <a:r>
              <a:rPr lang="cs-CZ" sz="3600">
                <a:solidFill>
                  <a:schemeClr val="dk2"/>
                </a:solidFill>
              </a:rPr>
              <a:t>nezaměstnanost</a:t>
            </a:r>
            <a:r>
              <a:rPr lang="cs-CZ" sz="3600">
                <a:solidFill>
                  <a:srgbClr val="FFC000"/>
                </a:solidFill>
              </a:rPr>
              <a:t>,</a:t>
            </a:r>
            <a:r>
              <a:rPr lang="cs-CZ" sz="3600">
                <a:solidFill>
                  <a:schemeClr val="dk2"/>
                </a:solidFill>
              </a:rPr>
              <a:t> ale dlouhodobě  </a:t>
            </a:r>
            <a:r>
              <a:rPr lang="cs-CZ" sz="3600" b="1">
                <a:solidFill>
                  <a:schemeClr val="dk2"/>
                </a:solidFill>
              </a:rPr>
              <a:t>marginální postavení na trhu práce</a:t>
            </a:r>
            <a:endParaRPr/>
          </a:p>
        </p:txBody>
      </p:sp>
      <p:sp>
        <p:nvSpPr>
          <p:cNvPr id="214" name="Google Shape;214;g31097e7ffd9_0_270"/>
          <p:cNvSpPr txBox="1">
            <a:spLocks noGrp="1"/>
          </p:cNvSpPr>
          <p:nvPr>
            <p:ph type="body" idx="1"/>
          </p:nvPr>
        </p:nvSpPr>
        <p:spPr>
          <a:xfrm>
            <a:off x="5883285" y="1243013"/>
            <a:ext cx="5559600" cy="52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cs-CZ" sz="2200">
                <a:solidFill>
                  <a:schemeClr val="dk2"/>
                </a:solidFill>
              </a:rPr>
              <a:t>Marginální postavení na trhu práce </a:t>
            </a:r>
            <a:r>
              <a:rPr lang="cs-CZ" sz="2200">
                <a:solidFill>
                  <a:srgbClr val="FFC000"/>
                </a:solidFill>
              </a:rPr>
              <a:t>-&gt; </a:t>
            </a:r>
            <a:r>
              <a:rPr lang="cs-CZ" sz="2200" b="1">
                <a:solidFill>
                  <a:schemeClr val="dk2"/>
                </a:solidFill>
              </a:rPr>
              <a:t>nemožnost dosáhnout na stabilní, adekvátně ohodnocenou práci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cs-CZ" sz="2200">
                <a:solidFill>
                  <a:schemeClr val="dk2"/>
                </a:solidFill>
              </a:rPr>
              <a:t>Zacyklení v </a:t>
            </a:r>
            <a:r>
              <a:rPr lang="cs-CZ" sz="2200" b="1">
                <a:solidFill>
                  <a:schemeClr val="dk2"/>
                </a:solidFill>
              </a:rPr>
              <a:t>prekérních pracích</a:t>
            </a:r>
            <a:r>
              <a:rPr lang="cs-CZ" sz="2200">
                <a:solidFill>
                  <a:schemeClr val="dk2"/>
                </a:solidFill>
              </a:rPr>
              <a:t> </a:t>
            </a:r>
            <a:r>
              <a:rPr lang="cs-CZ" sz="2200">
                <a:solidFill>
                  <a:srgbClr val="FFC000"/>
                </a:solidFill>
              </a:rPr>
              <a:t>(</a:t>
            </a:r>
            <a:r>
              <a:rPr lang="cs-CZ" sz="2200">
                <a:solidFill>
                  <a:schemeClr val="dk2"/>
                </a:solidFill>
              </a:rPr>
              <a:t>nízko hodnocených a nejistých</a:t>
            </a:r>
            <a:r>
              <a:rPr lang="cs-CZ" sz="2200">
                <a:solidFill>
                  <a:srgbClr val="FFC000"/>
                </a:solidFill>
              </a:rPr>
              <a:t>)</a:t>
            </a:r>
            <a:r>
              <a:rPr lang="cs-CZ" sz="2200">
                <a:solidFill>
                  <a:schemeClr val="dk2"/>
                </a:solidFill>
              </a:rPr>
              <a:t> která sami o sobě nefungují jako přestupní stanice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200"/>
              <a:buNone/>
            </a:pPr>
            <a:r>
              <a:rPr lang="cs-CZ" sz="2200">
                <a:solidFill>
                  <a:srgbClr val="FFC000"/>
                </a:solidFill>
              </a:rPr>
              <a:t>Naopak </a:t>
            </a:r>
            <a:r>
              <a:rPr lang="cs-CZ" sz="2200">
                <a:solidFill>
                  <a:schemeClr val="dk2"/>
                </a:solidFill>
              </a:rPr>
              <a:t>dlouhodobá zkušenost ekonomické nejistoty </a:t>
            </a:r>
            <a:r>
              <a:rPr lang="cs-CZ" sz="2200" b="1">
                <a:solidFill>
                  <a:schemeClr val="dk2"/>
                </a:solidFill>
              </a:rPr>
              <a:t>často vede ke zhoršení situace</a:t>
            </a:r>
            <a:r>
              <a:rPr lang="cs-CZ" sz="2200">
                <a:solidFill>
                  <a:srgbClr val="FFC000"/>
                </a:solidFill>
              </a:rPr>
              <a:t>:</a:t>
            </a:r>
            <a:r>
              <a:rPr lang="cs-CZ" sz="2200">
                <a:solidFill>
                  <a:schemeClr val="dk2"/>
                </a:solidFill>
              </a:rPr>
              <a:t> </a:t>
            </a:r>
            <a:r>
              <a:rPr lang="cs-CZ" sz="2200">
                <a:solidFill>
                  <a:schemeClr val="accent6"/>
                </a:solidFill>
              </a:rPr>
              <a:t>zadlužení, destabilizace bydlení, stres a jeho zdravotní a sociální efekty, dopady na děti, konfliktnost aj.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cs-CZ" sz="2200">
                <a:solidFill>
                  <a:schemeClr val="dk2"/>
                </a:solidFill>
              </a:rPr>
              <a:t>Dopady na důvěru ve změnu situace (</a:t>
            </a:r>
            <a:r>
              <a:rPr lang="cs-CZ" sz="2200" i="1">
                <a:solidFill>
                  <a:schemeClr val="dk2"/>
                </a:solidFill>
              </a:rPr>
              <a:t>“naučená bezmoc”</a:t>
            </a:r>
            <a:r>
              <a:rPr lang="cs-CZ" sz="2200">
                <a:solidFill>
                  <a:schemeClr val="dk2"/>
                </a:solidFill>
              </a:rPr>
              <a:t>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>
              <a:solidFill>
                <a:srgbClr val="FFC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1200"/>
              <a:buNone/>
            </a:pPr>
            <a:r>
              <a:rPr lang="cs-CZ" sz="1200">
                <a:solidFill>
                  <a:srgbClr val="FFC000"/>
                </a:solidFill>
              </a:rPr>
              <a:t>Zdroje: Rivero F. M. et al, (2021) Precarious employment, psychosocial risk factors and poor mental health: A cross-sectional mediation analysis, </a:t>
            </a:r>
            <a:r>
              <a:rPr lang="cs-CZ" sz="1200" i="1">
                <a:solidFill>
                  <a:srgbClr val="FFC000"/>
                </a:solidFill>
              </a:rPr>
              <a:t>Safety Science </a:t>
            </a:r>
            <a:r>
              <a:rPr lang="cs-CZ" sz="1200">
                <a:solidFill>
                  <a:srgbClr val="FFC000"/>
                </a:solidFill>
              </a:rPr>
              <a:t>/ Sleek S. (2015) How Poverty Affects the Brain and Behavior, </a:t>
            </a:r>
            <a:r>
              <a:rPr lang="cs-CZ" sz="1200" i="1">
                <a:solidFill>
                  <a:srgbClr val="FFC000"/>
                </a:solidFill>
              </a:rPr>
              <a:t>Association for Psychological Science </a:t>
            </a:r>
            <a:r>
              <a:rPr lang="cs-CZ" sz="1200">
                <a:solidFill>
                  <a:srgbClr val="FFC000"/>
                </a:solidFill>
              </a:rPr>
              <a:t>/ Wladyniak et al (2019) „Voni kvůli tomudle mě nikde nechtěli...“</a:t>
            </a:r>
            <a:br>
              <a:rPr lang="cs-CZ" sz="1200">
                <a:solidFill>
                  <a:srgbClr val="FFC000"/>
                </a:solidFill>
              </a:rPr>
            </a:br>
            <a:r>
              <a:rPr lang="cs-CZ" sz="1200">
                <a:solidFill>
                  <a:srgbClr val="FFC000"/>
                </a:solidFill>
              </a:rPr>
              <a:t>Zkušenosti dlouhodobě nezaměstnaných a příčiny jejich postavení na trhu práce  </a:t>
            </a:r>
            <a:r>
              <a:rPr lang="cs-CZ" sz="1200" i="1">
                <a:solidFill>
                  <a:srgbClr val="FFC000"/>
                </a:solidFill>
              </a:rPr>
              <a:t>Centrum pro společenské otázky –SPOT)</a:t>
            </a:r>
            <a:endParaRPr sz="2200" i="1">
              <a:solidFill>
                <a:srgbClr val="FFC000"/>
              </a:solidFill>
            </a:endParaRPr>
          </a:p>
        </p:txBody>
      </p:sp>
      <p:pic>
        <p:nvPicPr>
          <p:cNvPr id="215" name="Google Shape;215;g31097e7ffd9_0_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5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1097e7ffd9_0_358"/>
          <p:cNvSpPr/>
          <p:nvPr/>
        </p:nvSpPr>
        <p:spPr>
          <a:xfrm>
            <a:off x="0" y="1"/>
            <a:ext cx="121917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31097e7ffd9_0_358"/>
          <p:cNvSpPr/>
          <p:nvPr/>
        </p:nvSpPr>
        <p:spPr>
          <a:xfrm>
            <a:off x="305" y="0"/>
            <a:ext cx="121917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2" name="Google Shape;222;g31097e7ffd9_0_358"/>
          <p:cNvGrpSpPr/>
          <p:nvPr/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223" name="Google Shape;223;g31097e7ffd9_0_358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/>
              <a:ahLst/>
              <a:cxnLst/>
              <a:rect l="l" t="t" r="r" b="b"/>
              <a:pathLst>
                <a:path w="5187198" h="6239661" extrusionOk="0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9D90A0">
                    <a:alpha val="9803"/>
                  </a:srgbClr>
                </a:gs>
                <a:gs pos="85000">
                  <a:srgbClr val="4A66AC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g31097e7ffd9_0_358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/>
              <a:ahLst/>
              <a:cxnLst/>
              <a:rect l="l" t="t" r="r" b="b"/>
              <a:pathLst>
                <a:path w="5215811" h="6107388" extrusionOk="0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9D90A0">
                    <a:alpha val="9803"/>
                  </a:srgbClr>
                </a:gs>
                <a:gs pos="85000">
                  <a:srgbClr val="4A66AC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g31097e7ffd9_0_358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/>
              <a:ahLst/>
              <a:cxnLst/>
              <a:rect l="l" t="t" r="r" b="b"/>
              <a:pathLst>
                <a:path w="5217956" h="6100079" extrusionOk="0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9D90A0">
                    <a:alpha val="9803"/>
                  </a:srgbClr>
                </a:gs>
                <a:gs pos="85000">
                  <a:srgbClr val="4A66AC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g31097e7ffd9_0_358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/>
              <a:ahLst/>
              <a:cxnLst/>
              <a:rect l="l" t="t" r="r" b="b"/>
              <a:pathLst>
                <a:path w="5217957" h="6100079" extrusionOk="0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9D90A0">
                    <a:alpha val="9803"/>
                  </a:srgbClr>
                </a:gs>
                <a:gs pos="85000">
                  <a:srgbClr val="4A66AC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" name="Google Shape;227;g31097e7ffd9_0_358"/>
          <p:cNvSpPr txBox="1">
            <a:spLocks noGrp="1"/>
          </p:cNvSpPr>
          <p:nvPr>
            <p:ph type="title"/>
          </p:nvPr>
        </p:nvSpPr>
        <p:spPr>
          <a:xfrm>
            <a:off x="640080" y="1243013"/>
            <a:ext cx="3855600" cy="43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"/>
              <a:buNone/>
            </a:pPr>
            <a:r>
              <a:rPr lang="cs-CZ" sz="3600" b="1">
                <a:solidFill>
                  <a:schemeClr val="dk2"/>
                </a:solidFill>
              </a:rPr>
              <a:t>Zaměstnání </a:t>
            </a:r>
            <a:r>
              <a:rPr lang="cs-CZ" sz="3600">
                <a:solidFill>
                  <a:schemeClr val="dk2"/>
                </a:solidFill>
              </a:rPr>
              <a:t>není cílem, ale</a:t>
            </a:r>
            <a:r>
              <a:rPr lang="cs-CZ" sz="3600" b="1">
                <a:solidFill>
                  <a:schemeClr val="dk2"/>
                </a:solidFill>
              </a:rPr>
              <a:t> nástrojem pro změnu situace </a:t>
            </a:r>
            <a:r>
              <a:rPr lang="cs-CZ" sz="3600">
                <a:solidFill>
                  <a:schemeClr val="dk2"/>
                </a:solidFill>
              </a:rPr>
              <a:t>jedince </a:t>
            </a:r>
            <a:r>
              <a:rPr lang="cs-CZ" sz="3600">
                <a:solidFill>
                  <a:srgbClr val="FFC000"/>
                </a:solidFill>
              </a:rPr>
              <a:t>(</a:t>
            </a:r>
            <a:r>
              <a:rPr lang="cs-CZ" sz="3600">
                <a:solidFill>
                  <a:schemeClr val="dk2"/>
                </a:solidFill>
              </a:rPr>
              <a:t>domácnosti</a:t>
            </a:r>
            <a:r>
              <a:rPr lang="cs-CZ" sz="3600">
                <a:solidFill>
                  <a:srgbClr val="FFC000"/>
                </a:solidFill>
              </a:rPr>
              <a:t>)</a:t>
            </a:r>
            <a:endParaRPr sz="3600">
              <a:solidFill>
                <a:srgbClr val="FFC000"/>
              </a:solidFill>
            </a:endParaRPr>
          </a:p>
        </p:txBody>
      </p:sp>
      <p:sp>
        <p:nvSpPr>
          <p:cNvPr id="228" name="Google Shape;228;g31097e7ffd9_0_358"/>
          <p:cNvSpPr txBox="1">
            <a:spLocks noGrp="1"/>
          </p:cNvSpPr>
          <p:nvPr>
            <p:ph type="body" idx="1"/>
          </p:nvPr>
        </p:nvSpPr>
        <p:spPr>
          <a:xfrm>
            <a:off x="6172200" y="1243022"/>
            <a:ext cx="5221200" cy="52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cs-CZ" sz="1800" b="1" i="1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Kvalitní </a:t>
            </a:r>
            <a:r>
              <a:rPr lang="cs-CZ" sz="1800" b="1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zaměstnání </a:t>
            </a:r>
            <a:r>
              <a:rPr lang="cs-CZ" sz="180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je klíčovým zdrojem příjmu, účelu a úspěchu a </a:t>
            </a:r>
            <a:r>
              <a:rPr lang="cs-CZ" sz="1800" b="1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je nezbytné pro sociální začlenění a aktivní účast ve společnosti.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</a:pPr>
            <a:r>
              <a:rPr lang="cs-CZ" sz="1800">
                <a:solidFill>
                  <a:schemeClr val="accent4"/>
                </a:solidFill>
              </a:rPr>
              <a:t>(Akční plán evropského pilíře sociálních práv, 2021)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>
              <a:solidFill>
                <a:schemeClr val="accent4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200"/>
              <a:buChar char="•"/>
            </a:pPr>
            <a:r>
              <a:rPr lang="cs-CZ" sz="2200">
                <a:solidFill>
                  <a:schemeClr val="dk2"/>
                </a:solidFill>
              </a:rPr>
              <a:t>Legální práce, která umožňuje jistotu příjmu a </a:t>
            </a:r>
            <a:r>
              <a:rPr lang="cs-CZ" sz="2200" b="1">
                <a:solidFill>
                  <a:schemeClr val="dk2"/>
                </a:solidFill>
              </a:rPr>
              <a:t>ekonomickou stabilizaci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200"/>
              <a:buChar char="•"/>
            </a:pPr>
            <a:r>
              <a:rPr lang="cs-CZ" sz="2200" b="1">
                <a:solidFill>
                  <a:schemeClr val="dk2"/>
                </a:solidFill>
              </a:rPr>
              <a:t>Status, respekt </a:t>
            </a:r>
            <a:r>
              <a:rPr lang="cs-CZ" sz="2200">
                <a:solidFill>
                  <a:schemeClr val="dk2"/>
                </a:solidFill>
              </a:rPr>
              <a:t>a </a:t>
            </a:r>
            <a:r>
              <a:rPr lang="cs-CZ" sz="2200" b="1">
                <a:solidFill>
                  <a:schemeClr val="dk2"/>
                </a:solidFill>
              </a:rPr>
              <a:t>pocit uznání </a:t>
            </a:r>
            <a:r>
              <a:rPr lang="cs-CZ" sz="2200">
                <a:solidFill>
                  <a:schemeClr val="dk2"/>
                </a:solidFill>
              </a:rPr>
              <a:t>se zaměstnání spojeným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200"/>
              <a:buChar char="•"/>
            </a:pPr>
            <a:r>
              <a:rPr lang="cs-CZ" sz="2200">
                <a:solidFill>
                  <a:schemeClr val="dk2"/>
                </a:solidFill>
              </a:rPr>
              <a:t>Sociální ochrana / pojistné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200"/>
              <a:buChar char="•"/>
            </a:pPr>
            <a:r>
              <a:rPr lang="cs-CZ" sz="2200">
                <a:solidFill>
                  <a:schemeClr val="dk2"/>
                </a:solidFill>
              </a:rPr>
              <a:t>Sociální vazby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200"/>
              <a:buChar char="•"/>
            </a:pPr>
            <a:r>
              <a:rPr lang="cs-CZ" sz="2200">
                <a:solidFill>
                  <a:schemeClr val="dk2"/>
                </a:solidFill>
              </a:rPr>
              <a:t>…</a:t>
            </a:r>
            <a:endParaRPr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200"/>
              <a:buNone/>
            </a:pPr>
            <a:endParaRPr sz="22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200"/>
              <a:buNone/>
            </a:pPr>
            <a:r>
              <a:rPr lang="cs-CZ" sz="2200" i="1">
                <a:solidFill>
                  <a:schemeClr val="dk2"/>
                </a:solidFill>
              </a:rPr>
              <a:t>(ne každé zaměstnání změnu/sociální začlenění umožňuje)</a:t>
            </a:r>
            <a:endParaRPr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229" name="Google Shape;229;g31097e7ffd9_0_3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5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1097e7ffd9_0_445"/>
          <p:cNvSpPr/>
          <p:nvPr/>
        </p:nvSpPr>
        <p:spPr>
          <a:xfrm>
            <a:off x="0" y="1"/>
            <a:ext cx="121917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31097e7ffd9_0_445"/>
          <p:cNvSpPr/>
          <p:nvPr/>
        </p:nvSpPr>
        <p:spPr>
          <a:xfrm>
            <a:off x="305" y="0"/>
            <a:ext cx="121917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7" name="Google Shape;237;g31097e7ffd9_0_445"/>
          <p:cNvGrpSpPr/>
          <p:nvPr/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238" name="Google Shape;238;g31097e7ffd9_0_445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/>
              <a:ahLst/>
              <a:cxnLst/>
              <a:rect l="l" t="t" r="r" b="b"/>
              <a:pathLst>
                <a:path w="5187198" h="6239661" extrusionOk="0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9D90A0">
                    <a:alpha val="9803"/>
                  </a:srgbClr>
                </a:gs>
                <a:gs pos="85000">
                  <a:srgbClr val="4A66AC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g31097e7ffd9_0_445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/>
              <a:ahLst/>
              <a:cxnLst/>
              <a:rect l="l" t="t" r="r" b="b"/>
              <a:pathLst>
                <a:path w="5215811" h="6107388" extrusionOk="0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9D90A0">
                    <a:alpha val="9803"/>
                  </a:srgbClr>
                </a:gs>
                <a:gs pos="85000">
                  <a:srgbClr val="4A66AC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g31097e7ffd9_0_445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/>
              <a:ahLst/>
              <a:cxnLst/>
              <a:rect l="l" t="t" r="r" b="b"/>
              <a:pathLst>
                <a:path w="5217956" h="6100079" extrusionOk="0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9D90A0">
                    <a:alpha val="9803"/>
                  </a:srgbClr>
                </a:gs>
                <a:gs pos="85000">
                  <a:srgbClr val="4A66AC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g31097e7ffd9_0_44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/>
              <a:ahLst/>
              <a:cxnLst/>
              <a:rect l="l" t="t" r="r" b="b"/>
              <a:pathLst>
                <a:path w="5217957" h="6100079" extrusionOk="0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9D90A0">
                    <a:alpha val="9803"/>
                  </a:srgbClr>
                </a:gs>
                <a:gs pos="85000">
                  <a:srgbClr val="4A66AC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143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2" name="Google Shape;242;g31097e7ffd9_0_445"/>
          <p:cNvSpPr txBox="1">
            <a:spLocks noGrp="1"/>
          </p:cNvSpPr>
          <p:nvPr>
            <p:ph type="title"/>
          </p:nvPr>
        </p:nvSpPr>
        <p:spPr>
          <a:xfrm>
            <a:off x="640080" y="1243013"/>
            <a:ext cx="3855600" cy="43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Play"/>
              <a:buNone/>
            </a:pPr>
            <a:r>
              <a:rPr lang="cs-CZ" sz="3600">
                <a:solidFill>
                  <a:schemeClr val="dk2"/>
                </a:solidFill>
              </a:rPr>
              <a:t>Je podstatné nabízet podporu, která </a:t>
            </a:r>
            <a:r>
              <a:rPr lang="cs-CZ" sz="3600" b="1">
                <a:solidFill>
                  <a:schemeClr val="dk2"/>
                </a:solidFill>
              </a:rPr>
              <a:t>řeší příčiny </a:t>
            </a:r>
            <a:r>
              <a:rPr lang="cs-CZ" sz="3600">
                <a:solidFill>
                  <a:schemeClr val="dk2"/>
                </a:solidFill>
              </a:rPr>
              <a:t>marginalizovaného postavení na trhu práce</a:t>
            </a:r>
            <a:r>
              <a:rPr lang="cs-CZ" sz="3600">
                <a:solidFill>
                  <a:srgbClr val="FFC000"/>
                </a:solidFill>
              </a:rPr>
              <a:t>: </a:t>
            </a:r>
            <a:r>
              <a:rPr lang="cs-CZ" sz="3600">
                <a:solidFill>
                  <a:schemeClr val="dk2"/>
                </a:solidFill>
              </a:rPr>
              <a:t>umožní </a:t>
            </a:r>
            <a:r>
              <a:rPr lang="cs-CZ" sz="3600">
                <a:solidFill>
                  <a:srgbClr val="FFC000"/>
                </a:solidFill>
              </a:rPr>
              <a:t>vystoupit z cyklu prekérních prací</a:t>
            </a:r>
            <a:endParaRPr sz="3600">
              <a:solidFill>
                <a:srgbClr val="FFC000"/>
              </a:solidFill>
            </a:endParaRPr>
          </a:p>
        </p:txBody>
      </p:sp>
      <p:sp>
        <p:nvSpPr>
          <p:cNvPr id="243" name="Google Shape;243;g31097e7ffd9_0_445"/>
          <p:cNvSpPr txBox="1">
            <a:spLocks noGrp="1"/>
          </p:cNvSpPr>
          <p:nvPr>
            <p:ph type="body" idx="1"/>
          </p:nvPr>
        </p:nvSpPr>
        <p:spPr>
          <a:xfrm>
            <a:off x="6172200" y="804672"/>
            <a:ext cx="5221200" cy="58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</a:pPr>
            <a:r>
              <a:rPr lang="cs-CZ" sz="2200" i="1">
                <a:solidFill>
                  <a:schemeClr val="accent4"/>
                </a:solidFill>
              </a:rPr>
              <a:t>Vystoupit z jazyka "ztráty pracovní návyků" / "lenosti" / "nezaměstnatelnosti" </a:t>
            </a:r>
            <a:r>
              <a:rPr lang="cs-CZ" sz="2200" i="1">
                <a:solidFill>
                  <a:srgbClr val="FFC000"/>
                </a:solidFill>
              </a:rPr>
              <a:t>-&gt;</a:t>
            </a:r>
            <a:r>
              <a:rPr lang="cs-CZ" sz="2200" i="1">
                <a:solidFill>
                  <a:schemeClr val="accent4"/>
                </a:solidFill>
              </a:rPr>
              <a:t> k identifikaci konkrétním problémům (bariér) </a:t>
            </a:r>
            <a:r>
              <a:rPr lang="cs-CZ" sz="2200" i="1">
                <a:solidFill>
                  <a:srgbClr val="FFC000"/>
                </a:solidFill>
              </a:rPr>
              <a:t>-&gt; </a:t>
            </a:r>
            <a:r>
              <a:rPr lang="cs-CZ" sz="2200" i="1">
                <a:solidFill>
                  <a:schemeClr val="accent4"/>
                </a:solidFill>
              </a:rPr>
              <a:t>nastavení podpory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</a:pPr>
            <a:endParaRPr sz="22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</a:pPr>
            <a:r>
              <a:rPr lang="cs-CZ" sz="2200">
                <a:solidFill>
                  <a:schemeClr val="dk2"/>
                </a:solidFill>
              </a:rPr>
              <a:t>Podpora musí vycházet z potřeb jedince / nicméně ne vždy cílí na jedince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200"/>
              <a:buChar char="•"/>
            </a:pPr>
            <a:r>
              <a:rPr lang="cs-CZ" sz="2200" b="1">
                <a:solidFill>
                  <a:schemeClr val="dk2"/>
                </a:solidFill>
              </a:rPr>
              <a:t>Bariéry, které jde řešit na úrovni jedince </a:t>
            </a:r>
            <a:r>
              <a:rPr lang="cs-CZ" sz="2200">
                <a:solidFill>
                  <a:srgbClr val="FFC000"/>
                </a:solidFill>
              </a:rPr>
              <a:t>-&gt;</a:t>
            </a:r>
            <a:r>
              <a:rPr lang="cs-CZ" sz="2200">
                <a:solidFill>
                  <a:schemeClr val="dk2"/>
                </a:solidFill>
              </a:rPr>
              <a:t> Cílená (sociální nebo jiná) podpora 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200"/>
              <a:buChar char="•"/>
            </a:pPr>
            <a:r>
              <a:rPr lang="cs-CZ" sz="2200" b="1">
                <a:solidFill>
                  <a:schemeClr val="dk2"/>
                </a:solidFill>
              </a:rPr>
              <a:t>Bariéry, které na úrovni jedince řešit nelze </a:t>
            </a:r>
            <a:r>
              <a:rPr lang="cs-CZ" sz="2200">
                <a:solidFill>
                  <a:srgbClr val="FFC000"/>
                </a:solidFill>
              </a:rPr>
              <a:t>-&gt;</a:t>
            </a:r>
            <a:r>
              <a:rPr lang="cs-CZ" sz="2200">
                <a:solidFill>
                  <a:schemeClr val="dk2"/>
                </a:solidFill>
              </a:rPr>
              <a:t>  Přizpůsobení pracovních podmínek </a:t>
            </a:r>
            <a:r>
              <a:rPr lang="cs-CZ" sz="2200">
                <a:solidFill>
                  <a:srgbClr val="FFC000"/>
                </a:solidFill>
              </a:rPr>
              <a:t>/ </a:t>
            </a:r>
            <a:r>
              <a:rPr lang="cs-CZ" sz="2200">
                <a:solidFill>
                  <a:schemeClr val="dk2"/>
                </a:solidFill>
              </a:rPr>
              <a:t>Podpora zaměstnavatele </a:t>
            </a:r>
            <a:r>
              <a:rPr lang="cs-CZ" sz="2200">
                <a:solidFill>
                  <a:srgbClr val="FFC000"/>
                </a:solidFill>
              </a:rPr>
              <a:t>/ </a:t>
            </a:r>
            <a:r>
              <a:rPr lang="cs-CZ" sz="2200">
                <a:solidFill>
                  <a:schemeClr val="dk2"/>
                </a:solidFill>
              </a:rPr>
              <a:t>Zaměření se na strukturální problémy </a:t>
            </a:r>
            <a:endParaRPr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200"/>
              <a:buNone/>
            </a:pPr>
            <a:endParaRPr sz="22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1200"/>
              <a:buNone/>
            </a:pPr>
            <a:r>
              <a:rPr lang="cs-CZ" sz="1200">
                <a:solidFill>
                  <a:srgbClr val="FFC000"/>
                </a:solidFill>
              </a:rPr>
              <a:t>Zdroje: Evropský pilíř sociálních práv / Doporučení Rady EU o začleňování dlouhodobě nezaměstnaných osob na trh práce / Manuál pro podporu zaměstnanosti v obci. </a:t>
            </a:r>
            <a:r>
              <a:rPr lang="cs-CZ" sz="1200" i="1">
                <a:solidFill>
                  <a:srgbClr val="FFC000"/>
                </a:solidFill>
              </a:rPr>
              <a:t>Centrum pro společenské otázky SPOT</a:t>
            </a:r>
            <a:endParaRPr sz="1200" i="1">
              <a:solidFill>
                <a:schemeClr val="dk2"/>
              </a:solidFill>
            </a:endParaRPr>
          </a:p>
        </p:txBody>
      </p:sp>
      <p:pic>
        <p:nvPicPr>
          <p:cNvPr id="244" name="Google Shape;244;g31097e7ffd9_0_4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5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g31097e7ffd9_0_5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8413" y="658250"/>
            <a:ext cx="6502475" cy="619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31097e7ffd9_0_5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65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2617</Words>
  <Application>Microsoft Office PowerPoint</Application>
  <PresentationFormat>Širokoúhlá obrazovka</PresentationFormat>
  <Paragraphs>244</Paragraphs>
  <Slides>31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31</vt:i4>
      </vt:variant>
    </vt:vector>
  </HeadingPairs>
  <TitlesOfParts>
    <vt:vector size="40" baseType="lpstr">
      <vt:lpstr>Aptos</vt:lpstr>
      <vt:lpstr>Play</vt:lpstr>
      <vt:lpstr>Times New Roman</vt:lpstr>
      <vt:lpstr>Arial</vt:lpstr>
      <vt:lpstr>Verdana</vt:lpstr>
      <vt:lpstr>Courier New</vt:lpstr>
      <vt:lpstr>Calibri</vt:lpstr>
      <vt:lpstr>Motiv Office</vt:lpstr>
      <vt:lpstr>Office Theme</vt:lpstr>
      <vt:lpstr>INTEGRAČNÍ PRACOVNÍ MÍSTA</vt:lpstr>
      <vt:lpstr>Úvod</vt:lpstr>
      <vt:lpstr>Představení integračního pracovního místa (IPM)</vt:lpstr>
      <vt:lpstr>Prezentace aplikace PowerPoint</vt:lpstr>
      <vt:lpstr>Slepé uličky aktivní politiky zaměstnanosti: přístupy na principu “práce především”</vt:lpstr>
      <vt:lpstr>Problém není jen nezaměstnanost, ale dlouhodobě  marginální postavení na trhu práce</vt:lpstr>
      <vt:lpstr>Zaměstnání není cílem, ale nástrojem pro změnu situace jedince (domácnosti)</vt:lpstr>
      <vt:lpstr>Je podstatné nabízet podporu, která řeší příčiny marginalizovaného postavení na trhu práce: umožní vystoupit z cyklu prekérních prací</vt:lpstr>
      <vt:lpstr>Prezentace aplikace PowerPoint</vt:lpstr>
      <vt:lpstr>Prezentace aplikace PowerPoint</vt:lpstr>
      <vt:lpstr>Jak to funguje prakticky?</vt:lpstr>
      <vt:lpstr>Jak to funguje prakticky?</vt:lpstr>
      <vt:lpstr>Prezentace aplikace PowerPoint</vt:lpstr>
      <vt:lpstr>Jak podporovat lidi (na IPM)?</vt:lpstr>
      <vt:lpstr>Prezentace aplikace PowerPoint</vt:lpstr>
      <vt:lpstr>Prezentace aplikace PowerPoint</vt:lpstr>
      <vt:lpstr>Jak podporovat lidi (na IPM)?</vt:lpstr>
      <vt:lpstr>Prezentace aplikace PowerPoint</vt:lpstr>
      <vt:lpstr>Zaměstnavatelé v pilotu IPM </vt:lpstr>
      <vt:lpstr>Co to znamená pro zaměstnavatele?  </vt:lpstr>
      <vt:lpstr>Prezentace aplikace PowerPoint</vt:lpstr>
      <vt:lpstr>Proč je důležitá koordinace/zasíťování/ IPM v území?</vt:lpstr>
      <vt:lpstr>Prezentace aplikace PowerPoint</vt:lpstr>
      <vt:lpstr>Prezentace aplikace PowerPoint</vt:lpstr>
      <vt:lpstr>Prezentace aplikace PowerPoint</vt:lpstr>
      <vt:lpstr>Prezentace aplikace PowerPoint</vt:lpstr>
      <vt:lpstr>HLAVNÍ BARIÉRY PRO VSTUP NA TRH PRÁCE</vt:lpstr>
      <vt:lpstr>Prezentace aplikace PowerPoint</vt:lpstr>
      <vt:lpstr>Prezentace aplikace PowerPoint</vt:lpstr>
      <vt:lpstr>Ochutnávka IPM - co se podařilo?  Příběhy zaměstnanců a pilotních lokalit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Martina Milotová</dc:creator>
  <cp:lastModifiedBy>Anna Pálová</cp:lastModifiedBy>
  <cp:revision>2</cp:revision>
  <dcterms:created xsi:type="dcterms:W3CDTF">2024-10-03T11:34:06Z</dcterms:created>
  <dcterms:modified xsi:type="dcterms:W3CDTF">2024-10-31T13:22:05Z</dcterms:modified>
</cp:coreProperties>
</file>