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101"/>
  </p:notesMasterIdLst>
  <p:sldIdLst>
    <p:sldId id="261" r:id="rId2"/>
    <p:sldId id="397" r:id="rId3"/>
    <p:sldId id="262" r:id="rId4"/>
    <p:sldId id="256" r:id="rId5"/>
    <p:sldId id="421" r:id="rId6"/>
    <p:sldId id="308" r:id="rId7"/>
    <p:sldId id="417" r:id="rId8"/>
    <p:sldId id="403" r:id="rId9"/>
    <p:sldId id="265" r:id="rId10"/>
    <p:sldId id="266" r:id="rId11"/>
    <p:sldId id="267" r:id="rId12"/>
    <p:sldId id="468" r:id="rId13"/>
    <p:sldId id="470" r:id="rId14"/>
    <p:sldId id="471" r:id="rId15"/>
    <p:sldId id="473" r:id="rId16"/>
    <p:sldId id="474" r:id="rId17"/>
    <p:sldId id="475" r:id="rId18"/>
    <p:sldId id="476" r:id="rId19"/>
    <p:sldId id="477" r:id="rId20"/>
    <p:sldId id="478" r:id="rId21"/>
    <p:sldId id="479" r:id="rId22"/>
    <p:sldId id="480" r:id="rId23"/>
    <p:sldId id="481" r:id="rId24"/>
    <p:sldId id="482" r:id="rId25"/>
    <p:sldId id="270" r:id="rId26"/>
    <p:sldId id="401" r:id="rId27"/>
    <p:sldId id="275" r:id="rId28"/>
    <p:sldId id="492" r:id="rId29"/>
    <p:sldId id="491" r:id="rId30"/>
    <p:sldId id="490" r:id="rId31"/>
    <p:sldId id="489" r:id="rId32"/>
    <p:sldId id="488" r:id="rId33"/>
    <p:sldId id="487" r:id="rId34"/>
    <p:sldId id="484" r:id="rId35"/>
    <p:sldId id="483" r:id="rId36"/>
    <p:sldId id="276" r:id="rId37"/>
    <p:sldId id="493" r:id="rId38"/>
    <p:sldId id="494" r:id="rId39"/>
    <p:sldId id="497" r:id="rId40"/>
    <p:sldId id="495" r:id="rId41"/>
    <p:sldId id="500" r:id="rId42"/>
    <p:sldId id="496" r:id="rId43"/>
    <p:sldId id="498" r:id="rId44"/>
    <p:sldId id="499" r:id="rId45"/>
    <p:sldId id="278" r:id="rId46"/>
    <p:sldId id="404" r:id="rId47"/>
    <p:sldId id="284" r:id="rId48"/>
    <p:sldId id="285" r:id="rId49"/>
    <p:sldId id="286" r:id="rId50"/>
    <p:sldId id="287" r:id="rId51"/>
    <p:sldId id="501" r:id="rId52"/>
    <p:sldId id="502" r:id="rId53"/>
    <p:sldId id="503" r:id="rId54"/>
    <p:sldId id="290" r:id="rId55"/>
    <p:sldId id="451" r:id="rId56"/>
    <p:sldId id="301" r:id="rId57"/>
    <p:sldId id="302" r:id="rId58"/>
    <p:sldId id="304" r:id="rId59"/>
    <p:sldId id="510" r:id="rId60"/>
    <p:sldId id="300" r:id="rId61"/>
    <p:sldId id="508" r:id="rId62"/>
    <p:sldId id="509" r:id="rId63"/>
    <p:sldId id="303" r:id="rId64"/>
    <p:sldId id="296" r:id="rId65"/>
    <p:sldId id="412" r:id="rId66"/>
    <p:sldId id="441" r:id="rId67"/>
    <p:sldId id="416" r:id="rId68"/>
    <p:sldId id="415" r:id="rId69"/>
    <p:sldId id="452" r:id="rId70"/>
    <p:sldId id="455" r:id="rId71"/>
    <p:sldId id="312" r:id="rId72"/>
    <p:sldId id="454" r:id="rId73"/>
    <p:sldId id="458" r:id="rId74"/>
    <p:sldId id="456" r:id="rId75"/>
    <p:sldId id="457" r:id="rId76"/>
    <p:sldId id="459" r:id="rId77"/>
    <p:sldId id="460" r:id="rId78"/>
    <p:sldId id="461" r:id="rId79"/>
    <p:sldId id="462" r:id="rId80"/>
    <p:sldId id="463" r:id="rId81"/>
    <p:sldId id="464" r:id="rId82"/>
    <p:sldId id="465" r:id="rId83"/>
    <p:sldId id="466" r:id="rId84"/>
    <p:sldId id="467" r:id="rId85"/>
    <p:sldId id="405" r:id="rId86"/>
    <p:sldId id="292" r:id="rId87"/>
    <p:sldId id="293" r:id="rId88"/>
    <p:sldId id="440" r:id="rId89"/>
    <p:sldId id="294" r:id="rId90"/>
    <p:sldId id="505" r:id="rId91"/>
    <p:sldId id="413" r:id="rId92"/>
    <p:sldId id="406" r:id="rId93"/>
    <p:sldId id="313" r:id="rId94"/>
    <p:sldId id="314" r:id="rId95"/>
    <p:sldId id="315" r:id="rId96"/>
    <p:sldId id="507" r:id="rId97"/>
    <p:sldId id="316" r:id="rId98"/>
    <p:sldId id="395" r:id="rId99"/>
    <p:sldId id="258" r:id="rId10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F8E26F-BE0A-BCD4-D687-76074AFB3FC2}" name="MPSV" initials="M" userId="MPSV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04" autoAdjust="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microsoft.com/office/2018/10/relationships/authors" Target="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B0F7A-0B95-4B93-8395-F79739DBBA86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669A7-BCB4-429C-AB40-607B5550F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40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abezpeci.cz/documents/41242/88344/vyrocni-zprava-2024.pdf/35920786-585c-52e1-d89f-7c8a24784f7e?t=1750866245841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ebevrazdy.cz/wp-content/uploads/2025/04/Souhrnna-zprava-o-sebevrazednem-jednani-a-prevenci-CR-2023-2024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ersona.upol.cz/download/nonsuicidal-self-injury-in-czech-adolescents/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v.gov.cz/clanek/vladni-program-bezpecne-detstvi-cesta-k-prevenci-nasili-ve-spolecnosti.aspx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zdravagenerace.cz/report/rizikove-chovani/" TargetMode="External"/><Relationship Id="rId4" Type="http://schemas.openxmlformats.org/officeDocument/2006/relationships/hyperlink" Target="https://policie.gov.cz/clanek/statisticke-prehledy-kriminality-za-rok-2025.aspx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2451958824001179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zdravagenerace.cz/report/socialni-site-a-gaming/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-press.cz/tiskove-zpravy/-/releases/unikatni-pruzkum-prinasi-zavazna-zjisteni-67-adolescentu-bylo-obetmi-kybersikany-a-73-mladych-lidi-z-mensin-zase-nenavistnych-projevu-online/7442324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zdravagenerace.cz/report/skolni-klima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ebevrazdy.cz/wp-content/uploads/2025/04/Souhrnna-zprava-o-sebevrazednem-jednani-a-prevenci-CR-2023-2024.pdf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-browser.hbsc.org/topics/mental-health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6359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u="sng" dirty="0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https://www.linkabezpeci.cz/documents/41242/88344/vyrocni-zprava-2024.pdf/35920786-585c-52e1-d89f-7c8a24784f7e?t=1750866245841</a:t>
            </a:r>
            <a:endParaRPr lang="en-GB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739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Data za rok 2023 - NUDZ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u="sng" dirty="0">
                <a:solidFill>
                  <a:schemeClr val="hlink"/>
                </a:solidFill>
                <a:hlinkClick r:id="rId3"/>
              </a:rPr>
              <a:t>https://sebevrazdy.cz/wp-content/uploads/2025/04/Souhrnna-zprava-o-sebevrazednem-jednani-a-prevenci-CR-2023-2024.pdf</a:t>
            </a:r>
            <a:endParaRPr lang="pl-P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UPOL - sběr 2023-2024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u="sng" dirty="0">
                <a:solidFill>
                  <a:schemeClr val="hlink"/>
                </a:solidFill>
                <a:hlinkClick r:id="rId4"/>
              </a:rPr>
              <a:t>https://persona.upol.cz/download/nonsuicidal-self-injury-in-czech-adolescents/</a:t>
            </a:r>
            <a:endParaRPr lang="pl-PL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211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MV ČR - </a:t>
            </a:r>
            <a:r>
              <a:rPr lang="en-GB" dirty="0" err="1"/>
              <a:t>statistiky</a:t>
            </a:r>
            <a:r>
              <a:rPr lang="en-GB" dirty="0"/>
              <a:t> </a:t>
            </a:r>
            <a:r>
              <a:rPr lang="en-GB" dirty="0" err="1"/>
              <a:t>kriminality</a:t>
            </a:r>
            <a:r>
              <a:rPr lang="en-GB" dirty="0"/>
              <a:t>: </a:t>
            </a:r>
            <a:r>
              <a:rPr lang="en-GB" u="sng" dirty="0">
                <a:solidFill>
                  <a:schemeClr val="hlink"/>
                </a:solidFill>
                <a:hlinkClick r:id="rId3"/>
              </a:rPr>
              <a:t>https://mv.gov.cz/clanek/vladni-program-bezpecne-detstvi-cesta-k-prevenci-nasili-ve-spolecnosti.aspx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hlink"/>
                </a:solidFill>
                <a:hlinkClick r:id="rId4"/>
              </a:rPr>
              <a:t>https://policie.gov.cz/clanek/statisticke-prehledy-kriminality-za-rok-2025.aspx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Konzumace</a:t>
            </a:r>
            <a:r>
              <a:rPr lang="en-GB" dirty="0"/>
              <a:t> </a:t>
            </a:r>
            <a:r>
              <a:rPr lang="en-GB" dirty="0" err="1"/>
              <a:t>látek</a:t>
            </a:r>
            <a:r>
              <a:rPr lang="en-GB" dirty="0"/>
              <a:t> - </a:t>
            </a:r>
            <a:r>
              <a:rPr lang="en-GB" dirty="0">
                <a:solidFill>
                  <a:schemeClr val="dk1"/>
                </a:solidFill>
              </a:rPr>
              <a:t>HBSC data za </a:t>
            </a:r>
            <a:r>
              <a:rPr lang="en-GB" dirty="0" err="1">
                <a:solidFill>
                  <a:schemeClr val="dk1"/>
                </a:solidFill>
              </a:rPr>
              <a:t>rok</a:t>
            </a:r>
            <a:r>
              <a:rPr lang="en-GB" dirty="0">
                <a:solidFill>
                  <a:schemeClr val="dk1"/>
                </a:solidFill>
              </a:rPr>
              <a:t> 2022, </a:t>
            </a:r>
            <a:r>
              <a:rPr lang="en-GB" dirty="0" err="1">
                <a:solidFill>
                  <a:schemeClr val="dk1"/>
                </a:solidFill>
              </a:rPr>
              <a:t>děti</a:t>
            </a:r>
            <a:r>
              <a:rPr lang="en-GB" dirty="0">
                <a:solidFill>
                  <a:schemeClr val="dk1"/>
                </a:solidFill>
              </a:rPr>
              <a:t> 11- 15 let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 </a:t>
            </a:r>
            <a:r>
              <a:rPr lang="en-GB" u="sng" dirty="0">
                <a:solidFill>
                  <a:schemeClr val="hlink"/>
                </a:solidFill>
                <a:hlinkClick r:id="rId5"/>
              </a:rPr>
              <a:t>https://zdravagenerace.cz/report/rizikove-chovani/</a:t>
            </a:r>
            <a:endParaRPr lang="en-GB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438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HBSC data za </a:t>
            </a:r>
            <a:r>
              <a:rPr lang="en-GB" dirty="0" err="1"/>
              <a:t>rok</a:t>
            </a:r>
            <a:r>
              <a:rPr lang="en-GB" dirty="0"/>
              <a:t> 2022, </a:t>
            </a:r>
            <a:r>
              <a:rPr lang="en-GB" dirty="0" err="1"/>
              <a:t>porovnáváno</a:t>
            </a:r>
            <a:r>
              <a:rPr lang="en-GB" dirty="0"/>
              <a:t> s r. 2018 a data UPOL </a:t>
            </a:r>
            <a:r>
              <a:rPr lang="en-GB" dirty="0" err="1">
                <a:solidFill>
                  <a:schemeClr val="dk1"/>
                </a:solidFill>
              </a:rPr>
              <a:t>sběr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dat</a:t>
            </a:r>
            <a:r>
              <a:rPr lang="en-GB" dirty="0">
                <a:solidFill>
                  <a:schemeClr val="dk1"/>
                </a:solidFill>
              </a:rPr>
              <a:t> 2022, </a:t>
            </a:r>
            <a:r>
              <a:rPr lang="en-GB" dirty="0" err="1">
                <a:solidFill>
                  <a:schemeClr val="dk1"/>
                </a:solidFill>
              </a:rPr>
              <a:t>adolescenti</a:t>
            </a:r>
            <a:r>
              <a:rPr lang="en-GB" dirty="0">
                <a:solidFill>
                  <a:schemeClr val="dk1"/>
                </a:solidFill>
              </a:rPr>
              <a:t> 15-19 let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GB" dirty="0">
                <a:solidFill>
                  <a:schemeClr val="dk1"/>
                </a:solidFill>
              </a:rPr>
              <a:t>UPOL: </a:t>
            </a:r>
            <a:r>
              <a:rPr lang="en-GB" u="sng" dirty="0">
                <a:solidFill>
                  <a:schemeClr val="hlink"/>
                </a:solidFill>
                <a:hlinkClick r:id="rId3"/>
              </a:rPr>
              <a:t>https://www.sciencedirect.com/science/article/pii/S2451958824001179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hlink"/>
                </a:solidFill>
                <a:hlinkClick r:id="rId4"/>
              </a:rPr>
              <a:t>https://zdravagenerace.cz/report/socialni-site-a-gaming/</a:t>
            </a:r>
            <a:endParaRPr lang="en-GB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765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Výzkum</a:t>
            </a:r>
            <a:r>
              <a:rPr lang="en-GB" dirty="0"/>
              <a:t> In </a:t>
            </a:r>
            <a:r>
              <a:rPr lang="en-GB" dirty="0" err="1"/>
              <a:t>Iustitia</a:t>
            </a:r>
            <a:r>
              <a:rPr lang="en-GB" dirty="0"/>
              <a:t> + </a:t>
            </a:r>
            <a:r>
              <a:rPr lang="en-GB" dirty="0" err="1"/>
              <a:t>T-mobile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věk</a:t>
            </a:r>
            <a:r>
              <a:rPr lang="en-GB" dirty="0"/>
              <a:t> 11 - 21 let, </a:t>
            </a:r>
            <a:r>
              <a:rPr lang="en-GB" dirty="0" err="1"/>
              <a:t>sběr</a:t>
            </a:r>
            <a:r>
              <a:rPr lang="en-GB" dirty="0"/>
              <a:t> </a:t>
            </a:r>
            <a:r>
              <a:rPr lang="en-GB" dirty="0" err="1"/>
              <a:t>dat</a:t>
            </a:r>
            <a:r>
              <a:rPr lang="en-GB" dirty="0"/>
              <a:t> 2025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hlink"/>
                </a:solidFill>
                <a:hlinkClick r:id="rId3"/>
              </a:rPr>
              <a:t>https://www.t-press.cz/tiskove-zpravy/-/releases/unikatni-pruzkum-prinasi-zavazna-zjisteni-67-adolescentu-bylo-obetmi-kybersikany-a-73-mladych-lidi-z-mensin-zase-nenavistnych-projevu-online/7442324</a:t>
            </a:r>
            <a:endParaRPr lang="en-GB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039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HBSC 2022, 11-15 let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hlink"/>
                </a:solidFill>
                <a:hlinkClick r:id="rId3"/>
              </a:rPr>
              <a:t>https://zdravagenerace.cz/report/skolni-klima/</a:t>
            </a:r>
            <a:endParaRPr lang="en-GB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999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data za rok 2023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u="sng" dirty="0">
                <a:solidFill>
                  <a:schemeClr val="hlink"/>
                </a:solidFill>
                <a:hlinkClick r:id="rId3"/>
              </a:rPr>
              <a:t>https://sebevrazdy.cz/wp-content/uploads/2025/04/Souhrnna-zprava-o-sebevrazednem-jednani-a-prevenci-CR-2023-2024.pdf</a:t>
            </a:r>
            <a:endParaRPr lang="pl-P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748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noProof="0" dirty="0" err="1">
                <a:solidFill>
                  <a:schemeClr val="dk1"/>
                </a:solidFill>
              </a:rPr>
              <a:t>hyperprotektivní</a:t>
            </a:r>
            <a:r>
              <a:rPr lang="cs-CZ" sz="1200" noProof="0" dirty="0">
                <a:solidFill>
                  <a:schemeClr val="dk1"/>
                </a:solidFill>
              </a:rPr>
              <a:t> rodiče, enviromentální krize, změny ve světě a rozpad hodnot, sociální sítě, </a:t>
            </a:r>
            <a:r>
              <a:rPr lang="cs-CZ" sz="1200" noProof="0" dirty="0" err="1">
                <a:solidFill>
                  <a:schemeClr val="dk1"/>
                </a:solidFill>
              </a:rPr>
              <a:t>psychiatrizace</a:t>
            </a:r>
            <a:r>
              <a:rPr lang="cs-CZ" sz="1200" noProof="0" dirty="0">
                <a:solidFill>
                  <a:schemeClr val="dk1"/>
                </a:solidFill>
              </a:rPr>
              <a:t> duševních obtíží, běžný vývoj adolescenta, biologické změny mozku v dospívání</a:t>
            </a:r>
            <a:endParaRPr lang="cs-CZ" noProof="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276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456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0948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5114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005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19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653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411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5317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5905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1548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0471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7644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100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2283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6481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59FB6-02E5-4C36-8ED1-FF2ACFAC5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627CA28-6659-203C-C072-59976799C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66BF2A8-6205-087D-BAC1-61D640B6B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D21A1A8-F70E-7758-8CF1-854B2B210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9009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97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9339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98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224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cs-CZ" altLang="cs-CZ" sz="1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1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054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813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086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8789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452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není to zpracováno jen pro ČR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u="sng" dirty="0">
                <a:solidFill>
                  <a:schemeClr val="hlink"/>
                </a:solidFill>
                <a:hlinkClick r:id="rId3"/>
              </a:rPr>
              <a:t>https://data-browser.hbsc.org/topics/mental-health/</a:t>
            </a:r>
            <a:endParaRPr lang="pl-PL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669A7-BCB4-429C-AB40-607B5550FBF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06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7AF414-24DF-FEC9-601C-9384D4658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7851A4-8390-1C49-0C89-6125C038C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36AB47-F7EF-6411-AC3E-B237A33C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09CC6B-FF82-9315-E73E-C970907BA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18C367-9266-3C1B-0FA8-A69F12C1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055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479D88-A195-737F-CB2F-4CACA878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E5F42E3-2645-FEC6-221F-7D5710F67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CA09BE-7BDF-913F-1436-EDE51D4B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2A7187-0B92-BBD4-E58C-39FBE7EC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22FD50-55CE-291A-10D3-759E05A5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07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6A873D-CFB8-C375-54FA-C74A2BE540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E549756-61FA-4473-13FE-53043E945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BE109E-5375-CD57-6D84-09D50AEA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1A8516-A979-AADE-4418-EDC729285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B39AD2-BE08-E297-363A-38ECA38F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74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C0BA8C-CE97-7FBD-3AA4-C2FFE915E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FEB480-CF42-94D8-9444-48D83CC43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589808-8607-7408-49B9-D7D41BF40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DAA942-D75C-7E05-64A4-537D4AE6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D6FC3A-2592-3BA8-DD78-607E74B9E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0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2FC0D-0214-52E6-D7B2-80FAEB4C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7CB33A-0F1E-FBCC-0D88-E87C15512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670DD2-BF5C-31A0-4ED2-5F41E383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A38A02-A58B-30D9-63FF-38C5FCF3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168F7-4571-9C7C-0662-2FDBDD82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41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8707EE-3A88-1BCB-5865-3E5A2F0F8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8A9E30-5EE7-473C-6CE7-D197F90D3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64B37F-FC46-23E9-BEE4-B2BDE51C2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634E3E-0F3E-9C0A-4B9F-1E96106FD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B42D08-B747-1775-FCC7-BAAE5DBAD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8EDABE9-471B-E2AC-20E5-E2FC4B4F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85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C4D0E-6448-D13D-82A8-32D940BAB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3AD96B-43F4-FAC8-A8AF-DFA2088E3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82C04D-8D6D-64FD-0D25-B94D4379C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E1938E-7FFC-435D-E9B8-142750A41B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3F3526D-9D8C-D36F-A7F7-9AC8A15235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D482EA2-DFF7-6D60-E44E-6922F2DF4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5CC4AF3-1415-FB48-43FE-0DA2A13ED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638578E-A1FA-8C0F-828E-632CD1BC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73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4F4B4-9FB6-F9CD-275F-F109A9CBD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730DC4B-A5A8-1699-3344-8E753CCE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982F096-45D1-A00A-EC14-7E906718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D643DF-AE00-1B88-F8CB-0899F12E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82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EC40924-D9B5-EE9B-19F6-0E7089A8C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3E20E95-D4BE-B5FC-DB53-8CC1A9417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A0B5905-620B-57CD-E7FE-E993BEC35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52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89567-EBD7-E8C2-DE42-D75176D5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DC40AB-7869-E395-EB5B-34B4F49B4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2900FB2-A1E5-33B8-DAE0-82A8BB826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83FF82B-869D-9355-9F8F-07EEE3FE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CE36DF-A52E-9D6B-CFD1-1465C6BA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378EF2-E1BB-7EE4-B71C-526CCDE7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954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D952B-CEB6-FAAA-CB82-8208B6FC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7DA70DB-7D41-E095-EA48-BC36F6310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C5457F-503C-9289-16A3-0E9B1C4A9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79B44E-98AD-4E2F-1B30-DBB6DC1A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A58-6C51-488B-AEA9-D9EE885A4FBC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E9E00A-2E5C-31CC-1533-54D7D9CDB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327630-C34F-F4A5-8DB1-525277FA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584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EEA7657-F8C3-F87B-B68F-38064F319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6380AD-28FD-49CC-268D-E73F0D759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BD09A2-0FBD-8C61-120E-7BFEB5018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CBA58-6C51-488B-AEA9-D9EE885A4FBC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2D6713-0DF6-E1D9-46A6-53A39402D7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9D3B6E-75E5-CE94-1AB3-0DFC085AB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61A8C-8695-4347-84C2-620B8F0E5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35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psv.cz/documents/20142/225517/Strategie+soci%C3%A1ln%C3%ADho+za%C4%8Dle%C5%88ov%C3%A1n%C3%AD+2021-2030_aktualizace+2023.pdf/fec71d0b-c783-53e1-4b37-b73c7d591ec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s://www.mpsv.cz/documents/20142/225517/Ak%C4%8Dn%C3%AD+pl%C3%A1n+2024-2026+Strategie+soci%C3%A1ln%C3%ADho+za%C4%8Dle%C5%88ov%C3%A1n%C3%AD+2021-2030.pdf/c5686f65-b67f-acd4-d96f-47dfb450cfc9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://www.nevypustdusi.cz/" TargetMode="External"/><Relationship Id="rId4" Type="http://schemas.openxmlformats.org/officeDocument/2006/relationships/hyperlink" Target="mailto:barbora.pse@nevypustdusi.cz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hyperlink" Target="https://cosiv.cz/cs/signaly/#kid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cietyforall.cz/akademie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2">
            <a:extLst>
              <a:ext uri="{FF2B5EF4-FFF2-40B4-BE49-F238E27FC236}">
                <a16:creationId xmlns:a16="http://schemas.microsoft.com/office/drawing/2014/main" id="{D4C38743-3FD2-7106-5684-CFC2CCB30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ovéPole 8">
            <a:extLst>
              <a:ext uri="{FF2B5EF4-FFF2-40B4-BE49-F238E27FC236}">
                <a16:creationId xmlns:a16="http://schemas.microsoft.com/office/drawing/2014/main" id="{2BD0DA24-8627-F142-3A25-95F2C9ABA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32333"/>
            <a:ext cx="6096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Duševní zdraví dětí a mládeže: Jak se může zapojit obec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2. 12. 2025</a:t>
            </a:r>
            <a:endParaRPr lang="cs-CZ" altLang="cs-CZ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076" name="TextovéPole 9">
            <a:extLst>
              <a:ext uri="{FF2B5EF4-FFF2-40B4-BE49-F238E27FC236}">
                <a16:creationId xmlns:a16="http://schemas.microsoft.com/office/drawing/2014/main" id="{425D1305-8EEF-F6DD-45B9-1E3C6C672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500246"/>
            <a:ext cx="6096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Oddělení sociální integrace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Ministerstva práce a sociálních věcí</a:t>
            </a:r>
          </a:p>
        </p:txBody>
      </p:sp>
      <p:sp>
        <p:nvSpPr>
          <p:cNvPr id="3077" name="TextovéPole 8">
            <a:extLst>
              <a:ext uri="{FF2B5EF4-FFF2-40B4-BE49-F238E27FC236}">
                <a16:creationId xmlns:a16="http://schemas.microsoft.com/office/drawing/2014/main" id="{08697AAC-8960-56BC-93BA-38CF43CC7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63818"/>
            <a:ext cx="609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www.mpsv.cz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83874"/>
            <a:ext cx="9144000" cy="778002"/>
          </a:xfrm>
        </p:spPr>
        <p:txBody>
          <a:bodyPr>
            <a:normAutofit fontScale="90000"/>
          </a:bodyPr>
          <a:lstStyle/>
          <a:p>
            <a:br>
              <a:rPr lang="cs-CZ" sz="31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400" b="1" dirty="0">
                <a:solidFill>
                  <a:schemeClr val="accent1">
                    <a:lumMod val="50000"/>
                  </a:schemeClr>
                </a:solidFill>
              </a:rPr>
              <a:t>Duševní zdraví dětí a adolescentů</a:t>
            </a:r>
            <a:endParaRPr lang="cs-CZ" sz="4400" b="1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dnadpis 6">
            <a:extLst>
              <a:ext uri="{FF2B5EF4-FFF2-40B4-BE49-F238E27FC236}">
                <a16:creationId xmlns:a16="http://schemas.microsoft.com/office/drawing/2014/main" id="{92E79342-F258-E82D-3730-2ECFE2489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12080"/>
            <a:ext cx="9144000" cy="4804325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solidFill>
                  <a:schemeClr val="accent1">
                    <a:lumMod val="50000"/>
                  </a:schemeClr>
                </a:solidFill>
              </a:rPr>
              <a:t>HBSC, 2022 (Sběr), 11–15 let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dívky reportují větší potíže v oblasti DZ než chlapci ve všech oblastech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děti z finančně zajištěných rodin vykazují lepší duševní zdraví i životní spokojenost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16 % dětí se cítí velmi často nebo pořád osamocených, častěji dívky, častěji starší děti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33 % dětí prožívá časté pocity nervozity a podrážděnosti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29 % reportuje potíže se spánkem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20 % zažívá časté bolesti hlavy</a:t>
            </a:r>
          </a:p>
        </p:txBody>
      </p:sp>
    </p:spTree>
    <p:extLst>
      <p:ext uri="{BB962C8B-B14F-4D97-AF65-F5344CB8AC3E}">
        <p14:creationId xmlns:p14="http://schemas.microsoft.com/office/powerpoint/2010/main" val="1883393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3"/>
            <a:ext cx="9144000" cy="78740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Monitoring NUDZ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74;p16">
            <a:extLst>
              <a:ext uri="{FF2B5EF4-FFF2-40B4-BE49-F238E27FC236}">
                <a16:creationId xmlns:a16="http://schemas.microsoft.com/office/drawing/2014/main" id="{C7DA9A2E-470E-6F65-6BDE-092513D691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2430" y="1617133"/>
            <a:ext cx="7959599" cy="4908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776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98E7F-A6C5-12D5-F1EC-8C0353922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283C29-A8EC-919C-DB7C-5268F514CA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3"/>
            <a:ext cx="9144000" cy="787400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Data z Linky bezpečí za rok 2024</a:t>
            </a:r>
            <a:endParaRPr lang="cs-CZ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9AF1478A-70BF-F0F0-E8F4-63A08E8E9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81;p17" title="Snímek obrazovky 2025-09-22 v 22.05.12.png">
            <a:extLst>
              <a:ext uri="{FF2B5EF4-FFF2-40B4-BE49-F238E27FC236}">
                <a16:creationId xmlns:a16="http://schemas.microsoft.com/office/drawing/2014/main" id="{B75E737A-EE3C-FC84-7813-2DDBE63C30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5851" y="1867706"/>
            <a:ext cx="6940295" cy="4615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12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37813-830F-D480-95F9-26A2B9968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7160A9-3061-F519-C6B8-7A10021D2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3"/>
            <a:ext cx="9144000" cy="78740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Sebepoškozování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478DDB6D-FC46-C01B-A683-55358A915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298B311-B1E6-CD29-8682-C4FC8019B241}"/>
              </a:ext>
            </a:extLst>
          </p:cNvPr>
          <p:cNvSpPr txBox="1"/>
          <p:nvPr/>
        </p:nvSpPr>
        <p:spPr>
          <a:xfrm>
            <a:off x="658368" y="1894023"/>
            <a:ext cx="8915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12–15 let je věk, kdy nejčastěji začíná sebepoškozování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4x častěji jsou ve věku 14–17 let hospitalizovány dívky než chlapci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sebepoškozování se vyskytuje u 17 % adolescentů, 13 % mladých dospělých a 5,5 % dospělých</a:t>
            </a:r>
          </a:p>
          <a:p>
            <a:pPr marL="457200" lvl="0" indent="-342900">
              <a:buSzPts val="1800"/>
              <a:buChar char="●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výzkum UPOL u adolescentů 11–20 let reportuje 30 % dívek a 10 % chlapců se zkušeností se sebepoškozováním v posledním roce</a:t>
            </a:r>
          </a:p>
          <a:p>
            <a:pPr marL="914400" lvl="1" indent="-317500">
              <a:buSzPts val="1400"/>
              <a:buChar char="○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nejrizikovější skupinou jsou dívky 13–15 let</a:t>
            </a:r>
          </a:p>
        </p:txBody>
      </p:sp>
    </p:spTree>
    <p:extLst>
      <p:ext uri="{BB962C8B-B14F-4D97-AF65-F5344CB8AC3E}">
        <p14:creationId xmlns:p14="http://schemas.microsoft.com/office/powerpoint/2010/main" val="2952851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ADE37-0C75-4811-EC00-B64C9A03D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749B33-6487-36AD-1F99-B93657135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99752"/>
            <a:ext cx="9144000" cy="596731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Děti a rizikové chování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7DD86A88-E634-F85F-50D1-32DAC0CE6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0CEB991-2B43-AF74-414C-B8B9D955A635}"/>
              </a:ext>
            </a:extLst>
          </p:cNvPr>
          <p:cNvSpPr txBox="1"/>
          <p:nvPr/>
        </p:nvSpPr>
        <p:spPr>
          <a:xfrm>
            <a:off x="530352" y="1947546"/>
            <a:ext cx="86113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Počet dětí stíhaných za násilnou kriminalitu vzrostl při porovnání stejného období let 2019 a 2024 o 26 % (1159 dětí v roce 2024)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Počet registrovaných trestných činů páchaných dětmi stoupl o 23 % (724 dětí v roce 2024)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Snižuje se konzumace alkoholu a klasických cigaret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Naopak roste obliba </a:t>
            </a:r>
            <a:r>
              <a:rPr lang="cs-CZ" sz="2400" dirty="0" err="1">
                <a:solidFill>
                  <a:schemeClr val="accent1">
                    <a:lumMod val="50000"/>
                  </a:schemeClr>
                </a:solidFill>
              </a:rPr>
              <a:t>vapování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 (alespoň 1x týdně </a:t>
            </a:r>
            <a:r>
              <a:rPr lang="cs-CZ" sz="2400" dirty="0" err="1">
                <a:solidFill>
                  <a:schemeClr val="accent1">
                    <a:lumMod val="50000"/>
                  </a:schemeClr>
                </a:solidFill>
              </a:rPr>
              <a:t>vapuje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 každý desátý 15letý)</a:t>
            </a:r>
          </a:p>
          <a:p>
            <a:pPr marL="457200" lvl="0" indent="-342900">
              <a:buSzPts val="1800"/>
              <a:buChar char="●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Energetické nápoje – 2 a více týdně pije 13 % a denně pije 4 % dětí (11–15 let)</a:t>
            </a:r>
          </a:p>
        </p:txBody>
      </p:sp>
    </p:spTree>
    <p:extLst>
      <p:ext uri="{BB962C8B-B14F-4D97-AF65-F5344CB8AC3E}">
        <p14:creationId xmlns:p14="http://schemas.microsoft.com/office/powerpoint/2010/main" val="3305478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99453-2635-F8C8-3E4E-4D6A86E7D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F4B708-BC39-3FA7-5F94-BE4C5D555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3"/>
            <a:ext cx="9144000" cy="78740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Online svět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83FA8E26-943D-3CA9-332F-BB72BC1DE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6E05B8A-83B8-E11D-4C9C-952222B8725C}"/>
              </a:ext>
            </a:extLst>
          </p:cNvPr>
          <p:cNvSpPr txBox="1"/>
          <p:nvPr/>
        </p:nvSpPr>
        <p:spPr>
          <a:xfrm>
            <a:off x="1044702" y="1780116"/>
            <a:ext cx="814501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250" lvl="0" indent="-342900"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Problematické užívání sociálních sítí vykazuje 8 % dětí ve věku 11–15 let</a:t>
            </a: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jedná se o nárůst oproti předchozím letům </a:t>
            </a: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větší riziko u dívek</a:t>
            </a:r>
          </a:p>
          <a:p>
            <a:pPr marL="47625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48 % chlapců hraje PC hry každý den</a:t>
            </a: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13 % chlapců a 5 % dívek projevuje známky problematického hraní PC her</a:t>
            </a:r>
          </a:p>
          <a:p>
            <a:pPr marL="47625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35 % dospívajících někdy obdrželo online explicitní obsah</a:t>
            </a:r>
          </a:p>
          <a:p>
            <a:pPr marL="47625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12 % má zkušenost s online vyhrožováním</a:t>
            </a:r>
          </a:p>
          <a:p>
            <a:pPr marL="47625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11 % sdílelo osobní videa s neznámými lidmi</a:t>
            </a:r>
          </a:p>
          <a:p>
            <a:pPr marL="47625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11 % sdílelo nahé fotografie s blízkými osobami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47625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přítomnost příznaků deprese a úzkostí u adolescentů je spojená s vyšším výskytem online rizikového chování</a:t>
            </a:r>
          </a:p>
          <a:p>
            <a:pPr marL="47625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podporující rodičovský vztah snižuje pravděpodobnost výskytu online rizikového chování</a:t>
            </a:r>
          </a:p>
        </p:txBody>
      </p:sp>
    </p:spTree>
    <p:extLst>
      <p:ext uri="{BB962C8B-B14F-4D97-AF65-F5344CB8AC3E}">
        <p14:creationId xmlns:p14="http://schemas.microsoft.com/office/powerpoint/2010/main" val="2388609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4D7C7-02C0-10A9-A8D5-967F1242C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C4906-889F-47F9-1DAA-3EEC6112D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3"/>
            <a:ext cx="9144000" cy="733891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Kyberšikana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B3077678-74A9-283C-BF4B-99BB7B12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435E92B-E007-DB95-6772-27B31848DAC5}"/>
              </a:ext>
            </a:extLst>
          </p:cNvPr>
          <p:cNvSpPr txBox="1"/>
          <p:nvPr/>
        </p:nvSpPr>
        <p:spPr>
          <a:xfrm>
            <a:off x="859536" y="2224546"/>
            <a:ext cx="82821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Až 94 % adolescentů bylo za posledních 12 měsíců vystaveno nenávistným projevům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63 % dětí a mladých lidí z ohrožených skupin je těmto projevům na internetu vystaveno dokonce jednou týdně a častěji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67 % adolescentů zažilo na vlastní kůži kyberšikanu – více než čtvrtina se s tím ale nikomu nesvěřila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Nejčastěji míří nenávistné projevy proti Ukrajincům (50 %) a LGBT+ lidem (43 %)</a:t>
            </a:r>
          </a:p>
        </p:txBody>
      </p:sp>
    </p:spTree>
    <p:extLst>
      <p:ext uri="{BB962C8B-B14F-4D97-AF65-F5344CB8AC3E}">
        <p14:creationId xmlns:p14="http://schemas.microsoft.com/office/powerpoint/2010/main" val="1757309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B9A0E-16AE-01CF-9124-EA3D9CE8F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88AE2E-B1F2-3F2D-CB4C-DB7727E7A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3"/>
            <a:ext cx="9144000" cy="78740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Škola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EDF219BC-6F3C-4387-D32B-E311EFCF5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5B9B0AE-773E-17D3-2B9B-3247C9756D2F}"/>
              </a:ext>
            </a:extLst>
          </p:cNvPr>
          <p:cNvSpPr txBox="1"/>
          <p:nvPr/>
        </p:nvSpPr>
        <p:spPr>
          <a:xfrm>
            <a:off x="557784" y="1780116"/>
            <a:ext cx="995781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42900">
              <a:buSzPts val="1800"/>
              <a:buChar char="●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40 % dětí (11–15 let) se do školy netěší</a:t>
            </a:r>
          </a:p>
          <a:p>
            <a:pPr marL="914400" lvl="1" indent="-317500">
              <a:buSzPts val="1400"/>
              <a:buChar char="○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s věkem se podíl zvyšuje (11 let – 28 %, 15 let – 46 %)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od roku 2010 se podíl dětí, které se do školy těší výrazně snížil (18 % v roce 2010 -&gt; 9 % v roce 2022)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spokojenější jsou ve škole děti z úplných rodin a na gymnáziích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v porovnání s EU a světem jsme hluboko pod průměrem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přibližně třetina českých chlapců a dívek cítí, že se může spolehnout na své spolužáky a pouze polovina dětí uvádí, že svým učitelům důvěřuje (52 %)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Vnímání vrstevníků a učitelů je horší u dívek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Česko na spodu světového žebříčku důvěry ve spolužáky a učitele</a:t>
            </a:r>
          </a:p>
        </p:txBody>
      </p:sp>
    </p:spTree>
    <p:extLst>
      <p:ext uri="{BB962C8B-B14F-4D97-AF65-F5344CB8AC3E}">
        <p14:creationId xmlns:p14="http://schemas.microsoft.com/office/powerpoint/2010/main" val="1064946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B73D4-6C20-E20B-F7E2-2BB291F5F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6BD9F-DF5C-6AF5-2DBA-25C279685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3"/>
            <a:ext cx="9144000" cy="78740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Sebevraždy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340C5238-319F-E7E4-194C-7FFFD21CE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469CF82-B2C9-E34A-A707-61AB66CCF7DE}"/>
              </a:ext>
            </a:extLst>
          </p:cNvPr>
          <p:cNvSpPr txBox="1"/>
          <p:nvPr/>
        </p:nvSpPr>
        <p:spPr>
          <a:xfrm>
            <a:off x="713232" y="1867821"/>
            <a:ext cx="85839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42900">
              <a:buSzPts val="1800"/>
              <a:buChar char="●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Až 3000 případů hospitalizace pro úmyslné sebepoškození, přičemž více než čtvrtinu všech hospitalizací představují dívky ve věku 10–19 let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Celosvětová míra sebevražd je u mužů více než dvakrát vyšší než u žen</a:t>
            </a:r>
          </a:p>
          <a:p>
            <a:pPr marL="457200" lvl="0" indent="-342900">
              <a:buSzPts val="1800"/>
              <a:buChar char="●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Ve věku 15–29 let je sebevražda příčinou každého čtvrtého úmrtí</a:t>
            </a:r>
          </a:p>
        </p:txBody>
      </p:sp>
    </p:spTree>
    <p:extLst>
      <p:ext uri="{BB962C8B-B14F-4D97-AF65-F5344CB8AC3E}">
        <p14:creationId xmlns:p14="http://schemas.microsoft.com/office/powerpoint/2010/main" val="1153446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C78E3-BA0C-7CDA-7173-FE40CA2D6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EF8F8A-7D72-9885-6732-E8C14AF2F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3"/>
            <a:ext cx="9144000" cy="78740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Příčiny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56FB9F33-3179-3F86-14FC-E82A8F0FE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23;p24">
            <a:extLst>
              <a:ext uri="{FF2B5EF4-FFF2-40B4-BE49-F238E27FC236}">
                <a16:creationId xmlns:a16="http://schemas.microsoft.com/office/drawing/2014/main" id="{318A8F8C-A29C-9724-D1E5-F4F00BBAFE0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92711">
            <a:off x="771852" y="1832774"/>
            <a:ext cx="3143387" cy="1726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4;p24">
            <a:extLst>
              <a:ext uri="{FF2B5EF4-FFF2-40B4-BE49-F238E27FC236}">
                <a16:creationId xmlns:a16="http://schemas.microsoft.com/office/drawing/2014/main" id="{9896C467-9EEA-1A6B-3686-7526A34B3CB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9262" y="1617131"/>
            <a:ext cx="2684262" cy="253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9;p24">
            <a:extLst>
              <a:ext uri="{FF2B5EF4-FFF2-40B4-BE49-F238E27FC236}">
                <a16:creationId xmlns:a16="http://schemas.microsoft.com/office/drawing/2014/main" id="{130E24D8-0953-9491-62AA-FBB762C7C03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75320" y="1617131"/>
            <a:ext cx="2545082" cy="253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5;p24">
            <a:extLst>
              <a:ext uri="{FF2B5EF4-FFF2-40B4-BE49-F238E27FC236}">
                <a16:creationId xmlns:a16="http://schemas.microsoft.com/office/drawing/2014/main" id="{EF76ED1B-40D9-81BE-73EC-8D81AC39121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4689" y="4293478"/>
            <a:ext cx="2444271" cy="228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6;p24">
            <a:extLst>
              <a:ext uri="{FF2B5EF4-FFF2-40B4-BE49-F238E27FC236}">
                <a16:creationId xmlns:a16="http://schemas.microsoft.com/office/drawing/2014/main" id="{BF465383-BCAD-E347-8EE8-7F7C373E34E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34343" y="4422034"/>
            <a:ext cx="2235032" cy="215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7;p24">
            <a:extLst>
              <a:ext uri="{FF2B5EF4-FFF2-40B4-BE49-F238E27FC236}">
                <a16:creationId xmlns:a16="http://schemas.microsoft.com/office/drawing/2014/main" id="{8842A09F-8A58-EEAB-0427-C7BA217716B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68302" y="4404205"/>
            <a:ext cx="2175276" cy="217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8;p24">
            <a:extLst>
              <a:ext uri="{FF2B5EF4-FFF2-40B4-BE49-F238E27FC236}">
                <a16:creationId xmlns:a16="http://schemas.microsoft.com/office/drawing/2014/main" id="{4D5C9F31-3CBD-A93C-6EAF-5DFC6349966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75320" y="4293478"/>
            <a:ext cx="2545081" cy="2286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321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961" y="956345"/>
            <a:ext cx="9462780" cy="5901655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 algn="l">
              <a:lnSpc>
                <a:spcPct val="115000"/>
              </a:lnSpc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Program: </a:t>
            </a:r>
          </a:p>
          <a:p>
            <a:pPr lvl="0" algn="l">
              <a:lnSpc>
                <a:spcPct val="115000"/>
              </a:lnSpc>
            </a:pP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9:00–9:10 | Úvodní slovo a představení programu</a:t>
            </a:r>
          </a:p>
          <a:p>
            <a:pPr lvl="0" algn="l">
              <a:lnSpc>
                <a:spcPct val="115000"/>
              </a:lnSpc>
            </a:pP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9:10–9:30 | Aktuální stav duševního zdraví dětí a mládeže v ČR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– Mgr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Magdaléna Lukasová – Národní ústav duševního zdraví – NÚDZ</a:t>
            </a:r>
          </a:p>
          <a:p>
            <a:pPr lvl="0" algn="l">
              <a:lnSpc>
                <a:spcPct val="115000"/>
              </a:lnSpc>
            </a:pP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9:30–9:50 | Jak posilovat duševní pohodu v komunitách: přístupy WHO a praxe Nevypusť duši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– Mgr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Barbora Pšenicová a Mgr.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etra Kutálková PhD. – Nevypusť duši</a:t>
            </a:r>
          </a:p>
          <a:p>
            <a:pPr lvl="0" algn="l">
              <a:lnSpc>
                <a:spcPct val="115000"/>
              </a:lnSpc>
            </a:pP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9:50–10:10 | Terénní přístupy a práce s rodinami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– Mgr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Pavlína Bláhová – Fokus Vysočina </a:t>
            </a:r>
          </a:p>
          <a:p>
            <a:pPr algn="l">
              <a:lnSpc>
                <a:spcPct val="115000"/>
              </a:lnSpc>
            </a:pP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10:10–10:30 | </a:t>
            </a: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Týmy duševního zdraví pro děti – pilotní projekty a zkušenosti – Kutnohorsko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–  Mgr. Ondřej Matějka – ředitel </a:t>
            </a: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Eduzměny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Kutnohorsko</a:t>
            </a:r>
          </a:p>
          <a:p>
            <a:pPr lvl="0" algn="l">
              <a:lnSpc>
                <a:spcPct val="115000"/>
              </a:lnSpc>
            </a:pP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10:30–10:50 Prevence a včasná pomoc v komunitě: co mohou obce udělat pro duševní zdraví mladých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–  </a:t>
            </a:r>
            <a:br>
              <a:rPr lang="cs-CZ" sz="16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Mgr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Martina Koplová – SOFA</a:t>
            </a:r>
          </a:p>
          <a:p>
            <a:pPr algn="l">
              <a:lnSpc>
                <a:spcPct val="115000"/>
              </a:lnSpc>
            </a:pP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10:50–11:10 | </a:t>
            </a: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Týmy duševního zdraví pro děti – pilotní projekty a zkušenosti – Mostecko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– Mgr. Jan Panocha – vedoucí týmu TDZD</a:t>
            </a:r>
            <a:endParaRPr lang="cs-CZ" sz="1600" b="1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l">
              <a:lnSpc>
                <a:spcPct val="115000"/>
              </a:lnSpc>
            </a:pP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11:10–11:30 | Multidisciplinární péče o děti a adolescenty v krizi: služby, prevence a nové nástroje podpory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–  PhDr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Markéta Školoudová – Zahrada pro duši, Centrum duševního zdraví pro děti a adolescenty Praha</a:t>
            </a:r>
          </a:p>
          <a:p>
            <a:pPr lvl="0" algn="l">
              <a:lnSpc>
                <a:spcPct val="115000"/>
              </a:lnSpc>
            </a:pP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11:50–12:00 | Závěrečná diskuse a prostor pro dotazy</a:t>
            </a:r>
          </a:p>
          <a:p>
            <a:pPr lvl="0" algn="l">
              <a:lnSpc>
                <a:spcPct val="115000"/>
              </a:lnSpc>
            </a:pPr>
            <a:endParaRPr lang="cs-CZ" sz="1050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998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AA528-12D6-ED1B-C511-89DFF1413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E619F5-D627-89CC-846B-9A7FCFB96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3"/>
            <a:ext cx="9144000" cy="78740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 mohou dělat obce?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EBA5A74B-AC23-9CE7-4D6F-FABD3266F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AC718B0-ABDF-9030-550E-D5A7D81E34C8}"/>
              </a:ext>
            </a:extLst>
          </p:cNvPr>
          <p:cNvSpPr txBox="1"/>
          <p:nvPr/>
        </p:nvSpPr>
        <p:spPr>
          <a:xfrm>
            <a:off x="808216" y="1889844"/>
            <a:ext cx="8536951" cy="4697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1️⃣</a:t>
            </a:r>
            <a:r>
              <a:rPr lang="cs-CZ" sz="2400" b="1" dirty="0">
                <a:solidFill>
                  <a:schemeClr val="dk1"/>
                </a:solidFill>
              </a:rPr>
              <a:t> 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Zvyšovat povědomí a destigmatizovat téma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Pořádat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osvětové kampaně, přednášky a diskuse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 pro rodiče, učitele i veřejnost (např. „Týden duševního zdraví“ nebo tematické měsíce).</a:t>
            </a:r>
            <a:br>
              <a:rPr lang="cs-CZ" sz="2000" dirty="0">
                <a:solidFill>
                  <a:schemeClr val="accent1">
                    <a:lumMod val="50000"/>
                  </a:schemeClr>
                </a:solidFill>
              </a:rPr>
            </a:br>
            <a:endParaRPr lang="cs-CZ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Podporovat projekty, které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mluví o duševním zdraví otevřeně a srozumitelně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, např. v knihovnách, komunitních centrech či školách.</a:t>
            </a:r>
            <a:br>
              <a:rPr lang="cs-CZ" sz="2000" dirty="0">
                <a:solidFill>
                  <a:schemeClr val="accent1">
                    <a:lumMod val="50000"/>
                  </a:schemeClr>
                </a:solidFill>
              </a:rPr>
            </a:br>
            <a:endParaRPr lang="cs-CZ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Zapojit mladé lidi do kampaní –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peer (vrstevnické) programy, mladí ambasadoři duševního zdraví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br>
              <a:rPr lang="cs-CZ" sz="2000" dirty="0">
                <a:solidFill>
                  <a:schemeClr val="accent1">
                    <a:lumMod val="50000"/>
                  </a:schemeClr>
                </a:solidFill>
              </a:rPr>
            </a:br>
            <a:endParaRPr lang="cs-CZ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Cíl: odstranit stigma, zvýšit informovanost a normalizovat péči o psychické zdraví</a:t>
            </a:r>
          </a:p>
        </p:txBody>
      </p:sp>
    </p:spTree>
    <p:extLst>
      <p:ext uri="{BB962C8B-B14F-4D97-AF65-F5344CB8AC3E}">
        <p14:creationId xmlns:p14="http://schemas.microsoft.com/office/powerpoint/2010/main" val="439794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F2D9B-C64F-46B8-01F3-8E4FEA45B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8905BB-B2A4-E2D6-C97C-FD471340D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3"/>
            <a:ext cx="9144000" cy="78740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 mohou dělat obce?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DA00091A-0281-A5EF-EFD8-C83C225C3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B38D70A-A87E-3A60-3B5C-2791FB4C0EE5}"/>
              </a:ext>
            </a:extLst>
          </p:cNvPr>
          <p:cNvSpPr txBox="1"/>
          <p:nvPr/>
        </p:nvSpPr>
        <p:spPr>
          <a:xfrm>
            <a:off x="768096" y="1617133"/>
            <a:ext cx="8785098" cy="5051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2️⃣ Podpora škol – kde potíže nejčastěji vznikají nebo se projeví</a:t>
            </a:r>
          </a:p>
          <a:p>
            <a:pPr marL="4826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Spolufinancovat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školní psychology, speciální pedagogy, metodiky prevence, sociální pedagogy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 nebo rozšíření jejich úvazků.</a:t>
            </a:r>
          </a:p>
          <a:p>
            <a:pPr marL="482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Podporovat a financovat zavedení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supervize pro učitele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 a podporovat vznik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školních </a:t>
            </a:r>
            <a:r>
              <a:rPr lang="cs-CZ" sz="2000" b="1" dirty="0" err="1">
                <a:solidFill>
                  <a:schemeClr val="accent1">
                    <a:lumMod val="50000"/>
                  </a:schemeClr>
                </a:solidFill>
              </a:rPr>
              <a:t>wellbeing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 týmů.</a:t>
            </a:r>
            <a:endParaRPr lang="cs-CZ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482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Podporovat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preventivní programy a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programy sociálně-emočního učení 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pro žáky.</a:t>
            </a:r>
            <a:endParaRPr lang="cs-CZ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82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Podpořit zřizování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klidových zón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, relaxačních prostor, koutků důvěry, pomoci školám získat finance na modernizaci prostředí, investovat do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bezpečného venkovního prostoru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, hřiště, zeleně.</a:t>
            </a:r>
          </a:p>
          <a:p>
            <a:pPr marL="482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Nabízet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vzdělávání pro učitele a ředitele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 o duševním zdraví a práci s dětmi v krizi.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Cíl: vytvořit školu jako bezpečné místo, kde si děti mohou říct o pomoc</a:t>
            </a:r>
          </a:p>
        </p:txBody>
      </p:sp>
    </p:spTree>
    <p:extLst>
      <p:ext uri="{BB962C8B-B14F-4D97-AF65-F5344CB8AC3E}">
        <p14:creationId xmlns:p14="http://schemas.microsoft.com/office/powerpoint/2010/main" val="2289224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72D88-AB03-5D2E-B898-DD62A0A95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3119F-7C91-927D-D89C-873546252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3"/>
            <a:ext cx="9144000" cy="78740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 mohou dělat obce?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F98BC14-25CE-99B9-0A2C-8B70BC9A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FEEB154-4DC7-D01F-0725-D79640E94A48}"/>
              </a:ext>
            </a:extLst>
          </p:cNvPr>
          <p:cNvSpPr txBox="1"/>
          <p:nvPr/>
        </p:nvSpPr>
        <p:spPr>
          <a:xfrm>
            <a:off x="759597" y="1637792"/>
            <a:ext cx="7962138" cy="4697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3️⃣ Podpora služeb a sítí pomoci v komunitě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Mapovat, jaké služby v oblasti duševního zdraví ve městě existují (psychologové, krizová centra, neziskové organizace).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Podpořit vznik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kontaktních center, nízkoprahových poraden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 nebo spolupráci s místními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organizacemi duševního zdraví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Financovat nebo propagovat 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bezplatné poradenské linky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, místní krizová centra či mobilní týmy.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Obec může být koordinátorem sítě podpory: 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školy ↔ OSPOD ↔ psychologové ↔ NNO ↔ pediatři ↔ volnočasové organizace a může organizovat kulaté stoly, case-konference, společné strategie.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Cíl: zlepšit dostupnost pomoci a vytvořit přirozený systém včasné podpory</a:t>
            </a:r>
          </a:p>
        </p:txBody>
      </p:sp>
    </p:spTree>
    <p:extLst>
      <p:ext uri="{BB962C8B-B14F-4D97-AF65-F5344CB8AC3E}">
        <p14:creationId xmlns:p14="http://schemas.microsoft.com/office/powerpoint/2010/main" val="1409892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DE739-96BE-2D59-33FA-39567F24F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EBF197-74A4-A55A-0325-0672D7985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3"/>
            <a:ext cx="9144000" cy="78740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 mohou dělat obce?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208AB8-363D-C7E7-25BB-679E860C3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63B0CAD-4070-7823-CED1-9AC1F9D3CD60}"/>
              </a:ext>
            </a:extLst>
          </p:cNvPr>
          <p:cNvSpPr txBox="1"/>
          <p:nvPr/>
        </p:nvSpPr>
        <p:spPr>
          <a:xfrm>
            <a:off x="850392" y="1427449"/>
            <a:ext cx="8501634" cy="5265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4️⃣ Podpora 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rodin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Nabízet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kurzy, školení nebo besedy rodičovských dovedností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(např. jak mluvit s dospívajícím, jak rozpoznat úzkost/depresi, rizika internetu, jak posilovat duševní odolnost dětí apod.).</a:t>
            </a:r>
          </a:p>
          <a:p>
            <a:pPr marL="4254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Financovat nebo spolufinancovat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psychologické či poradenské služby v místě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. Nabídnout bezplatné nebo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dotované konzultační hodiny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pro rodiče či děti.</a:t>
            </a:r>
          </a:p>
          <a:p>
            <a:pPr marL="4445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Vytvářet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prostor, kde mohou rodiny trávit čas spolu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: budovat kvalitní hřiště, komunitní zahrady, parky, podporovat rodinná centra, kde mohou rodiče sdílet zkušenosti, organizovat společné akce (komunitní dny, kreativní dílny, sportovní odpoledne).</a:t>
            </a:r>
          </a:p>
          <a:p>
            <a:pPr marL="4445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Nabízet podporu pro zranitelné rodiny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: zřídit kontaktní místo pro rodiny v krizi, spolupracovat s OSPOD, neziskovkami, psychologickými službami, poskytnout rychlou pomoc (např. možnost krátkodobého doučování, podporu samoživitelům, pomoc s administrativou).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Cíl: posílit stabilitu a bezpečí v rodinách</a:t>
            </a:r>
          </a:p>
        </p:txBody>
      </p:sp>
    </p:spTree>
    <p:extLst>
      <p:ext uri="{BB962C8B-B14F-4D97-AF65-F5344CB8AC3E}">
        <p14:creationId xmlns:p14="http://schemas.microsoft.com/office/powerpoint/2010/main" val="432563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82157-4492-3E42-0F90-911BD9D88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0D1B3E-D6B8-520A-F28C-5DB9B54E2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9733"/>
            <a:ext cx="9144000" cy="787400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 může obec dělat hned?</a:t>
            </a:r>
            <a:endParaRPr lang="cs-CZ" sz="4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686CB874-5A4D-0141-BACC-D4C1DFCAF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9B1AAA3-9A57-E395-649E-8E1AD0BBB3E7}"/>
              </a:ext>
            </a:extLst>
          </p:cNvPr>
          <p:cNvSpPr txBox="1"/>
          <p:nvPr/>
        </p:nvSpPr>
        <p:spPr>
          <a:xfrm>
            <a:off x="1133856" y="1809048"/>
            <a:ext cx="800785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Uspořádat setkání se školami, psychology a neziskovkami ve svém regionu – propojit aktéry.</a:t>
            </a:r>
            <a:br>
              <a:rPr lang="cs-CZ" sz="2400" dirty="0">
                <a:solidFill>
                  <a:schemeClr val="accent1">
                    <a:lumMod val="50000"/>
                  </a:schemeClr>
                </a:solidFill>
              </a:rPr>
            </a:br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Zmapovat, jaké služby a podpory už existují a co chybí.</a:t>
            </a:r>
            <a:br>
              <a:rPr lang="cs-CZ" sz="2400" dirty="0">
                <a:solidFill>
                  <a:schemeClr val="accent1">
                    <a:lumMod val="50000"/>
                  </a:schemeClr>
                </a:solidFill>
              </a:rPr>
            </a:br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Vytvořit místní plán podpory duševního zdraví dětí a mládeže (např. jako součást komunitního plánu zdraví a sociálních služeb).</a:t>
            </a:r>
            <a:br>
              <a:rPr lang="cs-CZ" sz="2400" dirty="0">
                <a:solidFill>
                  <a:schemeClr val="accent1">
                    <a:lumMod val="50000"/>
                  </a:schemeClr>
                </a:solidFill>
              </a:rPr>
            </a:br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Vyčlenit malé granty pro preventivní a osvětové projekty zaměřené na </a:t>
            </a:r>
            <a:r>
              <a:rPr lang="cs-CZ" sz="2400" dirty="0" err="1">
                <a:solidFill>
                  <a:schemeClr val="accent1">
                    <a:lumMod val="50000"/>
                  </a:schemeClr>
                </a:solidFill>
              </a:rPr>
              <a:t>wellbeing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 mladých.</a:t>
            </a:r>
          </a:p>
        </p:txBody>
      </p:sp>
    </p:spTree>
    <p:extLst>
      <p:ext uri="{BB962C8B-B14F-4D97-AF65-F5344CB8AC3E}">
        <p14:creationId xmlns:p14="http://schemas.microsoft.com/office/powerpoint/2010/main" val="3457125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60206"/>
            <a:ext cx="9144000" cy="52998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3200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defRPr/>
            </a:pPr>
            <a:r>
              <a:rPr lang="cs-CZ" sz="32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Mgr</a:t>
            </a:r>
            <a:r>
              <a:rPr lang="cs-CZ" sz="3200" b="1" dirty="0">
                <a:solidFill>
                  <a:schemeClr val="accent1">
                    <a:lumMod val="50000"/>
                  </a:schemeClr>
                </a:solidFill>
              </a:rPr>
              <a:t>. Magdaléna Lukasová</a:t>
            </a:r>
            <a:endParaRPr lang="cs-CZ" sz="3200" b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2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Vedoucí pracovní skupiny pro výzkum duševního zdraví dětí a adolescentů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2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NÚDZ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3200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Magdalena.Lukasova@nudz.cz</a:t>
            </a:r>
          </a:p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en-GB" sz="3200" u="sng" dirty="0">
                <a:solidFill>
                  <a:schemeClr val="hlink"/>
                </a:solidFill>
              </a:rPr>
              <a:t>www.dzda.cz</a:t>
            </a:r>
            <a:endParaRPr lang="en-GB" sz="3200" dirty="0"/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3200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Google Shape;56;p13">
            <a:extLst>
              <a:ext uri="{FF2B5EF4-FFF2-40B4-BE49-F238E27FC236}">
                <a16:creationId xmlns:a16="http://schemas.microsoft.com/office/drawing/2014/main" id="{285A517F-C217-3656-E8B6-7A6311417627}"/>
              </a:ext>
            </a:extLst>
          </p:cNvPr>
          <p:cNvSpPr/>
          <p:nvPr/>
        </p:nvSpPr>
        <p:spPr>
          <a:xfrm>
            <a:off x="3709416" y="5358384"/>
            <a:ext cx="4773168" cy="932687"/>
          </a:xfrm>
          <a:custGeom>
            <a:avLst/>
            <a:gdLst/>
            <a:ahLst/>
            <a:cxnLst/>
            <a:rect l="l" t="t" r="r" b="b"/>
            <a:pathLst>
              <a:path w="4315315" h="759024" extrusionOk="0">
                <a:moveTo>
                  <a:pt x="0" y="0"/>
                </a:moveTo>
                <a:lnTo>
                  <a:pt x="4315316" y="0"/>
                </a:lnTo>
                <a:lnTo>
                  <a:pt x="4315316" y="759025"/>
                </a:lnTo>
                <a:lnTo>
                  <a:pt x="0" y="759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48829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858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276" y="3912395"/>
            <a:ext cx="3437671" cy="1071192"/>
          </a:xfrm>
        </p:spPr>
        <p:txBody>
          <a:bodyPr anchor="b">
            <a:noAutofit/>
          </a:bodyPr>
          <a:lstStyle/>
          <a:p>
            <a:pPr marL="0" indent="0" algn="ctr">
              <a:buNone/>
            </a:pPr>
            <a:r>
              <a:rPr lang="cs-CZ" altLang="cs-CZ" sz="2800" dirty="0">
                <a:solidFill>
                  <a:schemeClr val="bg1"/>
                </a:solidFill>
              </a:rPr>
              <a:t>Barbora Pšenicová</a:t>
            </a:r>
          </a:p>
          <a:p>
            <a:pPr marL="0" indent="0" algn="ctr">
              <a:buNone/>
            </a:pPr>
            <a:r>
              <a:rPr lang="cs-CZ" sz="2800" dirty="0">
                <a:solidFill>
                  <a:schemeClr val="bg1"/>
                </a:solidFill>
              </a:rPr>
              <a:t>Petra Kutálková</a:t>
            </a:r>
            <a:endParaRPr lang="cs-CZ" sz="2800" dirty="0">
              <a:solidFill>
                <a:srgbClr val="FFFFFF"/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8402789C-A0C5-BE2E-26AE-636C81393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796" y="2480650"/>
            <a:ext cx="7287001" cy="1104522"/>
          </a:xfrm>
        </p:spPr>
        <p:txBody>
          <a:bodyPr anchor="t">
            <a:normAutofit fontScale="90000"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Jak posilovat duševní pohodu v komunitách: přístupy WHO a praxe Nevypusť duši</a:t>
            </a:r>
          </a:p>
        </p:txBody>
      </p:sp>
      <p:pic>
        <p:nvPicPr>
          <p:cNvPr id="8" name="Obrázek 7" descr="Obsah obrázku Grafika, Písmo, logo, design&#10;&#10;Obsah vygenerovaný umělou inteligencí může být nesprávný.">
            <a:extLst>
              <a:ext uri="{FF2B5EF4-FFF2-40B4-BE49-F238E27FC236}">
                <a16:creationId xmlns:a16="http://schemas.microsoft.com/office/drawing/2014/main" id="{3557345E-3D41-C4B9-29B4-CA50E6C8A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24" y="4672297"/>
            <a:ext cx="3520391" cy="176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13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76530"/>
            <a:ext cx="9144000" cy="798716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Je potřeba transformovat péči o duševní zdraví.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628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6DD52-A032-F8DF-1C13-EE06DC23E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201A08-475C-04DC-7573-8A8B82298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0186"/>
            <a:ext cx="9144000" cy="798716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Kdo to říká?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24EDE71F-7372-323E-CCEE-75BA2D701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D704A18-665C-E4E5-FFCF-58186553D6FA}"/>
              </a:ext>
            </a:extLst>
          </p:cNvPr>
          <p:cNvSpPr txBox="1"/>
          <p:nvPr/>
        </p:nvSpPr>
        <p:spPr>
          <a:xfrm>
            <a:off x="916686" y="2053218"/>
            <a:ext cx="6094476" cy="372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273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55"/>
              <a:buChar char="●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Evropská komise</a:t>
            </a:r>
          </a:p>
          <a:p>
            <a:pPr marL="457200" lvl="0" indent="-3273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55"/>
              <a:buChar char="●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Ministerstvo zdravotnictví</a:t>
            </a:r>
          </a:p>
          <a:p>
            <a:pPr marL="457200" lvl="0" indent="-3273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55"/>
              <a:buChar char="●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Ministerstvo školství, mládeže a tělovýchovy</a:t>
            </a:r>
          </a:p>
          <a:p>
            <a:pPr marL="457200" lvl="0" indent="-3273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55"/>
              <a:buChar char="●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Rada EU a členské státy EU</a:t>
            </a:r>
          </a:p>
          <a:p>
            <a:pPr marL="457200" lvl="0" indent="-32734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55"/>
              <a:buChar char="●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Světová zdravotnická organizace</a:t>
            </a:r>
          </a:p>
          <a:p>
            <a:pPr marL="457200" lvl="0" indent="-327342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555"/>
              <a:buChar char="●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Úřad vlády České republiky</a:t>
            </a:r>
          </a:p>
        </p:txBody>
      </p:sp>
    </p:spTree>
    <p:extLst>
      <p:ext uri="{BB962C8B-B14F-4D97-AF65-F5344CB8AC3E}">
        <p14:creationId xmlns:p14="http://schemas.microsoft.com/office/powerpoint/2010/main" val="1328617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9982C-3627-DA04-FB9B-7F0B4DCFD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B3EB64-EF79-FB0F-D75B-88C50A155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0186"/>
            <a:ext cx="9144000" cy="798716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Návrhy na řešení existují …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B9626A82-2F73-D0CF-B571-516723887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E2EDC5B-D91F-AE15-E5B5-7FBB049BE226}"/>
              </a:ext>
            </a:extLst>
          </p:cNvPr>
          <p:cNvSpPr txBox="1"/>
          <p:nvPr/>
        </p:nvSpPr>
        <p:spPr>
          <a:xfrm>
            <a:off x="953262" y="1788831"/>
            <a:ext cx="8556498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Model péče o duševní zdraví nesmí být omezen pouze na lékařský model (WHO, 2022 / 2025).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Musíme vycházet z vícevrstevnatého modelu podpůrné sítě WHO z roku 2009 (Service organization pyramid for optimal mix of services for mental health) a zahrnout můžeme celé spektrum intervencí (Mazrek &amp; Haggerty, 1994).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Dle Suchého a Světláka (2024) potřebujeme nový narativ, stejně jako nový koncept a infrastrukturu především preventivní péče.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Zplnomocnit musíme stávající aktéry v systému okolo dítěte, a propojovat dostupné informace a odborníky*ice do nového způsobu fungování – ne tedy cestou růstu kapacit a informací, ale cestou jejich propojení mezi sebou a redefinicí jejich role v oblasti péče o duševní zdraví a posílení jejich kapacit (Global Psychology Alliance, 2023).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Péče se musí posunout to komunit, které dokáží péči udělat dostupnější a přínosnější, a měla by být řízena koordinovanou sítí služeb (WHO 2025).</a:t>
            </a:r>
          </a:p>
        </p:txBody>
      </p:sp>
    </p:spTree>
    <p:extLst>
      <p:ext uri="{BB962C8B-B14F-4D97-AF65-F5344CB8AC3E}">
        <p14:creationId xmlns:p14="http://schemas.microsoft.com/office/powerpoint/2010/main" val="1480048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7563"/>
            <a:ext cx="9144000" cy="757237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Metodická podpora krajům a obcím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25613"/>
            <a:ext cx="9144000" cy="467518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kern="100" dirty="0">
                <a:solidFill>
                  <a:schemeClr val="accent1">
                    <a:lumMod val="50000"/>
                  </a:schemeClr>
                </a:solidFill>
                <a:ea typeface="Calibri"/>
                <a:cs typeface="Arial"/>
              </a:rPr>
              <a:t>MPSV – oddělení sociální integrace </a:t>
            </a:r>
            <a:r>
              <a:rPr lang="cs-CZ" sz="2400" kern="100" dirty="0">
                <a:solidFill>
                  <a:schemeClr val="accent1">
                    <a:lumMod val="50000"/>
                  </a:schemeClr>
                </a:solidFill>
                <a:ea typeface="Calibri"/>
                <a:cs typeface="Arial"/>
              </a:rPr>
              <a:t>koordinuje a monitoruje realizaci Strategie sociálního začleňování a z ní vyplývajících Akčních plánů → </a:t>
            </a:r>
            <a:r>
              <a:rPr lang="cs-CZ" sz="2400" b="1" kern="100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kontakt s terénem je pro nás důležitý.</a:t>
            </a:r>
            <a:endParaRPr lang="cs-CZ" sz="2400" kern="100" dirty="0">
              <a:solidFill>
                <a:schemeClr val="accent1">
                  <a:lumMod val="50000"/>
                </a:schemeClr>
              </a:solidFill>
              <a:effectLst/>
              <a:ea typeface="Calibri"/>
              <a:cs typeface="Times New Roman"/>
            </a:endParaRPr>
          </a:p>
          <a:p>
            <a:pPr marL="0" indent="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</a:rPr>
              <a:t>Strategické dokumenty </a:t>
            </a:r>
            <a:r>
              <a:rPr lang="cs-CZ" sz="2400" kern="100" dirty="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</a:rPr>
              <a:t>zastřešující v ČR hlavní oblasti sociálního začleňování jsou: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Strategie sociálního začleňování 2021–2030</a:t>
            </a:r>
            <a:r>
              <a:rPr lang="cs-CZ" sz="2400" kern="100" dirty="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</a:rPr>
              <a:t> schválená usnesením vlády ČR </a:t>
            </a:r>
            <a:endParaRPr lang="cs-CZ" kern="100" dirty="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0" indent="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kern="100" dirty="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</a:rPr>
              <a:t>č. 55 ze dne 20. ledna 2020</a:t>
            </a:r>
            <a:endParaRPr lang="cs-CZ" dirty="0">
              <a:solidFill>
                <a:schemeClr val="accent1">
                  <a:lumMod val="50000"/>
                </a:schemeClr>
              </a:solidFill>
              <a:ea typeface="Calibri"/>
              <a:cs typeface="Arial"/>
            </a:endParaRPr>
          </a:p>
          <a:p>
            <a:pPr marL="0" indent="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Akční plán 2024–2026</a:t>
            </a:r>
            <a:r>
              <a:rPr lang="cs-CZ" sz="24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</a:rPr>
              <a:t> </a:t>
            </a:r>
            <a:r>
              <a:rPr lang="cs-CZ" sz="2400" kern="100" dirty="0">
                <a:solidFill>
                  <a:schemeClr val="accent1">
                    <a:lumMod val="50000"/>
                  </a:schemeClr>
                </a:solidFill>
                <a:effectLst/>
                <a:ea typeface="Calibri"/>
                <a:cs typeface="Arial"/>
              </a:rPr>
              <a:t>Strategie sociálního začleňování 2021–2030 schválený vládou ČR usnesením č. 8 ze dne 3. ledna 2024 (vždy na období tří let, obsahuje soubor opatření, jejichž realizace vede k naplnění cílů Strategie).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2400" kern="1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413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EC12C-BA24-7EFD-5653-AD05D3858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D3076E-D65D-8834-39D1-6A63B2887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798716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Prostředí je třeba měnit tak, aby lidem otevíralo více možností pro podporu duševního zdraví.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42F032EA-6A8D-2661-2F4D-589DC909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582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508E6-A36D-60F9-B2F2-7C3AFB9BD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5E566B46-012B-C44B-1F0C-113F5CBB5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D532615-A74B-D509-27FF-859E1062E19B}"/>
              </a:ext>
            </a:extLst>
          </p:cNvPr>
          <p:cNvSpPr txBox="1"/>
          <p:nvPr/>
        </p:nvSpPr>
        <p:spPr>
          <a:xfrm>
            <a:off x="1653159" y="1634758"/>
            <a:ext cx="88856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i="1" dirty="0">
                <a:solidFill>
                  <a:schemeClr val="accent1">
                    <a:lumMod val="50000"/>
                  </a:schemeClr>
                </a:solidFill>
              </a:rPr>
              <a:t>Duševní zdraví není jen osobní vlastností jednotlivce. </a:t>
            </a:r>
          </a:p>
          <a:p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Souvisí s kvalitou vztahů, životních podmínek i kulturního a politického kontextu, ve kterém žijeme. Účinná prevence duševních obtíží se proto musí zaměřovat na celý systém – od konkrétních událostí a vzorců chování, přes pravidla a podpůrné služby, až po  sdílené příběhy (narativy) a nepsané normy, které určují, co je považováno za přijatelné, bezpečné a dostupné.</a:t>
            </a:r>
          </a:p>
        </p:txBody>
      </p:sp>
    </p:spTree>
    <p:extLst>
      <p:ext uri="{BB962C8B-B14F-4D97-AF65-F5344CB8AC3E}">
        <p14:creationId xmlns:p14="http://schemas.microsoft.com/office/powerpoint/2010/main" val="1802782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2DF69-41A8-A682-BD29-1268EDCFA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A4FBC4-4460-C44D-DDC4-431C5D3ED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91594"/>
            <a:ext cx="9144000" cy="798716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V praxi to znamená …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FC1F64F7-A900-1BA8-DC80-6133C6213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111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4424F-25CC-12B3-6269-7A4E3407F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E989F791-CA7D-37F3-C6F0-9F77AE10B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92;p20" title="Poslouchejme děti, když s námi mluví - ledovec - naležato (7).jpg">
            <a:extLst>
              <a:ext uri="{FF2B5EF4-FFF2-40B4-BE49-F238E27FC236}">
                <a16:creationId xmlns:a16="http://schemas.microsoft.com/office/drawing/2014/main" id="{72472A90-8DB3-F9F1-1B08-54FF32ABDE2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549" y="808523"/>
            <a:ext cx="8470231" cy="5938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9734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19A63-C662-8C82-9E02-CB65FF3A1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D39CA-58B4-8DE6-36A2-1B732EAD2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73306"/>
            <a:ext cx="9144000" cy="798716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Navrhli jsme jednoduché nástroje, které mění představy o poskytování péče.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60D84D09-1216-E636-B743-36611A354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865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4D61D-04B7-9977-592D-523B40047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46268BF7-7ED9-F119-89C7-EEB2E4885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14;p24">
            <a:extLst>
              <a:ext uri="{FF2B5EF4-FFF2-40B4-BE49-F238E27FC236}">
                <a16:creationId xmlns:a16="http://schemas.microsoft.com/office/drawing/2014/main" id="{67B70ACD-E546-42E4-8D08-3A9584843D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6352" y="666750"/>
            <a:ext cx="6382511" cy="6191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40376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062" y="766425"/>
            <a:ext cx="10515600" cy="934360"/>
          </a:xfrm>
        </p:spPr>
        <p:txBody>
          <a:bodyPr>
            <a:normAutofit/>
          </a:bodyPr>
          <a:lstStyle/>
          <a:p>
            <a:r>
              <a:rPr lang="cs" sz="4000" b="1" dirty="0">
                <a:solidFill>
                  <a:schemeClr val="accent1">
                    <a:lumMod val="50000"/>
                  </a:schemeClr>
                </a:solidFill>
              </a:rPr>
              <a:t>Patří nám to …</a:t>
            </a:r>
            <a:endParaRPr lang="cs-CZ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20;p25">
            <a:extLst>
              <a:ext uri="{FF2B5EF4-FFF2-40B4-BE49-F238E27FC236}">
                <a16:creationId xmlns:a16="http://schemas.microsoft.com/office/drawing/2014/main" id="{C1E05105-BC10-FA10-1398-FB0CF463CF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807" y="1750466"/>
            <a:ext cx="5296130" cy="470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1;p25">
            <a:extLst>
              <a:ext uri="{FF2B5EF4-FFF2-40B4-BE49-F238E27FC236}">
                <a16:creationId xmlns:a16="http://schemas.microsoft.com/office/drawing/2014/main" id="{A203E58D-36C7-3DD5-8251-B656CD921B5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4344" y="1527048"/>
            <a:ext cx="3877056" cy="4925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845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2842A-2000-B46D-457C-A806969CE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B76A39-62ED-5DEB-4EE1-FF256D6E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26" y="885297"/>
            <a:ext cx="10515600" cy="93436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1">
                    <a:lumMod val="50000"/>
                  </a:schemeClr>
                </a:solidFill>
              </a:rPr>
              <a:t>Známe své hranice a možnosti …</a:t>
            </a:r>
            <a:endParaRPr lang="cs-CZ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4E915E5F-7D0A-426F-9FF1-D6495F879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28;p26">
            <a:extLst>
              <a:ext uri="{FF2B5EF4-FFF2-40B4-BE49-F238E27FC236}">
                <a16:creationId xmlns:a16="http://schemas.microsoft.com/office/drawing/2014/main" id="{FE72D402-5335-F243-5BBA-E3B00E5D3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070" y="1740804"/>
            <a:ext cx="3693700" cy="4934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7;p26">
            <a:extLst>
              <a:ext uri="{FF2B5EF4-FFF2-40B4-BE49-F238E27FC236}">
                <a16:creationId xmlns:a16="http://schemas.microsoft.com/office/drawing/2014/main" id="{6F5B22F0-78AB-8F60-4294-FD9F465D84F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5201" y="1740804"/>
            <a:ext cx="3869463" cy="4934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937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B8031-6319-0F25-29FD-A373FCFA1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F875AF-FD9D-F0C0-B56D-AF84DF53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662" y="940161"/>
            <a:ext cx="10515600" cy="93436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Pracujeme s nejistotou …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CEDBAF22-FF1C-8C2D-3A06-4A0C12BB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34;p27">
            <a:extLst>
              <a:ext uri="{FF2B5EF4-FFF2-40B4-BE49-F238E27FC236}">
                <a16:creationId xmlns:a16="http://schemas.microsoft.com/office/drawing/2014/main" id="{761B8CCE-CD90-3349-DC69-F0B17AF0DC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3044" y="1947672"/>
            <a:ext cx="3410436" cy="471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5;p27">
            <a:extLst>
              <a:ext uri="{FF2B5EF4-FFF2-40B4-BE49-F238E27FC236}">
                <a16:creationId xmlns:a16="http://schemas.microsoft.com/office/drawing/2014/main" id="{321BD56D-C356-3614-9C9D-ED930C91676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5665" y="1874521"/>
            <a:ext cx="3328415" cy="4791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779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0FCDA-FD5C-472F-E581-66CB5E0E4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2DA2F4-B71B-1FC1-636C-BA63FEF6E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662" y="940161"/>
            <a:ext cx="10515600" cy="934360"/>
          </a:xfrm>
        </p:spPr>
        <p:txBody>
          <a:bodyPr>
            <a:normAutofit/>
          </a:bodyPr>
          <a:lstStyle/>
          <a:p>
            <a:r>
              <a:rPr lang="cs" sz="4000" b="1" dirty="0">
                <a:solidFill>
                  <a:schemeClr val="accent1">
                    <a:lumMod val="50000"/>
                  </a:schemeClr>
                </a:solidFill>
              </a:rPr>
              <a:t>Spolupracujeme …</a:t>
            </a:r>
            <a:endParaRPr lang="cs-CZ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FB78D4EC-B425-87F4-1F2C-6F1318046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43;p28">
            <a:extLst>
              <a:ext uri="{FF2B5EF4-FFF2-40B4-BE49-F238E27FC236}">
                <a16:creationId xmlns:a16="http://schemas.microsoft.com/office/drawing/2014/main" id="{8950CC15-A93C-6755-4BFA-B895B53D297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172" y="1874520"/>
            <a:ext cx="4488900" cy="213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4;p28">
            <a:extLst>
              <a:ext uri="{FF2B5EF4-FFF2-40B4-BE49-F238E27FC236}">
                <a16:creationId xmlns:a16="http://schemas.microsoft.com/office/drawing/2014/main" id="{892B02CF-D25A-334F-47B2-3BC197266F1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5485" y="4023359"/>
            <a:ext cx="2476274" cy="2484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1;p28">
            <a:extLst>
              <a:ext uri="{FF2B5EF4-FFF2-40B4-BE49-F238E27FC236}">
                <a16:creationId xmlns:a16="http://schemas.microsoft.com/office/drawing/2014/main" id="{551CDD9E-4AE0-878B-E719-E05F57B7F4D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4302" y="2096390"/>
            <a:ext cx="3219033" cy="434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2;p28">
            <a:extLst>
              <a:ext uri="{FF2B5EF4-FFF2-40B4-BE49-F238E27FC236}">
                <a16:creationId xmlns:a16="http://schemas.microsoft.com/office/drawing/2014/main" id="{BECB459A-50C4-477D-0678-E93948B64FC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50480" y="2096389"/>
            <a:ext cx="3219033" cy="4340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777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černobílá, osoba, černá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6FAD98CE-B064-5173-F505-2D063D1A72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45" y="666750"/>
            <a:ext cx="8495071" cy="754659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347" y="2209406"/>
            <a:ext cx="9355666" cy="2615863"/>
          </a:xfrm>
          <a:effectLst>
            <a:softEdge rad="635000"/>
          </a:effectLst>
        </p:spPr>
        <p:txBody>
          <a:bodyPr>
            <a:normAutofit fontScale="90000"/>
          </a:bodyPr>
          <a:lstStyle/>
          <a:p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9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31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Duševní zdraví dětí a mládeže: Jak se může zapojit obec</a:t>
            </a:r>
            <a:br>
              <a:rPr lang="cs-CZ" altLang="cs-CZ" sz="4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2. </a:t>
            </a: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12</a:t>
            </a: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. 2025</a:t>
            </a: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302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2F8CC-703A-E8AF-AF25-49514D8F1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B62E69-3030-78FE-ACE5-4E7691EF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94" y="1013313"/>
            <a:ext cx="10515600" cy="93436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Změnu totiž vidíme, když …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B36A9CD0-002B-E985-3174-CED31513C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246133A-7C10-E742-D490-E309B5D19F55}"/>
              </a:ext>
            </a:extLst>
          </p:cNvPr>
          <p:cNvSpPr txBox="1"/>
          <p:nvPr/>
        </p:nvSpPr>
        <p:spPr>
          <a:xfrm>
            <a:off x="960120" y="1997838"/>
            <a:ext cx="818159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školník ve škole začne ráno děti zdravit.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… ředitelka rozhodne o tom, že se děti nemusí přezouvat.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… služby v obci pracující s dětmi; berou nízkoprahové zařízení jako parťáka, který může intervenovat a věnovat se jiným tématům.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… </a:t>
            </a:r>
            <a:r>
              <a:rPr lang="cs-CZ" sz="2400" dirty="0" err="1">
                <a:solidFill>
                  <a:schemeClr val="accent1">
                    <a:lumMod val="50000"/>
                  </a:schemeClr>
                </a:solidFill>
              </a:rPr>
              <a:t>volnočas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 v regionu nabídne prostory rodičům na svépomocnou skupinu.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… místostarosta obce má zájem podporovat odolnost obyvatel a hledá možnosti.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… do sítě podpory se zapojí místní farář i pediatr*</a:t>
            </a:r>
            <a:r>
              <a:rPr lang="cs-CZ" sz="2400" dirty="0" err="1">
                <a:solidFill>
                  <a:schemeClr val="accent1">
                    <a:lumMod val="50000"/>
                  </a:schemeClr>
                </a:solidFill>
              </a:rPr>
              <a:t>ička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03844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470CF-4D43-231C-5367-F8B1AB326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51B160-7A23-2180-61CD-88B9CB2A5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50" y="1077321"/>
            <a:ext cx="10515600" cy="93436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Už teď ale víme, že potřebujeme ještě víc…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878271C9-B542-96D4-2CBB-E23B04847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10E2B18-9E8A-BFC1-75D7-B27C0387D91E}"/>
              </a:ext>
            </a:extLst>
          </p:cNvPr>
          <p:cNvSpPr txBox="1"/>
          <p:nvPr/>
        </p:nvSpPr>
        <p:spPr>
          <a:xfrm>
            <a:off x="950976" y="2274838"/>
            <a:ext cx="81907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Začínáme hledat další cesty, jak vědomě podporovat odolnost komunit.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Odolná komunita je ta, která má silné schopnosti adaptovat se, spolupracovat a společně reagovat na změny.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V oblasti DZ to znamená existenci sociálních, organizačních a kulturních podmínek, které umožňují lidem předcházet psychickým obtížím, zvládat zátěž a zotavovat se z krizí – a to nejen individuálně, ale kolektivně. </a:t>
            </a:r>
          </a:p>
        </p:txBody>
      </p:sp>
      <p:sp>
        <p:nvSpPr>
          <p:cNvPr id="8" name="Google Shape;157;p30">
            <a:extLst>
              <a:ext uri="{FF2B5EF4-FFF2-40B4-BE49-F238E27FC236}">
                <a16:creationId xmlns:a16="http://schemas.microsoft.com/office/drawing/2014/main" id="{61332740-7DD0-6AB2-2EE6-7A263BE3DCF2}"/>
              </a:ext>
            </a:extLst>
          </p:cNvPr>
          <p:cNvSpPr txBox="1"/>
          <p:nvPr/>
        </p:nvSpPr>
        <p:spPr>
          <a:xfrm>
            <a:off x="1340754" y="4779452"/>
            <a:ext cx="8583900" cy="7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 i="1" dirty="0">
                <a:solidFill>
                  <a:schemeClr val="accent1">
                    <a:lumMod val="50000"/>
                  </a:schemeClr>
                </a:solidFill>
              </a:rPr>
              <a:t>Jinými slovy: komunita je odolná, když vytváří prostředí, které lidem umožňuje najít pomoc, zapojit se a společně zvládat zátěž či krize.</a:t>
            </a:r>
            <a:endParaRPr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Google Shape;158;p30">
            <a:extLst>
              <a:ext uri="{FF2B5EF4-FFF2-40B4-BE49-F238E27FC236}">
                <a16:creationId xmlns:a16="http://schemas.microsoft.com/office/drawing/2014/main" id="{8001B688-3AEC-FD1C-B584-EDA1871DD5A7}"/>
              </a:ext>
            </a:extLst>
          </p:cNvPr>
          <p:cNvSpPr txBox="1"/>
          <p:nvPr/>
        </p:nvSpPr>
        <p:spPr>
          <a:xfrm>
            <a:off x="8711800" y="5780679"/>
            <a:ext cx="16689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dirty="0">
                <a:solidFill>
                  <a:schemeClr val="dk2"/>
                </a:solidFill>
              </a:rPr>
              <a:t>*Kirby ( ), Ungar (2018)</a:t>
            </a:r>
            <a:endParaRPr sz="12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06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EC136-6B09-4CC8-33DC-F1F904F52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E6F710-9465-EC85-C857-AB12409D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038" y="1031601"/>
            <a:ext cx="10515600" cy="93436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Hledáme parťáky :)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03493AF9-DB95-DA2C-4D4E-7681327EC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9D8B44A-619C-C6BE-4336-397747AA326D}"/>
              </a:ext>
            </a:extLst>
          </p:cNvPr>
          <p:cNvSpPr txBox="1"/>
          <p:nvPr/>
        </p:nvSpPr>
        <p:spPr>
          <a:xfrm>
            <a:off x="1002038" y="2921168"/>
            <a:ext cx="6094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Jste z Plzeňska nebo Vysočiny?</a:t>
            </a:r>
          </a:p>
          <a:p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Ozvěte se nám: babora.pse@nevypustdusi.cz</a:t>
            </a:r>
          </a:p>
        </p:txBody>
      </p:sp>
    </p:spTree>
    <p:extLst>
      <p:ext uri="{BB962C8B-B14F-4D97-AF65-F5344CB8AC3E}">
        <p14:creationId xmlns:p14="http://schemas.microsoft.com/office/powerpoint/2010/main" val="7353342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EBA03-E16D-04E3-2C6E-101797407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7BA0D1-9C0C-B674-899C-852BD3A2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02" y="940161"/>
            <a:ext cx="10515600" cy="934360"/>
          </a:xfrm>
        </p:spPr>
        <p:txBody>
          <a:bodyPr>
            <a:normAutofit/>
          </a:bodyPr>
          <a:lstStyle/>
          <a:p>
            <a:r>
              <a:rPr lang="cs" sz="4000" b="1" dirty="0">
                <a:solidFill>
                  <a:schemeClr val="accent1">
                    <a:lumMod val="50000"/>
                  </a:schemeClr>
                </a:solidFill>
              </a:rPr>
              <a:t>A co můžete tedy udělat?</a:t>
            </a:r>
            <a:endParaRPr lang="cs-CZ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76C6D6-9F96-5C85-BD1C-4B35A1B25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71;p32">
            <a:extLst>
              <a:ext uri="{FF2B5EF4-FFF2-40B4-BE49-F238E27FC236}">
                <a16:creationId xmlns:a16="http://schemas.microsoft.com/office/drawing/2014/main" id="{24DA0EDE-BA09-DF08-1FC9-703D6287B8E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854" y="2003846"/>
            <a:ext cx="3916434" cy="46255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03BCD9F-A566-FFC0-447A-2D23DF41E376}"/>
              </a:ext>
            </a:extLst>
          </p:cNvPr>
          <p:cNvSpPr txBox="1"/>
          <p:nvPr/>
        </p:nvSpPr>
        <p:spPr>
          <a:xfrm>
            <a:off x="4894326" y="2003846"/>
            <a:ext cx="609447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Duševní zdraví a odolná komunita se stane vaší prioritou, nejde totiž o vlastnost jednotlivce.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Využijete inspiraci mnoha nástrojů z našich luh a hájů.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Zvážíte možnosti a podmínky vaší lokality – upravíte nástroje.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Ke změně prostředí přispějete tím, že:</a:t>
            </a:r>
          </a:p>
          <a:p>
            <a:pPr marL="914400" lvl="1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○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budete mít odvahu.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spojíte se s aktivními lidmi u vás.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budete mít znalost své sítě služeb.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společně vymyslíte, jaké jsou možnosti.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podpoříte kooperaci. </a:t>
            </a:r>
          </a:p>
        </p:txBody>
      </p:sp>
    </p:spTree>
    <p:extLst>
      <p:ext uri="{BB962C8B-B14F-4D97-AF65-F5344CB8AC3E}">
        <p14:creationId xmlns:p14="http://schemas.microsoft.com/office/powerpoint/2010/main" val="3953616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87447-B561-79CD-6DB9-9B1AEB400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66B753-F485-6154-9C46-C8CA2E2E2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02" y="734850"/>
            <a:ext cx="10515600" cy="792198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Zdroje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7BC7EB95-D973-7803-4FD4-4DB3FFB00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E6B74AA-4EF9-19F2-809B-611BA003559A}"/>
              </a:ext>
            </a:extLst>
          </p:cNvPr>
          <p:cNvSpPr txBox="1"/>
          <p:nvPr/>
        </p:nvSpPr>
        <p:spPr>
          <a:xfrm>
            <a:off x="599702" y="1544376"/>
            <a:ext cx="7806690" cy="511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Evropská komise. (2023). Communication from the Commission to the European Parliament, the Council, the European Economic and Social Committee and the Committee of the Regions on a Comprehensive Approach to Mental Health.</a:t>
            </a: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Kirby, N. E. (2025). Strengthening community resilience through participation – a conceptual exploration. Environmental Sociology.</a:t>
            </a: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Ministerstvo zdravotnictví. (2019). Návrh na komplexní systémové řešení oblasti kvality péče a naplňování práv pacientů ve zdravotních službách.</a:t>
            </a: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Ministerstvo školství, mládeže a tělovýchovy. (2024). Cílená opatření v oblasti systémové podpory dětského duševního zdraví.</a:t>
            </a:r>
          </a:p>
          <a:p>
            <a:pPr lvl="0">
              <a:lnSpc>
                <a:spcPct val="95000"/>
              </a:lnSpc>
              <a:spcBef>
                <a:spcPts val="1200"/>
              </a:spcBef>
              <a:buSzPts val="523"/>
            </a:pP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Rada EU a členské státy EU. (2018). Strategie EU pro mládež na období 2019–2027.</a:t>
            </a: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Světová zdravotnická organizace. (2021). Comprehensive Mental Health Action Plan 2013–2030.</a:t>
            </a: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Světová zdravotnická organizace. (2021). Guidance on Community Mental Health Services. Promoting person-</a:t>
            </a:r>
            <a:r>
              <a:rPr lang="cs-CZ" sz="1200" dirty="0" err="1">
                <a:solidFill>
                  <a:schemeClr val="accent1">
                    <a:lumMod val="50000"/>
                  </a:schemeClr>
                </a:solidFill>
              </a:rPr>
              <a:t>centred</a:t>
            </a: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 and rights-based approaches.</a:t>
            </a: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Světová zdravotnická organizace. (2022). </a:t>
            </a:r>
            <a:r>
              <a:rPr lang="cs-CZ" sz="1200" dirty="0" err="1">
                <a:solidFill>
                  <a:schemeClr val="accent1">
                    <a:lumMod val="50000"/>
                  </a:schemeClr>
                </a:solidFill>
              </a:rPr>
              <a:t>World</a:t>
            </a: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 Mental Health Report: Transforming Mental Health for All.</a:t>
            </a: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Světová zdravotnická organizace. (2023). Mental Health: Promoting and Protecting Human Rights. </a:t>
            </a: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Světová zdravotnická organizace. (2025). Guidance on Mental Health Policy and Strategic Action Plans: Module 2: Key Reform Areas, Directives, Strategies, and Actions for Mental Health Policy and Strategic Action Plans.</a:t>
            </a: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Ungar, M. (2023). What Works: A Manual for Designing Programs that Build Resilience. Halifax, Canada: Resilience Research Centre.</a:t>
            </a:r>
          </a:p>
          <a:p>
            <a:pPr lv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523"/>
            </a:pP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Úřad vlády České republiky, Ministerstvo zdravotnictví. (2020). Národní akční plán pro duševní zdraví 2020–2030.</a:t>
            </a:r>
          </a:p>
        </p:txBody>
      </p:sp>
    </p:spTree>
    <p:extLst>
      <p:ext uri="{BB962C8B-B14F-4D97-AF65-F5344CB8AC3E}">
        <p14:creationId xmlns:p14="http://schemas.microsoft.com/office/powerpoint/2010/main" val="26962084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98148"/>
            <a:ext cx="9144000" cy="468343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​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2B16540-88BB-3CF9-C64B-BD6EEB48177F}"/>
              </a:ext>
            </a:extLst>
          </p:cNvPr>
          <p:cNvSpPr txBox="1"/>
          <p:nvPr/>
        </p:nvSpPr>
        <p:spPr>
          <a:xfrm>
            <a:off x="603504" y="1728216"/>
            <a:ext cx="5815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dirty="0"/>
              <a:t>​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61250A3-787B-CDD5-3CC5-BBEA95D19F2D}"/>
              </a:ext>
            </a:extLst>
          </p:cNvPr>
          <p:cNvSpPr txBox="1"/>
          <p:nvPr/>
        </p:nvSpPr>
        <p:spPr>
          <a:xfrm>
            <a:off x="1726692" y="2176272"/>
            <a:ext cx="879805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chemeClr val="accent1">
                    <a:lumMod val="50000"/>
                  </a:schemeClr>
                </a:solidFill>
              </a:rPr>
              <a:t>Mgr. Barbora Pšenicová  </a:t>
            </a:r>
          </a:p>
          <a:p>
            <a:pPr algn="ctr"/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Ředitelka Nevypusť duši</a:t>
            </a:r>
          </a:p>
          <a:p>
            <a:pPr algn="ctr"/>
            <a:r>
              <a:rPr lang="cs-CZ" sz="280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barbora.pse@nevypustdusi.cz</a:t>
            </a:r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cs-CZ" sz="28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Mgr. Petra Kutálková PhD.</a:t>
            </a:r>
            <a:endParaRPr 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Designérka a výzkumnice</a:t>
            </a:r>
          </a:p>
          <a:p>
            <a:pPr algn="ctr"/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cs-CZ" sz="2800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www.nevypustdusi.cz</a:t>
            </a:r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Obrázek 13" descr="Obsah obrázku Grafika, Písmo, logo, design&#10;&#10;Obsah vygenerovaný umělou inteligencí může být nesprávný.">
            <a:extLst>
              <a:ext uri="{FF2B5EF4-FFF2-40B4-BE49-F238E27FC236}">
                <a16:creationId xmlns:a16="http://schemas.microsoft.com/office/drawing/2014/main" id="{6E8A1EA3-6264-63A4-D501-D6CC10E09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112" y="5092673"/>
            <a:ext cx="3520391" cy="176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41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796" y="2480650"/>
            <a:ext cx="7287001" cy="687649"/>
          </a:xfrm>
        </p:spPr>
        <p:txBody>
          <a:bodyPr anchor="t"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Terénní přístupy a práce s rodinami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703" y="3429000"/>
            <a:ext cx="3437671" cy="1494236"/>
          </a:xfrm>
        </p:spPr>
        <p:txBody>
          <a:bodyPr anchor="b">
            <a:noAutofit/>
          </a:bodyPr>
          <a:lstStyle/>
          <a:p>
            <a:pPr marL="0" indent="0" algn="ctr">
              <a:buNone/>
            </a:pPr>
            <a:r>
              <a:rPr lang="cs-CZ" altLang="cs-CZ" sz="2800" dirty="0">
                <a:solidFill>
                  <a:schemeClr val="bg1"/>
                </a:solidFill>
              </a:rPr>
              <a:t>Pavlína Bláhová</a:t>
            </a:r>
            <a:endParaRPr lang="cs-CZ" sz="2800" dirty="0">
              <a:solidFill>
                <a:srgbClr val="FFFFFF"/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Grafika, klipart, Písmo, logo&#10;&#10;Obsah vygenerovaný umělou inteligencí může být nesprávný.">
            <a:extLst>
              <a:ext uri="{FF2B5EF4-FFF2-40B4-BE49-F238E27FC236}">
                <a16:creationId xmlns:a16="http://schemas.microsoft.com/office/drawing/2014/main" id="{F1A07A1E-6C47-D8A7-3B16-FEAC3773A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37" y="4507729"/>
            <a:ext cx="3502850" cy="19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716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4067"/>
            <a:ext cx="9144000" cy="801772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Naše poslání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4A4C0056-2615-A5BA-139A-B7570595A6B2}"/>
              </a:ext>
            </a:extLst>
          </p:cNvPr>
          <p:cNvSpPr/>
          <p:nvPr/>
        </p:nvSpPr>
        <p:spPr>
          <a:xfrm>
            <a:off x="5709513" y="2816352"/>
            <a:ext cx="5593233" cy="3833830"/>
          </a:xfrm>
          <a:custGeom>
            <a:avLst/>
            <a:gdLst/>
            <a:ahLst/>
            <a:cxnLst/>
            <a:rect l="l" t="t" r="r" b="b"/>
            <a:pathLst>
              <a:path w="6559757" h="4770733">
                <a:moveTo>
                  <a:pt x="0" y="0"/>
                </a:moveTo>
                <a:lnTo>
                  <a:pt x="6559757" y="0"/>
                </a:lnTo>
                <a:lnTo>
                  <a:pt x="6559757" y="4770734"/>
                </a:lnTo>
                <a:lnTo>
                  <a:pt x="0" y="4770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E68A91A-200C-0539-CE0C-7774002F143C}"/>
              </a:ext>
            </a:extLst>
          </p:cNvPr>
          <p:cNvSpPr txBox="1"/>
          <p:nvPr/>
        </p:nvSpPr>
        <p:spPr>
          <a:xfrm>
            <a:off x="660654" y="2015020"/>
            <a:ext cx="60944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„Naším posláním je podporovat lidi s duševním onemocněním, případně jiným handicapem, v posílení jejich samostatnosti a sebedůvěry, tak aby mohli vést plnohodnotný život podle svých představ.“</a:t>
            </a:r>
          </a:p>
        </p:txBody>
      </p:sp>
    </p:spTree>
    <p:extLst>
      <p:ext uri="{BB962C8B-B14F-4D97-AF65-F5344CB8AC3E}">
        <p14:creationId xmlns:p14="http://schemas.microsoft.com/office/powerpoint/2010/main" val="2261543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47460"/>
            <a:ext cx="9144000" cy="845045"/>
          </a:xfrm>
        </p:spPr>
        <p:txBody>
          <a:bodyPr>
            <a:noAutofit/>
          </a:bodyPr>
          <a:lstStyle/>
          <a:p>
            <a:pPr>
              <a:lnSpc>
                <a:spcPts val="5759"/>
              </a:lnSpc>
            </a:pP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  <a:ea typeface="Social Gothic Bold"/>
                <a:cs typeface="Arial" panose="020B0604020202020204" pitchFamily="34" charset="0"/>
                <a:sym typeface="Social Gothic Bold"/>
              </a:rPr>
              <a:t>Naše práce s mladistvými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F08590B-0D8D-0BA5-7709-E9DAED6182BA}"/>
              </a:ext>
            </a:extLst>
          </p:cNvPr>
          <p:cNvSpPr txBox="1"/>
          <p:nvPr/>
        </p:nvSpPr>
        <p:spPr>
          <a:xfrm>
            <a:off x="953262" y="2003751"/>
            <a:ext cx="989152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Pracujeme s dětmi ve věku 10–15 let  –  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Terénní tým pro děti Vysočina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Pracujeme s mladistvými ve věku od 16 let   –  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Komunitní týmy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Preventivní programy pro školy</a:t>
            </a:r>
          </a:p>
          <a:p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Podpora dětí a mladistvých, kteří jsou ohroženi rozvojem duševního onemocnění, zažívají duševní nepohodu nebo se již s duševním onemocněním potýkají.</a:t>
            </a:r>
          </a:p>
        </p:txBody>
      </p:sp>
    </p:spTree>
    <p:extLst>
      <p:ext uri="{BB962C8B-B14F-4D97-AF65-F5344CB8AC3E}">
        <p14:creationId xmlns:p14="http://schemas.microsoft.com/office/powerpoint/2010/main" val="25366798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48215"/>
            <a:ext cx="9144000" cy="769689"/>
          </a:xfrm>
        </p:spPr>
        <p:txBody>
          <a:bodyPr>
            <a:normAutofit fontScale="90000"/>
          </a:bodyPr>
          <a:lstStyle/>
          <a:p>
            <a:br>
              <a:rPr lang="cs-CZ" sz="4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400" b="1" dirty="0">
                <a:solidFill>
                  <a:schemeClr val="accent1">
                    <a:lumMod val="50000"/>
                  </a:schemeClr>
                </a:solidFill>
              </a:rPr>
              <a:t>Terénní tým pro děti Vysočina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5304CBB-0845-024A-3150-875BBFCCAB93}"/>
              </a:ext>
            </a:extLst>
          </p:cNvPr>
          <p:cNvSpPr txBox="1"/>
          <p:nvPr/>
        </p:nvSpPr>
        <p:spPr>
          <a:xfrm>
            <a:off x="806196" y="1755648"/>
            <a:ext cx="10579608" cy="466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od 1. 2. 2024 registrována služba sociální rehabilitace 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reakce na zhoršující se duševní zdraví dětí, absence služby v regionu</a:t>
            </a: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od 1. 1. 2025 zařazení do sítě služeb Kraje Vysočina</a:t>
            </a: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působíme v okresech Havlíčkův Brod, Pelhřimov, Jihlava</a:t>
            </a: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cílová skupina: děti 10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15 let</a:t>
            </a: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Pověření k výkonu SPOD</a:t>
            </a:r>
          </a:p>
          <a:p>
            <a:pPr>
              <a:lnSpc>
                <a:spcPct val="150000"/>
              </a:lnSpc>
            </a:pPr>
            <a:endParaRPr lang="cs-CZ" sz="2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Cíl služby: 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včasná podpora, prevence rozvoje duševních onemocnění, pomoc s návratem do běžného života po hospitalizaci</a:t>
            </a:r>
          </a:p>
        </p:txBody>
      </p:sp>
    </p:spTree>
    <p:extLst>
      <p:ext uri="{BB962C8B-B14F-4D97-AF65-F5344CB8AC3E}">
        <p14:creationId xmlns:p14="http://schemas.microsoft.com/office/powerpoint/2010/main" val="124566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2F08-BAE7-13B5-FAA8-66C97D9F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6750"/>
            <a:ext cx="10515600" cy="878459"/>
          </a:xfrm>
        </p:spPr>
        <p:txBody>
          <a:bodyPr/>
          <a:lstStyle/>
          <a:p>
            <a:pPr algn="ctr"/>
            <a:r>
              <a:rPr lang="cs-CZ" sz="3600" b="1" dirty="0">
                <a:solidFill>
                  <a:schemeClr val="accent1">
                    <a:lumMod val="50000"/>
                  </a:schemeClr>
                </a:solidFill>
                <a:ea typeface="Calibri Light"/>
                <a:cs typeface="Calibri Light"/>
              </a:rPr>
              <a:t>Příklady odpovědí z dotazníku</a:t>
            </a:r>
            <a:endParaRPr lang="cs-CZ" dirty="0">
              <a:solidFill>
                <a:schemeClr val="accent1">
                  <a:lumMod val="50000"/>
                </a:schemeClr>
              </a:solidFill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8" name="Obrázek 2" descr="Obsah obrázku text, snímek obrazovky, Elektricky modrá, Písmo&#10;&#10;Obsah generovaný pomocí AI může být nesprávný.">
            <a:extLst>
              <a:ext uri="{FF2B5EF4-FFF2-40B4-BE49-F238E27FC236}">
                <a16:creationId xmlns:a16="http://schemas.microsoft.com/office/drawing/2014/main" id="{6E21CBDF-F514-9076-DAD8-9B7692268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Graf odpovědí Formulářů. Název otázky: Setkáváte se ve své práci s případy, kdy děti nebo mladí lidé potřebují podporu v oblasti duševního zdraví?  . Počet odpovědí: 45 odpovědí.">
            <a:extLst>
              <a:ext uri="{FF2B5EF4-FFF2-40B4-BE49-F238E27FC236}">
                <a16:creationId xmlns:a16="http://schemas.microsoft.com/office/drawing/2014/main" id="{0AD69F3F-A99D-F1B7-9990-880297412D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467259"/>
            <a:ext cx="6469822" cy="29346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BC4F9F1-D186-D995-2DDF-A49C8D076513}"/>
              </a:ext>
            </a:extLst>
          </p:cNvPr>
          <p:cNvSpPr txBox="1"/>
          <p:nvPr/>
        </p:nvSpPr>
        <p:spPr>
          <a:xfrm>
            <a:off x="438150" y="5729585"/>
            <a:ext cx="11125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chemeClr val="accent1">
                    <a:lumMod val="50000"/>
                  </a:schemeClr>
                </a:solidFill>
              </a:rPr>
              <a:t>Nejčastěji: </a:t>
            </a: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úzkosti/deprese, sebepoškozování, závislostní chování, poruchy příjmu potravy, sebevražedné myšlenky – nejčastěji v přímé souvislosti s náročnou situací v rodině nebo ve škole (rozpad rodiny, šikana ve škole apod.)</a:t>
            </a:r>
          </a:p>
        </p:txBody>
      </p:sp>
      <p:pic>
        <p:nvPicPr>
          <p:cNvPr id="9" name="Obrázek 8" descr="Graf odpovědí Formulářů. Název otázky: Máte ve své obci nebo regionu organizaci či službu, na kterou se v těchto situacích můžete obrátit?  . Počet odpovědí: 45 odpovědí.">
            <a:extLst>
              <a:ext uri="{FF2B5EF4-FFF2-40B4-BE49-F238E27FC236}">
                <a16:creationId xmlns:a16="http://schemas.microsoft.com/office/drawing/2014/main" id="{96E0AC69-DFE6-E575-3E2C-2632CCDCB5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524" y="2598960"/>
            <a:ext cx="6567013" cy="27630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256D6A1-0F0A-2E40-32C1-7CE4E0EA9579}"/>
              </a:ext>
            </a:extLst>
          </p:cNvPr>
          <p:cNvSpPr txBox="1"/>
          <p:nvPr/>
        </p:nvSpPr>
        <p:spPr>
          <a:xfrm>
            <a:off x="9245777" y="6420336"/>
            <a:ext cx="2778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Zdroj: dotazník pro přihlášené posluchače</a:t>
            </a:r>
          </a:p>
        </p:txBody>
      </p:sp>
    </p:spTree>
    <p:extLst>
      <p:ext uri="{BB962C8B-B14F-4D97-AF65-F5344CB8AC3E}">
        <p14:creationId xmlns:p14="http://schemas.microsoft.com/office/powerpoint/2010/main" val="31692024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5343"/>
            <a:ext cx="9144000" cy="794857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Jak pomáháme?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1C4829B-1843-5E27-98D4-F14298CD072B}"/>
              </a:ext>
            </a:extLst>
          </p:cNvPr>
          <p:cNvSpPr txBox="1"/>
          <p:nvPr/>
        </p:nvSpPr>
        <p:spPr>
          <a:xfrm>
            <a:off x="877824" y="1738793"/>
            <a:ext cx="962863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Kontakt: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 přes rodiče, dítě samotné, školu, OSPOD, jinou službu nebo zdravotnické zařízení</a:t>
            </a:r>
          </a:p>
          <a:p>
            <a:endParaRPr lang="cs-CZ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Terénní práce: 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pracujeme tam, kde to dává smysl – škola, domov, venku, neutrální prostor</a:t>
            </a:r>
          </a:p>
          <a:p>
            <a:endParaRPr lang="cs-CZ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Metoda </a:t>
            </a:r>
            <a:r>
              <a:rPr lang="cs-CZ" sz="2000" b="1" dirty="0" err="1">
                <a:solidFill>
                  <a:schemeClr val="accent1">
                    <a:lumMod val="50000"/>
                  </a:schemeClr>
                </a:solidFill>
              </a:rPr>
              <a:t>CARe</a:t>
            </a: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vztahový přístup, důraz na mapování potřeb, plánování podpory, práci se zranitelností a budování podpůrné sítě, práce s emocemi, silnými stránkami a každodenní realitou dítěte</a:t>
            </a:r>
          </a:p>
          <a:p>
            <a:endParaRPr lang="cs-CZ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Trauma respektující přístup</a:t>
            </a:r>
          </a:p>
          <a:p>
            <a:endParaRPr lang="cs-CZ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Otevřený dialog</a:t>
            </a:r>
          </a:p>
          <a:p>
            <a:endParaRPr lang="cs-CZ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000" b="1" dirty="0">
                <a:solidFill>
                  <a:schemeClr val="accent1">
                    <a:lumMod val="50000"/>
                  </a:schemeClr>
                </a:solidFill>
              </a:rPr>
              <a:t>Case management: 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dítě má svého klíčového pracovníka, který koordinuje pomoc a udržuje kontinuitu vztahu</a:t>
            </a:r>
          </a:p>
          <a:p>
            <a:r>
              <a:rPr lang="cs-CZ" sz="2000" dirty="0">
                <a:solidFill>
                  <a:schemeClr val="accent1">
                    <a:lumMod val="50000"/>
                  </a:schemeClr>
                </a:solidFill>
              </a:rPr>
              <a:t>Hodnocení posunu na základě „dětské“ GAF škály – měření efektivity poskytované podpory</a:t>
            </a:r>
          </a:p>
        </p:txBody>
      </p:sp>
    </p:spTree>
    <p:extLst>
      <p:ext uri="{BB962C8B-B14F-4D97-AF65-F5344CB8AC3E}">
        <p14:creationId xmlns:p14="http://schemas.microsoft.com/office/powerpoint/2010/main" val="41284076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B5427-8CF5-2D36-518E-C77763DEC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D7B649-3B25-70D2-3594-BC6E8285B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5343"/>
            <a:ext cx="9144000" cy="794857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Spolupráce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EED3CAA3-B5E3-4F1D-2102-68A5D662A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AD3BE1E-B827-7D88-00B1-60C5D3051E63}"/>
              </a:ext>
            </a:extLst>
          </p:cNvPr>
          <p:cNvSpPr txBox="1"/>
          <p:nvPr/>
        </p:nvSpPr>
        <p:spPr>
          <a:xfrm>
            <a:off x="889254" y="2001858"/>
            <a:ext cx="697458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50000"/>
                  </a:schemeClr>
                </a:solidFill>
              </a:rPr>
              <a:t>Nejčastěji:</a:t>
            </a:r>
          </a:p>
          <a:p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Dětská psychiatrická nemocnice Velká Bíteš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Dětské oddělení Nemocnice Pelhřimov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Pediatři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Základní školy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chemeClr val="accent1">
                    <a:lumMod val="50000"/>
                  </a:schemeClr>
                </a:solidFill>
              </a:rPr>
              <a:t>OSPODy</a:t>
            </a:r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825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5D029-7CA5-0BCB-0F36-4B75B7106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9FC042-0BF3-3061-62C3-A11E82A94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5343"/>
            <a:ext cx="9144000" cy="794857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Příklad z praxe 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92EF620A-5FE2-4533-E5A1-0EF91A9BE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C770AE9-8034-D26D-A6E6-F2D959912CB6}"/>
              </a:ext>
            </a:extLst>
          </p:cNvPr>
          <p:cNvSpPr txBox="1"/>
          <p:nvPr/>
        </p:nvSpPr>
        <p:spPr>
          <a:xfrm>
            <a:off x="441960" y="1965959"/>
            <a:ext cx="10805160" cy="4199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Setkání zástupců institucí, které se zabývají sociálním vyloučením v dané oblasti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Pravidelné setkávání 3–4x do roka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Facilitátor setkání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Účastníci napříč sektory – sociální (OSPOD, SAS, TTDV, </a:t>
            </a:r>
            <a:r>
              <a:rPr lang="cs-CZ" sz="20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Kolping</a:t>
            </a:r>
            <a:r>
              <a:rPr lang="cs-CZ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Krizové centrum), vnitra (probační a mediační služba, policie), školský (zástupci ze ZŠ) a zdravotní (pediatr)</a:t>
            </a:r>
          </a:p>
          <a:p>
            <a:pPr>
              <a:lnSpc>
                <a:spcPct val="150000"/>
              </a:lnSpc>
            </a:pPr>
            <a:endParaRPr lang="cs-CZ" sz="2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Otevírání konkrétních anonymizovaných kazuistik dětí a mladistvých a jejich rodin, hledání možných cest řešení a podpory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Setkání probíhá pod záštitou místostarosty města</a:t>
            </a:r>
          </a:p>
        </p:txBody>
      </p:sp>
    </p:spTree>
    <p:extLst>
      <p:ext uri="{BB962C8B-B14F-4D97-AF65-F5344CB8AC3E}">
        <p14:creationId xmlns:p14="http://schemas.microsoft.com/office/powerpoint/2010/main" val="30191349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FF8B8-F8B3-41D8-3F6B-E1E725A15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3207F-24C5-1933-EEAB-95951D5C9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5343"/>
            <a:ext cx="9144000" cy="794857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Příklad z praxe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176E60B3-996F-FBC7-D518-E45E7FE8C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F39A731-A492-272B-F33E-FD31F381AB99}"/>
              </a:ext>
            </a:extLst>
          </p:cNvPr>
          <p:cNvSpPr txBox="1"/>
          <p:nvPr/>
        </p:nvSpPr>
        <p:spPr>
          <a:xfrm>
            <a:off x="294132" y="1738793"/>
            <a:ext cx="11384280" cy="37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14letý chlapec, náročné chování ve škole, agresivita v domácím prostředí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Navštěvuje AP, pravidelná medikace, během školního roku pobývá na internátu, nástup do SVP vyjednán na září 2025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Navázání na službu v květnu 2025 – podnět ze školy od výchovné poradkyně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V červnu společná schůzka ve škole ve složení – výchovná poradkyně (zároveň je i v roli třídní učitelky), vychovatelka z internátu, pracovnice OSPOD, pracovnice z Probační a mediační služby, pracovnice z TTDV, matka a chlapec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Nastavení podpory na období letních prázdnin – role TTDV: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schůzky v domácím prostředí 2x týdně, zaměření se na zvládání a předcházení výbuchům vzteku u uživatele, na smysluplné naplnění volného času a posílení harmonického soužití v rodině. Současně byla zajištěna terapeutická podpora pro matku, pro kterou byla situace psychicky velmi náročná.</a:t>
            </a:r>
          </a:p>
        </p:txBody>
      </p:sp>
    </p:spTree>
    <p:extLst>
      <p:ext uri="{BB962C8B-B14F-4D97-AF65-F5344CB8AC3E}">
        <p14:creationId xmlns:p14="http://schemas.microsoft.com/office/powerpoint/2010/main" val="26223912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9297872-C4E0-857F-0D84-B1026B127F50}"/>
              </a:ext>
            </a:extLst>
          </p:cNvPr>
          <p:cNvSpPr txBox="1"/>
          <p:nvPr/>
        </p:nvSpPr>
        <p:spPr>
          <a:xfrm>
            <a:off x="3048762" y="1991606"/>
            <a:ext cx="60944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chemeClr val="accent1">
                    <a:lumMod val="50000"/>
                  </a:schemeClr>
                </a:solidFill>
              </a:rPr>
              <a:t>Mgr. Pavlína Bláhová</a:t>
            </a:r>
          </a:p>
          <a:p>
            <a:pPr algn="ctr"/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vedoucí terénního týmu </a:t>
            </a:r>
          </a:p>
          <a:p>
            <a:pPr algn="ctr"/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tym.deti@fokusvysocina.cz</a:t>
            </a:r>
          </a:p>
          <a:p>
            <a:pPr algn="ctr"/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www.fokusvysocina.cz</a:t>
            </a:r>
          </a:p>
        </p:txBody>
      </p:sp>
      <p:pic>
        <p:nvPicPr>
          <p:cNvPr id="11" name="Obrázek 10" descr="Obsah obrázku Grafika, klipart, Písmo, logo&#10;&#10;Obsah vygenerovaný umělou inteligencí může být nesprávný.">
            <a:extLst>
              <a:ext uri="{FF2B5EF4-FFF2-40B4-BE49-F238E27FC236}">
                <a16:creationId xmlns:a16="http://schemas.microsoft.com/office/drawing/2014/main" id="{28F3E457-EA2A-271B-B4E7-603B161C6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575" y="4315705"/>
            <a:ext cx="3502850" cy="19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138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9083E1-AB15-6CB9-1AD2-72CC68746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CA5690D-3B10-F0CF-7851-5338F4E7D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81C803-F62F-8D86-14A0-4D2270ABC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9F15F85D-2C05-21F4-4A8F-4E6F1564E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94D1C375-7024-2604-B414-8CAA18E92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C18E9FFE-ADDD-034C-D4BB-837721754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68791A-A0E9-CC58-9D98-243EC3E7E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4279" y="2650828"/>
            <a:ext cx="5930380" cy="1319787"/>
          </a:xfrm>
        </p:spPr>
        <p:txBody>
          <a:bodyPr anchor="t">
            <a:normAutofit fontScale="90000"/>
          </a:bodyPr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</a:rPr>
              <a:t>TDZD Kutnohorsko</a:t>
            </a: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pilotní projekty a zkušenosti</a:t>
            </a: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cs-CZ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5AD21F4-EC88-511C-369A-651BDB5A6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87" y="3912395"/>
            <a:ext cx="4038604" cy="570070"/>
          </a:xfrm>
        </p:spPr>
        <p:txBody>
          <a:bodyPr anchor="b">
            <a:no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Ondřej Matějka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3BAAC9AB-B81A-B223-C85C-DC5CB10E4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Obsah obrázku text, Písmo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F50F948B-9E0F-2E0E-A1D6-50C931F2A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88" y="5257800"/>
            <a:ext cx="2945960" cy="900154"/>
          </a:xfrm>
          <a:prstGeom prst="rect">
            <a:avLst/>
          </a:prstGeom>
        </p:spPr>
      </p:pic>
      <p:pic>
        <p:nvPicPr>
          <p:cNvPr id="9" name="Obrázek 8" descr="Obsah obrázku Písmo, Grafika, grafický design, text&#10;&#10;Obsah vygenerovaný umělou inteligencí může být nesprávný.">
            <a:extLst>
              <a:ext uri="{FF2B5EF4-FFF2-40B4-BE49-F238E27FC236}">
                <a16:creationId xmlns:a16="http://schemas.microsoft.com/office/drawing/2014/main" id="{C8F7D52E-C891-72EC-CA18-5B3B77784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83" y="4963883"/>
            <a:ext cx="3165339" cy="131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931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4813"/>
            <a:ext cx="9144000" cy="785387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TDZD Kutnohorsko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BAF1868-226F-794D-2603-D67159B7EDD2}"/>
              </a:ext>
            </a:extLst>
          </p:cNvPr>
          <p:cNvSpPr txBox="1"/>
          <p:nvPr/>
        </p:nvSpPr>
        <p:spPr>
          <a:xfrm>
            <a:off x="1523999" y="2041237"/>
            <a:ext cx="83227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Společný projekt Nadačního fondu </a:t>
            </a:r>
            <a:r>
              <a:rPr lang="cs-CZ" sz="2800" dirty="0" err="1">
                <a:solidFill>
                  <a:schemeClr val="accent1">
                    <a:lumMod val="50000"/>
                  </a:schemeClr>
                </a:solidFill>
              </a:rPr>
              <a:t>Eduzměna</a:t>
            </a: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 a SOFA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Na Kutnohorsku, kde 2020 – 2025 probíhal pilotní projekt modelu podpory škol </a:t>
            </a:r>
          </a:p>
        </p:txBody>
      </p:sp>
    </p:spTree>
    <p:extLst>
      <p:ext uri="{BB962C8B-B14F-4D97-AF65-F5344CB8AC3E}">
        <p14:creationId xmlns:p14="http://schemas.microsoft.com/office/powerpoint/2010/main" val="41831217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0079"/>
            <a:ext cx="9144000" cy="74012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Podněty pro vznik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F681092-B2E9-6D75-012C-67F39D96B349}"/>
              </a:ext>
            </a:extLst>
          </p:cNvPr>
          <p:cNvSpPr txBox="1"/>
          <p:nvPr/>
        </p:nvSpPr>
        <p:spPr>
          <a:xfrm>
            <a:off x="1168400" y="1582341"/>
            <a:ext cx="79756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Školy jsou „nárazníková zóna“ pro duševní obtíže dětí. </a:t>
            </a:r>
          </a:p>
          <a:p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U dětí se školy běžně setkávají například s těmito druhy problémů: </a:t>
            </a:r>
          </a:p>
          <a:p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Úzkosti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Vývojové trauma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Sebepoškozování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Sebevražedné myšlenky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Šikana a vyloučení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Ostatní (</a:t>
            </a:r>
            <a:r>
              <a:rPr lang="cs-CZ" sz="2400" i="1" dirty="0">
                <a:solidFill>
                  <a:schemeClr val="accent1">
                    <a:lumMod val="50000"/>
                  </a:schemeClr>
                </a:solidFill>
              </a:rPr>
              <a:t>náročná rodinná situace, stydlivost, řešení sexuální orientace, zvládání seberegulace a agrese, speciální vzdělávací potřeby atd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5021281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5347"/>
            <a:ext cx="9144000" cy="78765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Jaké jsou Týmy duševního zdraví? 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9E57EDF-779B-16A2-E67B-984591592F87}"/>
              </a:ext>
            </a:extLst>
          </p:cNvPr>
          <p:cNvSpPr txBox="1"/>
          <p:nvPr/>
        </p:nvSpPr>
        <p:spPr>
          <a:xfrm>
            <a:off x="922867" y="2083138"/>
            <a:ext cx="82296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Interdisciplinární – psycholog, speciální pedagog, sociální pracovník a externí </a:t>
            </a:r>
            <a:r>
              <a:rPr lang="cs-CZ" sz="2800" dirty="0" err="1">
                <a:solidFill>
                  <a:schemeClr val="accent1">
                    <a:lumMod val="50000"/>
                  </a:schemeClr>
                </a:solidFill>
              </a:rPr>
              <a:t>pedopsychiatr</a:t>
            </a:r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Terénní – rychlá, nízkoprahová, mobilní péče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Regionální – sdílená služba, která řeší nedostupnost specializovaných profesí v regionu na jednotlivé školy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Propojující – case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Podporující – učitele a školy</a:t>
            </a:r>
          </a:p>
        </p:txBody>
      </p:sp>
    </p:spTree>
    <p:extLst>
      <p:ext uri="{BB962C8B-B14F-4D97-AF65-F5344CB8AC3E}">
        <p14:creationId xmlns:p14="http://schemas.microsoft.com/office/powerpoint/2010/main" val="6131983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0341A-F483-26A1-3D79-97D3A70B3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BF2BF4-1B93-55F2-3654-DABC76AE7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7241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Týmy duševního zdraví 2021 - 2023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638A3EAC-313B-5C1B-F3BF-E77C34E5C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2A51A58-E0C2-B460-E761-5DA28D03A832}"/>
              </a:ext>
            </a:extLst>
          </p:cNvPr>
          <p:cNvSpPr txBox="1"/>
          <p:nvPr/>
        </p:nvSpPr>
        <p:spPr>
          <a:xfrm>
            <a:off x="1286933" y="2060770"/>
            <a:ext cx="903393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Pilotní projekt financovaný z prostředků „</a:t>
            </a:r>
            <a:r>
              <a:rPr lang="cs-CZ" sz="2800" dirty="0" err="1">
                <a:solidFill>
                  <a:schemeClr val="accent1">
                    <a:lumMod val="50000"/>
                  </a:schemeClr>
                </a:solidFill>
              </a:rPr>
              <a:t>Iceland</a:t>
            </a: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 Liechtenstein </a:t>
            </a:r>
            <a:r>
              <a:rPr lang="cs-CZ" sz="2800" dirty="0" err="1">
                <a:solidFill>
                  <a:schemeClr val="accent1">
                    <a:lumMod val="50000"/>
                  </a:schemeClr>
                </a:solidFill>
              </a:rPr>
              <a:t>Norway</a:t>
            </a: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cs-CZ" sz="2800" dirty="0" err="1">
                <a:solidFill>
                  <a:schemeClr val="accent1">
                    <a:lumMod val="50000"/>
                  </a:schemeClr>
                </a:solidFill>
              </a:rPr>
              <a:t>Grants</a:t>
            </a: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“ (tzv. Norské fondy)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Celkový rozpočet: 14 906 000 Kč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Nositelem: ZŠ Zruč nad Sázavou </a:t>
            </a:r>
          </a:p>
        </p:txBody>
      </p:sp>
    </p:spTree>
    <p:extLst>
      <p:ext uri="{BB962C8B-B14F-4D97-AF65-F5344CB8AC3E}">
        <p14:creationId xmlns:p14="http://schemas.microsoft.com/office/powerpoint/2010/main" val="81426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270" y="741834"/>
            <a:ext cx="10152633" cy="1096110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Duševní zdraví dětí a mládeže: </a:t>
            </a:r>
            <a:br>
              <a:rPr lang="cs-CZ" sz="36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</a:br>
            <a:r>
              <a:rPr lang="cs-CZ" sz="36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Jak se může zapojit obec</a:t>
            </a:r>
            <a:endParaRPr lang="cs-CZ" altLang="cs-CZ" sz="3600" b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5097" y="2054732"/>
            <a:ext cx="9901806" cy="42784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cs-CZ" b="1" dirty="0">
              <a:solidFill>
                <a:schemeClr val="accent1">
                  <a:lumMod val="50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342900" indent="-342900" algn="l">
              <a:buFont typeface="Wingdings" panose="020B0604020202020204" pitchFamily="34" charset="0"/>
              <a:buChar char="ü"/>
            </a:pPr>
            <a:endParaRPr lang="cs-CZ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32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5D780CE-6461-80EC-427A-54DB2E9A8227}"/>
              </a:ext>
            </a:extLst>
          </p:cNvPr>
          <p:cNvSpPr txBox="1"/>
          <p:nvPr/>
        </p:nvSpPr>
        <p:spPr>
          <a:xfrm>
            <a:off x="1095756" y="2367027"/>
            <a:ext cx="5438583" cy="2032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>
                <a:solidFill>
                  <a:schemeClr val="accent1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V</a:t>
            </a:r>
            <a:r>
              <a:rPr lang="cs-CZ" sz="20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roce 2024 navštívilo psychiatra s vážným duševním problémem </a:t>
            </a:r>
            <a:r>
              <a:rPr lang="cs-CZ" sz="2000" b="1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698 tisíc lidí.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kern="100" dirty="0">
                <a:solidFill>
                  <a:schemeClr val="accent1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30+</a:t>
            </a:r>
            <a:r>
              <a:rPr lang="cs-CZ" sz="20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téměř 80 tisíc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50+ přes 113 tisíc</a:t>
            </a:r>
            <a:r>
              <a:rPr lang="cs-CZ" sz="2000" kern="100" dirty="0">
                <a:solidFill>
                  <a:schemeClr val="accent1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cs-CZ" sz="2000" kern="100" dirty="0">
              <a:solidFill>
                <a:schemeClr val="accent1">
                  <a:lumMod val="50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b="1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67 tisíc dětí a mladistvých ve věku do 19 let.</a:t>
            </a:r>
          </a:p>
        </p:txBody>
      </p:sp>
      <p:pic>
        <p:nvPicPr>
          <p:cNvPr id="14" name="Obrázek 13" descr="Dětská hlava přebalu">
            <a:extLst>
              <a:ext uri="{FF2B5EF4-FFF2-40B4-BE49-F238E27FC236}">
                <a16:creationId xmlns:a16="http://schemas.microsoft.com/office/drawing/2014/main" id="{03AA86FC-BAAB-3347-7D22-7B6B1B6AD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77" y="2347238"/>
            <a:ext cx="4512564" cy="300837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96251E-550F-6E3A-75C3-34B893680F18}"/>
              </a:ext>
            </a:extLst>
          </p:cNvPr>
          <p:cNvSpPr txBox="1"/>
          <p:nvPr/>
        </p:nvSpPr>
        <p:spPr>
          <a:xfrm>
            <a:off x="10205607" y="6333142"/>
            <a:ext cx="1858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Zdroj: ÚZIS A ČSÚ</a:t>
            </a:r>
          </a:p>
        </p:txBody>
      </p:sp>
    </p:spTree>
    <p:extLst>
      <p:ext uri="{BB962C8B-B14F-4D97-AF65-F5344CB8AC3E}">
        <p14:creationId xmlns:p14="http://schemas.microsoft.com/office/powerpoint/2010/main" val="37807707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7241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Nový model financování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48D595-1404-B0FB-6416-E3327245C10E}"/>
              </a:ext>
            </a:extLst>
          </p:cNvPr>
          <p:cNvSpPr txBox="1"/>
          <p:nvPr/>
        </p:nvSpPr>
        <p:spPr>
          <a:xfrm>
            <a:off x="762000" y="2023586"/>
            <a:ext cx="828886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1. dohoda zřizovatelů 2023 </a:t>
            </a:r>
          </a:p>
          <a:p>
            <a:pPr marL="5715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700 Kč/žák ZŠ </a:t>
            </a:r>
          </a:p>
          <a:p>
            <a:pPr marL="571500" indent="-457200"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5715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2. dohoda zřizovatelů 2024</a:t>
            </a:r>
          </a:p>
          <a:p>
            <a:pPr marL="5715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700 Kč/žák ZŠ </a:t>
            </a:r>
          </a:p>
        </p:txBody>
      </p:sp>
    </p:spTree>
    <p:extLst>
      <p:ext uri="{BB962C8B-B14F-4D97-AF65-F5344CB8AC3E}">
        <p14:creationId xmlns:p14="http://schemas.microsoft.com/office/powerpoint/2010/main" val="30899537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6881-657B-5C07-B108-443A64F01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6B62C-37DA-F0F7-DAC9-5EB8E24BB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7241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Nová role zřizovatele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6718CF5-3874-AC4B-8335-88501281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802A953-9038-5C7F-723D-11E711E6CB97}"/>
              </a:ext>
            </a:extLst>
          </p:cNvPr>
          <p:cNvSpPr txBox="1"/>
          <p:nvPr/>
        </p:nvSpPr>
        <p:spPr>
          <a:xfrm>
            <a:off x="1075265" y="1939836"/>
            <a:ext cx="10244667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50000"/>
                  </a:schemeClr>
                </a:solidFill>
              </a:rPr>
              <a:t>Přijetí péče o duševní zdraví za: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důležité téma školy </a:t>
            </a:r>
          </a:p>
          <a:p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důležité téma z hlediska budoucnosti obce - "jsou to naše děti"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07954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61C32-20E0-2B6B-D670-B5E4226B6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A1D72F-062D-F21F-9646-67AD50D74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7241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TDZD Kutnohorsko</a:t>
            </a:r>
            <a:endParaRPr lang="cs-CZ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462BFE03-383E-B7CF-1201-4AF28C185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E012AB8-4102-937A-8024-E292FD4FBF88}"/>
              </a:ext>
            </a:extLst>
          </p:cNvPr>
          <p:cNvSpPr txBox="1"/>
          <p:nvPr/>
        </p:nvSpPr>
        <p:spPr>
          <a:xfrm>
            <a:off x="1117600" y="2225301"/>
            <a:ext cx="101769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Od 1. 1. 2026 přecházejí Týmy duševního zdraví pod MŠMT respektive pod SVP Kutná Hora. </a:t>
            </a:r>
          </a:p>
        </p:txBody>
      </p:sp>
    </p:spTree>
    <p:extLst>
      <p:ext uri="{BB962C8B-B14F-4D97-AF65-F5344CB8AC3E}">
        <p14:creationId xmlns:p14="http://schemas.microsoft.com/office/powerpoint/2010/main" val="3360222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DADC050-9E91-F890-C445-5A8B89A2B0EE}"/>
              </a:ext>
            </a:extLst>
          </p:cNvPr>
          <p:cNvSpPr txBox="1"/>
          <p:nvPr/>
        </p:nvSpPr>
        <p:spPr>
          <a:xfrm>
            <a:off x="2937510" y="2246299"/>
            <a:ext cx="60944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chemeClr val="accent1">
                    <a:lumMod val="50000"/>
                  </a:schemeClr>
                </a:solidFill>
              </a:rPr>
              <a:t>Mgr. Ondřej Matějka</a:t>
            </a:r>
          </a:p>
          <a:p>
            <a:pPr algn="ctr"/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Ředitel CPV Kutnohorsko a zástupce ředitele Nadačního fondu </a:t>
            </a:r>
            <a:r>
              <a:rPr lang="cs-CZ" sz="3200" dirty="0" err="1">
                <a:solidFill>
                  <a:schemeClr val="accent1">
                    <a:lumMod val="50000"/>
                  </a:schemeClr>
                </a:solidFill>
              </a:rPr>
              <a:t>Eduzměna</a:t>
            </a:r>
            <a:endParaRPr lang="cs-CZ"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ondrej.matejka@eduzmena.cz</a:t>
            </a:r>
          </a:p>
        </p:txBody>
      </p:sp>
      <p:pic>
        <p:nvPicPr>
          <p:cNvPr id="8" name="Obrázek 7" descr="Obsah obrázku text, Písmo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D02D67EB-8B59-2733-B594-D86F55E94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12" y="5337380"/>
            <a:ext cx="2655590" cy="811430"/>
          </a:xfrm>
          <a:prstGeom prst="rect">
            <a:avLst/>
          </a:prstGeom>
        </p:spPr>
      </p:pic>
      <p:pic>
        <p:nvPicPr>
          <p:cNvPr id="9" name="Obrázek 8" descr="Obsah obrázku Písmo, Grafika, grafický design, text&#10;&#10;Obsah vygenerovaný umělou inteligencí může být nesprávný.">
            <a:extLst>
              <a:ext uri="{FF2B5EF4-FFF2-40B4-BE49-F238E27FC236}">
                <a16:creationId xmlns:a16="http://schemas.microsoft.com/office/drawing/2014/main" id="{03CC01FC-BD7F-622C-9F6E-0BC244DA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963" y="5157225"/>
            <a:ext cx="2810267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104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3628" y="1706877"/>
            <a:ext cx="5311682" cy="2532614"/>
          </a:xfrm>
        </p:spPr>
        <p:txBody>
          <a:bodyPr anchor="t"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Prevence a včasná pomoc v komunitě: co mohou obce udělat pro duševní zdraví mladých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397" y="4095535"/>
            <a:ext cx="2771809" cy="570070"/>
          </a:xfrm>
        </p:spPr>
        <p:txBody>
          <a:bodyPr anchor="b">
            <a:noAutofit/>
          </a:bodyPr>
          <a:lstStyle/>
          <a:p>
            <a:pPr algn="l"/>
            <a:r>
              <a:rPr lang="cs-CZ" sz="2800" noProof="1">
                <a:solidFill>
                  <a:schemeClr val="bg1"/>
                </a:solidFill>
              </a:rPr>
              <a:t>Martina Koplová 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 descr="Obsah obrázku Písmo, Grafika, logo, symbol&#10;&#10;Obsah vygenerovaný umělou inteligencí může být nesprávný.">
            <a:extLst>
              <a:ext uri="{FF2B5EF4-FFF2-40B4-BE49-F238E27FC236}">
                <a16:creationId xmlns:a16="http://schemas.microsoft.com/office/drawing/2014/main" id="{BCBF8E84-CBFF-758C-317A-83586722D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434" y="4613485"/>
            <a:ext cx="1710830" cy="16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536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4364"/>
            <a:ext cx="9144000" cy="66675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SOFA – Society for All - </a:t>
            </a:r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naše vize​</a:t>
            </a:r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4D344975-A613-9070-D822-6B4F2CAA0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3DB292E-DD33-CD05-6B95-A0C81E257120}"/>
              </a:ext>
            </a:extLst>
          </p:cNvPr>
          <p:cNvSpPr txBox="1"/>
          <p:nvPr/>
        </p:nvSpPr>
        <p:spPr>
          <a:xfrm>
            <a:off x="953262" y="2413337"/>
            <a:ext cx="1027557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Víme, že děti mají sílu měnit svět. ​</a:t>
            </a:r>
          </a:p>
          <a:p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A my jim chceme dát vše, co k tomu potřebují. ​</a:t>
            </a:r>
          </a:p>
          <a:p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Protože odolná společnost vzniká tam, kde děti vyrůstají v bezpečí a</a:t>
            </a:r>
          </a:p>
          <a:p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s podporou rozvíjet to nejlepší v sobě.​</a:t>
            </a:r>
          </a:p>
        </p:txBody>
      </p:sp>
    </p:spTree>
    <p:extLst>
      <p:ext uri="{BB962C8B-B14F-4D97-AF65-F5344CB8AC3E}">
        <p14:creationId xmlns:p14="http://schemas.microsoft.com/office/powerpoint/2010/main" val="1525415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ADEE8-61F4-098B-F05E-4D3693498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BB7169-B66B-D853-DD9D-F3CE0E3BE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5438"/>
            <a:ext cx="9144000" cy="70264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Pilíře naší práce​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82A14EDE-5427-6CAC-598D-7EBF2C4AF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2">
            <a:extLst>
              <a:ext uri="{FF2B5EF4-FFF2-40B4-BE49-F238E27FC236}">
                <a16:creationId xmlns:a16="http://schemas.microsoft.com/office/drawing/2014/main" id="{67D88B03-3F8C-CEB9-D332-4B50135B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5">
            <a:extLst>
              <a:ext uri="{FF2B5EF4-FFF2-40B4-BE49-F238E27FC236}">
                <a16:creationId xmlns:a16="http://schemas.microsoft.com/office/drawing/2014/main" id="{DB3E10D3-2411-68B2-A57F-61660975F146}"/>
              </a:ext>
            </a:extLst>
          </p:cNvPr>
          <p:cNvSpPr txBox="1"/>
          <p:nvPr/>
        </p:nvSpPr>
        <p:spPr>
          <a:xfrm>
            <a:off x="7919590" y="2092317"/>
            <a:ext cx="4080381" cy="28574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1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  <a:cs typeface="Archivo Black"/>
              </a:rPr>
              <a:t>Vzdělávání </a:t>
            </a:r>
            <a:br>
              <a:rPr lang="cs-CZ" b="1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  <a:cs typeface="Archivo Black"/>
              </a:rPr>
            </a:br>
            <a:r>
              <a:rPr lang="cs-CZ" b="1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  <a:cs typeface="Archivo Black"/>
              </a:rPr>
              <a:t>a mentoring</a:t>
            </a:r>
          </a:p>
          <a:p>
            <a:pPr marL="0" marR="0" lvl="0" indent="0" algn="l" defTabSz="914400" rtl="0" fontAlgn="auto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b="0" i="0" u="none" strike="noStrike" kern="1200" cap="none" spc="0" baseline="0" dirty="0">
              <a:solidFill>
                <a:schemeClr val="accent1">
                  <a:lumMod val="50000"/>
                </a:schemeClr>
              </a:solidFill>
              <a:uFillTx/>
              <a:ea typeface="Roboto" pitchFamily="2"/>
              <a:cs typeface="Archivo Black"/>
            </a:endParaRPr>
          </a:p>
          <a:p>
            <a:pPr marL="342900" marR="0" lvl="0" indent="-342900" algn="l" defTabSz="914400" rtl="0" fontAlgn="auto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0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</a:rPr>
              <a:t>Akademie SOFA:</a:t>
            </a:r>
          </a:p>
          <a:p>
            <a:pPr marL="457200" marR="0" lvl="1" indent="0" algn="l" defTabSz="914400" rtl="0" fontAlgn="auto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0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</a:rPr>
              <a:t>konference,</a:t>
            </a:r>
          </a:p>
          <a:p>
            <a:pPr marL="557784" marR="0" lvl="1" indent="-100584" algn="l" defTabSz="914400" rtl="0" fontAlgn="auto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0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</a:rPr>
              <a:t>školení, konzultace, e-learning,</a:t>
            </a:r>
          </a:p>
          <a:p>
            <a:pPr marL="557784" marR="0" lvl="1" indent="-100584" algn="l" defTabSz="914400" rtl="0" fontAlgn="auto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0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</a:rPr>
              <a:t>mediace, facilitace, </a:t>
            </a:r>
          </a:p>
          <a:p>
            <a:pPr marL="557784" marR="0" lvl="1" indent="-100584" algn="l" defTabSz="914400" rtl="0" fontAlgn="auto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0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</a:rPr>
              <a:t>programy celoškolní prevence</a:t>
            </a:r>
          </a:p>
          <a:p>
            <a:pPr marL="342900" marR="0" lvl="0" indent="-342900" algn="l" defTabSz="914400" rtl="0" fontAlgn="auto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0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</a:rPr>
              <a:t>Poradna SOFA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82F1922-BA3A-BD68-6589-1B2E17FFFAEB}"/>
              </a:ext>
            </a:extLst>
          </p:cNvPr>
          <p:cNvSpPr txBox="1"/>
          <p:nvPr/>
        </p:nvSpPr>
        <p:spPr>
          <a:xfrm>
            <a:off x="4151152" y="2092317"/>
            <a:ext cx="3889695" cy="3131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  <a:cs typeface="Archivo Black"/>
              </a:rPr>
              <a:t>Inovativní přístupy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 dirty="0">
              <a:solidFill>
                <a:schemeClr val="accent1">
                  <a:lumMod val="50000"/>
                </a:schemeClr>
              </a:solidFill>
              <a:uFillTx/>
              <a:ea typeface="Roboto" pitchFamily="2"/>
              <a:cs typeface="Archivo Black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 dirty="0">
              <a:solidFill>
                <a:schemeClr val="accent1">
                  <a:lumMod val="50000"/>
                </a:schemeClr>
              </a:solidFill>
              <a:uFillTx/>
              <a:ea typeface="Roboto" pitchFamily="2"/>
              <a:cs typeface="Archivo Black"/>
            </a:endParaRPr>
          </a:p>
          <a:p>
            <a:pPr marL="100327" marR="0" lvl="0" indent="-170178" algn="l" defTabSz="914400" rtl="0" fontAlgn="auto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</a:rPr>
              <a:t>Socio-emoční učení (SEL)</a:t>
            </a:r>
          </a:p>
          <a:p>
            <a:pPr marL="100327" marR="0" lvl="0" indent="-170178" algn="l" defTabSz="914400" rtl="0" fontAlgn="auto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</a:rPr>
              <a:t>Trauma respektující přístup (TRP)</a:t>
            </a:r>
          </a:p>
          <a:p>
            <a:pPr marL="100327" marR="0" lvl="0" indent="-170178" algn="l" defTabSz="914400" rtl="0" fontAlgn="auto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</a:rPr>
              <a:t>Pozitivní podpora chování (PBIS)</a:t>
            </a:r>
          </a:p>
          <a:p>
            <a:pPr marL="100327" marR="0" lvl="0" indent="-170178" algn="l" defTabSz="914400" rtl="0" fontAlgn="auto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</a:rPr>
              <a:t>Mezioborová spolupráce</a:t>
            </a:r>
          </a:p>
          <a:p>
            <a:pPr marL="100327" marR="0" lvl="0" indent="-170178" algn="l" defTabSz="914400" rtl="0" fontAlgn="auto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itchFamily="34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</a:rPr>
              <a:t>Case management</a:t>
            </a:r>
          </a:p>
          <a:p>
            <a:pPr marL="100327" marR="0" lvl="0" indent="-170178" algn="l" defTabSz="914400" rtl="0" fontAlgn="auto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</a:rPr>
              <a:t>Včasná identifikace ohrožených dětí</a:t>
            </a:r>
          </a:p>
          <a:p>
            <a:pPr marL="100327" marR="0" lvl="0" indent="-170178" algn="l" defTabSz="914400" rtl="0" fontAlgn="auto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 dirty="0">
                <a:solidFill>
                  <a:schemeClr val="accent1">
                    <a:lumMod val="50000"/>
                  </a:schemeClr>
                </a:solidFill>
                <a:uFillTx/>
                <a:ea typeface="Roboto" pitchFamily="2"/>
              </a:rPr>
              <a:t>Rodičovské kompetence</a:t>
            </a:r>
          </a:p>
        </p:txBody>
      </p:sp>
      <p:pic>
        <p:nvPicPr>
          <p:cNvPr id="6" name="Obrázek 5" descr="Obsah obrázku text, Písmo, snímek obrazovky, Grafika">
            <a:extLst>
              <a:ext uri="{FF2B5EF4-FFF2-40B4-BE49-F238E27FC236}">
                <a16:creationId xmlns:a16="http://schemas.microsoft.com/office/drawing/2014/main" id="{46DBEA3F-A671-D379-5DB5-6BC521389F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16" y="3085334"/>
            <a:ext cx="2911835" cy="87141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7BD4E88-6AD8-4F90-6037-F792BFF43462}"/>
              </a:ext>
            </a:extLst>
          </p:cNvPr>
          <p:cNvSpPr txBox="1"/>
          <p:nvPr/>
        </p:nvSpPr>
        <p:spPr>
          <a:xfrm>
            <a:off x="593438" y="2087444"/>
            <a:ext cx="33435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Systémové změny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Advokační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práce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Klíčové strategie a jejich naplňování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Partnerství se státní správou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Spolupráce s univerzitami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Strategická komunikace klíčových témat</a:t>
            </a:r>
          </a:p>
        </p:txBody>
      </p:sp>
    </p:spTree>
    <p:extLst>
      <p:ext uri="{BB962C8B-B14F-4D97-AF65-F5344CB8AC3E}">
        <p14:creationId xmlns:p14="http://schemas.microsoft.com/office/powerpoint/2010/main" val="32041586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75543"/>
            <a:ext cx="9144000" cy="754625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Proč to děláme?​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3261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5575"/>
            <a:ext cx="9144000" cy="754625"/>
          </a:xfrm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Situace dětí v ČR není dobrá</a:t>
            </a:r>
            <a:endParaRPr lang="cs-CZ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38E010A-2647-BA5E-A740-1B20751E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35" y="1677202"/>
            <a:ext cx="10183529" cy="385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9A0C1A8-1FE5-F02C-CE54-AC7B7A234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685" y="5721479"/>
            <a:ext cx="7706627" cy="81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1014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11C4D-18FA-D315-DEBD-384170E71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CCD0A7-086D-646B-AD20-F8A42D6AB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536" y="854719"/>
            <a:ext cx="9144000" cy="754625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Počet zjištěných případů ohrožení dítěte​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F7A8C351-2D29-F224-BA75-EE40CE917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DCBE1CB-79AB-694C-809E-C1474205F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85" y="1700784"/>
            <a:ext cx="8985885" cy="487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516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0382804-65B5-779B-06F4-013BFCD16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4403"/>
            <a:ext cx="10515600" cy="8029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36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Duševní zdraví dětí a mládeže: </a:t>
            </a:r>
            <a:br>
              <a:rPr lang="cs-CZ" sz="36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</a:br>
            <a:r>
              <a:rPr lang="cs-CZ" sz="36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Jak se může zapojit obec</a:t>
            </a:r>
            <a:endParaRPr lang="cs-CZ" altLang="cs-CZ" sz="3600" b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170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 kern="1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kern="1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kern="1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/>
            </a:endParaRPr>
          </a:p>
          <a:p>
            <a:endParaRPr lang="cs-CZ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3A71DC3-3F21-7C77-5C7A-3E911BA2519B}"/>
              </a:ext>
            </a:extLst>
          </p:cNvPr>
          <p:cNvSpPr txBox="1"/>
          <p:nvPr/>
        </p:nvSpPr>
        <p:spPr>
          <a:xfrm>
            <a:off x="4981194" y="4347490"/>
            <a:ext cx="60944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Součet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zaznamenaných pacientů v přímé péči psychiatrických zdravotnických zařízení a lidí pobírajících vybrané psychiatrické léky je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2,3 milionu obyvatel.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Tedy v přepočtu každý pátý člověk žijící v Česku.</a:t>
            </a: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Zveřejněná data odhalují, že problémy exponenciálně rostou zejména u mládeže ve věku 15 až 19 let.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7CC8913-118E-EB20-2AAF-81C4D8B7D127}"/>
              </a:ext>
            </a:extLst>
          </p:cNvPr>
          <p:cNvSpPr txBox="1"/>
          <p:nvPr/>
        </p:nvSpPr>
        <p:spPr>
          <a:xfrm>
            <a:off x="212598" y="2483408"/>
            <a:ext cx="6380226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kern="100" dirty="0">
                <a:solidFill>
                  <a:schemeClr val="accent1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cs-CZ" sz="18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ntidepresiva v loňském roce užívalo téměř </a:t>
            </a:r>
            <a:r>
              <a:rPr lang="cs-CZ" sz="1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924 tisíc pacientů</a:t>
            </a:r>
            <a:r>
              <a:rPr lang="cs-CZ" sz="18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tedy každý dvanáctý člověk v zemi. </a:t>
            </a:r>
            <a:r>
              <a:rPr lang="cs-CZ" kern="100" dirty="0">
                <a:solidFill>
                  <a:schemeClr val="accent1">
                    <a:lumMod val="5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Z toho </a:t>
            </a:r>
            <a:r>
              <a:rPr lang="cs-CZ" sz="1800" b="1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33 tisíc dětí a mladistvých do 19 let</a:t>
            </a:r>
            <a:r>
              <a:rPr lang="cs-CZ" sz="1800" kern="100" dirty="0">
                <a:solidFill>
                  <a:schemeClr val="accent1">
                    <a:lumMod val="5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Obrázek 9" descr="Kapsle a pillsy uvnitř skleněné nudlí">
            <a:extLst>
              <a:ext uri="{FF2B5EF4-FFF2-40B4-BE49-F238E27FC236}">
                <a16:creationId xmlns:a16="http://schemas.microsoft.com/office/drawing/2014/main" id="{4A8B7859-18D3-3AC1-9F61-E125BF613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1306"/>
            <a:ext cx="4355592" cy="326669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3E8C363-7C33-8C13-88FD-B4FA590D0E3F}"/>
              </a:ext>
            </a:extLst>
          </p:cNvPr>
          <p:cNvSpPr txBox="1"/>
          <p:nvPr/>
        </p:nvSpPr>
        <p:spPr>
          <a:xfrm>
            <a:off x="10205607" y="6333142"/>
            <a:ext cx="1858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Zdroj: ÚZIS A ČSÚ</a:t>
            </a:r>
          </a:p>
        </p:txBody>
      </p:sp>
    </p:spTree>
    <p:extLst>
      <p:ext uri="{BB962C8B-B14F-4D97-AF65-F5344CB8AC3E}">
        <p14:creationId xmlns:p14="http://schemas.microsoft.com/office/powerpoint/2010/main" val="18761166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6945A-A557-C939-E5C6-9515B3302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23D041C5-A5E7-9808-EB70-04F0D5893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EBD4608-FFE4-C815-2678-8C3A79EFBAA4}"/>
              </a:ext>
            </a:extLst>
          </p:cNvPr>
          <p:cNvSpPr txBox="1"/>
          <p:nvPr/>
        </p:nvSpPr>
        <p:spPr>
          <a:xfrm>
            <a:off x="660654" y="2757022"/>
            <a:ext cx="63345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Kvalita prostředí</a:t>
            </a:r>
            <a:r>
              <a:rPr lang="cs-CZ" sz="2800" b="1" dirty="0">
                <a:solidFill>
                  <a:schemeClr val="accent1">
                    <a:lumMod val="50000"/>
                  </a:schemeClr>
                </a:solidFill>
              </a:rPr>
              <a:t>, ve kterém dítě vyrůstá, ​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a péče</a:t>
            </a:r>
            <a:r>
              <a:rPr lang="cs-CZ" sz="2800" b="1" dirty="0">
                <a:solidFill>
                  <a:schemeClr val="accent1">
                    <a:lumMod val="50000"/>
                  </a:schemeClr>
                </a:solidFill>
              </a:rPr>
              <a:t>, která je mu poskytována, </a:t>
            </a:r>
          </a:p>
          <a:p>
            <a:r>
              <a:rPr lang="cs-CZ" sz="2800" b="1" dirty="0">
                <a:solidFill>
                  <a:schemeClr val="accent1">
                    <a:lumMod val="50000"/>
                  </a:schemeClr>
                </a:solidFill>
              </a:rPr>
              <a:t>je tak zcela </a:t>
            </a:r>
            <a:r>
              <a:rPr lang="cs-CZ" sz="2800" b="1" dirty="0">
                <a:solidFill>
                  <a:srgbClr val="FF0000"/>
                </a:solidFill>
              </a:rPr>
              <a:t>zásadní pro vývoj</a:t>
            </a:r>
            <a:r>
              <a:rPr lang="cs-CZ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r>
              <a:rPr lang="cs-CZ" sz="2800" b="1" dirty="0">
                <a:solidFill>
                  <a:schemeClr val="accent1">
                    <a:lumMod val="50000"/>
                  </a:schemeClr>
                </a:solidFill>
              </a:rPr>
              <a:t>způsob organizace i fungování jeho mozku.</a:t>
            </a:r>
          </a:p>
        </p:txBody>
      </p:sp>
      <p:pic>
        <p:nvPicPr>
          <p:cNvPr id="3074" name="Picture 2" descr="Kreslení rodiny na papíře">
            <a:extLst>
              <a:ext uri="{FF2B5EF4-FFF2-40B4-BE49-F238E27FC236}">
                <a16:creationId xmlns:a16="http://schemas.microsoft.com/office/drawing/2014/main" id="{91784CBB-315D-782F-FB36-A1F85C46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747" y="2171129"/>
            <a:ext cx="36480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0863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0C071-6A10-47C7-6A78-C600DFB03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2532" y="3095625"/>
            <a:ext cx="10037643" cy="666750"/>
          </a:xfrm>
        </p:spPr>
        <p:txBody>
          <a:bodyPr>
            <a:normAutofit fontScale="90000"/>
          </a:bodyPr>
          <a:lstStyle/>
          <a:p>
            <a:pPr algn="l"/>
            <a:r>
              <a:rPr lang="pl-PL" sz="4800" b="1" dirty="0">
                <a:solidFill>
                  <a:schemeClr val="accent1">
                    <a:lumMod val="50000"/>
                  </a:schemeClr>
                </a:solidFill>
              </a:rPr>
              <a:t>Jak to děláme a jak to může dělat obec?​</a:t>
            </a:r>
            <a:endParaRPr lang="cs-CZ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DE237EEC-7528-BB74-50CC-61E22B82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9758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09BCE-B908-BE01-1481-A1D2C27B2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57CF6B-EE67-B30C-C934-7CA1B3071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708" y="2962010"/>
            <a:ext cx="10037643" cy="666750"/>
          </a:xfrm>
        </p:spPr>
        <p:txBody>
          <a:bodyPr>
            <a:normAutofit fontScale="90000"/>
          </a:bodyPr>
          <a:lstStyle/>
          <a:p>
            <a:r>
              <a:rPr lang="cs-CZ" sz="4800" b="1" dirty="0">
                <a:solidFill>
                  <a:schemeClr val="accent1">
                    <a:lumMod val="50000"/>
                  </a:schemeClr>
                </a:solidFill>
              </a:rPr>
              <a:t>Včasná identifikace ohrožených dětí​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DD54A62-4030-8EB3-725C-BC000DEC8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8548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B37C6-5906-DAA3-585A-FF938BF00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50EA8-E9C6-B607-892C-6176E76D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7178" y="776594"/>
            <a:ext cx="10037643" cy="66675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Karta KID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8BADFF98-F276-E677-2786-100CCDAF7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8D802DD-5F42-D864-B2E4-C634E1B5D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5" y="1684383"/>
            <a:ext cx="27432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10284A5-563A-4D01-0D9D-E5A9CBDD3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44" y="1684381"/>
            <a:ext cx="282892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096FEAA-2FB9-BA8F-A28F-DDC33EC10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17" y="1684381"/>
            <a:ext cx="2857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168CB569-A45A-9449-4FE4-48D4C30B9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365" y="1684381"/>
            <a:ext cx="28194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6FC0016-B599-5077-BDCE-B8356D852B2E}"/>
              </a:ext>
            </a:extLst>
          </p:cNvPr>
          <p:cNvSpPr txBox="1"/>
          <p:nvPr/>
        </p:nvSpPr>
        <p:spPr>
          <a:xfrm>
            <a:off x="3245738" y="5783047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Odkaz pro stažení karty KID najdete </a:t>
            </a:r>
            <a:r>
              <a:rPr lang="pl-PL" sz="2800" b="0" i="0" u="sng" strike="noStrike" dirty="0">
                <a:solidFill>
                  <a:schemeClr val="accent1">
                    <a:lumMod val="50000"/>
                  </a:schemeClr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zde</a:t>
            </a:r>
            <a:r>
              <a:rPr lang="pl-PL" sz="28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.</a:t>
            </a:r>
            <a:r>
              <a:rPr lang="pl-PL" sz="2800" b="0" i="0" dirty="0">
                <a:solidFill>
                  <a:schemeClr val="accent1">
                    <a:lumMod val="50000"/>
                  </a:schemeClr>
                </a:solidFill>
                <a:effectLst/>
              </a:rPr>
              <a:t>​</a:t>
            </a:r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0278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7C067-916E-C88C-E624-48E925F8C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23456A-66A0-64CC-7A98-6F0DD57EE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676" y="749162"/>
            <a:ext cx="10037643" cy="666750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Klíčová vlastnost karty KID - LOKALIZACE​</a:t>
            </a:r>
            <a:endParaRPr lang="cs-CZ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4FB970A5-8EAB-E89D-243A-84C6C76B0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0B7DB34-159B-2097-1C3E-0CDE8D98A7CB}"/>
              </a:ext>
            </a:extLst>
          </p:cNvPr>
          <p:cNvSpPr txBox="1"/>
          <p:nvPr/>
        </p:nvSpPr>
        <p:spPr>
          <a:xfrm>
            <a:off x="4281676" y="1801107"/>
            <a:ext cx="1814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ORP Litvínov</a:t>
            </a:r>
          </a:p>
        </p:txBody>
      </p:sp>
      <p:pic>
        <p:nvPicPr>
          <p:cNvPr id="5122" name="Picture 2" descr="Obsah obrázku text, snímek obrazovky, Písmo, dokument&#10;&#10;Popis se vygeneroval automaticky.">
            <a:extLst>
              <a:ext uri="{FF2B5EF4-FFF2-40B4-BE49-F238E27FC236}">
                <a16:creationId xmlns:a16="http://schemas.microsoft.com/office/drawing/2014/main" id="{993C0193-ABD4-B571-F6F8-0AFC8E7DC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4564"/>
            <a:ext cx="45529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bsah obrázku text, snímek obrazovky, Písmo&#10;&#10;Popis se vygeneroval automaticky.">
            <a:extLst>
              <a:ext uri="{FF2B5EF4-FFF2-40B4-BE49-F238E27FC236}">
                <a16:creationId xmlns:a16="http://schemas.microsoft.com/office/drawing/2014/main" id="{4CDDE508-A792-3644-41F8-54AA60830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282" y="3540836"/>
            <a:ext cx="4800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Obsah obrázku text, snímek obrazovky, Písmo, design&#10;&#10;Popis se vygeneroval automaticky.">
            <a:extLst>
              <a:ext uri="{FF2B5EF4-FFF2-40B4-BE49-F238E27FC236}">
                <a16:creationId xmlns:a16="http://schemas.microsoft.com/office/drawing/2014/main" id="{91C6AF6B-64CC-1D53-618E-1A7E98C1D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508" y="1415912"/>
            <a:ext cx="3910335" cy="52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6">
            <a:extLst>
              <a:ext uri="{FF2B5EF4-FFF2-40B4-BE49-F238E27FC236}">
                <a16:creationId xmlns:a16="http://schemas.microsoft.com/office/drawing/2014/main" id="{C94022DD-13F3-ACFE-F650-91FE54882107}"/>
              </a:ext>
            </a:extLst>
          </p:cNvPr>
          <p:cNvSpPr txBox="1"/>
          <p:nvPr/>
        </p:nvSpPr>
        <p:spPr>
          <a:xfrm>
            <a:off x="2573276" y="6108838"/>
            <a:ext cx="1465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ORP Most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61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D47E7-41C1-A46F-5D66-BAEAA5283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837F5-150D-21EB-4C51-2EB3C3177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426" y="1142354"/>
            <a:ext cx="10037643" cy="666750"/>
          </a:xfrm>
        </p:spPr>
        <p:txBody>
          <a:bodyPr>
            <a:normAutofit fontScale="90000"/>
          </a:bodyPr>
          <a:lstStyle/>
          <a:p>
            <a:pPr algn="l"/>
            <a:r>
              <a:rPr lang="cs-CZ" sz="4800" b="1" dirty="0">
                <a:solidFill>
                  <a:schemeClr val="accent1">
                    <a:lumMod val="50000"/>
                  </a:schemeClr>
                </a:solidFill>
              </a:rPr>
              <a:t>Petr​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579904C4-19FD-15EA-2804-DA6E369D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54F91B7D-6DED-3500-F8E3-3A9800C20593}"/>
              </a:ext>
            </a:extLst>
          </p:cNvPr>
          <p:cNvSpPr>
            <a:spLocks noGrp="1"/>
          </p:cNvSpPr>
          <p:nvPr/>
        </p:nvSpPr>
        <p:spPr>
          <a:xfrm>
            <a:off x="1077178" y="2048859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900" dirty="0">
                <a:solidFill>
                  <a:schemeClr val="accent1">
                    <a:lumMod val="50000"/>
                  </a:schemeClr>
                </a:solidFill>
                <a:ea typeface="Roboto" panose="02000000000000000000" pitchFamily="2" charset="0"/>
              </a:rPr>
              <a:t>Petr chodí do čtvrté třídy.</a:t>
            </a:r>
          </a:p>
          <a:p>
            <a:r>
              <a:rPr lang="cs-CZ" sz="2900" dirty="0">
                <a:solidFill>
                  <a:schemeClr val="accent1">
                    <a:lumMod val="50000"/>
                  </a:schemeClr>
                </a:solidFill>
                <a:ea typeface="Roboto" panose="02000000000000000000" pitchFamily="2" charset="0"/>
              </a:rPr>
              <a:t>Ve městě byla vytvořena lokalizovaná karta KID a místní odborníci byli proškoleni v jejím využití.</a:t>
            </a:r>
          </a:p>
          <a:p>
            <a:r>
              <a:rPr lang="cs-CZ" sz="2900" dirty="0">
                <a:solidFill>
                  <a:schemeClr val="accent1">
                    <a:lumMod val="50000"/>
                  </a:schemeClr>
                </a:solidFill>
                <a:ea typeface="Roboto" panose="02000000000000000000" pitchFamily="2" charset="0"/>
              </a:rPr>
              <a:t>Paní učitelka si začala všímat signálů ohrožení, identifikovala Petra jako ohroženého (náhlý pokles vzdělávacích výsledků, stažení se, častá únava).</a:t>
            </a:r>
          </a:p>
          <a:p>
            <a:r>
              <a:rPr lang="cs-CZ" sz="2900" dirty="0">
                <a:solidFill>
                  <a:schemeClr val="accent1">
                    <a:lumMod val="50000"/>
                  </a:schemeClr>
                </a:solidFill>
                <a:ea typeface="Roboto" panose="02000000000000000000" pitchFamily="2" charset="0"/>
              </a:rPr>
              <a:t>Byl proveden rozhovor s chlapcem a zjištěno, že nachází ve složité rozvodové situaci a kromě toho dochází k sebepoškozování.</a:t>
            </a:r>
          </a:p>
          <a:p>
            <a:r>
              <a:rPr lang="cs-CZ" sz="2900" dirty="0">
                <a:solidFill>
                  <a:schemeClr val="accent1">
                    <a:lumMod val="50000"/>
                  </a:schemeClr>
                </a:solidFill>
                <a:ea typeface="Roboto" panose="02000000000000000000" pitchFamily="2" charset="0"/>
              </a:rPr>
              <a:t>Rodičům byly předány kontakty na terapeuta, byli odkázáni také na pediatra a OSPOD, Petrovi byl předán kontakt na místní krizovou linku.</a:t>
            </a:r>
          </a:p>
          <a:p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CFDBE2A-52DA-894D-1ABB-D1991C96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21" y="1142354"/>
            <a:ext cx="4910214" cy="326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aoblený obdélníkový bublinový popisek 6">
            <a:extLst>
              <a:ext uri="{FF2B5EF4-FFF2-40B4-BE49-F238E27FC236}">
                <a16:creationId xmlns:a16="http://schemas.microsoft.com/office/drawing/2014/main" id="{C85A1543-B2B2-F026-C9C3-0490091A3B89}"/>
              </a:ext>
            </a:extLst>
          </p:cNvPr>
          <p:cNvSpPr/>
          <p:nvPr/>
        </p:nvSpPr>
        <p:spPr>
          <a:xfrm>
            <a:off x="8323829" y="4653621"/>
            <a:ext cx="3729757" cy="1482678"/>
          </a:xfrm>
          <a:prstGeom prst="wedgeRoundRectCallout">
            <a:avLst>
              <a:gd name="adj1" fmla="val -45506"/>
              <a:gd name="adj2" fmla="val -66463"/>
              <a:gd name="adj3" fmla="val 16667"/>
            </a:avLst>
          </a:prstGeom>
          <a:solidFill>
            <a:srgbClr val="404D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1" dirty="0">
                <a:solidFill>
                  <a:schemeClr val="bg1"/>
                </a:solidFill>
                <a:latin typeface="Roboto"/>
                <a:ea typeface="Roboto"/>
                <a:cs typeface="Roboto" panose="02000000000000000000" pitchFamily="2" charset="0"/>
              </a:rPr>
              <a:t>„Díky kartě KID jsem si více začala všímat, jak se děti chovají a vypadají. Díky lokální verzi jsem mohla hned jejich situaci začít řešit, to bych předtím neuměla.“</a:t>
            </a:r>
            <a:endParaRPr lang="cs-CZ" sz="1600" b="1" i="0" u="none" strike="noStrike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941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A6C4-A18A-70BB-6777-7A05DD584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93CB0-67C3-4BDB-B36D-C5CFCBEE3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0874" y="831458"/>
            <a:ext cx="10037643" cy="666750"/>
          </a:xfrm>
        </p:spPr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</a:rPr>
              <a:t>Nástroje funkční mezioborové spolupráce</a:t>
            </a:r>
            <a:r>
              <a:rPr lang="cs-CZ" sz="4800" b="1" dirty="0">
                <a:solidFill>
                  <a:schemeClr val="accent1">
                    <a:lumMod val="50000"/>
                  </a:schemeClr>
                </a:solidFill>
              </a:rPr>
              <a:t>​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44A0DC52-937F-1B62-9C30-D5C16C432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B3D08B7-F91B-33EB-A7E8-08226A376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18969"/>
            <a:ext cx="117348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894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41116-0F6C-46A3-7F20-A00850EA0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Obsah obrázku text, boty, snímek obrazovky, kreslené">
            <a:extLst>
              <a:ext uri="{FF2B5EF4-FFF2-40B4-BE49-F238E27FC236}">
                <a16:creationId xmlns:a16="http://schemas.microsoft.com/office/drawing/2014/main" id="{76138E69-BE80-2716-3206-22AAF5916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738" y="3985098"/>
            <a:ext cx="2278999" cy="276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9EA1F2A5-F279-302F-C9C6-4038F3668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21D0222F-B837-E708-2523-B6E9CB68B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9474" y="782193"/>
            <a:ext cx="10037643" cy="666750"/>
          </a:xfrm>
        </p:spPr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chemeClr val="accent1">
                    <a:lumMod val="50000"/>
                  </a:schemeClr>
                </a:solidFill>
              </a:rPr>
              <a:t>Koordinátor mezioborové spolupráce</a:t>
            </a:r>
            <a:r>
              <a:rPr lang="cs-CZ" sz="4800" b="1" dirty="0">
                <a:solidFill>
                  <a:schemeClr val="accent1">
                    <a:lumMod val="50000"/>
                  </a:schemeClr>
                </a:solidFill>
              </a:rPr>
              <a:t>​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3474EE6F-B207-2C3E-A962-8FAE868E0221}"/>
              </a:ext>
            </a:extLst>
          </p:cNvPr>
          <p:cNvSpPr>
            <a:spLocks noGrp="1"/>
          </p:cNvSpPr>
          <p:nvPr/>
        </p:nvSpPr>
        <p:spPr>
          <a:xfrm>
            <a:off x="520962" y="1641066"/>
            <a:ext cx="4785852" cy="17879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Kdo to je?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Odborný pracovník, který zajišťuje propojení, komunikaci a spolupráci mezi jednotlivými subjekty zapojenými do péče o dítě a rodinu.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5709A2FE-5AFA-DB09-CB30-95AABA5DC18A}"/>
              </a:ext>
            </a:extLst>
          </p:cNvPr>
          <p:cNvSpPr>
            <a:spLocks noGrp="1"/>
          </p:cNvSpPr>
          <p:nvPr/>
        </p:nvSpPr>
        <p:spPr>
          <a:xfrm>
            <a:off x="5419688" y="1564386"/>
            <a:ext cx="6619568" cy="3492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ea typeface="Roboto"/>
              </a:rPr>
              <a:t>Co dělá?</a:t>
            </a:r>
            <a:endParaRPr lang="en-US" sz="2400" dirty="0">
              <a:solidFill>
                <a:schemeClr val="accent1">
                  <a:lumMod val="50000"/>
                </a:schemeClr>
              </a:solidFill>
              <a:ea typeface="Roboto"/>
            </a:endParaRPr>
          </a:p>
          <a:p>
            <a:pPr marL="742950" lvl="1" indent="-285750"/>
            <a:r>
              <a:rPr lang="cs-CZ" dirty="0">
                <a:solidFill>
                  <a:schemeClr val="accent1">
                    <a:lumMod val="50000"/>
                  </a:schemeClr>
                </a:solidFill>
                <a:ea typeface="Roboto"/>
              </a:rPr>
              <a:t>sestavuje mezioborovou platformu</a:t>
            </a:r>
          </a:p>
          <a:p>
            <a:pPr marL="742950" lvl="1" indent="-285750"/>
            <a:r>
              <a:rPr lang="cs-CZ" dirty="0">
                <a:solidFill>
                  <a:schemeClr val="accent1">
                    <a:lumMod val="50000"/>
                  </a:schemeClr>
                </a:solidFill>
                <a:ea typeface="Roboto"/>
              </a:rPr>
              <a:t>mapuje potřeby odborníků</a:t>
            </a:r>
          </a:p>
          <a:p>
            <a:pPr marL="742950" lvl="1" indent="-285750"/>
            <a:r>
              <a:rPr lang="cs-CZ" dirty="0">
                <a:solidFill>
                  <a:schemeClr val="accent1">
                    <a:lumMod val="50000"/>
                  </a:schemeClr>
                </a:solidFill>
                <a:ea typeface="Roboto"/>
              </a:rPr>
              <a:t>vytváří lokální karty KID</a:t>
            </a:r>
          </a:p>
          <a:p>
            <a:pPr marL="742950" lvl="1" indent="-285750"/>
            <a:r>
              <a:rPr lang="cs-CZ" dirty="0">
                <a:solidFill>
                  <a:schemeClr val="accent1">
                    <a:lumMod val="50000"/>
                  </a:schemeClr>
                </a:solidFill>
                <a:ea typeface="Roboto"/>
              </a:rPr>
              <a:t>pořádá akce na podporu MS  (velké i dílčí)</a:t>
            </a:r>
          </a:p>
          <a:p>
            <a:pPr marL="742950" lvl="1" indent="-285750"/>
            <a:r>
              <a:rPr lang="cs-CZ" dirty="0">
                <a:solidFill>
                  <a:schemeClr val="accent1">
                    <a:lumMod val="50000"/>
                  </a:schemeClr>
                </a:solidFill>
                <a:ea typeface="Roboto"/>
              </a:rPr>
              <a:t>vzdělává</a:t>
            </a:r>
          </a:p>
          <a:p>
            <a:pPr marL="742950" lvl="1" indent="-285750"/>
            <a:r>
              <a:rPr lang="cs-CZ" dirty="0">
                <a:solidFill>
                  <a:schemeClr val="accent1">
                    <a:lumMod val="50000"/>
                  </a:schemeClr>
                </a:solidFill>
                <a:ea typeface="Roboto"/>
              </a:rPr>
              <a:t>poskytuje podporu při řešení případů</a:t>
            </a:r>
          </a:p>
          <a:p>
            <a:pPr marL="742950" lvl="1" indent="-285750"/>
            <a:r>
              <a:rPr lang="cs-CZ" dirty="0" err="1">
                <a:solidFill>
                  <a:schemeClr val="accent1">
                    <a:lumMod val="50000"/>
                  </a:schemeClr>
                </a:solidFill>
                <a:ea typeface="Roboto"/>
              </a:rPr>
              <a:t>facilituje</a:t>
            </a:r>
            <a:endParaRPr lang="cs-CZ" dirty="0">
              <a:solidFill>
                <a:schemeClr val="accent1">
                  <a:lumMod val="50000"/>
                </a:schemeClr>
              </a:solidFill>
              <a:ea typeface="Roboto"/>
            </a:endParaRPr>
          </a:p>
          <a:p>
            <a:endParaRPr lang="en-US" dirty="0"/>
          </a:p>
        </p:txBody>
      </p:sp>
      <p:pic>
        <p:nvPicPr>
          <p:cNvPr id="7172" name="Picture 4" descr="Obsah obrázku interiér, strop, patro, osoba">
            <a:extLst>
              <a:ext uri="{FF2B5EF4-FFF2-40B4-BE49-F238E27FC236}">
                <a16:creationId xmlns:a16="http://schemas.microsoft.com/office/drawing/2014/main" id="{BC23FAB4-7ABE-E494-4171-FFFE913B8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89" y="3470142"/>
            <a:ext cx="4566571" cy="304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4521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B1EFB-E4B1-3A2C-7A74-96AA9EAF4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ABB416FE-FFDF-CEF2-8E4F-C0314FA5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A0C04570-6FCC-096F-6476-C0C42B6DB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1704" y="829755"/>
            <a:ext cx="9144000" cy="666750"/>
          </a:xfrm>
        </p:spPr>
        <p:txBody>
          <a:bodyPr>
            <a:normAutofit fontScale="90000"/>
          </a:bodyPr>
          <a:lstStyle/>
          <a:p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Na koordinátora se obrací škola...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​</a:t>
            </a:r>
            <a:endParaRPr lang="cs-CZ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D4BA642-487E-A26B-8BB9-71A8DC9A28CD}"/>
              </a:ext>
            </a:extLst>
          </p:cNvPr>
          <p:cNvSpPr>
            <a:spLocks noGrp="1"/>
          </p:cNvSpPr>
          <p:nvPr/>
        </p:nvSpPr>
        <p:spPr>
          <a:xfrm>
            <a:off x="969706" y="1659510"/>
            <a:ext cx="10252587" cy="81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i="1" dirty="0">
                <a:solidFill>
                  <a:schemeClr val="accent1">
                    <a:lumMod val="50000"/>
                  </a:schemeClr>
                </a:solidFill>
                <a:ea typeface="Roboto"/>
              </a:rPr>
              <a:t>„Naše kolegyně je manželkou hledaného odsouzeného pedofila a její děti chodí k nám do školy. Rodiče i média volají a my nevíme, co dál...“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  <a:latin typeface="Roboto"/>
              <a:ea typeface="Roboto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ovéPole 5">
            <a:extLst>
              <a:ext uri="{FF2B5EF4-FFF2-40B4-BE49-F238E27FC236}">
                <a16:creationId xmlns:a16="http://schemas.microsoft.com/office/drawing/2014/main" id="{CF14DB1C-A030-A863-EAAE-34A8B95543E6}"/>
              </a:ext>
            </a:extLst>
          </p:cNvPr>
          <p:cNvSpPr txBox="1"/>
          <p:nvPr/>
        </p:nvSpPr>
        <p:spPr>
          <a:xfrm>
            <a:off x="969706" y="2916031"/>
            <a:ext cx="696911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Jak vypadá funkční mezioborová spolupráce?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Koordinátor svolává se školou setkání odborníků.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Koordinátor ví, jaké odborníky přizvat.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Odborníci nepochybují o své účasti na setkání.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Do čtyř dnů se na expertním případovém setkání sešlo 12 místních odborníků.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Na setkání byla nastavena podpora školy, matky i dětí.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7650294-A647-D0FA-3044-E933BE7F7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820" y="2826531"/>
            <a:ext cx="39433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3323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F1CB2-C7FA-2A3B-8786-606B452EB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D0B5C3-18C7-BEBD-6856-9B8F18930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7178" y="2989442"/>
            <a:ext cx="10037643" cy="66675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Case management a případová setkání​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593AEE3F-5010-A994-71C2-2737D6329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140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796" y="2480650"/>
            <a:ext cx="7287001" cy="1104522"/>
          </a:xfrm>
        </p:spPr>
        <p:txBody>
          <a:bodyPr anchor="t">
            <a:normAutofit fontScale="90000"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Aktuální stav duševního zdraví dětí a mládeže v ČR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247" y="3675706"/>
            <a:ext cx="3437671" cy="659054"/>
          </a:xfrm>
        </p:spPr>
        <p:txBody>
          <a:bodyPr anchor="b">
            <a:noAutofit/>
          </a:bodyPr>
          <a:lstStyle/>
          <a:p>
            <a:pPr marL="0" indent="0" algn="ctr">
              <a:buNone/>
            </a:pPr>
            <a:r>
              <a:rPr lang="cs-CZ" sz="2800">
                <a:solidFill>
                  <a:schemeClr val="bg1"/>
                </a:solidFill>
              </a:rPr>
              <a:t>Magdaléna Lukasová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56;p13">
            <a:extLst>
              <a:ext uri="{FF2B5EF4-FFF2-40B4-BE49-F238E27FC236}">
                <a16:creationId xmlns:a16="http://schemas.microsoft.com/office/drawing/2014/main" id="{ECC7CD51-2469-E236-58C4-D27C25F775AF}"/>
              </a:ext>
            </a:extLst>
          </p:cNvPr>
          <p:cNvSpPr/>
          <p:nvPr/>
        </p:nvSpPr>
        <p:spPr>
          <a:xfrm>
            <a:off x="5781336" y="5088617"/>
            <a:ext cx="4773168" cy="932687"/>
          </a:xfrm>
          <a:custGeom>
            <a:avLst/>
            <a:gdLst/>
            <a:ahLst/>
            <a:cxnLst/>
            <a:rect l="l" t="t" r="r" b="b"/>
            <a:pathLst>
              <a:path w="4315315" h="759024" extrusionOk="0">
                <a:moveTo>
                  <a:pt x="0" y="0"/>
                </a:moveTo>
                <a:lnTo>
                  <a:pt x="4315316" y="0"/>
                </a:lnTo>
                <a:lnTo>
                  <a:pt x="4315316" y="759025"/>
                </a:lnTo>
                <a:lnTo>
                  <a:pt x="0" y="759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48829"/>
            </a:stretch>
          </a:blipFill>
          <a:ln>
            <a:noFill/>
          </a:ln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85515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9E45-52B2-3DB8-0C7F-DEDB4800D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E18E4D-D1E4-04CC-3166-1A774DBB8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122" y="1206362"/>
            <a:ext cx="10037643" cy="666750"/>
          </a:xfrm>
        </p:spPr>
        <p:txBody>
          <a:bodyPr>
            <a:normAutofit fontScale="90000"/>
          </a:bodyPr>
          <a:lstStyle/>
          <a:p>
            <a:pPr algn="l"/>
            <a:r>
              <a:rPr lang="cs-CZ" sz="4400" b="1" dirty="0">
                <a:solidFill>
                  <a:schemeClr val="accent1">
                    <a:lumMod val="50000"/>
                  </a:schemeClr>
                </a:solidFill>
              </a:rPr>
              <a:t>Marek, 8. třída – úzkosti a deprese</a:t>
            </a:r>
            <a:r>
              <a:rPr lang="cs-CZ" sz="4800" b="1" dirty="0">
                <a:solidFill>
                  <a:schemeClr val="accent1">
                    <a:lumMod val="50000"/>
                  </a:schemeClr>
                </a:solidFill>
              </a:rPr>
              <a:t>​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996B40CA-3243-267C-2044-CCE831CE4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Obsah obrázku klipart, ilustrace, Grafika, Kreslený film&#10;&#10;Popis byl vytvořen automaticky">
            <a:extLst>
              <a:ext uri="{FF2B5EF4-FFF2-40B4-BE49-F238E27FC236}">
                <a16:creationId xmlns:a16="http://schemas.microsoft.com/office/drawing/2014/main" id="{904A0006-E014-8876-4AAA-93F659859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069" y="602742"/>
            <a:ext cx="2121408" cy="212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0AD4881F-4A4E-B9E4-086D-A793B7A81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6" y="2172481"/>
            <a:ext cx="9281160" cy="392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4310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B6756-1373-A2CB-91D5-5F1630B90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9FA266-DC30-D1C9-7777-F6B4CF581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7178" y="3053773"/>
            <a:ext cx="10037643" cy="75045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Průvodce akutním ohrožením dítěte s checklisty​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B179963A-30C7-EF5E-8693-61613CEE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8821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CB8DE-B6B4-4EAB-96CE-6237F0FA6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F13A3D-2789-8CB6-3D0B-C2E01EC45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7178" y="776594"/>
            <a:ext cx="10037643" cy="66675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Průvodce akutním ohrožením dítěte​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4834C597-81C7-7685-4461-8CC2CD90B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B47B14D6-6ABA-3E6F-7945-44020BC21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9" y="1553188"/>
            <a:ext cx="3909631" cy="497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B27E8E57-86EA-8D71-49DB-5B6534DDF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202" y="1691638"/>
            <a:ext cx="3448856" cy="483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97B19081-BD09-5808-1F6C-17DFA3B9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00" y="1691639"/>
            <a:ext cx="4077465" cy="483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6367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B94E7-370B-4B83-D790-A9750894F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E94AB4-0DC1-147F-E41C-BA4BF4DB3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654" y="791688"/>
            <a:ext cx="10037643" cy="75045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Zvyšujte know-how ve svých územích​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3DABF22-17B5-C5B8-5DB0-CB8B9D9BA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D9FFEB7-9A79-A737-CA2F-44A371AF84D4}"/>
              </a:ext>
            </a:extLst>
          </p:cNvPr>
          <p:cNvSpPr txBox="1"/>
          <p:nvPr/>
        </p:nvSpPr>
        <p:spPr>
          <a:xfrm>
            <a:off x="3047238" y="324433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   </a:t>
            </a:r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FACA49A-2DF4-C89A-B16A-3C5067927ECA}"/>
              </a:ext>
            </a:extLst>
          </p:cNvPr>
          <p:cNvSpPr txBox="1"/>
          <p:nvPr/>
        </p:nvSpPr>
        <p:spPr>
          <a:xfrm>
            <a:off x="3047238" y="324433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F7186A8-721A-3FB4-F4AF-F11EE02A5755}"/>
              </a:ext>
            </a:extLst>
          </p:cNvPr>
          <p:cNvSpPr txBox="1"/>
          <p:nvPr/>
        </p:nvSpPr>
        <p:spPr>
          <a:xfrm>
            <a:off x="3047238" y="324433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0473006-F7BD-5199-1891-FA89ECCB84DC}"/>
              </a:ext>
            </a:extLst>
          </p:cNvPr>
          <p:cNvSpPr txBox="1"/>
          <p:nvPr/>
        </p:nvSpPr>
        <p:spPr>
          <a:xfrm>
            <a:off x="3047238" y="324433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29BA386-E9F9-96EA-D7D3-CD265EDB690C}"/>
              </a:ext>
            </a:extLst>
          </p:cNvPr>
          <p:cNvSpPr txBox="1"/>
          <p:nvPr/>
        </p:nvSpPr>
        <p:spPr>
          <a:xfrm>
            <a:off x="3047238" y="324433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10CD1F6-B1D0-DE52-FB36-7030565BD47A}"/>
              </a:ext>
            </a:extLst>
          </p:cNvPr>
          <p:cNvSpPr txBox="1"/>
          <p:nvPr/>
        </p:nvSpPr>
        <p:spPr>
          <a:xfrm>
            <a:off x="3044110" y="2905780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u="sng" strike="noStrike" dirty="0">
                <a:solidFill>
                  <a:schemeClr val="accent1">
                    <a:lumMod val="50000"/>
                  </a:schemeClr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Akademie SOFA - Society for all</a:t>
            </a:r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Obrázek 17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97AF0946-CAE9-98C4-89D4-EC8B7B40E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58" y="4273641"/>
            <a:ext cx="3492834" cy="208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078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EF081-3906-1EE4-C654-92AFCD511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CAB663D9-389B-F5B3-1480-76808B4E6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Obsah obrázku klipart, text, kreslené, kresba&#10;&#10;Popis se vygeneroval automaticky.">
            <a:extLst>
              <a:ext uri="{FF2B5EF4-FFF2-40B4-BE49-F238E27FC236}">
                <a16:creationId xmlns:a16="http://schemas.microsoft.com/office/drawing/2014/main" id="{E1F81AB7-8D34-4811-5EDD-909ED7A7C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4" y="1321946"/>
            <a:ext cx="9896856" cy="553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3422296-558A-892D-B9E0-4C693489984C}"/>
              </a:ext>
            </a:extLst>
          </p:cNvPr>
          <p:cNvSpPr txBox="1"/>
          <p:nvPr/>
        </p:nvSpPr>
        <p:spPr>
          <a:xfrm>
            <a:off x="4240578" y="1756319"/>
            <a:ext cx="6169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accent1">
                    <a:lumMod val="50000"/>
                  </a:schemeClr>
                </a:solidFill>
              </a:rPr>
              <a:t>Mgr. Martina Koplová</a:t>
            </a:r>
          </a:p>
          <a:p>
            <a:pPr algn="ctr"/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Hlavní expertka</a:t>
            </a:r>
          </a:p>
          <a:p>
            <a:pPr algn="ctr"/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martina.koplova@so-fa.cz</a:t>
            </a:r>
          </a:p>
        </p:txBody>
      </p:sp>
    </p:spTree>
    <p:extLst>
      <p:ext uri="{BB962C8B-B14F-4D97-AF65-F5344CB8AC3E}">
        <p14:creationId xmlns:p14="http://schemas.microsoft.com/office/powerpoint/2010/main" val="17813724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796" y="2480650"/>
            <a:ext cx="7287001" cy="687649"/>
          </a:xfrm>
        </p:spPr>
        <p:txBody>
          <a:bodyPr anchor="t">
            <a:normAutofit fontScale="90000"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Tým duševního zdraví pro děti a mládež  Most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327" y="3975178"/>
            <a:ext cx="2144185" cy="1737360"/>
          </a:xfrm>
        </p:spPr>
        <p:txBody>
          <a:bodyPr anchor="b">
            <a:no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cs-CZ" sz="2800" dirty="0">
                <a:solidFill>
                  <a:srgbClr val="FFFFFF"/>
                </a:solidFill>
              </a:rPr>
              <a:t> </a:t>
            </a:r>
          </a:p>
          <a:p>
            <a:pPr algn="l">
              <a:spcBef>
                <a:spcPct val="20000"/>
              </a:spcBef>
              <a:defRPr/>
            </a:pPr>
            <a:endParaRPr lang="cs-CZ" sz="2800" dirty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defRPr/>
            </a:pPr>
            <a:endParaRPr lang="cs-CZ" sz="2800" dirty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defRPr/>
            </a:pPr>
            <a:endParaRPr lang="cs-CZ" sz="2800" dirty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defRPr/>
            </a:pPr>
            <a:r>
              <a:rPr lang="cs-CZ" sz="2800" dirty="0">
                <a:solidFill>
                  <a:srgbClr val="FFFFFF"/>
                </a:solidFill>
              </a:rPr>
              <a:t>Jan Panocha </a:t>
            </a:r>
          </a:p>
          <a:p>
            <a:pPr marR="0" lvl="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2800" dirty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defRPr/>
            </a:pPr>
            <a:r>
              <a:rPr lang="cs-CZ" sz="2800" dirty="0">
                <a:solidFill>
                  <a:srgbClr val="FFFFFF"/>
                </a:solidFill>
              </a:rPr>
              <a:t> </a:t>
            </a:r>
            <a:endParaRPr lang="cs-CZ" sz="2800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Písmo, text, logo, Grafika&#10;&#10;Obsah vygenerovaný umělou inteligencí může být nesprávný.">
            <a:extLst>
              <a:ext uri="{FF2B5EF4-FFF2-40B4-BE49-F238E27FC236}">
                <a16:creationId xmlns:a16="http://schemas.microsoft.com/office/drawing/2014/main" id="{D6DD3876-E61F-832E-3428-FB4A39596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13" y="4831698"/>
            <a:ext cx="3908712" cy="135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501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1117"/>
            <a:ext cx="9144000" cy="821206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Tým duševního zdraví pro děti a mladé lidi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0D03EAA-6FEF-9C70-A40D-7661B1AFBDBC}"/>
              </a:ext>
            </a:extLst>
          </p:cNvPr>
          <p:cNvSpPr txBox="1"/>
          <p:nvPr/>
        </p:nvSpPr>
        <p:spPr>
          <a:xfrm>
            <a:off x="1291590" y="1988695"/>
            <a:ext cx="901369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Pracujeme od ledna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Zřizovatelem je Diakonie ČCE – Středisko sociální pomoci v Mostě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Tým tvoří 3 sociální pracovníci a terapeut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Za rok 2025 jsme podpořili dosud 50 rodin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Od roku 2027 proběhne transformace na Centrum duševního zdraví se zdravotními službami – k dispozici bude </a:t>
            </a:r>
            <a:r>
              <a:rPr lang="cs-CZ" sz="2400" dirty="0" err="1">
                <a:solidFill>
                  <a:schemeClr val="accent1">
                    <a:lumMod val="50000"/>
                  </a:schemeClr>
                </a:solidFill>
              </a:rPr>
              <a:t>pedopsychiatr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, zdravotní sestra, klinický psycholog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Nejčastější těžkosti klientů úzkosti, sebepoškozování, poruchy příjmu potravy, poruchy chování</a:t>
            </a:r>
          </a:p>
        </p:txBody>
      </p:sp>
    </p:spTree>
    <p:extLst>
      <p:ext uri="{BB962C8B-B14F-4D97-AF65-F5344CB8AC3E}">
        <p14:creationId xmlns:p14="http://schemas.microsoft.com/office/powerpoint/2010/main" val="6158509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DA50F2-2282-803A-43B3-8A16CA8C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666750"/>
            <a:ext cx="10515600" cy="870165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Nabídka spolupráce pro město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A620554-4350-DBCA-4160-2F2989F7980F}"/>
              </a:ext>
            </a:extLst>
          </p:cNvPr>
          <p:cNvSpPr txBox="1"/>
          <p:nvPr/>
        </p:nvSpPr>
        <p:spPr>
          <a:xfrm>
            <a:off x="1046607" y="1868570"/>
            <a:ext cx="102450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Případové konference a případová setkání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Workshopy na podporu duševního zdraví pro žákovské kolektivy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Supervize pro pedagogické pracovníky </a:t>
            </a:r>
          </a:p>
        </p:txBody>
      </p:sp>
    </p:spTree>
    <p:extLst>
      <p:ext uri="{BB962C8B-B14F-4D97-AF65-F5344CB8AC3E}">
        <p14:creationId xmlns:p14="http://schemas.microsoft.com/office/powerpoint/2010/main" val="18543724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4C672-57B9-29F4-773D-AB7E69A66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ED2CA9-D1BE-567F-AA50-6288BEC9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3459"/>
            <a:ext cx="10515600" cy="769581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Případové konference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F1F9B419-C4C8-B2BA-BD5B-7D4CD141D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2D7FB57-6AFF-5BCF-5238-FBD5DE541AA4}"/>
              </a:ext>
            </a:extLst>
          </p:cNvPr>
          <p:cNvSpPr txBox="1"/>
          <p:nvPr/>
        </p:nvSpPr>
        <p:spPr>
          <a:xfrm>
            <a:off x="1017270" y="1760327"/>
            <a:ext cx="82181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Ve městě se organizují ve spolupráci se SOFA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Účastní se relevantní aktéři včetně kolegů z </a:t>
            </a:r>
            <a:r>
              <a:rPr lang="cs-CZ" sz="2800" dirty="0" err="1">
                <a:solidFill>
                  <a:schemeClr val="accent1">
                    <a:lumMod val="50000"/>
                  </a:schemeClr>
                </a:solidFill>
              </a:rPr>
              <a:t>OSPODu</a:t>
            </a:r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Koordinovaný přístup ke klientským rodinám</a:t>
            </a:r>
          </a:p>
        </p:txBody>
      </p:sp>
    </p:spTree>
    <p:extLst>
      <p:ext uri="{BB962C8B-B14F-4D97-AF65-F5344CB8AC3E}">
        <p14:creationId xmlns:p14="http://schemas.microsoft.com/office/powerpoint/2010/main" val="25308701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5240"/>
            <a:ext cx="9144000" cy="66675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Workshopy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354CF0F-FBBD-C354-9A8D-F995607C395C}"/>
              </a:ext>
            </a:extLst>
          </p:cNvPr>
          <p:cNvSpPr txBox="1"/>
          <p:nvPr/>
        </p:nvSpPr>
        <p:spPr>
          <a:xfrm>
            <a:off x="587502" y="1896148"/>
            <a:ext cx="987323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Připravujeme nabídku pro základní školy od příštího roku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Budeme chystat projekt na MŠMT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Budeme mapovat potřeby a zájem jednotlivých základních škol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Jsme schopni diagnostikovat školní prostředí</a:t>
            </a:r>
          </a:p>
        </p:txBody>
      </p:sp>
    </p:spTree>
    <p:extLst>
      <p:ext uri="{BB962C8B-B14F-4D97-AF65-F5344CB8AC3E}">
        <p14:creationId xmlns:p14="http://schemas.microsoft.com/office/powerpoint/2010/main" val="3115661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3"/>
            <a:ext cx="9144000" cy="666750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Duševní zdraví dětí a adolescentů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62;p14">
            <a:extLst>
              <a:ext uri="{FF2B5EF4-FFF2-40B4-BE49-F238E27FC236}">
                <a16:creationId xmlns:a16="http://schemas.microsoft.com/office/drawing/2014/main" id="{20ABC5B7-4EE7-F17F-4974-21D55E32C6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2463" b="12455"/>
          <a:stretch/>
        </p:blipFill>
        <p:spPr>
          <a:xfrm>
            <a:off x="1772563" y="2520584"/>
            <a:ext cx="3596174" cy="26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4D378316-A8DD-BF74-46F0-965FFDDDAE4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3265" y="2520584"/>
            <a:ext cx="3671000" cy="2893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9376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C340B-76DB-3222-DF8A-80F95DFE2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D51974-ACB1-6C8E-88FB-7E3ACD3BA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45575"/>
            <a:ext cx="9144000" cy="754625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Supervize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3DF70FF6-203E-4A49-F27C-149EE93C2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9942755-E536-7D8B-641D-4AA8C29480EA}"/>
              </a:ext>
            </a:extLst>
          </p:cNvPr>
          <p:cNvSpPr txBox="1"/>
          <p:nvPr/>
        </p:nvSpPr>
        <p:spPr>
          <a:xfrm>
            <a:off x="576072" y="1905292"/>
            <a:ext cx="99761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Nabídka podpory pedagogických pracovníků od roku 2026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Mapování zájmu na školách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Nabídka skupinových i individuálních supervizí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Supervizor s výcvikem přímo v týmu duševního zdraví</a:t>
            </a:r>
          </a:p>
        </p:txBody>
      </p:sp>
    </p:spTree>
    <p:extLst>
      <p:ext uri="{BB962C8B-B14F-4D97-AF65-F5344CB8AC3E}">
        <p14:creationId xmlns:p14="http://schemas.microsoft.com/office/powerpoint/2010/main" val="29023224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1704" y="1422409"/>
            <a:ext cx="9144000" cy="4720098"/>
          </a:xfrm>
        </p:spPr>
        <p:txBody>
          <a:bodyPr/>
          <a:lstStyle/>
          <a:p>
            <a:endParaRPr 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3200" b="1" dirty="0">
                <a:solidFill>
                  <a:schemeClr val="accent1">
                    <a:lumMod val="50000"/>
                  </a:schemeClr>
                </a:solidFill>
              </a:rPr>
              <a:t>Mgr. Jan Panocha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Vedoucí služby, sociální pracovník, case manager, metodik</a:t>
            </a:r>
          </a:p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</a:rPr>
              <a:t>panocha@most.diakonie.cz</a:t>
            </a:r>
          </a:p>
          <a:p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www.most.diakonie.cz</a:t>
            </a:r>
          </a:p>
          <a:p>
            <a:endParaRPr lang="cs-CZ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 descr="Obsah obrázku Písmo, text, logo, Grafika&#10;&#10;Obsah vygenerovaný umělou inteligencí může být nesprávný.">
            <a:extLst>
              <a:ext uri="{FF2B5EF4-FFF2-40B4-BE49-F238E27FC236}">
                <a16:creationId xmlns:a16="http://schemas.microsoft.com/office/drawing/2014/main" id="{F9A46344-8563-81B7-86DE-FFE63D63F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44" y="4575666"/>
            <a:ext cx="3908712" cy="135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21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675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208428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332722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230483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86806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4978" y="2649239"/>
            <a:ext cx="5633355" cy="1354184"/>
          </a:xfrm>
        </p:spPr>
        <p:txBody>
          <a:bodyPr anchor="t">
            <a:noAutofit/>
          </a:bodyPr>
          <a:lstStyle/>
          <a:p>
            <a:r>
              <a:rPr lang="cs-CZ" sz="3600" b="1" dirty="0">
                <a:solidFill>
                  <a:schemeClr val="accent1">
                    <a:lumMod val="50000"/>
                  </a:schemeClr>
                </a:solidFill>
              </a:rPr>
              <a:t>Multidisciplinární péče o děti a adolescenty v krizi: služby, prevence a nové nástroje podpory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3734" y="4607599"/>
            <a:ext cx="2968340" cy="471132"/>
          </a:xfrm>
        </p:spPr>
        <p:txBody>
          <a:bodyPr anchor="b">
            <a:noAutofit/>
          </a:bodyPr>
          <a:lstStyle/>
          <a:p>
            <a:pPr algn="l"/>
            <a:r>
              <a:rPr lang="cs-CZ" sz="2800" dirty="0">
                <a:solidFill>
                  <a:schemeClr val="bg1"/>
                </a:solidFill>
              </a:rPr>
              <a:t>Markéta Školoudová 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 descr="Obsah obrázku Písmo, Grafika, text, logo&#10;&#10;Obsah vygenerovaný umělou inteligencí může být nesprávný.">
            <a:extLst>
              <a:ext uri="{FF2B5EF4-FFF2-40B4-BE49-F238E27FC236}">
                <a16:creationId xmlns:a16="http://schemas.microsoft.com/office/drawing/2014/main" id="{136AEE27-60B7-21E1-D2B6-104A6AA90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502" y="5767328"/>
            <a:ext cx="1943371" cy="847843"/>
          </a:xfrm>
          <a:prstGeom prst="rect">
            <a:avLst/>
          </a:prstGeom>
        </p:spPr>
      </p:pic>
      <p:grpSp>
        <p:nvGrpSpPr>
          <p:cNvPr id="4" name="Group">
            <a:extLst>
              <a:ext uri="{FF2B5EF4-FFF2-40B4-BE49-F238E27FC236}">
                <a16:creationId xmlns:a16="http://schemas.microsoft.com/office/drawing/2014/main" id="{636743E5-2A02-9C9D-BB45-E5D7DD971201}"/>
              </a:ext>
            </a:extLst>
          </p:cNvPr>
          <p:cNvGrpSpPr/>
          <p:nvPr/>
        </p:nvGrpSpPr>
        <p:grpSpPr>
          <a:xfrm>
            <a:off x="8470953" y="5633915"/>
            <a:ext cx="2578607" cy="981256"/>
            <a:chOff x="0" y="0"/>
            <a:chExt cx="5131868" cy="2116031"/>
          </a:xfrm>
        </p:grpSpPr>
        <p:pic>
          <p:nvPicPr>
            <p:cNvPr id="6" name="ZPD_logo_GP_RGB.ai" descr="ZPD_logo_GP_RGB.ai">
              <a:extLst>
                <a:ext uri="{FF2B5EF4-FFF2-40B4-BE49-F238E27FC236}">
                  <a16:creationId xmlns:a16="http://schemas.microsoft.com/office/drawing/2014/main" id="{5D5BCEED-B32B-084F-DD8B-88DD49204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81498" cy="2116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raha_logo_zakladni_barevne_rgb.ai" descr="praha_logo_zakladni_barevne_rgb.ai">
              <a:extLst>
                <a:ext uri="{FF2B5EF4-FFF2-40B4-BE49-F238E27FC236}">
                  <a16:creationId xmlns:a16="http://schemas.microsoft.com/office/drawing/2014/main" id="{182E1F57-81F2-2420-445E-06D5DE269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5901" y="0"/>
              <a:ext cx="2115968" cy="2116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490756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3433" y="936419"/>
            <a:ext cx="9144000" cy="1151278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Zahrada pro duši. Spojujeme, abychom mohli pomáhat.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51E6B89-C6A1-9928-7E70-9686EAFF999F}"/>
              </a:ext>
            </a:extLst>
          </p:cNvPr>
          <p:cNvSpPr txBox="1"/>
          <p:nvPr/>
        </p:nvSpPr>
        <p:spPr>
          <a:xfrm>
            <a:off x="964692" y="2357366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accent1">
                    <a:lumMod val="50000"/>
                  </a:schemeClr>
                </a:solidFill>
              </a:rPr>
              <a:t>Co je Zahrada a kam směřuje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6AE290-AE67-69F0-0E79-61FEE164CA9D}"/>
              </a:ext>
            </a:extLst>
          </p:cNvPr>
          <p:cNvSpPr txBox="1"/>
          <p:nvPr/>
        </p:nvSpPr>
        <p:spPr>
          <a:xfrm>
            <a:off x="964691" y="3006339"/>
            <a:ext cx="102814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budujeme komplexní síť péče o duševní zdraví v Praze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20 let zkušeností, stavíme na pevných základech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příspěvková organizace, podpora Magistrátu hlavního města Prahy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budujeme nová centra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vyvíjíme inovativní projekty</a:t>
            </a:r>
          </a:p>
        </p:txBody>
      </p:sp>
    </p:spTree>
    <p:extLst>
      <p:ext uri="{BB962C8B-B14F-4D97-AF65-F5344CB8AC3E}">
        <p14:creationId xmlns:p14="http://schemas.microsoft.com/office/powerpoint/2010/main" val="1057517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E0E9B37-D025-98CD-5FE6-41C216F21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68" y="1251963"/>
            <a:ext cx="10368013" cy="509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298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242D9-997C-5204-D345-BCFA4CF2E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1483"/>
            <a:ext cx="9144000" cy="773853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Zahrada pro duši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CB1FCF6-4A6E-278B-31B9-8D84FB1AEB38}"/>
              </a:ext>
            </a:extLst>
          </p:cNvPr>
          <p:cNvSpPr txBox="1"/>
          <p:nvPr/>
        </p:nvSpPr>
        <p:spPr>
          <a:xfrm>
            <a:off x="861822" y="1887813"/>
            <a:ext cx="766038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accent1">
                    <a:lumMod val="50000"/>
                  </a:schemeClr>
                </a:solidFill>
              </a:rPr>
              <a:t>Co je Zahrada a kam směřuje</a:t>
            </a:r>
          </a:p>
          <a:p>
            <a:endParaRPr lang="pl-PL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dostupnost a efektivita služeb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zlepšení péče o duševní zdraví v Praze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zlepšení kvality života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zapojení osob se zkušeností s duševními obtížemi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multidisciplinární přístup</a:t>
            </a:r>
          </a:p>
          <a:p>
            <a:endParaRPr lang="pl-PL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547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392F8-4179-3FA2-FF16-D8193585D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D3CBE-E526-4875-4B52-3E282BCD29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145" y="666750"/>
            <a:ext cx="9227127" cy="796290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Institut Zahrady pro duši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D3C2550A-0844-4C13-C6EE-F17B8A2CB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9406B49-1964-F1B0-C33E-F2A18E75DC87}"/>
              </a:ext>
            </a:extLst>
          </p:cNvPr>
          <p:cNvSpPr txBox="1"/>
          <p:nvPr/>
        </p:nvSpPr>
        <p:spPr>
          <a:xfrm>
            <a:off x="1008125" y="1760458"/>
            <a:ext cx="9227127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50000"/>
                  </a:schemeClr>
                </a:solidFill>
              </a:rPr>
              <a:t>Vědět, abychom mohli pomáhat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vzdělávání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koordinace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destigmatizace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Psychosociální modul v aplikaci Záchranka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rozcestník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Záchranka pro duši</a:t>
            </a:r>
          </a:p>
        </p:txBody>
      </p:sp>
    </p:spTree>
    <p:extLst>
      <p:ext uri="{BB962C8B-B14F-4D97-AF65-F5344CB8AC3E}">
        <p14:creationId xmlns:p14="http://schemas.microsoft.com/office/powerpoint/2010/main" val="27612316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728CC41-21B8-39B8-F5FA-82D7C40AB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51368"/>
            <a:ext cx="12192000" cy="85528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0E0AB5D-A1F6-DBE7-5BA4-F78B357401DD}"/>
              </a:ext>
            </a:extLst>
          </p:cNvPr>
          <p:cNvSpPr txBox="1"/>
          <p:nvPr/>
        </p:nvSpPr>
        <p:spPr>
          <a:xfrm>
            <a:off x="3048762" y="2464415"/>
            <a:ext cx="60944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accent1">
                    <a:lumMod val="50000"/>
                  </a:schemeClr>
                </a:solidFill>
              </a:rPr>
              <a:t>PhDr. Markéta Školoudová</a:t>
            </a:r>
          </a:p>
          <a:p>
            <a:pPr algn="ctr"/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ředitelka Zahrady pro duši</a:t>
            </a:r>
          </a:p>
          <a:p>
            <a:pPr algn="ctr"/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marketa.skoloudova@zahradaprodusi.cz</a:t>
            </a:r>
          </a:p>
          <a:p>
            <a:pPr algn="ctr"/>
            <a:r>
              <a:rPr lang="cs-CZ" sz="2800" dirty="0">
                <a:solidFill>
                  <a:schemeClr val="accent1">
                    <a:lumMod val="50000"/>
                  </a:schemeClr>
                </a:solidFill>
              </a:rPr>
              <a:t>www.zahradaprodusi.cz</a:t>
            </a:r>
          </a:p>
          <a:p>
            <a:pPr algn="ctr"/>
            <a:endParaRPr 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2964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23429AB-3C90-A24B-BFBC-9B0F665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84477"/>
            <a:ext cx="9144000" cy="4815499"/>
          </a:xfrm>
        </p:spPr>
        <p:txBody>
          <a:bodyPr>
            <a:normAutofit/>
          </a:bodyPr>
          <a:lstStyle/>
          <a:p>
            <a:endParaRPr lang="cs-CZ" sz="2800" b="1" i="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endParaRPr 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sz="2800" b="1" i="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DĚKUJEME ZA POZORNOST</a:t>
            </a:r>
          </a:p>
          <a:p>
            <a:r>
              <a:rPr lang="cs-CZ" sz="4000" b="1" dirty="0">
                <a:solidFill>
                  <a:schemeClr val="accent1">
                    <a:lumMod val="50000"/>
                  </a:schemeClr>
                </a:solidFill>
              </a:rPr>
              <a:t>integrace@mpsv.cz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A8698493-9F72-0F08-992D-B9665867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0094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2">
            <a:extLst>
              <a:ext uri="{FF2B5EF4-FFF2-40B4-BE49-F238E27FC236}">
                <a16:creationId xmlns:a16="http://schemas.microsoft.com/office/drawing/2014/main" id="{8BB56A39-6514-DDBC-A5EE-B26A84515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ovéPole 8">
            <a:extLst>
              <a:ext uri="{FF2B5EF4-FFF2-40B4-BE49-F238E27FC236}">
                <a16:creationId xmlns:a16="http://schemas.microsoft.com/office/drawing/2014/main" id="{9D535389-34C1-F72C-3AA4-13DE20AAC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24350"/>
            <a:ext cx="1219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1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MPSV ČR      ■       Na Poříčním právu 1/376      ■       128 00 Praha 2      ■       +420 950 191 111      ■       posta@mpsv.cz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4699</Words>
  <Application>Microsoft Office PowerPoint</Application>
  <PresentationFormat>Širokoúhlá obrazovka</PresentationFormat>
  <Paragraphs>543</Paragraphs>
  <Slides>99</Slides>
  <Notes>33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99</vt:i4>
      </vt:variant>
    </vt:vector>
  </HeadingPairs>
  <TitlesOfParts>
    <vt:vector size="109" baseType="lpstr">
      <vt:lpstr>Aptos</vt:lpstr>
      <vt:lpstr>Arial</vt:lpstr>
      <vt:lpstr>Arial Black</vt:lpstr>
      <vt:lpstr>Calibri</vt:lpstr>
      <vt:lpstr>Calibri Light</vt:lpstr>
      <vt:lpstr>Roboto</vt:lpstr>
      <vt:lpstr>Social Gothic Bold</vt:lpstr>
      <vt:lpstr>Times New Roman</vt:lpstr>
      <vt:lpstr>Wingdings</vt:lpstr>
      <vt:lpstr>Motiv Office</vt:lpstr>
      <vt:lpstr>Prezentace aplikace PowerPoint</vt:lpstr>
      <vt:lpstr>Prezentace aplikace PowerPoint</vt:lpstr>
      <vt:lpstr>Metodická podpora krajům a obcím</vt:lpstr>
      <vt:lpstr>                   Duševní zdraví dětí a mládeže: Jak se může zapojit obec  2. 12. 2025 </vt:lpstr>
      <vt:lpstr>Příklady odpovědí z dotazníku</vt:lpstr>
      <vt:lpstr>Duševní zdraví dětí a mládeže:  Jak se může zapojit obec</vt:lpstr>
      <vt:lpstr>Duševní zdraví dětí a mládeže:  Jak se může zapojit obec</vt:lpstr>
      <vt:lpstr>Aktuální stav duševního zdraví dětí a mládeže v ČR</vt:lpstr>
      <vt:lpstr>Duševní zdraví dětí a adolescentů</vt:lpstr>
      <vt:lpstr> Duševní zdraví dětí a adolescentů</vt:lpstr>
      <vt:lpstr>Monitoring NUDZ</vt:lpstr>
      <vt:lpstr>Data z Linky bezpečí za rok 2024</vt:lpstr>
      <vt:lpstr>Sebepoškozování</vt:lpstr>
      <vt:lpstr>Děti a rizikové chování</vt:lpstr>
      <vt:lpstr>Online svět</vt:lpstr>
      <vt:lpstr>Kyberšikana</vt:lpstr>
      <vt:lpstr>Škola</vt:lpstr>
      <vt:lpstr>Sebevraždy</vt:lpstr>
      <vt:lpstr>Příčiny</vt:lpstr>
      <vt:lpstr>Co mohou dělat obce?</vt:lpstr>
      <vt:lpstr>Co mohou dělat obce?</vt:lpstr>
      <vt:lpstr>Co mohou dělat obce?</vt:lpstr>
      <vt:lpstr>Co mohou dělat obce?</vt:lpstr>
      <vt:lpstr>Co může obec dělat hned?</vt:lpstr>
      <vt:lpstr>Prezentace aplikace PowerPoint</vt:lpstr>
      <vt:lpstr>Jak posilovat duševní pohodu v komunitách: přístupy WHO a praxe Nevypusť duši</vt:lpstr>
      <vt:lpstr>Je potřeba transformovat péči o duševní zdraví.</vt:lpstr>
      <vt:lpstr>Kdo to říká?</vt:lpstr>
      <vt:lpstr>Návrhy na řešení existují …</vt:lpstr>
      <vt:lpstr>Prostředí je třeba měnit tak, aby lidem otevíralo více možností pro podporu duševního zdraví.</vt:lpstr>
      <vt:lpstr>Prezentace aplikace PowerPoint</vt:lpstr>
      <vt:lpstr>V praxi to znamená …</vt:lpstr>
      <vt:lpstr>Prezentace aplikace PowerPoint</vt:lpstr>
      <vt:lpstr>Navrhli jsme jednoduché nástroje, které mění představy o poskytování péče.</vt:lpstr>
      <vt:lpstr>Prezentace aplikace PowerPoint</vt:lpstr>
      <vt:lpstr>Patří nám to …</vt:lpstr>
      <vt:lpstr>Známe své hranice a možnosti …</vt:lpstr>
      <vt:lpstr>Pracujeme s nejistotou …</vt:lpstr>
      <vt:lpstr>Spolupracujeme …</vt:lpstr>
      <vt:lpstr>Změnu totiž vidíme, když …</vt:lpstr>
      <vt:lpstr>Už teď ale víme, že potřebujeme ještě víc…</vt:lpstr>
      <vt:lpstr>Hledáme parťáky :)</vt:lpstr>
      <vt:lpstr>A co můžete tedy udělat?</vt:lpstr>
      <vt:lpstr>Zdroje</vt:lpstr>
      <vt:lpstr>​</vt:lpstr>
      <vt:lpstr>Terénní přístupy a práce s rodinami</vt:lpstr>
      <vt:lpstr>Naše poslání</vt:lpstr>
      <vt:lpstr>Naše práce s mladistvými</vt:lpstr>
      <vt:lpstr> Terénní tým pro děti Vysočina</vt:lpstr>
      <vt:lpstr>Jak pomáháme?</vt:lpstr>
      <vt:lpstr>Spolupráce</vt:lpstr>
      <vt:lpstr>Příklad z praxe </vt:lpstr>
      <vt:lpstr>Příklad z praxe</vt:lpstr>
      <vt:lpstr>Prezentace aplikace PowerPoint</vt:lpstr>
      <vt:lpstr>TDZD Kutnohorsko pilotní projekty a zkušenosti   </vt:lpstr>
      <vt:lpstr>TDZD Kutnohorsko</vt:lpstr>
      <vt:lpstr>Podněty pro vznik</vt:lpstr>
      <vt:lpstr>Jaké jsou Týmy duševního zdraví? </vt:lpstr>
      <vt:lpstr>Týmy duševního zdraví 2021 - 2023</vt:lpstr>
      <vt:lpstr>Nový model financování</vt:lpstr>
      <vt:lpstr>Nová role zřizovatele</vt:lpstr>
      <vt:lpstr>TDZD Kutnohorsko</vt:lpstr>
      <vt:lpstr>Prezentace aplikace PowerPoint</vt:lpstr>
      <vt:lpstr>Prevence a včasná pomoc v komunitě: co mohou obce udělat pro duševní zdraví mladých</vt:lpstr>
      <vt:lpstr>SOFA – Society for All - naše vize​</vt:lpstr>
      <vt:lpstr>Pilíře naší práce​</vt:lpstr>
      <vt:lpstr>Proč to děláme?​</vt:lpstr>
      <vt:lpstr>Situace dětí v ČR není dobrá</vt:lpstr>
      <vt:lpstr>Počet zjištěných případů ohrožení dítěte​</vt:lpstr>
      <vt:lpstr>Prezentace aplikace PowerPoint</vt:lpstr>
      <vt:lpstr>Jak to děláme a jak to může dělat obec?​</vt:lpstr>
      <vt:lpstr>Včasná identifikace ohrožených dětí​</vt:lpstr>
      <vt:lpstr>Karta KID</vt:lpstr>
      <vt:lpstr>Klíčová vlastnost karty KID - LOKALIZACE​</vt:lpstr>
      <vt:lpstr>Petr​</vt:lpstr>
      <vt:lpstr>Nástroje funkční mezioborové spolupráce​</vt:lpstr>
      <vt:lpstr>Koordinátor mezioborové spolupráce​</vt:lpstr>
      <vt:lpstr>Na koordinátora se obrací škola...​</vt:lpstr>
      <vt:lpstr>Case management a případová setkání​</vt:lpstr>
      <vt:lpstr>Marek, 8. třída – úzkosti a deprese​</vt:lpstr>
      <vt:lpstr>Průvodce akutním ohrožením dítěte s checklisty​</vt:lpstr>
      <vt:lpstr>Průvodce akutním ohrožením dítěte​</vt:lpstr>
      <vt:lpstr>Zvyšujte know-how ve svých územích​</vt:lpstr>
      <vt:lpstr>Prezentace aplikace PowerPoint</vt:lpstr>
      <vt:lpstr>Tým duševního zdraví pro děti a mládež  Most</vt:lpstr>
      <vt:lpstr>Tým duševního zdraví pro děti a mladé lidi</vt:lpstr>
      <vt:lpstr>Nabídka spolupráce pro město</vt:lpstr>
      <vt:lpstr>Případové konference</vt:lpstr>
      <vt:lpstr>Workshopy</vt:lpstr>
      <vt:lpstr>Supervize</vt:lpstr>
      <vt:lpstr>Prezentace aplikace PowerPoint</vt:lpstr>
      <vt:lpstr>Multidisciplinární péče o děti a adolescenty v krizi: služby, prevence a nové nástroje podpory</vt:lpstr>
      <vt:lpstr>Zahrada pro duši. Spojujeme, abychom mohli pomáhat.</vt:lpstr>
      <vt:lpstr>Prezentace aplikace PowerPoint</vt:lpstr>
      <vt:lpstr>Zahrada pro duši</vt:lpstr>
      <vt:lpstr>Institut Zahrady pro duši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Jindrová Stanislava Mgr. (MPSV)</dc:creator>
  <cp:lastModifiedBy>Jindrová Stanislava Mgr. (MPSV)</cp:lastModifiedBy>
  <cp:revision>35</cp:revision>
  <dcterms:created xsi:type="dcterms:W3CDTF">2025-03-05T10:30:43Z</dcterms:created>
  <dcterms:modified xsi:type="dcterms:W3CDTF">2025-12-03T10:10:24Z</dcterms:modified>
</cp:coreProperties>
</file>