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61" r:id="rId2"/>
    <p:sldId id="397" r:id="rId3"/>
    <p:sldId id="262" r:id="rId4"/>
    <p:sldId id="256" r:id="rId5"/>
    <p:sldId id="308" r:id="rId6"/>
    <p:sldId id="417" r:id="rId7"/>
    <p:sldId id="421" r:id="rId8"/>
    <p:sldId id="403" r:id="rId9"/>
    <p:sldId id="265" r:id="rId10"/>
    <p:sldId id="266" r:id="rId11"/>
    <p:sldId id="267" r:id="rId12"/>
    <p:sldId id="309" r:id="rId13"/>
    <p:sldId id="269" r:id="rId14"/>
    <p:sldId id="423" r:id="rId15"/>
    <p:sldId id="424" r:id="rId16"/>
    <p:sldId id="425" r:id="rId17"/>
    <p:sldId id="426" r:id="rId18"/>
    <p:sldId id="429" r:id="rId19"/>
    <p:sldId id="430" r:id="rId20"/>
    <p:sldId id="270" r:id="rId21"/>
    <p:sldId id="401" r:id="rId22"/>
    <p:sldId id="273" r:id="rId23"/>
    <p:sldId id="422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431" r:id="rId32"/>
    <p:sldId id="433" r:id="rId33"/>
    <p:sldId id="432" r:id="rId34"/>
    <p:sldId id="434" r:id="rId35"/>
    <p:sldId id="435" r:id="rId36"/>
    <p:sldId id="436" r:id="rId37"/>
    <p:sldId id="437" r:id="rId38"/>
    <p:sldId id="438" r:id="rId39"/>
    <p:sldId id="439" r:id="rId40"/>
    <p:sldId id="404" r:id="rId41"/>
    <p:sldId id="284" r:id="rId42"/>
    <p:sldId id="285" r:id="rId43"/>
    <p:sldId id="286" r:id="rId44"/>
    <p:sldId id="287" r:id="rId45"/>
    <p:sldId id="290" r:id="rId46"/>
    <p:sldId id="400" r:id="rId47"/>
    <p:sldId id="398" r:id="rId48"/>
    <p:sldId id="420" r:id="rId49"/>
    <p:sldId id="399" r:id="rId50"/>
    <p:sldId id="405" r:id="rId51"/>
    <p:sldId id="292" r:id="rId52"/>
    <p:sldId id="293" r:id="rId53"/>
    <p:sldId id="440" r:id="rId54"/>
    <p:sldId id="294" r:id="rId55"/>
    <p:sldId id="410" r:id="rId56"/>
    <p:sldId id="409" r:id="rId57"/>
    <p:sldId id="408" r:id="rId58"/>
    <p:sldId id="407" r:id="rId59"/>
    <p:sldId id="411" r:id="rId60"/>
    <p:sldId id="413" r:id="rId61"/>
    <p:sldId id="296" r:id="rId62"/>
    <p:sldId id="412" r:id="rId63"/>
    <p:sldId id="441" r:id="rId64"/>
    <p:sldId id="416" r:id="rId65"/>
    <p:sldId id="415" r:id="rId66"/>
    <p:sldId id="414" r:id="rId67"/>
    <p:sldId id="442" r:id="rId68"/>
    <p:sldId id="444" r:id="rId69"/>
    <p:sldId id="443" r:id="rId70"/>
    <p:sldId id="445" r:id="rId71"/>
    <p:sldId id="446" r:id="rId72"/>
    <p:sldId id="447" r:id="rId73"/>
    <p:sldId id="448" r:id="rId74"/>
    <p:sldId id="449" r:id="rId75"/>
    <p:sldId id="450" r:id="rId76"/>
    <p:sldId id="298" r:id="rId77"/>
    <p:sldId id="451" r:id="rId78"/>
    <p:sldId id="312" r:id="rId79"/>
    <p:sldId id="300" r:id="rId80"/>
    <p:sldId id="301" r:id="rId81"/>
    <p:sldId id="302" r:id="rId82"/>
    <p:sldId id="304" r:id="rId83"/>
    <p:sldId id="303" r:id="rId84"/>
    <p:sldId id="305" r:id="rId85"/>
    <p:sldId id="306" r:id="rId86"/>
    <p:sldId id="406" r:id="rId87"/>
    <p:sldId id="307" r:id="rId88"/>
    <p:sldId id="313" r:id="rId89"/>
    <p:sldId id="314" r:id="rId90"/>
    <p:sldId id="315" r:id="rId91"/>
    <p:sldId id="316" r:id="rId92"/>
    <p:sldId id="329" r:id="rId93"/>
    <p:sldId id="317" r:id="rId94"/>
    <p:sldId id="318" r:id="rId95"/>
    <p:sldId id="320" r:id="rId96"/>
    <p:sldId id="321" r:id="rId97"/>
    <p:sldId id="396" r:id="rId98"/>
    <p:sldId id="322" r:id="rId99"/>
    <p:sldId id="323" r:id="rId100"/>
    <p:sldId id="324" r:id="rId101"/>
    <p:sldId id="325" r:id="rId102"/>
    <p:sldId id="452" r:id="rId103"/>
    <p:sldId id="453" r:id="rId104"/>
    <p:sldId id="458" r:id="rId105"/>
    <p:sldId id="457" r:id="rId106"/>
    <p:sldId id="456" r:id="rId107"/>
    <p:sldId id="455" r:id="rId108"/>
    <p:sldId id="326" r:id="rId109"/>
    <p:sldId id="469" r:id="rId110"/>
    <p:sldId id="459" r:id="rId111"/>
    <p:sldId id="470" r:id="rId112"/>
    <p:sldId id="471" r:id="rId113"/>
    <p:sldId id="472" r:id="rId114"/>
    <p:sldId id="473" r:id="rId115"/>
    <p:sldId id="474" r:id="rId116"/>
    <p:sldId id="460" r:id="rId117"/>
    <p:sldId id="461" r:id="rId118"/>
    <p:sldId id="462" r:id="rId119"/>
    <p:sldId id="463" r:id="rId120"/>
    <p:sldId id="464" r:id="rId121"/>
    <p:sldId id="465" r:id="rId122"/>
    <p:sldId id="475" r:id="rId123"/>
    <p:sldId id="466" r:id="rId124"/>
    <p:sldId id="467" r:id="rId125"/>
    <p:sldId id="468" r:id="rId126"/>
    <p:sldId id="476" r:id="rId127"/>
    <p:sldId id="477" r:id="rId128"/>
    <p:sldId id="478" r:id="rId129"/>
    <p:sldId id="395" r:id="rId130"/>
    <p:sldId id="258" r:id="rId1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F8E26F-BE0A-BCD4-D687-76074AFB3FC2}" name="MPSV" initials="M" userId="MPSV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5A0EF-3AB7-4E90-59E3-709BB100AFEB}" v="2" dt="2025-09-22T07:45:19.741"/>
    <p1510:client id="{269CC2FD-0EAF-72FF-36C4-4BA42296387F}" v="67" dt="2025-09-22T11:05:42.874"/>
    <p1510:client id="{5BA893CC-DA7E-0616-85FD-3DC837116C23}" v="27" dt="2025-09-22T19:45:33.132"/>
    <p1510:client id="{8A41FD04-3FF2-9C08-C0D7-99D13C333833}" v="151" dt="2025-09-22T09:10:26.580"/>
    <p1510:client id="{938017A5-ED48-85D3-FF4F-470668C0ABDD}" v="31" dt="2025-09-22T08:33:41.886"/>
    <p1510:client id="{97B9C9E7-9A3F-9598-71E3-021D437A2123}" v="416" dt="2025-09-22T10:22:17.258"/>
    <p1510:client id="{B159C4B1-0A9B-C684-3D9D-63F22C1F64B0}" v="29" dt="2025-09-22T12:54:28.810"/>
    <p1510:client id="{F80A052D-389E-6611-A980-7897466DA699}" v="149" dt="2025-09-22T13:00:10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139" Type="http://schemas.microsoft.com/office/2018/10/relationships/authors" Target="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ndrová Stanislava Mgr. (MPSV)" userId="S::stanislava.jindrova@mpsv.cz::ab02de21-6f0c-4394-9ea2-d246783d513c" providerId="AD" clId="Web-{F80A052D-389E-6611-A980-7897466DA699}"/>
    <pc:docChg chg="modSld">
      <pc:chgData name="Jindrová Stanislava Mgr. (MPSV)" userId="S::stanislava.jindrova@mpsv.cz::ab02de21-6f0c-4394-9ea2-d246783d513c" providerId="AD" clId="Web-{F80A052D-389E-6611-A980-7897466DA699}" dt="2025-09-22T13:00:10.404" v="123" actId="20577"/>
      <pc:docMkLst>
        <pc:docMk/>
      </pc:docMkLst>
      <pc:sldChg chg="modSp">
        <pc:chgData name="Jindrová Stanislava Mgr. (MPSV)" userId="S::stanislava.jindrova@mpsv.cz::ab02de21-6f0c-4394-9ea2-d246783d513c" providerId="AD" clId="Web-{F80A052D-389E-6611-A980-7897466DA699}" dt="2025-09-22T11:27:48.480" v="24" actId="20577"/>
        <pc:sldMkLst>
          <pc:docMk/>
          <pc:sldMk cId="4216302474" sldId="256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27:48.480" v="24" actId="20577"/>
          <ac:spMkLst>
            <pc:docMk/>
            <pc:sldMk cId="4216302474" sldId="256"/>
            <ac:spMk id="2" creationId="{E1D242D9-997C-5204-D345-BCFA4CF2ED36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1:27:41.042" v="23" actId="20577"/>
        <pc:sldMkLst>
          <pc:docMk/>
          <pc:sldMk cId="0" sldId="261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27:41.042" v="23" actId="20577"/>
          <ac:spMkLst>
            <pc:docMk/>
            <pc:sldMk cId="0" sldId="261"/>
            <ac:spMk id="3075" creationId="{2BD0DA24-8627-F142-3A25-95F2C9ABAA0E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2:08:46.726" v="32" actId="20577"/>
        <pc:sldMkLst>
          <pc:docMk/>
          <pc:sldMk cId="3517413375" sldId="262"/>
        </pc:sldMkLst>
        <pc:spChg chg="mod">
          <ac:chgData name="Jindrová Stanislava Mgr. (MPSV)" userId="S::stanislava.jindrova@mpsv.cz::ab02de21-6f0c-4394-9ea2-d246783d513c" providerId="AD" clId="Web-{F80A052D-389E-6611-A980-7897466DA699}" dt="2025-09-22T12:08:46.726" v="32" actId="20577"/>
          <ac:spMkLst>
            <pc:docMk/>
            <pc:sldMk cId="3517413375" sldId="262"/>
            <ac:spMk id="3" creationId="{523429AB-3C90-A24B-BFBC-9B0F6651A138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1:31:38.728" v="27" actId="20577"/>
        <pc:sldMkLst>
          <pc:docMk/>
          <pc:sldMk cId="2917394260" sldId="269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31:38.728" v="27" actId="20577"/>
          <ac:spMkLst>
            <pc:docMk/>
            <pc:sldMk cId="2917394260" sldId="269"/>
            <ac:spMk id="3" creationId="{523429AB-3C90-A24B-BFBC-9B0F6651A138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2:09:03.086" v="36" actId="20577"/>
        <pc:sldMkLst>
          <pc:docMk/>
          <pc:sldMk cId="3780770746" sldId="308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27:54.996" v="25" actId="20577"/>
          <ac:spMkLst>
            <pc:docMk/>
            <pc:sldMk cId="3780770746" sldId="308"/>
            <ac:spMk id="2" creationId="{E1D242D9-997C-5204-D345-BCFA4CF2ED36}"/>
          </ac:spMkLst>
        </pc:spChg>
        <pc:spChg chg="mod">
          <ac:chgData name="Jindrová Stanislava Mgr. (MPSV)" userId="S::stanislava.jindrova@mpsv.cz::ab02de21-6f0c-4394-9ea2-d246783d513c" providerId="AD" clId="Web-{F80A052D-389E-6611-A980-7897466DA699}" dt="2025-09-22T12:09:03.086" v="36" actId="20577"/>
          <ac:spMkLst>
            <pc:docMk/>
            <pc:sldMk cId="3780770746" sldId="308"/>
            <ac:spMk id="4" creationId="{A6A9C0B4-0291-6088-8142-1312E92FF31B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3:00:10.404" v="123" actId="20577"/>
        <pc:sldMkLst>
          <pc:docMk/>
          <pc:sldMk cId="3189998276" sldId="397"/>
        </pc:sldMkLst>
        <pc:spChg chg="mod">
          <ac:chgData name="Jindrová Stanislava Mgr. (MPSV)" userId="S::stanislava.jindrova@mpsv.cz::ab02de21-6f0c-4394-9ea2-d246783d513c" providerId="AD" clId="Web-{F80A052D-389E-6611-A980-7897466DA699}" dt="2025-09-22T13:00:10.404" v="123" actId="20577"/>
          <ac:spMkLst>
            <pc:docMk/>
            <pc:sldMk cId="3189998276" sldId="397"/>
            <ac:spMk id="3" creationId="{523429AB-3C90-A24B-BFBC-9B0F6651A138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1:27:10.745" v="21" actId="20577"/>
        <pc:sldMkLst>
          <pc:docMk/>
          <pc:sldMk cId="1876116608" sldId="417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27:09.104" v="20" actId="20577"/>
          <ac:spMkLst>
            <pc:docMk/>
            <pc:sldMk cId="1876116608" sldId="417"/>
            <ac:spMk id="3" creationId="{523429AB-3C90-A24B-BFBC-9B0F6651A138}"/>
          </ac:spMkLst>
        </pc:spChg>
        <pc:spChg chg="mod">
          <ac:chgData name="Jindrová Stanislava Mgr. (MPSV)" userId="S::stanislava.jindrova@mpsv.cz::ab02de21-6f0c-4394-9ea2-d246783d513c" providerId="AD" clId="Web-{F80A052D-389E-6611-A980-7897466DA699}" dt="2025-09-22T11:27:10.745" v="21" actId="20577"/>
          <ac:spMkLst>
            <pc:docMk/>
            <pc:sldMk cId="1876116608" sldId="417"/>
            <ac:spMk id="4" creationId="{F0382804-65B5-779B-06F4-013BFCD16931}"/>
          </ac:spMkLst>
        </pc:spChg>
      </pc:sldChg>
      <pc:sldChg chg="modSp">
        <pc:chgData name="Jindrová Stanislava Mgr. (MPSV)" userId="S::stanislava.jindrova@mpsv.cz::ab02de21-6f0c-4394-9ea2-d246783d513c" providerId="AD" clId="Web-{F80A052D-389E-6611-A980-7897466DA699}" dt="2025-09-22T11:31:42.806" v="29" actId="20577"/>
        <pc:sldMkLst>
          <pc:docMk/>
          <pc:sldMk cId="45221192" sldId="423"/>
        </pc:sldMkLst>
        <pc:spChg chg="mod">
          <ac:chgData name="Jindrová Stanislava Mgr. (MPSV)" userId="S::stanislava.jindrova@mpsv.cz::ab02de21-6f0c-4394-9ea2-d246783d513c" providerId="AD" clId="Web-{F80A052D-389E-6611-A980-7897466DA699}" dt="2025-09-22T11:31:42.806" v="29" actId="20577"/>
          <ac:spMkLst>
            <pc:docMk/>
            <pc:sldMk cId="45221192" sldId="423"/>
            <ac:spMk id="3" creationId="{18C25085-691C-D0BE-48E9-0D80F23B50A3}"/>
          </ac:spMkLst>
        </pc:spChg>
      </pc:sldChg>
    </pc:docChg>
  </pc:docChgLst>
  <pc:docChgLst>
    <pc:chgData name="Doktor Lada Mgr. (MPSV)" userId="S::lada.doktor@mpsv.cz::cc78328d-e188-4c6f-a51f-f148e2626003" providerId="AD" clId="Web-{8A41FD04-3FF2-9C08-C0D7-99D13C333833}"/>
    <pc:docChg chg="modSld">
      <pc:chgData name="Doktor Lada Mgr. (MPSV)" userId="S::lada.doktor@mpsv.cz::cc78328d-e188-4c6f-a51f-f148e2626003" providerId="AD" clId="Web-{8A41FD04-3FF2-9C08-C0D7-99D13C333833}" dt="2025-09-22T09:10:26.580" v="142" actId="20577"/>
      <pc:docMkLst>
        <pc:docMk/>
      </pc:docMkLst>
      <pc:sldChg chg="modSp">
        <pc:chgData name="Doktor Lada Mgr. (MPSV)" userId="S::lada.doktor@mpsv.cz::cc78328d-e188-4c6f-a51f-f148e2626003" providerId="AD" clId="Web-{8A41FD04-3FF2-9C08-C0D7-99D13C333833}" dt="2025-09-22T09:01:34.094" v="48" actId="20577"/>
        <pc:sldMkLst>
          <pc:docMk/>
          <pc:sldMk cId="1854372464" sldId="293"/>
        </pc:sldMkLst>
        <pc:spChg chg="mod">
          <ac:chgData name="Doktor Lada Mgr. (MPSV)" userId="S::lada.doktor@mpsv.cz::cc78328d-e188-4c6f-a51f-f148e2626003" providerId="AD" clId="Web-{8A41FD04-3FF2-9C08-C0D7-99D13C333833}" dt="2025-09-22T09:01:34.094" v="48" actId="20577"/>
          <ac:spMkLst>
            <pc:docMk/>
            <pc:sldMk cId="1854372464" sldId="293"/>
            <ac:spMk id="3" creationId="{523429AB-3C90-A24B-BFBC-9B0F6651A138}"/>
          </ac:spMkLst>
        </pc:spChg>
      </pc:sldChg>
      <pc:sldChg chg="modSp">
        <pc:chgData name="Doktor Lada Mgr. (MPSV)" userId="S::lada.doktor@mpsv.cz::cc78328d-e188-4c6f-a51f-f148e2626003" providerId="AD" clId="Web-{8A41FD04-3FF2-9C08-C0D7-99D13C333833}" dt="2025-09-22T09:04:51.149" v="67" actId="20577"/>
        <pc:sldMkLst>
          <pc:docMk/>
          <pc:sldMk cId="3115661255" sldId="294"/>
        </pc:sldMkLst>
        <pc:spChg chg="mod">
          <ac:chgData name="Doktor Lada Mgr. (MPSV)" userId="S::lada.doktor@mpsv.cz::cc78328d-e188-4c6f-a51f-f148e2626003" providerId="AD" clId="Web-{8A41FD04-3FF2-9C08-C0D7-99D13C333833}" dt="2025-09-22T09:03:09.005" v="61" actId="20577"/>
          <ac:spMkLst>
            <pc:docMk/>
            <pc:sldMk cId="3115661255" sldId="294"/>
            <ac:spMk id="2" creationId="{E1D242D9-997C-5204-D345-BCFA4CF2ED36}"/>
          </ac:spMkLst>
        </pc:spChg>
        <pc:spChg chg="mod">
          <ac:chgData name="Doktor Lada Mgr. (MPSV)" userId="S::lada.doktor@mpsv.cz::cc78328d-e188-4c6f-a51f-f148e2626003" providerId="AD" clId="Web-{8A41FD04-3FF2-9C08-C0D7-99D13C333833}" dt="2025-09-22T09:04:51.149" v="67" actId="20577"/>
          <ac:spMkLst>
            <pc:docMk/>
            <pc:sldMk cId="3115661255" sldId="294"/>
            <ac:spMk id="8" creationId="{F0733563-2D56-C814-1F03-6CBC73A1AC33}"/>
          </ac:spMkLst>
        </pc:spChg>
      </pc:sldChg>
      <pc:sldChg chg="modSp">
        <pc:chgData name="Doktor Lada Mgr. (MPSV)" userId="S::lada.doktor@mpsv.cz::cc78328d-e188-4c6f-a51f-f148e2626003" providerId="AD" clId="Web-{8A41FD04-3FF2-9C08-C0D7-99D13C333833}" dt="2025-09-22T09:10:26.580" v="142" actId="20577"/>
        <pc:sldMkLst>
          <pc:docMk/>
          <pc:sldMk cId="3125316700" sldId="409"/>
        </pc:sldMkLst>
        <pc:spChg chg="mod">
          <ac:chgData name="Doktor Lada Mgr. (MPSV)" userId="S::lada.doktor@mpsv.cz::cc78328d-e188-4c6f-a51f-f148e2626003" providerId="AD" clId="Web-{8A41FD04-3FF2-9C08-C0D7-99D13C333833}" dt="2025-09-22T09:08:30.687" v="116" actId="20577"/>
          <ac:spMkLst>
            <pc:docMk/>
            <pc:sldMk cId="3125316700" sldId="409"/>
            <ac:spMk id="2" creationId="{E1D242D9-997C-5204-D345-BCFA4CF2ED36}"/>
          </ac:spMkLst>
        </pc:spChg>
        <pc:spChg chg="mod">
          <ac:chgData name="Doktor Lada Mgr. (MPSV)" userId="S::lada.doktor@mpsv.cz::cc78328d-e188-4c6f-a51f-f148e2626003" providerId="AD" clId="Web-{8A41FD04-3FF2-9C08-C0D7-99D13C333833}" dt="2025-09-22T09:10:26.580" v="142" actId="20577"/>
          <ac:spMkLst>
            <pc:docMk/>
            <pc:sldMk cId="3125316700" sldId="409"/>
            <ac:spMk id="3" creationId="{523429AB-3C90-A24B-BFBC-9B0F6651A138}"/>
          </ac:spMkLst>
        </pc:spChg>
      </pc:sldChg>
      <pc:sldChg chg="modSp">
        <pc:chgData name="Doktor Lada Mgr. (MPSV)" userId="S::lada.doktor@mpsv.cz::cc78328d-e188-4c6f-a51f-f148e2626003" providerId="AD" clId="Web-{8A41FD04-3FF2-9C08-C0D7-99D13C333833}" dt="2025-09-22T09:08:13.515" v="113" actId="20577"/>
        <pc:sldMkLst>
          <pc:docMk/>
          <pc:sldMk cId="2244362961" sldId="410"/>
        </pc:sldMkLst>
        <pc:spChg chg="mod">
          <ac:chgData name="Doktor Lada Mgr. (MPSV)" userId="S::lada.doktor@mpsv.cz::cc78328d-e188-4c6f-a51f-f148e2626003" providerId="AD" clId="Web-{8A41FD04-3FF2-9C08-C0D7-99D13C333833}" dt="2025-09-22T09:08:13.515" v="113" actId="20577"/>
          <ac:spMkLst>
            <pc:docMk/>
            <pc:sldMk cId="2244362961" sldId="410"/>
            <ac:spMk id="3" creationId="{523429AB-3C90-A24B-BFBC-9B0F6651A138}"/>
          </ac:spMkLst>
        </pc:spChg>
      </pc:sldChg>
      <pc:sldChg chg="modSp">
        <pc:chgData name="Doktor Lada Mgr. (MPSV)" userId="S::lada.doktor@mpsv.cz::cc78328d-e188-4c6f-a51f-f148e2626003" providerId="AD" clId="Web-{8A41FD04-3FF2-9C08-C0D7-99D13C333833}" dt="2025-09-22T09:02:54.098" v="58" actId="20577"/>
        <pc:sldMkLst>
          <pc:docMk/>
          <pc:sldMk cId="2530870116" sldId="440"/>
        </pc:sldMkLst>
        <pc:spChg chg="mod">
          <ac:chgData name="Doktor Lada Mgr. (MPSV)" userId="S::lada.doktor@mpsv.cz::cc78328d-e188-4c6f-a51f-f148e2626003" providerId="AD" clId="Web-{8A41FD04-3FF2-9C08-C0D7-99D13C333833}" dt="2025-09-22T09:02:54.098" v="58" actId="20577"/>
          <ac:spMkLst>
            <pc:docMk/>
            <pc:sldMk cId="2530870116" sldId="440"/>
            <ac:spMk id="3" creationId="{6F6B6A15-E915-6CA8-CA9C-5FF366708CF8}"/>
          </ac:spMkLst>
        </pc:spChg>
      </pc:sldChg>
    </pc:docChg>
  </pc:docChgLst>
  <pc:docChgLst>
    <pc:chgData name="Jindrová Stanislava Mgr. (MPSV)" userId="S::stanislava.jindrova@mpsv.cz::ab02de21-6f0c-4394-9ea2-d246783d513c" providerId="AD" clId="Web-{97B9C9E7-9A3F-9598-71E3-021D437A2123}"/>
    <pc:docChg chg="modSld">
      <pc:chgData name="Jindrová Stanislava Mgr. (MPSV)" userId="S::stanislava.jindrova@mpsv.cz::ab02de21-6f0c-4394-9ea2-d246783d513c" providerId="AD" clId="Web-{97B9C9E7-9A3F-9598-71E3-021D437A2123}" dt="2025-09-22T10:22:17.258" v="273" actId="20577"/>
      <pc:docMkLst>
        <pc:docMk/>
      </pc:docMkLst>
      <pc:sldChg chg="addSp modSp">
        <pc:chgData name="Jindrová Stanislava Mgr. (MPSV)" userId="S::stanislava.jindrova@mpsv.cz::ab02de21-6f0c-4394-9ea2-d246783d513c" providerId="AD" clId="Web-{97B9C9E7-9A3F-9598-71E3-021D437A2123}" dt="2025-09-22T10:21:48.819" v="268" actId="20577"/>
        <pc:sldMkLst>
          <pc:docMk/>
          <pc:sldMk cId="3780770746" sldId="308"/>
        </pc:sldMkLst>
        <pc:spChg chg="mod">
          <ac:chgData name="Jindrová Stanislava Mgr. (MPSV)" userId="S::stanislava.jindrova@mpsv.cz::ab02de21-6f0c-4394-9ea2-d246783d513c" providerId="AD" clId="Web-{97B9C9E7-9A3F-9598-71E3-021D437A2123}" dt="2025-09-22T10:18:39.835" v="230" actId="14100"/>
          <ac:spMkLst>
            <pc:docMk/>
            <pc:sldMk cId="3780770746" sldId="308"/>
            <ac:spMk id="2" creationId="{E1D242D9-997C-5204-D345-BCFA4CF2ED36}"/>
          </ac:spMkLst>
        </pc:spChg>
        <pc:spChg chg="mod">
          <ac:chgData name="Jindrová Stanislava Mgr. (MPSV)" userId="S::stanislava.jindrova@mpsv.cz::ab02de21-6f0c-4394-9ea2-d246783d513c" providerId="AD" clId="Web-{97B9C9E7-9A3F-9598-71E3-021D437A2123}" dt="2025-09-22T10:08:12.865" v="96" actId="14100"/>
          <ac:spMkLst>
            <pc:docMk/>
            <pc:sldMk cId="3780770746" sldId="308"/>
            <ac:spMk id="3" creationId="{523429AB-3C90-A24B-BFBC-9B0F6651A138}"/>
          </ac:spMkLst>
        </pc:spChg>
        <pc:spChg chg="add mod">
          <ac:chgData name="Jindrová Stanislava Mgr. (MPSV)" userId="S::stanislava.jindrova@mpsv.cz::ab02de21-6f0c-4394-9ea2-d246783d513c" providerId="AD" clId="Web-{97B9C9E7-9A3F-9598-71E3-021D437A2123}" dt="2025-09-22T10:21:48.819" v="268" actId="20577"/>
          <ac:spMkLst>
            <pc:docMk/>
            <pc:sldMk cId="3780770746" sldId="308"/>
            <ac:spMk id="4" creationId="{A6A9C0B4-0291-6088-8142-1312E92FF31B}"/>
          </ac:spMkLst>
        </pc:spChg>
      </pc:sldChg>
      <pc:sldChg chg="modSp">
        <pc:chgData name="Jindrová Stanislava Mgr. (MPSV)" userId="S::stanislava.jindrova@mpsv.cz::ab02de21-6f0c-4394-9ea2-d246783d513c" providerId="AD" clId="Web-{97B9C9E7-9A3F-9598-71E3-021D437A2123}" dt="2025-09-22T10:22:17.258" v="273" actId="20577"/>
        <pc:sldMkLst>
          <pc:docMk/>
          <pc:sldMk cId="1876116608" sldId="417"/>
        </pc:sldMkLst>
        <pc:spChg chg="mod">
          <ac:chgData name="Jindrová Stanislava Mgr. (MPSV)" userId="S::stanislava.jindrova@mpsv.cz::ab02de21-6f0c-4394-9ea2-d246783d513c" providerId="AD" clId="Web-{97B9C9E7-9A3F-9598-71E3-021D437A2123}" dt="2025-09-22T10:22:17.258" v="273" actId="20577"/>
          <ac:spMkLst>
            <pc:docMk/>
            <pc:sldMk cId="1876116608" sldId="417"/>
            <ac:spMk id="3" creationId="{523429AB-3C90-A24B-BFBC-9B0F6651A138}"/>
          </ac:spMkLst>
        </pc:spChg>
      </pc:sldChg>
      <pc:sldChg chg="addSp delSp modSp">
        <pc:chgData name="Jindrová Stanislava Mgr. (MPSV)" userId="S::stanislava.jindrova@mpsv.cz::ab02de21-6f0c-4394-9ea2-d246783d513c" providerId="AD" clId="Web-{97B9C9E7-9A3F-9598-71E3-021D437A2123}" dt="2025-09-22T09:26:41.552" v="70" actId="1076"/>
        <pc:sldMkLst>
          <pc:docMk/>
          <pc:sldMk cId="3169202467" sldId="421"/>
        </pc:sldMkLst>
        <pc:spChg chg="add del">
          <ac:chgData name="Jindrová Stanislava Mgr. (MPSV)" userId="S::stanislava.jindrova@mpsv.cz::ab02de21-6f0c-4394-9ea2-d246783d513c" providerId="AD" clId="Web-{97B9C9E7-9A3F-9598-71E3-021D437A2123}" dt="2025-09-22T09:22:57.735" v="5"/>
          <ac:spMkLst>
            <pc:docMk/>
            <pc:sldMk cId="3169202467" sldId="421"/>
            <ac:spMk id="5" creationId="{762603FF-F497-79E2-5AC8-06828C7FA7CA}"/>
          </ac:spMkLst>
        </pc:spChg>
        <pc:spChg chg="del">
          <ac:chgData name="Jindrová Stanislava Mgr. (MPSV)" userId="S::stanislava.jindrova@mpsv.cz::ab02de21-6f0c-4394-9ea2-d246783d513c" providerId="AD" clId="Web-{97B9C9E7-9A3F-9598-71E3-021D437A2123}" dt="2025-09-22T09:21:09.185" v="0"/>
          <ac:spMkLst>
            <pc:docMk/>
            <pc:sldMk cId="3169202467" sldId="421"/>
            <ac:spMk id="6" creationId="{A1B71B89-B589-E64D-5C46-61AB8C216332}"/>
          </ac:spMkLst>
        </pc:spChg>
        <pc:spChg chg="add mod">
          <ac:chgData name="Jindrová Stanislava Mgr. (MPSV)" userId="S::stanislava.jindrova@mpsv.cz::ab02de21-6f0c-4394-9ea2-d246783d513c" providerId="AD" clId="Web-{97B9C9E7-9A3F-9598-71E3-021D437A2123}" dt="2025-09-22T09:26:27.770" v="68" actId="1076"/>
          <ac:spMkLst>
            <pc:docMk/>
            <pc:sldMk cId="3169202467" sldId="421"/>
            <ac:spMk id="7" creationId="{5E0CF228-18EA-F620-DA3C-10E95E5376CC}"/>
          </ac:spMkLst>
        </pc:spChg>
        <pc:spChg chg="add del">
          <ac:chgData name="Jindrová Stanislava Mgr. (MPSV)" userId="S::stanislava.jindrova@mpsv.cz::ab02de21-6f0c-4394-9ea2-d246783d513c" providerId="AD" clId="Web-{97B9C9E7-9A3F-9598-71E3-021D437A2123}" dt="2025-09-22T09:25:05.456" v="46"/>
          <ac:spMkLst>
            <pc:docMk/>
            <pc:sldMk cId="3169202467" sldId="421"/>
            <ac:spMk id="9" creationId="{E9801DB9-B983-F800-E0EC-DC293375B676}"/>
          </ac:spMkLst>
        </pc:spChg>
        <pc:spChg chg="add mod">
          <ac:chgData name="Jindrová Stanislava Mgr. (MPSV)" userId="S::stanislava.jindrova@mpsv.cz::ab02de21-6f0c-4394-9ea2-d246783d513c" providerId="AD" clId="Web-{97B9C9E7-9A3F-9598-71E3-021D437A2123}" dt="2025-09-22T09:26:41.552" v="70" actId="1076"/>
          <ac:spMkLst>
            <pc:docMk/>
            <pc:sldMk cId="3169202467" sldId="421"/>
            <ac:spMk id="10" creationId="{2F5800F7-64A1-CE95-8365-F3E1A859D9BE}"/>
          </ac:spMkLst>
        </pc:spChg>
        <pc:picChg chg="add mod ord">
          <ac:chgData name="Jindrová Stanislava Mgr. (MPSV)" userId="S::stanislava.jindrova@mpsv.cz::ab02de21-6f0c-4394-9ea2-d246783d513c" providerId="AD" clId="Web-{97B9C9E7-9A3F-9598-71E3-021D437A2123}" dt="2025-09-22T09:26:18.707" v="67" actId="1076"/>
          <ac:picMkLst>
            <pc:docMk/>
            <pc:sldMk cId="3169202467" sldId="421"/>
            <ac:picMk id="3" creationId="{BCCE4A44-4012-E7CC-E6BA-0D63D552D8C9}"/>
          </ac:picMkLst>
        </pc:picChg>
        <pc:picChg chg="add mod">
          <ac:chgData name="Jindrová Stanislava Mgr. (MPSV)" userId="S::stanislava.jindrova@mpsv.cz::ab02de21-6f0c-4394-9ea2-d246783d513c" providerId="AD" clId="Web-{97B9C9E7-9A3F-9598-71E3-021D437A2123}" dt="2025-09-22T09:26:35.505" v="69" actId="1076"/>
          <ac:picMkLst>
            <pc:docMk/>
            <pc:sldMk cId="3169202467" sldId="421"/>
            <ac:picMk id="4" creationId="{B6F7D10D-8B70-6145-215C-D2C67628803B}"/>
          </ac:picMkLst>
        </pc:picChg>
      </pc:sldChg>
    </pc:docChg>
  </pc:docChgLst>
  <pc:docChgLst>
    <pc:chgData name="Jandáková Lenka Mgr. (MPSV)" userId="S::lenka.jandakova@mpsv.cz::869ea189-1e6a-4a2d-a9d2-679e3b961cbf" providerId="AD" clId="Web-{349645BF-9EE2-F386-4BF5-1D3567AABDC4}"/>
    <pc:docChg chg="modSld">
      <pc:chgData name="Jandáková Lenka Mgr. (MPSV)" userId="S::lenka.jandakova@mpsv.cz::869ea189-1e6a-4a2d-a9d2-679e3b961cbf" providerId="AD" clId="Web-{349645BF-9EE2-F386-4BF5-1D3567AABDC4}" dt="2025-09-19T16:54:25.367" v="328" actId="20577"/>
      <pc:docMkLst>
        <pc:docMk/>
      </pc:docMkLst>
      <pc:sldChg chg="modSp">
        <pc:chgData name="Jandáková Lenka Mgr. (MPSV)" userId="S::lenka.jandakova@mpsv.cz::869ea189-1e6a-4a2d-a9d2-679e3b961cbf" providerId="AD" clId="Web-{349645BF-9EE2-F386-4BF5-1D3567AABDC4}" dt="2025-09-19T12:57:18.909" v="27" actId="20577"/>
        <pc:sldMkLst>
          <pc:docMk/>
          <pc:sldMk cId="780119514" sldId="282"/>
        </pc:sldMkLst>
        <pc:spChg chg="mod">
          <ac:chgData name="Jandáková Lenka Mgr. (MPSV)" userId="S::lenka.jandakova@mpsv.cz::869ea189-1e6a-4a2d-a9d2-679e3b961cbf" providerId="AD" clId="Web-{349645BF-9EE2-F386-4BF5-1D3567AABDC4}" dt="2025-09-19T12:57:18.909" v="27" actId="20577"/>
          <ac:spMkLst>
            <pc:docMk/>
            <pc:sldMk cId="780119514" sldId="282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22:46.898" v="98" actId="20577"/>
        <pc:sldMkLst>
          <pc:docMk/>
          <pc:sldMk cId="615850937" sldId="292"/>
        </pc:sldMkLst>
        <pc:spChg chg="mod">
          <ac:chgData name="Jandáková Lenka Mgr. (MPSV)" userId="S::lenka.jandakova@mpsv.cz::869ea189-1e6a-4a2d-a9d2-679e3b961cbf" providerId="AD" clId="Web-{349645BF-9EE2-F386-4BF5-1D3567AABDC4}" dt="2025-09-19T15:22:46.898" v="98" actId="20577"/>
          <ac:spMkLst>
            <pc:docMk/>
            <pc:sldMk cId="615850937" sldId="292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23:49.773" v="112" actId="20577"/>
        <pc:sldMkLst>
          <pc:docMk/>
          <pc:sldMk cId="1854372464" sldId="293"/>
        </pc:sldMkLst>
        <pc:spChg chg="mod">
          <ac:chgData name="Jandáková Lenka Mgr. (MPSV)" userId="S::lenka.jandakova@mpsv.cz::869ea189-1e6a-4a2d-a9d2-679e3b961cbf" providerId="AD" clId="Web-{349645BF-9EE2-F386-4BF5-1D3567AABDC4}" dt="2025-09-19T15:23:49.773" v="112" actId="20577"/>
          <ac:spMkLst>
            <pc:docMk/>
            <pc:sldMk cId="1854372464" sldId="293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27:59.651" v="128" actId="20577"/>
        <pc:sldMkLst>
          <pc:docMk/>
          <pc:sldMk cId="3115661255" sldId="294"/>
        </pc:sldMkLst>
        <pc:spChg chg="mod">
          <ac:chgData name="Jandáková Lenka Mgr. (MPSV)" userId="S::lenka.jandakova@mpsv.cz::869ea189-1e6a-4a2d-a9d2-679e3b961cbf" providerId="AD" clId="Web-{349645BF-9EE2-F386-4BF5-1D3567AABDC4}" dt="2025-09-19T15:27:59.651" v="128" actId="20577"/>
          <ac:spMkLst>
            <pc:docMk/>
            <pc:sldMk cId="3115661255" sldId="294"/>
            <ac:spMk id="8" creationId="{F0733563-2D56-C814-1F03-6CBC73A1AC33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41:48.749" v="246" actId="20577"/>
        <pc:sldMkLst>
          <pc:docMk/>
          <pc:sldMk cId="1001229608" sldId="298"/>
        </pc:sldMkLst>
        <pc:spChg chg="mod">
          <ac:chgData name="Jandáková Lenka Mgr. (MPSV)" userId="S::lenka.jandakova@mpsv.cz::869ea189-1e6a-4a2d-a9d2-679e3b961cbf" providerId="AD" clId="Web-{349645BF-9EE2-F386-4BF5-1D3567AABDC4}" dt="2025-09-19T15:41:48.749" v="246" actId="20577"/>
          <ac:spMkLst>
            <pc:docMk/>
            <pc:sldMk cId="1001229608" sldId="298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17:59.365" v="264" actId="20577"/>
        <pc:sldMkLst>
          <pc:docMk/>
          <pc:sldMk cId="394634708" sldId="307"/>
        </pc:sldMkLst>
        <pc:spChg chg="mod">
          <ac:chgData name="Jandáková Lenka Mgr. (MPSV)" userId="S::lenka.jandakova@mpsv.cz::869ea189-1e6a-4a2d-a9d2-679e3b961cbf" providerId="AD" clId="Web-{349645BF-9EE2-F386-4BF5-1D3567AABDC4}" dt="2025-09-19T16:17:59.365" v="264" actId="20577"/>
          <ac:spMkLst>
            <pc:docMk/>
            <pc:sldMk cId="394634708" sldId="307"/>
            <ac:spMk id="10" creationId="{F3953D95-951B-3F0C-EC14-6AE6508376E0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00:27.813" v="249" actId="20577"/>
        <pc:sldMkLst>
          <pc:docMk/>
          <pc:sldMk cId="1110975853" sldId="312"/>
        </pc:sldMkLst>
        <pc:spChg chg="mod">
          <ac:chgData name="Jandáková Lenka Mgr. (MPSV)" userId="S::lenka.jandakova@mpsv.cz::869ea189-1e6a-4a2d-a9d2-679e3b961cbf" providerId="AD" clId="Web-{349645BF-9EE2-F386-4BF5-1D3567AABDC4}" dt="2025-09-19T16:00:27.813" v="249" actId="20577"/>
          <ac:spMkLst>
            <pc:docMk/>
            <pc:sldMk cId="1110975853" sldId="312"/>
            <ac:spMk id="13" creationId="{CD58E301-9224-DB13-42FD-D837BA812D8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18:30.569" v="267" actId="20577"/>
        <pc:sldMkLst>
          <pc:docMk/>
          <pc:sldMk cId="884654737" sldId="315"/>
        </pc:sldMkLst>
        <pc:spChg chg="mod">
          <ac:chgData name="Jandáková Lenka Mgr. (MPSV)" userId="S::lenka.jandakova@mpsv.cz::869ea189-1e6a-4a2d-a9d2-679e3b961cbf" providerId="AD" clId="Web-{349645BF-9EE2-F386-4BF5-1D3567AABDC4}" dt="2025-09-19T16:18:30.569" v="267" actId="20577"/>
          <ac:spMkLst>
            <pc:docMk/>
            <pc:sldMk cId="884654737" sldId="315"/>
            <ac:spMk id="4" creationId="{4B188D4B-1C47-34B0-3811-FE2E8AD134DB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19:17.979" v="278" actId="20577"/>
        <pc:sldMkLst>
          <pc:docMk/>
          <pc:sldMk cId="1878296414" sldId="316"/>
        </pc:sldMkLst>
        <pc:spChg chg="mod">
          <ac:chgData name="Jandáková Lenka Mgr. (MPSV)" userId="S::lenka.jandakova@mpsv.cz::869ea189-1e6a-4a2d-a9d2-679e3b961cbf" providerId="AD" clId="Web-{349645BF-9EE2-F386-4BF5-1D3567AABDC4}" dt="2025-09-19T16:19:17.979" v="278" actId="20577"/>
          <ac:spMkLst>
            <pc:docMk/>
            <pc:sldMk cId="1878296414" sldId="316"/>
            <ac:spMk id="4" creationId="{F00053E9-5CC6-8A7A-0DA8-747CA6EBCFA4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22:51.206" v="303" actId="20577"/>
        <pc:sldMkLst>
          <pc:docMk/>
          <pc:sldMk cId="3541903237" sldId="317"/>
        </pc:sldMkLst>
        <pc:spChg chg="mod">
          <ac:chgData name="Jandáková Lenka Mgr. (MPSV)" userId="S::lenka.jandakova@mpsv.cz::869ea189-1e6a-4a2d-a9d2-679e3b961cbf" providerId="AD" clId="Web-{349645BF-9EE2-F386-4BF5-1D3567AABDC4}" dt="2025-09-19T16:22:51.206" v="303" actId="20577"/>
          <ac:spMkLst>
            <pc:docMk/>
            <pc:sldMk cId="3541903237" sldId="317"/>
            <ac:spMk id="6" creationId="{02F6C095-EE10-C24E-8DB6-719A91FD3144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24:25.727" v="307" actId="20577"/>
        <pc:sldMkLst>
          <pc:docMk/>
          <pc:sldMk cId="545756043" sldId="318"/>
        </pc:sldMkLst>
        <pc:spChg chg="mod">
          <ac:chgData name="Jandáková Lenka Mgr. (MPSV)" userId="S::lenka.jandakova@mpsv.cz::869ea189-1e6a-4a2d-a9d2-679e3b961cbf" providerId="AD" clId="Web-{349645BF-9EE2-F386-4BF5-1D3567AABDC4}" dt="2025-09-19T16:24:25.727" v="307" actId="20577"/>
          <ac:spMkLst>
            <pc:docMk/>
            <pc:sldMk cId="545756043" sldId="318"/>
            <ac:spMk id="11" creationId="{4FB54826-4503-DA88-DF13-0B41282ECE5F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29:21.619" v="310" actId="20577"/>
        <pc:sldMkLst>
          <pc:docMk/>
          <pc:sldMk cId="2664018939" sldId="320"/>
        </pc:sldMkLst>
        <pc:spChg chg="mod">
          <ac:chgData name="Jandáková Lenka Mgr. (MPSV)" userId="S::lenka.jandakova@mpsv.cz::869ea189-1e6a-4a2d-a9d2-679e3b961cbf" providerId="AD" clId="Web-{349645BF-9EE2-F386-4BF5-1D3567AABDC4}" dt="2025-09-19T16:29:21.619" v="310" actId="20577"/>
          <ac:spMkLst>
            <pc:docMk/>
            <pc:sldMk cId="2664018939" sldId="320"/>
            <ac:spMk id="4" creationId="{A7AED430-4841-02E3-3861-202E9F86DD14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49:51.732" v="319" actId="20577"/>
        <pc:sldMkLst>
          <pc:docMk/>
          <pc:sldMk cId="3392780035" sldId="326"/>
        </pc:sldMkLst>
        <pc:spChg chg="mod">
          <ac:chgData name="Jandáková Lenka Mgr. (MPSV)" userId="S::lenka.jandakova@mpsv.cz::869ea189-1e6a-4a2d-a9d2-679e3b961cbf" providerId="AD" clId="Web-{349645BF-9EE2-F386-4BF5-1D3567AABDC4}" dt="2025-09-19T16:49:51.732" v="319" actId="20577"/>
          <ac:spMkLst>
            <pc:docMk/>
            <pc:sldMk cId="3392780035" sldId="326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20:08.004" v="290" actId="20577"/>
        <pc:sldMkLst>
          <pc:docMk/>
          <pc:sldMk cId="2727857940" sldId="329"/>
        </pc:sldMkLst>
        <pc:spChg chg="mod">
          <ac:chgData name="Jandáková Lenka Mgr. (MPSV)" userId="S::lenka.jandakova@mpsv.cz::869ea189-1e6a-4a2d-a9d2-679e3b961cbf" providerId="AD" clId="Web-{349645BF-9EE2-F386-4BF5-1D3567AABDC4}" dt="2025-09-19T16:20:08.004" v="290" actId="20577"/>
          <ac:spMkLst>
            <pc:docMk/>
            <pc:sldMk cId="2727857940" sldId="329"/>
            <ac:spMk id="5" creationId="{F84DC73B-8ADB-93EB-BCB7-DC3BC831191B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33:51.785" v="318" actId="20577"/>
        <pc:sldMkLst>
          <pc:docMk/>
          <pc:sldMk cId="3189998276" sldId="397"/>
        </pc:sldMkLst>
        <pc:spChg chg="mod">
          <ac:chgData name="Jandáková Lenka Mgr. (MPSV)" userId="S::lenka.jandakova@mpsv.cz::869ea189-1e6a-4a2d-a9d2-679e3b961cbf" providerId="AD" clId="Web-{349645BF-9EE2-F386-4BF5-1D3567AABDC4}" dt="2025-09-19T16:33:51.785" v="318" actId="20577"/>
          <ac:spMkLst>
            <pc:docMk/>
            <pc:sldMk cId="3189998276" sldId="397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01:19.562" v="97" actId="20577"/>
        <pc:sldMkLst>
          <pc:docMk/>
          <pc:sldMk cId="852858266" sldId="400"/>
        </pc:sldMkLst>
        <pc:spChg chg="mod">
          <ac:chgData name="Jandáková Lenka Mgr. (MPSV)" userId="S::lenka.jandakova@mpsv.cz::869ea189-1e6a-4a2d-a9d2-679e3b961cbf" providerId="AD" clId="Web-{349645BF-9EE2-F386-4BF5-1D3567AABDC4}" dt="2025-09-19T15:01:19.562" v="97" actId="20577"/>
          <ac:spMkLst>
            <pc:docMk/>
            <pc:sldMk cId="852858266" sldId="400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29:43.980" v="153" actId="20577"/>
        <pc:sldMkLst>
          <pc:docMk/>
          <pc:sldMk cId="3125316700" sldId="409"/>
        </pc:sldMkLst>
        <pc:spChg chg="mod">
          <ac:chgData name="Jandáková Lenka Mgr. (MPSV)" userId="S::lenka.jandakova@mpsv.cz::869ea189-1e6a-4a2d-a9d2-679e3b961cbf" providerId="AD" clId="Web-{349645BF-9EE2-F386-4BF5-1D3567AABDC4}" dt="2025-09-19T15:29:43.980" v="153" actId="20577"/>
          <ac:spMkLst>
            <pc:docMk/>
            <pc:sldMk cId="3125316700" sldId="409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28:35.495" v="141" actId="20577"/>
        <pc:sldMkLst>
          <pc:docMk/>
          <pc:sldMk cId="2244362961" sldId="410"/>
        </pc:sldMkLst>
        <pc:spChg chg="mod">
          <ac:chgData name="Jandáková Lenka Mgr. (MPSV)" userId="S::lenka.jandakova@mpsv.cz::869ea189-1e6a-4a2d-a9d2-679e3b961cbf" providerId="AD" clId="Web-{349645BF-9EE2-F386-4BF5-1D3567AABDC4}" dt="2025-09-19T15:28:35.495" v="141" actId="20577"/>
          <ac:spMkLst>
            <pc:docMk/>
            <pc:sldMk cId="2244362961" sldId="410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1:20.214" v="162" actId="20577"/>
        <pc:sldMkLst>
          <pc:docMk/>
          <pc:sldMk cId="152541578" sldId="412"/>
        </pc:sldMkLst>
        <pc:spChg chg="mod">
          <ac:chgData name="Jandáková Lenka Mgr. (MPSV)" userId="S::lenka.jandakova@mpsv.cz::869ea189-1e6a-4a2d-a9d2-679e3b961cbf" providerId="AD" clId="Web-{349645BF-9EE2-F386-4BF5-1D3567AABDC4}" dt="2025-09-19T15:31:20.214" v="162" actId="20577"/>
          <ac:spMkLst>
            <pc:docMk/>
            <pc:sldMk cId="152541578" sldId="412"/>
            <ac:spMk id="9" creationId="{7E567AC4-F072-7B0A-AB2A-3B3AAD79F005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1:43.495" v="167" actId="20577"/>
        <pc:sldMkLst>
          <pc:docMk/>
          <pc:sldMk cId="3313326110" sldId="416"/>
        </pc:sldMkLst>
        <pc:spChg chg="mod">
          <ac:chgData name="Jandáková Lenka Mgr. (MPSV)" userId="S::lenka.jandakova@mpsv.cz::869ea189-1e6a-4a2d-a9d2-679e3b961cbf" providerId="AD" clId="Web-{349645BF-9EE2-F386-4BF5-1D3567AABDC4}" dt="2025-09-19T15:31:43.495" v="167" actId="20577"/>
          <ac:spMkLst>
            <pc:docMk/>
            <pc:sldMk cId="3313326110" sldId="416"/>
            <ac:spMk id="3" creationId="{523429AB-3C90-A24B-BFBC-9B0F6651A13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2:59:22.896" v="41" actId="20577"/>
        <pc:sldMkLst>
          <pc:docMk/>
          <pc:sldMk cId="2559364852" sldId="432"/>
        </pc:sldMkLst>
        <pc:spChg chg="mod">
          <ac:chgData name="Jandáková Lenka Mgr. (MPSV)" userId="S::lenka.jandakova@mpsv.cz::869ea189-1e6a-4a2d-a9d2-679e3b961cbf" providerId="AD" clId="Web-{349645BF-9EE2-F386-4BF5-1D3567AABDC4}" dt="2025-09-19T12:59:22.896" v="41" actId="20577"/>
          <ac:spMkLst>
            <pc:docMk/>
            <pc:sldMk cId="2559364852" sldId="432"/>
            <ac:spMk id="8" creationId="{7E6D0F06-70DC-1782-CC4D-18D06D1FBD79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2:58:41.614" v="38" actId="20577"/>
        <pc:sldMkLst>
          <pc:docMk/>
          <pc:sldMk cId="2754868050" sldId="433"/>
        </pc:sldMkLst>
        <pc:spChg chg="mod">
          <ac:chgData name="Jandáková Lenka Mgr. (MPSV)" userId="S::lenka.jandakova@mpsv.cz::869ea189-1e6a-4a2d-a9d2-679e3b961cbf" providerId="AD" clId="Web-{349645BF-9EE2-F386-4BF5-1D3567AABDC4}" dt="2025-09-19T12:57:36.722" v="30" actId="20577"/>
          <ac:spMkLst>
            <pc:docMk/>
            <pc:sldMk cId="2754868050" sldId="433"/>
            <ac:spMk id="3" creationId="{D8EA0A64-8B07-48E7-74DB-796C4E7D4BF0}"/>
          </ac:spMkLst>
        </pc:spChg>
        <pc:spChg chg="mod">
          <ac:chgData name="Jandáková Lenka Mgr. (MPSV)" userId="S::lenka.jandakova@mpsv.cz::869ea189-1e6a-4a2d-a9d2-679e3b961cbf" providerId="AD" clId="Web-{349645BF-9EE2-F386-4BF5-1D3567AABDC4}" dt="2025-09-19T12:58:41.614" v="38" actId="20577"/>
          <ac:spMkLst>
            <pc:docMk/>
            <pc:sldMk cId="2754868050" sldId="433"/>
            <ac:spMk id="8" creationId="{A072CAE0-0818-A74E-70A3-9A949EC77052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3:02:15.891" v="49" actId="20577"/>
        <pc:sldMkLst>
          <pc:docMk/>
          <pc:sldMk cId="3655054412" sldId="434"/>
        </pc:sldMkLst>
        <pc:spChg chg="mod">
          <ac:chgData name="Jandáková Lenka Mgr. (MPSV)" userId="S::lenka.jandakova@mpsv.cz::869ea189-1e6a-4a2d-a9d2-679e3b961cbf" providerId="AD" clId="Web-{349645BF-9EE2-F386-4BF5-1D3567AABDC4}" dt="2025-09-19T13:02:15.891" v="49" actId="20577"/>
          <ac:spMkLst>
            <pc:docMk/>
            <pc:sldMk cId="3655054412" sldId="434"/>
            <ac:spMk id="8" creationId="{43558E50-DF83-9EF4-0AA4-9563D968EF35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3:10:01.037" v="74" actId="20577"/>
        <pc:sldMkLst>
          <pc:docMk/>
          <pc:sldMk cId="3564180301" sldId="436"/>
        </pc:sldMkLst>
        <pc:spChg chg="mod">
          <ac:chgData name="Jandáková Lenka Mgr. (MPSV)" userId="S::lenka.jandakova@mpsv.cz::869ea189-1e6a-4a2d-a9d2-679e3b961cbf" providerId="AD" clId="Web-{349645BF-9EE2-F386-4BF5-1D3567AABDC4}" dt="2025-09-19T13:10:01.037" v="74" actId="20577"/>
          <ac:spMkLst>
            <pc:docMk/>
            <pc:sldMk cId="3564180301" sldId="436"/>
            <ac:spMk id="4" creationId="{B382D189-378B-DC3F-24C2-5CBF4A9B9B12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3:10:49.975" v="92" actId="20577"/>
        <pc:sldMkLst>
          <pc:docMk/>
          <pc:sldMk cId="2987245627" sldId="437"/>
        </pc:sldMkLst>
        <pc:spChg chg="mod">
          <ac:chgData name="Jandáková Lenka Mgr. (MPSV)" userId="S::lenka.jandakova@mpsv.cz::869ea189-1e6a-4a2d-a9d2-679e3b961cbf" providerId="AD" clId="Web-{349645BF-9EE2-F386-4BF5-1D3567AABDC4}" dt="2025-09-19T13:10:49.975" v="92" actId="20577"/>
          <ac:spMkLst>
            <pc:docMk/>
            <pc:sldMk cId="2987245627" sldId="437"/>
            <ac:spMk id="4" creationId="{50D56BC1-EC09-CCED-600A-0546FB249F55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4:26:07.070" v="93" actId="20577"/>
        <pc:sldMkLst>
          <pc:docMk/>
          <pc:sldMk cId="2043430699" sldId="439"/>
        </pc:sldMkLst>
        <pc:spChg chg="mod">
          <ac:chgData name="Jandáková Lenka Mgr. (MPSV)" userId="S::lenka.jandakova@mpsv.cz::869ea189-1e6a-4a2d-a9d2-679e3b961cbf" providerId="AD" clId="Web-{349645BF-9EE2-F386-4BF5-1D3567AABDC4}" dt="2025-09-19T14:26:07.070" v="93" actId="20577"/>
          <ac:spMkLst>
            <pc:docMk/>
            <pc:sldMk cId="2043430699" sldId="439"/>
            <ac:spMk id="3" creationId="{037CE091-650B-1972-BE7D-1C069810953D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1:30.589" v="164" actId="20577"/>
        <pc:sldMkLst>
          <pc:docMk/>
          <pc:sldMk cId="3204158660" sldId="441"/>
        </pc:sldMkLst>
        <pc:spChg chg="mod">
          <ac:chgData name="Jandáková Lenka Mgr. (MPSV)" userId="S::lenka.jandakova@mpsv.cz::869ea189-1e6a-4a2d-a9d2-679e3b961cbf" providerId="AD" clId="Web-{349645BF-9EE2-F386-4BF5-1D3567AABDC4}" dt="2025-09-19T15:31:30.589" v="164" actId="20577"/>
          <ac:spMkLst>
            <pc:docMk/>
            <pc:sldMk cId="3204158660" sldId="441"/>
            <ac:spMk id="9" creationId="{093D64B5-1391-0A21-F011-0768E10EAD88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5:25.202" v="210" actId="20577"/>
        <pc:sldMkLst>
          <pc:docMk/>
          <pc:sldMk cId="970652435" sldId="442"/>
        </pc:sldMkLst>
        <pc:spChg chg="mod">
          <ac:chgData name="Jandáková Lenka Mgr. (MPSV)" userId="S::lenka.jandakova@mpsv.cz::869ea189-1e6a-4a2d-a9d2-679e3b961cbf" providerId="AD" clId="Web-{349645BF-9EE2-F386-4BF5-1D3567AABDC4}" dt="2025-09-19T15:35:11.139" v="205" actId="20577"/>
          <ac:spMkLst>
            <pc:docMk/>
            <pc:sldMk cId="970652435" sldId="442"/>
            <ac:spMk id="13" creationId="{F58C8628-B068-FEC9-3006-F55162C68769}"/>
          </ac:spMkLst>
        </pc:spChg>
        <pc:spChg chg="mod">
          <ac:chgData name="Jandáková Lenka Mgr. (MPSV)" userId="S::lenka.jandakova@mpsv.cz::869ea189-1e6a-4a2d-a9d2-679e3b961cbf" providerId="AD" clId="Web-{349645BF-9EE2-F386-4BF5-1D3567AABDC4}" dt="2025-09-19T15:35:25.202" v="210" actId="20577"/>
          <ac:spMkLst>
            <pc:docMk/>
            <pc:sldMk cId="970652435" sldId="442"/>
            <ac:spMk id="17" creationId="{A53B3A50-F37B-3B2A-7475-86A992F6F6AA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8:18.442" v="216" actId="20577"/>
        <pc:sldMkLst>
          <pc:docMk/>
          <pc:sldMk cId="3320990586" sldId="445"/>
        </pc:sldMkLst>
        <pc:spChg chg="mod">
          <ac:chgData name="Jandáková Lenka Mgr. (MPSV)" userId="S::lenka.jandakova@mpsv.cz::869ea189-1e6a-4a2d-a9d2-679e3b961cbf" providerId="AD" clId="Web-{349645BF-9EE2-F386-4BF5-1D3567AABDC4}" dt="2025-09-19T15:38:18.442" v="216" actId="20577"/>
          <ac:spMkLst>
            <pc:docMk/>
            <pc:sldMk cId="3320990586" sldId="445"/>
            <ac:spMk id="9" creationId="{909CDEFC-BD67-9DD7-85CA-754A5E91AF91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8:53.256" v="225" actId="20577"/>
        <pc:sldMkLst>
          <pc:docMk/>
          <pc:sldMk cId="510053209" sldId="446"/>
        </pc:sldMkLst>
        <pc:spChg chg="mod">
          <ac:chgData name="Jandáková Lenka Mgr. (MPSV)" userId="S::lenka.jandakova@mpsv.cz::869ea189-1e6a-4a2d-a9d2-679e3b961cbf" providerId="AD" clId="Web-{349645BF-9EE2-F386-4BF5-1D3567AABDC4}" dt="2025-09-19T15:38:53.256" v="225" actId="20577"/>
          <ac:spMkLst>
            <pc:docMk/>
            <pc:sldMk cId="510053209" sldId="446"/>
            <ac:spMk id="9" creationId="{15D3CAFA-7680-A2AC-2DFF-330FAB68CD73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9:02.975" v="227" actId="20577"/>
        <pc:sldMkLst>
          <pc:docMk/>
          <pc:sldMk cId="3365303342" sldId="447"/>
        </pc:sldMkLst>
        <pc:spChg chg="mod">
          <ac:chgData name="Jandáková Lenka Mgr. (MPSV)" userId="S::lenka.jandakova@mpsv.cz::869ea189-1e6a-4a2d-a9d2-679e3b961cbf" providerId="AD" clId="Web-{349645BF-9EE2-F386-4BF5-1D3567AABDC4}" dt="2025-09-19T15:39:02.975" v="227" actId="20577"/>
          <ac:spMkLst>
            <pc:docMk/>
            <pc:sldMk cId="3365303342" sldId="447"/>
            <ac:spMk id="2" creationId="{69DC454C-3D08-F918-DD78-A1D8CD281615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39:37.117" v="239" actId="20577"/>
        <pc:sldMkLst>
          <pc:docMk/>
          <pc:sldMk cId="2105660412" sldId="448"/>
        </pc:sldMkLst>
        <pc:spChg chg="mod">
          <ac:chgData name="Jandáková Lenka Mgr. (MPSV)" userId="S::lenka.jandakova@mpsv.cz::869ea189-1e6a-4a2d-a9d2-679e3b961cbf" providerId="AD" clId="Web-{349645BF-9EE2-F386-4BF5-1D3567AABDC4}" dt="2025-09-19T15:39:37.117" v="239" actId="20577"/>
          <ac:spMkLst>
            <pc:docMk/>
            <pc:sldMk cId="2105660412" sldId="448"/>
            <ac:spMk id="9" creationId="{9483971D-D3D6-3A8A-0682-9865E45D67FB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5:41:28.873" v="245" actId="20577"/>
        <pc:sldMkLst>
          <pc:docMk/>
          <pc:sldMk cId="2637055755" sldId="450"/>
        </pc:sldMkLst>
        <pc:spChg chg="mod">
          <ac:chgData name="Jandáková Lenka Mgr. (MPSV)" userId="S::lenka.jandakova@mpsv.cz::869ea189-1e6a-4a2d-a9d2-679e3b961cbf" providerId="AD" clId="Web-{349645BF-9EE2-F386-4BF5-1D3567AABDC4}" dt="2025-09-19T15:41:28.873" v="245" actId="20577"/>
          <ac:spMkLst>
            <pc:docMk/>
            <pc:sldMk cId="2637055755" sldId="450"/>
            <ac:spMk id="9" creationId="{CDAD117D-7498-F6B9-B402-2946D69D89CF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52:56.912" v="326" actId="20577"/>
        <pc:sldMkLst>
          <pc:docMk/>
          <pc:sldMk cId="1219237787" sldId="465"/>
        </pc:sldMkLst>
        <pc:spChg chg="mod">
          <ac:chgData name="Jandáková Lenka Mgr. (MPSV)" userId="S::lenka.jandakova@mpsv.cz::869ea189-1e6a-4a2d-a9d2-679e3b961cbf" providerId="AD" clId="Web-{349645BF-9EE2-F386-4BF5-1D3567AABDC4}" dt="2025-09-19T16:52:56.912" v="326" actId="20577"/>
          <ac:spMkLst>
            <pc:docMk/>
            <pc:sldMk cId="1219237787" sldId="465"/>
            <ac:spMk id="11" creationId="{D2A2AFD4-6F25-FFF5-05F2-1489CE89666C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51:20.094" v="321" actId="20577"/>
        <pc:sldMkLst>
          <pc:docMk/>
          <pc:sldMk cId="2756971118" sldId="471"/>
        </pc:sldMkLst>
        <pc:spChg chg="mod">
          <ac:chgData name="Jandáková Lenka Mgr. (MPSV)" userId="S::lenka.jandakova@mpsv.cz::869ea189-1e6a-4a2d-a9d2-679e3b961cbf" providerId="AD" clId="Web-{349645BF-9EE2-F386-4BF5-1D3567AABDC4}" dt="2025-09-19T16:51:20.094" v="321" actId="20577"/>
          <ac:spMkLst>
            <pc:docMk/>
            <pc:sldMk cId="2756971118" sldId="471"/>
            <ac:spMk id="3" creationId="{E55D183F-BC7C-CEE0-365D-E99B428D9E66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51:32.688" v="324" actId="20577"/>
        <pc:sldMkLst>
          <pc:docMk/>
          <pc:sldMk cId="3319340037" sldId="472"/>
        </pc:sldMkLst>
        <pc:spChg chg="mod">
          <ac:chgData name="Jandáková Lenka Mgr. (MPSV)" userId="S::lenka.jandakova@mpsv.cz::869ea189-1e6a-4a2d-a9d2-679e3b961cbf" providerId="AD" clId="Web-{349645BF-9EE2-F386-4BF5-1D3567AABDC4}" dt="2025-09-19T16:51:32.688" v="324" actId="20577"/>
          <ac:spMkLst>
            <pc:docMk/>
            <pc:sldMk cId="3319340037" sldId="472"/>
            <ac:spMk id="4" creationId="{BF8DCFDC-58CC-F1B7-C7E1-6EC62B415924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51:37.641" v="325" actId="20577"/>
        <pc:sldMkLst>
          <pc:docMk/>
          <pc:sldMk cId="2711347736" sldId="473"/>
        </pc:sldMkLst>
        <pc:spChg chg="mod">
          <ac:chgData name="Jandáková Lenka Mgr. (MPSV)" userId="S::lenka.jandakova@mpsv.cz::869ea189-1e6a-4a2d-a9d2-679e3b961cbf" providerId="AD" clId="Web-{349645BF-9EE2-F386-4BF5-1D3567AABDC4}" dt="2025-09-19T16:51:37.641" v="325" actId="20577"/>
          <ac:spMkLst>
            <pc:docMk/>
            <pc:sldMk cId="2711347736" sldId="473"/>
            <ac:spMk id="3" creationId="{D10D0E45-4AC0-624E-13F9-0621B8A43E83}"/>
          </ac:spMkLst>
        </pc:spChg>
      </pc:sldChg>
      <pc:sldChg chg="modSp">
        <pc:chgData name="Jandáková Lenka Mgr. (MPSV)" userId="S::lenka.jandakova@mpsv.cz::869ea189-1e6a-4a2d-a9d2-679e3b961cbf" providerId="AD" clId="Web-{349645BF-9EE2-F386-4BF5-1D3567AABDC4}" dt="2025-09-19T16:54:25.367" v="328" actId="20577"/>
        <pc:sldMkLst>
          <pc:docMk/>
          <pc:sldMk cId="2133115169" sldId="478"/>
        </pc:sldMkLst>
        <pc:spChg chg="mod">
          <ac:chgData name="Jandáková Lenka Mgr. (MPSV)" userId="S::lenka.jandakova@mpsv.cz::869ea189-1e6a-4a2d-a9d2-679e3b961cbf" providerId="AD" clId="Web-{349645BF-9EE2-F386-4BF5-1D3567AABDC4}" dt="2025-09-19T16:54:25.367" v="328" actId="20577"/>
          <ac:spMkLst>
            <pc:docMk/>
            <pc:sldMk cId="2133115169" sldId="478"/>
            <ac:spMk id="11" creationId="{5B57070E-7A80-A046-6B06-5720F909767D}"/>
          </ac:spMkLst>
        </pc:spChg>
      </pc:sldChg>
    </pc:docChg>
  </pc:docChgLst>
  <pc:docChgLst>
    <pc:chgData name="denisa.rybarova@zachranjidlo.cz" userId="S::urn:spo:guest#denisa.rybarova@zachranjidlo.cz::" providerId="AD" clId="Web-{938017A5-ED48-85D3-FF4F-470668C0ABDD}"/>
    <pc:docChg chg="modSld">
      <pc:chgData name="denisa.rybarova@zachranjidlo.cz" userId="S::urn:spo:guest#denisa.rybarova@zachranjidlo.cz::" providerId="AD" clId="Web-{938017A5-ED48-85D3-FF4F-470668C0ABDD}" dt="2025-09-22T08:33:41.886" v="20" actId="1076"/>
      <pc:docMkLst>
        <pc:docMk/>
      </pc:docMkLst>
      <pc:sldChg chg="modSp">
        <pc:chgData name="denisa.rybarova@zachranjidlo.cz" userId="S::urn:spo:guest#denisa.rybarova@zachranjidlo.cz::" providerId="AD" clId="Web-{938017A5-ED48-85D3-FF4F-470668C0ABDD}" dt="2025-09-22T08:31:39.261" v="0" actId="1076"/>
        <pc:sldMkLst>
          <pc:docMk/>
          <pc:sldMk cId="867070867" sldId="453"/>
        </pc:sldMkLst>
        <pc:spChg chg="mod">
          <ac:chgData name="denisa.rybarova@zachranjidlo.cz" userId="S::urn:spo:guest#denisa.rybarova@zachranjidlo.cz::" providerId="AD" clId="Web-{938017A5-ED48-85D3-FF4F-470668C0ABDD}" dt="2025-09-22T08:31:39.261" v="0" actId="1076"/>
          <ac:spMkLst>
            <pc:docMk/>
            <pc:sldMk cId="867070867" sldId="453"/>
            <ac:spMk id="2" creationId="{028C86C2-9196-56DA-10B5-7F19905C2776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2:52.636" v="15" actId="1076"/>
        <pc:sldMkLst>
          <pc:docMk/>
          <pc:sldMk cId="592563053" sldId="455"/>
        </pc:sldMkLst>
        <pc:spChg chg="mod">
          <ac:chgData name="denisa.rybarova@zachranjidlo.cz" userId="S::urn:spo:guest#denisa.rybarova@zachranjidlo.cz::" providerId="AD" clId="Web-{938017A5-ED48-85D3-FF4F-470668C0ABDD}" dt="2025-09-22T08:32:52.636" v="15" actId="1076"/>
          <ac:spMkLst>
            <pc:docMk/>
            <pc:sldMk cId="592563053" sldId="455"/>
            <ac:spMk id="4" creationId="{9E194B4B-5EEF-4C4B-36D3-B14FA1779AF1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2:59.386" v="16" actId="1076"/>
        <pc:sldMkLst>
          <pc:docMk/>
          <pc:sldMk cId="1333131855" sldId="456"/>
        </pc:sldMkLst>
        <pc:spChg chg="mod">
          <ac:chgData name="denisa.rybarova@zachranjidlo.cz" userId="S::urn:spo:guest#denisa.rybarova@zachranjidlo.cz::" providerId="AD" clId="Web-{938017A5-ED48-85D3-FF4F-470668C0ABDD}" dt="2025-09-22T08:32:35.542" v="10" actId="1076"/>
          <ac:spMkLst>
            <pc:docMk/>
            <pc:sldMk cId="1333131855" sldId="456"/>
            <ac:spMk id="2" creationId="{1E3E3B01-97BB-1395-1287-E1C933ADF8C7}"/>
          </ac:spMkLst>
        </pc:spChg>
        <pc:spChg chg="mod">
          <ac:chgData name="denisa.rybarova@zachranjidlo.cz" userId="S::urn:spo:guest#denisa.rybarova@zachranjidlo.cz::" providerId="AD" clId="Web-{938017A5-ED48-85D3-FF4F-470668C0ABDD}" dt="2025-09-22T08:32:59.386" v="16" actId="1076"/>
          <ac:spMkLst>
            <pc:docMk/>
            <pc:sldMk cId="1333131855" sldId="456"/>
            <ac:spMk id="4" creationId="{86304E83-6C38-A662-C30A-B0760D2C8B25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2:05.464" v="5" actId="1076"/>
        <pc:sldMkLst>
          <pc:docMk/>
          <pc:sldMk cId="3041107752" sldId="457"/>
        </pc:sldMkLst>
        <pc:spChg chg="mod">
          <ac:chgData name="denisa.rybarova@zachranjidlo.cz" userId="S::urn:spo:guest#denisa.rybarova@zachranjidlo.cz::" providerId="AD" clId="Web-{938017A5-ED48-85D3-FF4F-470668C0ABDD}" dt="2025-09-22T08:32:05.464" v="5" actId="1076"/>
          <ac:spMkLst>
            <pc:docMk/>
            <pc:sldMk cId="3041107752" sldId="457"/>
            <ac:spMk id="2" creationId="{289AC174-76B1-9218-C01A-5FC0D1D8931F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1:57.199" v="4" actId="20577"/>
        <pc:sldMkLst>
          <pc:docMk/>
          <pc:sldMk cId="1861989051" sldId="458"/>
        </pc:sldMkLst>
        <pc:spChg chg="mod">
          <ac:chgData name="denisa.rybarova@zachranjidlo.cz" userId="S::urn:spo:guest#denisa.rybarova@zachranjidlo.cz::" providerId="AD" clId="Web-{938017A5-ED48-85D3-FF4F-470668C0ABDD}" dt="2025-09-22T08:31:57.199" v="4" actId="20577"/>
          <ac:spMkLst>
            <pc:docMk/>
            <pc:sldMk cId="1861989051" sldId="458"/>
            <ac:spMk id="4" creationId="{2208483E-087D-D77E-0CE8-5FDAE4CF975A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3:17.824" v="17" actId="1076"/>
        <pc:sldMkLst>
          <pc:docMk/>
          <pc:sldMk cId="486308720" sldId="459"/>
        </pc:sldMkLst>
        <pc:spChg chg="mod">
          <ac:chgData name="denisa.rybarova@zachranjidlo.cz" userId="S::urn:spo:guest#denisa.rybarova@zachranjidlo.cz::" providerId="AD" clId="Web-{938017A5-ED48-85D3-FF4F-470668C0ABDD}" dt="2025-09-22T08:33:17.824" v="17" actId="1076"/>
          <ac:spMkLst>
            <pc:docMk/>
            <pc:sldMk cId="486308720" sldId="459"/>
            <ac:spMk id="2" creationId="{C9E5CD8C-C904-B513-98DC-1BC75CA23556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3:30.480" v="18" actId="1076"/>
        <pc:sldMkLst>
          <pc:docMk/>
          <pc:sldMk cId="177536023" sldId="470"/>
        </pc:sldMkLst>
        <pc:spChg chg="mod">
          <ac:chgData name="denisa.rybarova@zachranjidlo.cz" userId="S::urn:spo:guest#denisa.rybarova@zachranjidlo.cz::" providerId="AD" clId="Web-{938017A5-ED48-85D3-FF4F-470668C0ABDD}" dt="2025-09-22T08:33:30.480" v="18" actId="1076"/>
          <ac:spMkLst>
            <pc:docMk/>
            <pc:sldMk cId="177536023" sldId="470"/>
            <ac:spMk id="2" creationId="{E74E33DF-5BAF-3564-49CB-E432B25B30A7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3:36.886" v="19" actId="1076"/>
        <pc:sldMkLst>
          <pc:docMk/>
          <pc:sldMk cId="2756971118" sldId="471"/>
        </pc:sldMkLst>
        <pc:spChg chg="mod">
          <ac:chgData name="denisa.rybarova@zachranjidlo.cz" userId="S::urn:spo:guest#denisa.rybarova@zachranjidlo.cz::" providerId="AD" clId="Web-{938017A5-ED48-85D3-FF4F-470668C0ABDD}" dt="2025-09-22T08:33:36.886" v="19" actId="1076"/>
          <ac:spMkLst>
            <pc:docMk/>
            <pc:sldMk cId="2756971118" sldId="471"/>
            <ac:spMk id="2" creationId="{4F28D278-C4D5-C6A2-8E23-4DD8CFA9862D}"/>
          </ac:spMkLst>
        </pc:spChg>
      </pc:sldChg>
      <pc:sldChg chg="modSp">
        <pc:chgData name="denisa.rybarova@zachranjidlo.cz" userId="S::urn:spo:guest#denisa.rybarova@zachranjidlo.cz::" providerId="AD" clId="Web-{938017A5-ED48-85D3-FF4F-470668C0ABDD}" dt="2025-09-22T08:33:41.886" v="20" actId="1076"/>
        <pc:sldMkLst>
          <pc:docMk/>
          <pc:sldMk cId="3319340037" sldId="472"/>
        </pc:sldMkLst>
        <pc:spChg chg="mod">
          <ac:chgData name="denisa.rybarova@zachranjidlo.cz" userId="S::urn:spo:guest#denisa.rybarova@zachranjidlo.cz::" providerId="AD" clId="Web-{938017A5-ED48-85D3-FF4F-470668C0ABDD}" dt="2025-09-22T08:33:41.886" v="20" actId="1076"/>
          <ac:spMkLst>
            <pc:docMk/>
            <pc:sldMk cId="3319340037" sldId="472"/>
            <ac:spMk id="2" creationId="{C2DED84D-7278-EC5A-DCB6-02D6C74B28B4}"/>
          </ac:spMkLst>
        </pc:spChg>
      </pc:sldChg>
    </pc:docChg>
  </pc:docChgLst>
  <pc:docChgLst>
    <pc:chgData name="Tiefenbachová Lenka Ing. (MPSV)" userId="S::lenka.tiefenbachova@mpsv.cz::736b2a6a-e221-472a-bb34-870e5ae6692c" providerId="AD" clId="Web-{B159C4B1-0A9B-C684-3D9D-63F22C1F64B0}"/>
    <pc:docChg chg="modSld">
      <pc:chgData name="Tiefenbachová Lenka Ing. (MPSV)" userId="S::lenka.tiefenbachova@mpsv.cz::736b2a6a-e221-472a-bb34-870e5ae6692c" providerId="AD" clId="Web-{B159C4B1-0A9B-C684-3D9D-63F22C1F64B0}" dt="2025-09-22T12:54:28.466" v="16" actId="20577"/>
      <pc:docMkLst>
        <pc:docMk/>
      </pc:docMkLst>
      <pc:sldChg chg="modSp">
        <pc:chgData name="Tiefenbachová Lenka Ing. (MPSV)" userId="S::lenka.tiefenbachova@mpsv.cz::736b2a6a-e221-472a-bb34-870e5ae6692c" providerId="AD" clId="Web-{B159C4B1-0A9B-C684-3D9D-63F22C1F64B0}" dt="2025-09-22T12:51:14.243" v="8" actId="20577"/>
        <pc:sldMkLst>
          <pc:docMk/>
          <pc:sldMk cId="394634708" sldId="307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51:14.243" v="8" actId="20577"/>
          <ac:spMkLst>
            <pc:docMk/>
            <pc:sldMk cId="394634708" sldId="307"/>
            <ac:spMk id="10" creationId="{F3953D95-951B-3F0C-EC14-6AE6508376E0}"/>
          </ac:spMkLst>
        </pc:spChg>
      </pc:sldChg>
      <pc:sldChg chg="modSp">
        <pc:chgData name="Tiefenbachová Lenka Ing. (MPSV)" userId="S::lenka.tiefenbachova@mpsv.cz::736b2a6a-e221-472a-bb34-870e5ae6692c" providerId="AD" clId="Web-{B159C4B1-0A9B-C684-3D9D-63F22C1F64B0}" dt="2025-09-22T12:52:42.948" v="11" actId="20577"/>
        <pc:sldMkLst>
          <pc:docMk/>
          <pc:sldMk cId="2664018939" sldId="320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52:42.948" v="11" actId="20577"/>
          <ac:spMkLst>
            <pc:docMk/>
            <pc:sldMk cId="2664018939" sldId="320"/>
            <ac:spMk id="4" creationId="{A7AED430-4841-02E3-3861-202E9F86DD14}"/>
          </ac:spMkLst>
        </pc:spChg>
      </pc:sldChg>
      <pc:sldChg chg="modSp">
        <pc:chgData name="Tiefenbachová Lenka Ing. (MPSV)" userId="S::lenka.tiefenbachova@mpsv.cz::736b2a6a-e221-472a-bb34-870e5ae6692c" providerId="AD" clId="Web-{B159C4B1-0A9B-C684-3D9D-63F22C1F64B0}" dt="2025-09-22T12:23:03.272" v="1" actId="20577"/>
        <pc:sldMkLst>
          <pc:docMk/>
          <pc:sldMk cId="852858266" sldId="400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23:03.272" v="1" actId="20577"/>
          <ac:spMkLst>
            <pc:docMk/>
            <pc:sldMk cId="852858266" sldId="400"/>
            <ac:spMk id="3" creationId="{523429AB-3C90-A24B-BFBC-9B0F6651A138}"/>
          </ac:spMkLst>
        </pc:spChg>
      </pc:sldChg>
      <pc:sldChg chg="modSp">
        <pc:chgData name="Tiefenbachová Lenka Ing. (MPSV)" userId="S::lenka.tiefenbachova@mpsv.cz::736b2a6a-e221-472a-bb34-870e5ae6692c" providerId="AD" clId="Web-{B159C4B1-0A9B-C684-3D9D-63F22C1F64B0}" dt="2025-09-22T12:48:50.631" v="4" actId="20577"/>
        <pc:sldMkLst>
          <pc:docMk/>
          <pc:sldMk cId="2105660412" sldId="448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48:50.631" v="4" actId="20577"/>
          <ac:spMkLst>
            <pc:docMk/>
            <pc:sldMk cId="2105660412" sldId="448"/>
            <ac:spMk id="9" creationId="{9483971D-D3D6-3A8A-0682-9865E45D67FB}"/>
          </ac:spMkLst>
        </pc:spChg>
      </pc:sldChg>
      <pc:sldChg chg="modSp">
        <pc:chgData name="Tiefenbachová Lenka Ing. (MPSV)" userId="S::lenka.tiefenbachova@mpsv.cz::736b2a6a-e221-472a-bb34-870e5ae6692c" providerId="AD" clId="Web-{B159C4B1-0A9B-C684-3D9D-63F22C1F64B0}" dt="2025-09-22T12:54:09.011" v="14" actId="20577"/>
        <pc:sldMkLst>
          <pc:docMk/>
          <pc:sldMk cId="486308720" sldId="459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54:09.011" v="14" actId="20577"/>
          <ac:spMkLst>
            <pc:docMk/>
            <pc:sldMk cId="486308720" sldId="459"/>
            <ac:spMk id="4" creationId="{AF8A0E89-3BB7-940B-F539-8BDADD479379}"/>
          </ac:spMkLst>
        </pc:spChg>
      </pc:sldChg>
      <pc:sldChg chg="modSp">
        <pc:chgData name="Tiefenbachová Lenka Ing. (MPSV)" userId="S::lenka.tiefenbachova@mpsv.cz::736b2a6a-e221-472a-bb34-870e5ae6692c" providerId="AD" clId="Web-{B159C4B1-0A9B-C684-3D9D-63F22C1F64B0}" dt="2025-09-22T12:54:28.466" v="16" actId="20577"/>
        <pc:sldMkLst>
          <pc:docMk/>
          <pc:sldMk cId="177536023" sldId="470"/>
        </pc:sldMkLst>
        <pc:spChg chg="mod">
          <ac:chgData name="Tiefenbachová Lenka Ing. (MPSV)" userId="S::lenka.tiefenbachova@mpsv.cz::736b2a6a-e221-472a-bb34-870e5ae6692c" providerId="AD" clId="Web-{B159C4B1-0A9B-C684-3D9D-63F22C1F64B0}" dt="2025-09-22T12:54:28.466" v="16" actId="20577"/>
          <ac:spMkLst>
            <pc:docMk/>
            <pc:sldMk cId="177536023" sldId="470"/>
            <ac:spMk id="4" creationId="{79FD901C-1CB9-3426-435D-71FC70976529}"/>
          </ac:spMkLst>
        </pc:spChg>
      </pc:sldChg>
    </pc:docChg>
  </pc:docChgLst>
  <pc:docChgLst>
    <pc:chgData name="Jindrová Stanislava Mgr. (MPSV)" userId="S::stanislava.jindrova@mpsv.cz::ab02de21-6f0c-4394-9ea2-d246783d513c" providerId="AD" clId="Web-{1205A0EF-3AB7-4E90-59E3-709BB100AFEB}"/>
    <pc:docChg chg="modSld">
      <pc:chgData name="Jindrová Stanislava Mgr. (MPSV)" userId="S::stanislava.jindrova@mpsv.cz::ab02de21-6f0c-4394-9ea2-d246783d513c" providerId="AD" clId="Web-{1205A0EF-3AB7-4E90-59E3-709BB100AFEB}" dt="2025-09-22T07:45:19.741" v="1" actId="20577"/>
      <pc:docMkLst>
        <pc:docMk/>
      </pc:docMkLst>
      <pc:sldChg chg="modSp">
        <pc:chgData name="Jindrová Stanislava Mgr. (MPSV)" userId="S::stanislava.jindrova@mpsv.cz::ab02de21-6f0c-4394-9ea2-d246783d513c" providerId="AD" clId="Web-{1205A0EF-3AB7-4E90-59E3-709BB100AFEB}" dt="2025-09-22T07:45:19.741" v="1" actId="20577"/>
        <pc:sldMkLst>
          <pc:docMk/>
          <pc:sldMk cId="673858447" sldId="270"/>
        </pc:sldMkLst>
        <pc:spChg chg="mod">
          <ac:chgData name="Jindrová Stanislava Mgr. (MPSV)" userId="S::stanislava.jindrova@mpsv.cz::ab02de21-6f0c-4394-9ea2-d246783d513c" providerId="AD" clId="Web-{1205A0EF-3AB7-4E90-59E3-709BB100AFEB}" dt="2025-09-22T07:45:19.741" v="1" actId="20577"/>
          <ac:spMkLst>
            <pc:docMk/>
            <pc:sldMk cId="673858447" sldId="270"/>
            <ac:spMk id="3" creationId="{523429AB-3C90-A24B-BFBC-9B0F6651A138}"/>
          </ac:spMkLst>
        </pc:spChg>
      </pc:sldChg>
    </pc:docChg>
  </pc:docChgLst>
  <pc:docChgLst>
    <pc:chgData name="Jandáková Lenka Mgr. (MPSV)" userId="S::lenka.jandakova@mpsv.cz::869ea189-1e6a-4a2d-a9d2-679e3b961cbf" providerId="AD" clId="Web-{269CC2FD-0EAF-72FF-36C4-4BA42296387F}"/>
    <pc:docChg chg="modSld">
      <pc:chgData name="Jandáková Lenka Mgr. (MPSV)" userId="S::lenka.jandakova@mpsv.cz::869ea189-1e6a-4a2d-a9d2-679e3b961cbf" providerId="AD" clId="Web-{269CC2FD-0EAF-72FF-36C4-4BA42296387F}" dt="2025-09-22T11:05:42.874" v="36" actId="20577"/>
      <pc:docMkLst>
        <pc:docMk/>
      </pc:docMkLst>
      <pc:sldChg chg="modSp">
        <pc:chgData name="Jandáková Lenka Mgr. (MPSV)" userId="S::lenka.jandakova@mpsv.cz::869ea189-1e6a-4a2d-a9d2-679e3b961cbf" providerId="AD" clId="Web-{269CC2FD-0EAF-72FF-36C4-4BA42296387F}" dt="2025-09-22T11:05:42.874" v="36" actId="20577"/>
        <pc:sldMkLst>
          <pc:docMk/>
          <pc:sldMk cId="3780770746" sldId="308"/>
        </pc:sldMkLst>
        <pc:spChg chg="mod">
          <ac:chgData name="Jandáková Lenka Mgr. (MPSV)" userId="S::lenka.jandakova@mpsv.cz::869ea189-1e6a-4a2d-a9d2-679e3b961cbf" providerId="AD" clId="Web-{269CC2FD-0EAF-72FF-36C4-4BA42296387F}" dt="2025-09-22T11:05:42.874" v="36" actId="20577"/>
          <ac:spMkLst>
            <pc:docMk/>
            <pc:sldMk cId="3780770746" sldId="308"/>
            <ac:spMk id="4" creationId="{A6A9C0B4-0291-6088-8142-1312E92FF31B}"/>
          </ac:spMkLst>
        </pc:spChg>
      </pc:sldChg>
      <pc:sldChg chg="modSp">
        <pc:chgData name="Jandáková Lenka Mgr. (MPSV)" userId="S::lenka.jandakova@mpsv.cz::869ea189-1e6a-4a2d-a9d2-679e3b961cbf" providerId="AD" clId="Web-{269CC2FD-0EAF-72FF-36C4-4BA42296387F}" dt="2025-09-22T11:04:33.640" v="6" actId="20577"/>
        <pc:sldMkLst>
          <pc:docMk/>
          <pc:sldMk cId="1876116608" sldId="417"/>
        </pc:sldMkLst>
        <pc:spChg chg="mod">
          <ac:chgData name="Jandáková Lenka Mgr. (MPSV)" userId="S::lenka.jandakova@mpsv.cz::869ea189-1e6a-4a2d-a9d2-679e3b961cbf" providerId="AD" clId="Web-{269CC2FD-0EAF-72FF-36C4-4BA42296387F}" dt="2025-09-22T11:04:33.640" v="6" actId="20577"/>
          <ac:spMkLst>
            <pc:docMk/>
            <pc:sldMk cId="1876116608" sldId="417"/>
            <ac:spMk id="3" creationId="{523429AB-3C90-A24B-BFBC-9B0F6651A138}"/>
          </ac:spMkLst>
        </pc:spChg>
      </pc:sldChg>
    </pc:docChg>
  </pc:docChgLst>
  <pc:docChgLst>
    <pc:chgData name="Jindrová Stanislava Mgr. (MPSV)" userId="S::stanislava.jindrova@mpsv.cz::ab02de21-6f0c-4394-9ea2-d246783d513c" providerId="AD" clId="Web-{5BA893CC-DA7E-0616-85FD-3DC837116C23}"/>
    <pc:docChg chg="modSld">
      <pc:chgData name="Jindrová Stanislava Mgr. (MPSV)" userId="S::stanislava.jindrova@mpsv.cz::ab02de21-6f0c-4394-9ea2-d246783d513c" providerId="AD" clId="Web-{5BA893CC-DA7E-0616-85FD-3DC837116C23}" dt="2025-09-22T19:45:33.132" v="24" actId="20577"/>
      <pc:docMkLst>
        <pc:docMk/>
      </pc:docMkLst>
      <pc:sldChg chg="modSp">
        <pc:chgData name="Jindrová Stanislava Mgr. (MPSV)" userId="S::stanislava.jindrova@mpsv.cz::ab02de21-6f0c-4394-9ea2-d246783d513c" providerId="AD" clId="Web-{5BA893CC-DA7E-0616-85FD-3DC837116C23}" dt="2025-09-22T18:07:41.025" v="12" actId="20577"/>
        <pc:sldMkLst>
          <pc:docMk/>
          <pc:sldMk cId="2316937681" sldId="265"/>
        </pc:sldMkLst>
        <pc:spChg chg="mod">
          <ac:chgData name="Jindrová Stanislava Mgr. (MPSV)" userId="S::stanislava.jindrova@mpsv.cz::ab02de21-6f0c-4394-9ea2-d246783d513c" providerId="AD" clId="Web-{5BA893CC-DA7E-0616-85FD-3DC837116C23}" dt="2025-09-22T18:07:41.025" v="12" actId="20577"/>
          <ac:spMkLst>
            <pc:docMk/>
            <pc:sldMk cId="2316937681" sldId="265"/>
            <ac:spMk id="2" creationId="{E1D242D9-997C-5204-D345-BCFA4CF2ED36}"/>
          </ac:spMkLst>
        </pc:spChg>
      </pc:sldChg>
      <pc:sldChg chg="modSp">
        <pc:chgData name="Jindrová Stanislava Mgr. (MPSV)" userId="S::stanislava.jindrova@mpsv.cz::ab02de21-6f0c-4394-9ea2-d246783d513c" providerId="AD" clId="Web-{5BA893CC-DA7E-0616-85FD-3DC837116C23}" dt="2025-09-22T19:45:33.132" v="24" actId="20577"/>
        <pc:sldMkLst>
          <pc:docMk/>
          <pc:sldMk cId="3189998276" sldId="397"/>
        </pc:sldMkLst>
        <pc:spChg chg="mod">
          <ac:chgData name="Jindrová Stanislava Mgr. (MPSV)" userId="S::stanislava.jindrova@mpsv.cz::ab02de21-6f0c-4394-9ea2-d246783d513c" providerId="AD" clId="Web-{5BA893CC-DA7E-0616-85FD-3DC837116C23}" dt="2025-09-22T19:45:33.132" v="24" actId="20577"/>
          <ac:spMkLst>
            <pc:docMk/>
            <pc:sldMk cId="3189998276" sldId="397"/>
            <ac:spMk id="3" creationId="{523429AB-3C90-A24B-BFBC-9B0F6651A138}"/>
          </ac:spMkLst>
        </pc:spChg>
      </pc:sldChg>
      <pc:sldChg chg="modSp">
        <pc:chgData name="Jindrová Stanislava Mgr. (MPSV)" userId="S::stanislava.jindrova@mpsv.cz::ab02de21-6f0c-4394-9ea2-d246783d513c" providerId="AD" clId="Web-{5BA893CC-DA7E-0616-85FD-3DC837116C23}" dt="2025-09-22T18:08:16.990" v="16" actId="20577"/>
        <pc:sldMkLst>
          <pc:docMk/>
          <pc:sldMk cId="2948551548" sldId="403"/>
        </pc:sldMkLst>
        <pc:spChg chg="mod">
          <ac:chgData name="Jindrová Stanislava Mgr. (MPSV)" userId="S::stanislava.jindrova@mpsv.cz::ab02de21-6f0c-4394-9ea2-d246783d513c" providerId="AD" clId="Web-{5BA893CC-DA7E-0616-85FD-3DC837116C23}" dt="2025-09-22T18:08:16.990" v="16" actId="20577"/>
          <ac:spMkLst>
            <pc:docMk/>
            <pc:sldMk cId="2948551548" sldId="403"/>
            <ac:spMk id="2" creationId="{E1D242D9-997C-5204-D345-BCFA4CF2ED36}"/>
          </ac:spMkLst>
        </pc:spChg>
      </pc:sldChg>
      <pc:sldChg chg="modSp">
        <pc:chgData name="Jindrová Stanislava Mgr. (MPSV)" userId="S::stanislava.jindrova@mpsv.cz::ab02de21-6f0c-4394-9ea2-d246783d513c" providerId="AD" clId="Web-{5BA893CC-DA7E-0616-85FD-3DC837116C23}" dt="2025-09-22T19:06:50.581" v="19" actId="20577"/>
        <pc:sldMkLst>
          <pc:docMk/>
          <pc:sldMk cId="1999650139" sldId="405"/>
        </pc:sldMkLst>
        <pc:spChg chg="mod">
          <ac:chgData name="Jindrová Stanislava Mgr. (MPSV)" userId="S::stanislava.jindrova@mpsv.cz::ab02de21-6f0c-4394-9ea2-d246783d513c" providerId="AD" clId="Web-{5BA893CC-DA7E-0616-85FD-3DC837116C23}" dt="2025-09-22T19:06:50.581" v="19" actId="20577"/>
          <ac:spMkLst>
            <pc:docMk/>
            <pc:sldMk cId="1999650139" sldId="405"/>
            <ac:spMk id="3" creationId="{523429AB-3C90-A24B-BFBC-9B0F6651A13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a.novakova\Desktop\&#352;kola\Diplomka\F.%20REZ\Vypln&#283;n&#233;_REZ_2022-2024_kodovane_podle%20l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va.novakova\Desktop\&#352;kola\Diplomka\F.%20REZ\Vypln&#283;n&#233;_REZ_2022-2024_kodovane_podle%20le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eva.novakova\Desktop\&#352;kola\Diplomka\F.%20REZ\Vypln&#283;n&#233;_REZ_2022-2024_kodovane_podle%20l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93953136810275E-3"/>
          <c:y val="3.2070707070707069E-2"/>
          <c:w val="0.9472033257747543"/>
          <c:h val="0.7527454545454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Grafy!$B$11</c:f>
              <c:strCache>
                <c:ptCount val="1"/>
                <c:pt idx="0">
                  <c:v>Počet škol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Grafy!$A$12:$A$15</c:f>
              <c:strCache>
                <c:ptCount val="4"/>
                <c:pt idx="0">
                  <c:v>méně než 100K</c:v>
                </c:pt>
                <c:pt idx="1">
                  <c:v>100–300K</c:v>
                </c:pt>
                <c:pt idx="2">
                  <c:v>300K–1M</c:v>
                </c:pt>
                <c:pt idx="3">
                  <c:v>více než 1M</c:v>
                </c:pt>
              </c:strCache>
            </c:strRef>
          </c:cat>
          <c:val>
            <c:numRef>
              <c:f>Grafy!$B$12:$B$15</c:f>
              <c:numCache>
                <c:formatCode>General</c:formatCode>
                <c:ptCount val="4"/>
                <c:pt idx="0">
                  <c:v>31</c:v>
                </c:pt>
                <c:pt idx="1">
                  <c:v>28</c:v>
                </c:pt>
                <c:pt idx="2">
                  <c:v>18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7-4A12-A92D-6079D3E1F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39692088"/>
        <c:axId val="439690776"/>
      </c:barChart>
      <c:catAx>
        <c:axId val="439692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9690776"/>
        <c:crosses val="autoZero"/>
        <c:auto val="1"/>
        <c:lblAlgn val="ctr"/>
        <c:lblOffset val="100"/>
        <c:noMultiLvlLbl val="0"/>
      </c:catAx>
      <c:valAx>
        <c:axId val="439690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9692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38299591161419E-2"/>
          <c:y val="4.4039148992570755E-2"/>
          <c:w val="0.95112340081767721"/>
          <c:h val="0.74575463374300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Grafy!$B$1</c:f>
              <c:strCache>
                <c:ptCount val="1"/>
                <c:pt idx="0">
                  <c:v>2022/23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Grafy!$A$2:$A$6</c:f>
              <c:strCache>
                <c:ptCount val="5"/>
                <c:pt idx="0">
                  <c:v>3–5 x týdně</c:v>
                </c:pt>
                <c:pt idx="1">
                  <c:v>1–2 x týdně</c:v>
                </c:pt>
                <c:pt idx="2">
                  <c:v>Méně často</c:v>
                </c:pt>
                <c:pt idx="3">
                  <c:v>Nepravidelná/
různá</c:v>
                </c:pt>
                <c:pt idx="4">
                  <c:v>Nejasná/
neuvedeno</c:v>
                </c:pt>
              </c:strCache>
            </c:strRef>
          </c:cat>
          <c:val>
            <c:numRef>
              <c:f>Grafy!$B$2:$B$6</c:f>
              <c:numCache>
                <c:formatCode>General</c:formatCode>
                <c:ptCount val="5"/>
                <c:pt idx="0">
                  <c:v>5</c:v>
                </c:pt>
                <c:pt idx="1">
                  <c:v>15</c:v>
                </c:pt>
                <c:pt idx="2">
                  <c:v>21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5-4EB7-9471-DFB2FB9B0518}"/>
            </c:ext>
          </c:extLst>
        </c:ser>
        <c:ser>
          <c:idx val="1"/>
          <c:order val="1"/>
          <c:tx>
            <c:strRef>
              <c:f>Grafy!$C$1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Grafy!$A$2:$A$6</c:f>
              <c:strCache>
                <c:ptCount val="5"/>
                <c:pt idx="0">
                  <c:v>3–5 x týdně</c:v>
                </c:pt>
                <c:pt idx="1">
                  <c:v>1–2 x týdně</c:v>
                </c:pt>
                <c:pt idx="2">
                  <c:v>Méně často</c:v>
                </c:pt>
                <c:pt idx="3">
                  <c:v>Nepravidelná/
různá</c:v>
                </c:pt>
                <c:pt idx="4">
                  <c:v>Nejasná/
neuvedeno</c:v>
                </c:pt>
              </c:strCache>
            </c:strRef>
          </c:cat>
          <c:val>
            <c:numRef>
              <c:f>Grafy!$C$2:$C$6</c:f>
              <c:numCache>
                <c:formatCode>General</c:formatCode>
                <c:ptCount val="5"/>
                <c:pt idx="0">
                  <c:v>12</c:v>
                </c:pt>
                <c:pt idx="1">
                  <c:v>36</c:v>
                </c:pt>
                <c:pt idx="2">
                  <c:v>29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5-4EB7-9471-DFB2FB9B0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35208432"/>
        <c:axId val="435212696"/>
      </c:barChart>
      <c:catAx>
        <c:axId val="43520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5212696"/>
        <c:crosses val="autoZero"/>
        <c:auto val="1"/>
        <c:lblAlgn val="ctr"/>
        <c:lblOffset val="100"/>
        <c:noMultiLvlLbl val="0"/>
      </c:catAx>
      <c:valAx>
        <c:axId val="435212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20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468162725140771E-2"/>
          <c:y val="8.0031314278697072E-2"/>
          <c:w val="0.95126813600620219"/>
          <c:h val="0.71204446813651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Grafy!$C$31</c:f>
              <c:strCache>
                <c:ptCount val="1"/>
                <c:pt idx="0">
                  <c:v>2022/23</c:v>
                </c:pt>
              </c:strCache>
            </c:strRef>
          </c:tx>
          <c:spPr>
            <a:solidFill>
              <a:srgbClr val="24A92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Grafy!$B$32:$B$38</c:f>
              <c:strCache>
                <c:ptCount val="7"/>
                <c:pt idx="0">
                  <c:v>Atmosféra a vztahy</c:v>
                </c:pt>
                <c:pt idx="1">
                  <c:v>Docházka</c:v>
                </c:pt>
                <c:pt idx="2">
                  <c:v>Soustředění</c:v>
                </c:pt>
                <c:pt idx="3">
                  <c:v>Prospěch</c:v>
                </c:pt>
                <c:pt idx="4">
                  <c:v>Chování</c:v>
                </c:pt>
                <c:pt idx="5">
                  <c:v>Zapojení všech a komunita</c:v>
                </c:pt>
                <c:pt idx="6">
                  <c:v>Podpora pedagogů</c:v>
                </c:pt>
              </c:strCache>
            </c:strRef>
          </c:cat>
          <c:val>
            <c:numRef>
              <c:f>Grafy!$C$32:$C$38</c:f>
              <c:numCache>
                <c:formatCode>General</c:formatCode>
                <c:ptCount val="7"/>
                <c:pt idx="0">
                  <c:v>36</c:v>
                </c:pt>
                <c:pt idx="1">
                  <c:v>13</c:v>
                </c:pt>
                <c:pt idx="2">
                  <c:v>8</c:v>
                </c:pt>
                <c:pt idx="3">
                  <c:v>3</c:v>
                </c:pt>
                <c:pt idx="4">
                  <c:v>6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B-4614-B5E5-AB5690B52B60}"/>
            </c:ext>
          </c:extLst>
        </c:ser>
        <c:ser>
          <c:idx val="1"/>
          <c:order val="1"/>
          <c:tx>
            <c:strRef>
              <c:f>Grafy!$D$31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rgbClr val="3566F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Grafy!$B$32:$B$38</c:f>
              <c:strCache>
                <c:ptCount val="7"/>
                <c:pt idx="0">
                  <c:v>Atmosféra a vztahy</c:v>
                </c:pt>
                <c:pt idx="1">
                  <c:v>Docházka</c:v>
                </c:pt>
                <c:pt idx="2">
                  <c:v>Soustředění</c:v>
                </c:pt>
                <c:pt idx="3">
                  <c:v>Prospěch</c:v>
                </c:pt>
                <c:pt idx="4">
                  <c:v>Chování</c:v>
                </c:pt>
                <c:pt idx="5">
                  <c:v>Zapojení všech a komunita</c:v>
                </c:pt>
                <c:pt idx="6">
                  <c:v>Podpora pedagogů</c:v>
                </c:pt>
              </c:strCache>
            </c:strRef>
          </c:cat>
          <c:val>
            <c:numRef>
              <c:f>Grafy!$D$32:$D$38</c:f>
              <c:numCache>
                <c:formatCode>General</c:formatCode>
                <c:ptCount val="7"/>
                <c:pt idx="0">
                  <c:v>64</c:v>
                </c:pt>
                <c:pt idx="1">
                  <c:v>32</c:v>
                </c:pt>
                <c:pt idx="2">
                  <c:v>23</c:v>
                </c:pt>
                <c:pt idx="3">
                  <c:v>6</c:v>
                </c:pt>
                <c:pt idx="4">
                  <c:v>8</c:v>
                </c:pt>
                <c:pt idx="5">
                  <c:v>18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B-4614-B5E5-AB5690B52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0938416"/>
        <c:axId val="390939072"/>
      </c:barChart>
      <c:catAx>
        <c:axId val="39093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90939072"/>
        <c:crosses val="autoZero"/>
        <c:auto val="1"/>
        <c:lblAlgn val="ctr"/>
        <c:lblOffset val="100"/>
        <c:noMultiLvlLbl val="0"/>
      </c:catAx>
      <c:valAx>
        <c:axId val="390939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093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E144A-8F3F-47F3-98F8-15F2D55A7CA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C23A14-EB54-45BD-8ED8-91ECCB51FE9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komunikace s ředitelkou azylového domu </a:t>
          </a:r>
          <a:endParaRPr lang="en-US"/>
        </a:p>
      </dgm:t>
    </dgm:pt>
    <dgm:pt modelId="{40A8EC21-6664-4CD1-9E3B-39C04371F407}" type="parTrans" cxnId="{09418EF4-4241-4D85-A802-72DCD3C26917}">
      <dgm:prSet/>
      <dgm:spPr/>
      <dgm:t>
        <a:bodyPr/>
        <a:lstStyle/>
        <a:p>
          <a:endParaRPr lang="en-US"/>
        </a:p>
      </dgm:t>
    </dgm:pt>
    <dgm:pt modelId="{5F44B824-2A6F-4A6D-8D6A-856AD622BAE7}" type="sibTrans" cxnId="{09418EF4-4241-4D85-A802-72DCD3C26917}">
      <dgm:prSet/>
      <dgm:spPr/>
      <dgm:t>
        <a:bodyPr/>
        <a:lstStyle/>
        <a:p>
          <a:endParaRPr lang="en-US"/>
        </a:p>
      </dgm:t>
    </dgm:pt>
    <dgm:pt modelId="{460DBF25-2F97-4C70-8C1A-C9FAD78D4767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hygiena </a:t>
          </a:r>
          <a:endParaRPr lang="en-US"/>
        </a:p>
      </dgm:t>
    </dgm:pt>
    <dgm:pt modelId="{4FF6E194-D8D6-407C-9F6D-C6D1DED036FB}" type="parTrans" cxnId="{94655F9E-FA46-4F63-BEED-4DBC7B0AFAA0}">
      <dgm:prSet/>
      <dgm:spPr/>
      <dgm:t>
        <a:bodyPr/>
        <a:lstStyle/>
        <a:p>
          <a:endParaRPr lang="en-US"/>
        </a:p>
      </dgm:t>
    </dgm:pt>
    <dgm:pt modelId="{6C8C40F8-95BE-4C6C-A3E1-CD27790F3000}" type="sibTrans" cxnId="{94655F9E-FA46-4F63-BEED-4DBC7B0AFAA0}">
      <dgm:prSet/>
      <dgm:spPr/>
      <dgm:t>
        <a:bodyPr/>
        <a:lstStyle/>
        <a:p>
          <a:endParaRPr lang="en-US"/>
        </a:p>
      </dgm:t>
    </dgm:pt>
    <dgm:pt modelId="{5AE24DCA-7443-46B2-9230-884E8855DF5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jak na to v praxi </a:t>
          </a:r>
          <a:endParaRPr lang="en-US"/>
        </a:p>
      </dgm:t>
    </dgm:pt>
    <dgm:pt modelId="{C4192395-52D8-43A7-9DF3-6FDE3B06F252}" type="parTrans" cxnId="{59C936B7-49FF-4125-9BE5-1D9809559AD3}">
      <dgm:prSet/>
      <dgm:spPr/>
      <dgm:t>
        <a:bodyPr/>
        <a:lstStyle/>
        <a:p>
          <a:endParaRPr lang="en-US"/>
        </a:p>
      </dgm:t>
    </dgm:pt>
    <dgm:pt modelId="{A8F7FC6C-CE91-4BF2-B56E-FF5A8321A80C}" type="sibTrans" cxnId="{59C936B7-49FF-4125-9BE5-1D9809559AD3}">
      <dgm:prSet/>
      <dgm:spPr/>
      <dgm:t>
        <a:bodyPr/>
        <a:lstStyle/>
        <a:p>
          <a:endParaRPr lang="en-US"/>
        </a:p>
      </dgm:t>
    </dgm:pt>
    <dgm:pt modelId="{B2F80B64-C72B-44AF-9DE4-F672F910335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reakce rodičů </a:t>
          </a:r>
          <a:endParaRPr lang="en-US"/>
        </a:p>
      </dgm:t>
    </dgm:pt>
    <dgm:pt modelId="{3140F82C-43D7-4DE7-8061-536B9AA3F16B}" type="parTrans" cxnId="{0E34EC20-359F-457E-AB12-0FDE136EC433}">
      <dgm:prSet/>
      <dgm:spPr/>
      <dgm:t>
        <a:bodyPr/>
        <a:lstStyle/>
        <a:p>
          <a:endParaRPr lang="en-US"/>
        </a:p>
      </dgm:t>
    </dgm:pt>
    <dgm:pt modelId="{739C25BF-F7F0-4F7D-9887-FF4FBD5DCC7E}" type="sibTrans" cxnId="{0E34EC20-359F-457E-AB12-0FDE136EC433}">
      <dgm:prSet/>
      <dgm:spPr/>
      <dgm:t>
        <a:bodyPr/>
        <a:lstStyle/>
        <a:p>
          <a:endParaRPr lang="en-US"/>
        </a:p>
      </dgm:t>
    </dgm:pt>
    <dgm:pt modelId="{0C035676-1849-4A91-A4BF-A14B554EF826}" type="pres">
      <dgm:prSet presAssocID="{A10E144A-8F3F-47F3-98F8-15F2D55A7CAB}" presName="root" presStyleCnt="0">
        <dgm:presLayoutVars>
          <dgm:dir/>
          <dgm:resizeHandles val="exact"/>
        </dgm:presLayoutVars>
      </dgm:prSet>
      <dgm:spPr/>
    </dgm:pt>
    <dgm:pt modelId="{52511AED-0985-4C9F-B825-F3D850C16183}" type="pres">
      <dgm:prSet presAssocID="{A7C23A14-EB54-45BD-8ED8-91ECCB51FE96}" presName="compNode" presStyleCnt="0"/>
      <dgm:spPr/>
    </dgm:pt>
    <dgm:pt modelId="{AAD9D376-D699-4906-A713-8A86690E233E}" type="pres">
      <dgm:prSet presAssocID="{A7C23A14-EB54-45BD-8ED8-91ECCB51FE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DCA3C14-2263-485C-89C6-D1709DB4CD14}" type="pres">
      <dgm:prSet presAssocID="{A7C23A14-EB54-45BD-8ED8-91ECCB51FE96}" presName="spaceRect" presStyleCnt="0"/>
      <dgm:spPr/>
    </dgm:pt>
    <dgm:pt modelId="{2258CBCE-378A-4944-BDDF-22E47838674D}" type="pres">
      <dgm:prSet presAssocID="{A7C23A14-EB54-45BD-8ED8-91ECCB51FE96}" presName="textRect" presStyleLbl="revTx" presStyleIdx="0" presStyleCnt="4">
        <dgm:presLayoutVars>
          <dgm:chMax val="1"/>
          <dgm:chPref val="1"/>
        </dgm:presLayoutVars>
      </dgm:prSet>
      <dgm:spPr/>
    </dgm:pt>
    <dgm:pt modelId="{539DDA20-504F-4332-99E1-CCF520F944AD}" type="pres">
      <dgm:prSet presAssocID="{5F44B824-2A6F-4A6D-8D6A-856AD622BAE7}" presName="sibTrans" presStyleCnt="0"/>
      <dgm:spPr/>
    </dgm:pt>
    <dgm:pt modelId="{53BEF677-B699-462F-9B13-148B796C6BAB}" type="pres">
      <dgm:prSet presAssocID="{460DBF25-2F97-4C70-8C1A-C9FAD78D4767}" presName="compNode" presStyleCnt="0"/>
      <dgm:spPr/>
    </dgm:pt>
    <dgm:pt modelId="{167F26E2-D2F6-44E8-B057-733724935354}" type="pres">
      <dgm:prSet presAssocID="{460DBF25-2F97-4C70-8C1A-C9FAD78D476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zpečnost potravin se souvislou výplní"/>
        </a:ext>
      </dgm:extLst>
    </dgm:pt>
    <dgm:pt modelId="{038CA976-B8CC-47D0-8A28-A292A748858D}" type="pres">
      <dgm:prSet presAssocID="{460DBF25-2F97-4C70-8C1A-C9FAD78D4767}" presName="spaceRect" presStyleCnt="0"/>
      <dgm:spPr/>
    </dgm:pt>
    <dgm:pt modelId="{9EB972B1-7112-4FD6-9451-8E776CF5CD3D}" type="pres">
      <dgm:prSet presAssocID="{460DBF25-2F97-4C70-8C1A-C9FAD78D4767}" presName="textRect" presStyleLbl="revTx" presStyleIdx="1" presStyleCnt="4">
        <dgm:presLayoutVars>
          <dgm:chMax val="1"/>
          <dgm:chPref val="1"/>
        </dgm:presLayoutVars>
      </dgm:prSet>
      <dgm:spPr/>
    </dgm:pt>
    <dgm:pt modelId="{E67B2705-7E9D-410C-8364-98B6D4CECD78}" type="pres">
      <dgm:prSet presAssocID="{6C8C40F8-95BE-4C6C-A3E1-CD27790F3000}" presName="sibTrans" presStyleCnt="0"/>
      <dgm:spPr/>
    </dgm:pt>
    <dgm:pt modelId="{882C2A7B-5B7B-4EA6-82DC-8937CE206ADF}" type="pres">
      <dgm:prSet presAssocID="{5AE24DCA-7443-46B2-9230-884E8855DF5B}" presName="compNode" presStyleCnt="0"/>
      <dgm:spPr/>
    </dgm:pt>
    <dgm:pt modelId="{A6748ECF-3C38-46A1-A319-5A46DDC0FF9F}" type="pres">
      <dgm:prSet presAssocID="{5AE24DCA-7443-46B2-9230-884E8855DF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181E1ABB-F8C0-4484-A061-CA393E7B3658}" type="pres">
      <dgm:prSet presAssocID="{5AE24DCA-7443-46B2-9230-884E8855DF5B}" presName="spaceRect" presStyleCnt="0"/>
      <dgm:spPr/>
    </dgm:pt>
    <dgm:pt modelId="{36ABEAAA-CC44-4EF6-B3F5-BFEC776D8F26}" type="pres">
      <dgm:prSet presAssocID="{5AE24DCA-7443-46B2-9230-884E8855DF5B}" presName="textRect" presStyleLbl="revTx" presStyleIdx="2" presStyleCnt="4">
        <dgm:presLayoutVars>
          <dgm:chMax val="1"/>
          <dgm:chPref val="1"/>
        </dgm:presLayoutVars>
      </dgm:prSet>
      <dgm:spPr/>
    </dgm:pt>
    <dgm:pt modelId="{E101678B-D4A6-409D-A8BD-DC761A97717B}" type="pres">
      <dgm:prSet presAssocID="{A8F7FC6C-CE91-4BF2-B56E-FF5A8321A80C}" presName="sibTrans" presStyleCnt="0"/>
      <dgm:spPr/>
    </dgm:pt>
    <dgm:pt modelId="{C062DAE3-5377-47DA-BFDE-F85A5C1C9315}" type="pres">
      <dgm:prSet presAssocID="{B2F80B64-C72B-44AF-9DE4-F672F910335E}" presName="compNode" presStyleCnt="0"/>
      <dgm:spPr/>
    </dgm:pt>
    <dgm:pt modelId="{896A8D4F-E912-4CEE-9F67-F5803AFF68BF}" type="pres">
      <dgm:prSet presAssocID="{B2F80B64-C72B-44AF-9DE4-F672F910335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BD712558-2BD5-4542-82CB-5563EF19CABF}" type="pres">
      <dgm:prSet presAssocID="{B2F80B64-C72B-44AF-9DE4-F672F910335E}" presName="spaceRect" presStyleCnt="0"/>
      <dgm:spPr/>
    </dgm:pt>
    <dgm:pt modelId="{50BFDE38-B8BB-4A38-BEC9-25CC0E981990}" type="pres">
      <dgm:prSet presAssocID="{B2F80B64-C72B-44AF-9DE4-F672F910335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60BF212-B3C9-42A1-ADA4-26DEC095E8DB}" type="presOf" srcId="{460DBF25-2F97-4C70-8C1A-C9FAD78D4767}" destId="{9EB972B1-7112-4FD6-9451-8E776CF5CD3D}" srcOrd="0" destOrd="0" presId="urn:microsoft.com/office/officeart/2018/2/layout/IconLabelList"/>
    <dgm:cxn modelId="{0E34EC20-359F-457E-AB12-0FDE136EC433}" srcId="{A10E144A-8F3F-47F3-98F8-15F2D55A7CAB}" destId="{B2F80B64-C72B-44AF-9DE4-F672F910335E}" srcOrd="3" destOrd="0" parTransId="{3140F82C-43D7-4DE7-8061-536B9AA3F16B}" sibTransId="{739C25BF-F7F0-4F7D-9887-FF4FBD5DCC7E}"/>
    <dgm:cxn modelId="{8EEBBA34-70F6-4CCE-B60B-168A7126426E}" type="presOf" srcId="{A10E144A-8F3F-47F3-98F8-15F2D55A7CAB}" destId="{0C035676-1849-4A91-A4BF-A14B554EF826}" srcOrd="0" destOrd="0" presId="urn:microsoft.com/office/officeart/2018/2/layout/IconLabelList"/>
    <dgm:cxn modelId="{FCE73F69-F7FE-4591-B111-EC28D390C50F}" type="presOf" srcId="{B2F80B64-C72B-44AF-9DE4-F672F910335E}" destId="{50BFDE38-B8BB-4A38-BEC9-25CC0E981990}" srcOrd="0" destOrd="0" presId="urn:microsoft.com/office/officeart/2018/2/layout/IconLabelList"/>
    <dgm:cxn modelId="{609BBB7E-6328-4407-81E2-F69AB59910D7}" type="presOf" srcId="{A7C23A14-EB54-45BD-8ED8-91ECCB51FE96}" destId="{2258CBCE-378A-4944-BDDF-22E47838674D}" srcOrd="0" destOrd="0" presId="urn:microsoft.com/office/officeart/2018/2/layout/IconLabelList"/>
    <dgm:cxn modelId="{C241988A-350A-4D10-A85C-B014F86C5CD8}" type="presOf" srcId="{5AE24DCA-7443-46B2-9230-884E8855DF5B}" destId="{36ABEAAA-CC44-4EF6-B3F5-BFEC776D8F26}" srcOrd="0" destOrd="0" presId="urn:microsoft.com/office/officeart/2018/2/layout/IconLabelList"/>
    <dgm:cxn modelId="{94655F9E-FA46-4F63-BEED-4DBC7B0AFAA0}" srcId="{A10E144A-8F3F-47F3-98F8-15F2D55A7CAB}" destId="{460DBF25-2F97-4C70-8C1A-C9FAD78D4767}" srcOrd="1" destOrd="0" parTransId="{4FF6E194-D8D6-407C-9F6D-C6D1DED036FB}" sibTransId="{6C8C40F8-95BE-4C6C-A3E1-CD27790F3000}"/>
    <dgm:cxn modelId="{59C936B7-49FF-4125-9BE5-1D9809559AD3}" srcId="{A10E144A-8F3F-47F3-98F8-15F2D55A7CAB}" destId="{5AE24DCA-7443-46B2-9230-884E8855DF5B}" srcOrd="2" destOrd="0" parTransId="{C4192395-52D8-43A7-9DF3-6FDE3B06F252}" sibTransId="{A8F7FC6C-CE91-4BF2-B56E-FF5A8321A80C}"/>
    <dgm:cxn modelId="{09418EF4-4241-4D85-A802-72DCD3C26917}" srcId="{A10E144A-8F3F-47F3-98F8-15F2D55A7CAB}" destId="{A7C23A14-EB54-45BD-8ED8-91ECCB51FE96}" srcOrd="0" destOrd="0" parTransId="{40A8EC21-6664-4CD1-9E3B-39C04371F407}" sibTransId="{5F44B824-2A6F-4A6D-8D6A-856AD622BAE7}"/>
    <dgm:cxn modelId="{F0255248-29A9-4CA2-A20C-F1AB17E6773D}" type="presParOf" srcId="{0C035676-1849-4A91-A4BF-A14B554EF826}" destId="{52511AED-0985-4C9F-B825-F3D850C16183}" srcOrd="0" destOrd="0" presId="urn:microsoft.com/office/officeart/2018/2/layout/IconLabelList"/>
    <dgm:cxn modelId="{60EB4E8C-5972-4C80-8A49-2428B0014066}" type="presParOf" srcId="{52511AED-0985-4C9F-B825-F3D850C16183}" destId="{AAD9D376-D699-4906-A713-8A86690E233E}" srcOrd="0" destOrd="0" presId="urn:microsoft.com/office/officeart/2018/2/layout/IconLabelList"/>
    <dgm:cxn modelId="{1CA62FC2-0970-4C16-897C-D938AC86E2A9}" type="presParOf" srcId="{52511AED-0985-4C9F-B825-F3D850C16183}" destId="{6DCA3C14-2263-485C-89C6-D1709DB4CD14}" srcOrd="1" destOrd="0" presId="urn:microsoft.com/office/officeart/2018/2/layout/IconLabelList"/>
    <dgm:cxn modelId="{23959BF2-4ADC-4CCE-B97C-CEF4FBD0ED46}" type="presParOf" srcId="{52511AED-0985-4C9F-B825-F3D850C16183}" destId="{2258CBCE-378A-4944-BDDF-22E47838674D}" srcOrd="2" destOrd="0" presId="urn:microsoft.com/office/officeart/2018/2/layout/IconLabelList"/>
    <dgm:cxn modelId="{D4C83443-8DE0-4F6E-8165-625EAF3E16C1}" type="presParOf" srcId="{0C035676-1849-4A91-A4BF-A14B554EF826}" destId="{539DDA20-504F-4332-99E1-CCF520F944AD}" srcOrd="1" destOrd="0" presId="urn:microsoft.com/office/officeart/2018/2/layout/IconLabelList"/>
    <dgm:cxn modelId="{90F59901-4A5F-49A8-92B0-2B17E939DCF8}" type="presParOf" srcId="{0C035676-1849-4A91-A4BF-A14B554EF826}" destId="{53BEF677-B699-462F-9B13-148B796C6BAB}" srcOrd="2" destOrd="0" presId="urn:microsoft.com/office/officeart/2018/2/layout/IconLabelList"/>
    <dgm:cxn modelId="{B655313F-E131-4E44-A9F3-6572D17EAE3F}" type="presParOf" srcId="{53BEF677-B699-462F-9B13-148B796C6BAB}" destId="{167F26E2-D2F6-44E8-B057-733724935354}" srcOrd="0" destOrd="0" presId="urn:microsoft.com/office/officeart/2018/2/layout/IconLabelList"/>
    <dgm:cxn modelId="{DABCBE0A-9209-4C34-8B37-2DCBE1F1D4D5}" type="presParOf" srcId="{53BEF677-B699-462F-9B13-148B796C6BAB}" destId="{038CA976-B8CC-47D0-8A28-A292A748858D}" srcOrd="1" destOrd="0" presId="urn:microsoft.com/office/officeart/2018/2/layout/IconLabelList"/>
    <dgm:cxn modelId="{C7403238-DD78-44B5-A98E-0563FE1B804F}" type="presParOf" srcId="{53BEF677-B699-462F-9B13-148B796C6BAB}" destId="{9EB972B1-7112-4FD6-9451-8E776CF5CD3D}" srcOrd="2" destOrd="0" presId="urn:microsoft.com/office/officeart/2018/2/layout/IconLabelList"/>
    <dgm:cxn modelId="{5848855F-FFDE-4F3C-9E8A-B2191C940EFE}" type="presParOf" srcId="{0C035676-1849-4A91-A4BF-A14B554EF826}" destId="{E67B2705-7E9D-410C-8364-98B6D4CECD78}" srcOrd="3" destOrd="0" presId="urn:microsoft.com/office/officeart/2018/2/layout/IconLabelList"/>
    <dgm:cxn modelId="{F79666D6-FDA5-4A0B-8782-C55B4EC5EE16}" type="presParOf" srcId="{0C035676-1849-4A91-A4BF-A14B554EF826}" destId="{882C2A7B-5B7B-4EA6-82DC-8937CE206ADF}" srcOrd="4" destOrd="0" presId="urn:microsoft.com/office/officeart/2018/2/layout/IconLabelList"/>
    <dgm:cxn modelId="{9D032AA9-27FB-4FD0-A3C9-926DBD15D26A}" type="presParOf" srcId="{882C2A7B-5B7B-4EA6-82DC-8937CE206ADF}" destId="{A6748ECF-3C38-46A1-A319-5A46DDC0FF9F}" srcOrd="0" destOrd="0" presId="urn:microsoft.com/office/officeart/2018/2/layout/IconLabelList"/>
    <dgm:cxn modelId="{A0D86612-CCDE-422B-92BB-B66DCF8DF637}" type="presParOf" srcId="{882C2A7B-5B7B-4EA6-82DC-8937CE206ADF}" destId="{181E1ABB-F8C0-4484-A061-CA393E7B3658}" srcOrd="1" destOrd="0" presId="urn:microsoft.com/office/officeart/2018/2/layout/IconLabelList"/>
    <dgm:cxn modelId="{968C8C17-8ABD-4DD7-B59E-59690B688A4F}" type="presParOf" srcId="{882C2A7B-5B7B-4EA6-82DC-8937CE206ADF}" destId="{36ABEAAA-CC44-4EF6-B3F5-BFEC776D8F26}" srcOrd="2" destOrd="0" presId="urn:microsoft.com/office/officeart/2018/2/layout/IconLabelList"/>
    <dgm:cxn modelId="{7795B189-2219-42A7-8476-A9A06D67F0E6}" type="presParOf" srcId="{0C035676-1849-4A91-A4BF-A14B554EF826}" destId="{E101678B-D4A6-409D-A8BD-DC761A97717B}" srcOrd="5" destOrd="0" presId="urn:microsoft.com/office/officeart/2018/2/layout/IconLabelList"/>
    <dgm:cxn modelId="{D0D1186D-92EC-410F-BFB6-AF3D323B0AB5}" type="presParOf" srcId="{0C035676-1849-4A91-A4BF-A14B554EF826}" destId="{C062DAE3-5377-47DA-BFDE-F85A5C1C9315}" srcOrd="6" destOrd="0" presId="urn:microsoft.com/office/officeart/2018/2/layout/IconLabelList"/>
    <dgm:cxn modelId="{EF602F40-AF51-4F43-A5DE-9FC0D8D3B451}" type="presParOf" srcId="{C062DAE3-5377-47DA-BFDE-F85A5C1C9315}" destId="{896A8D4F-E912-4CEE-9F67-F5803AFF68BF}" srcOrd="0" destOrd="0" presId="urn:microsoft.com/office/officeart/2018/2/layout/IconLabelList"/>
    <dgm:cxn modelId="{6954452D-E7AF-4902-A8EF-BE8C73BEF094}" type="presParOf" srcId="{C062DAE3-5377-47DA-BFDE-F85A5C1C9315}" destId="{BD712558-2BD5-4542-82CB-5563EF19CABF}" srcOrd="1" destOrd="0" presId="urn:microsoft.com/office/officeart/2018/2/layout/IconLabelList"/>
    <dgm:cxn modelId="{86D190CF-D9C5-4A26-88E7-B5B22081CEBA}" type="presParOf" srcId="{C062DAE3-5377-47DA-BFDE-F85A5C1C9315}" destId="{50BFDE38-B8BB-4A38-BEC9-25CC0E9819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9D376-D699-4906-A713-8A86690E233E}">
      <dsp:nvSpPr>
        <dsp:cNvPr id="0" name=""/>
        <dsp:cNvSpPr/>
      </dsp:nvSpPr>
      <dsp:spPr>
        <a:xfrm>
          <a:off x="693107" y="810276"/>
          <a:ext cx="1062269" cy="10622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8CBCE-378A-4944-BDDF-22E47838674D}">
      <dsp:nvSpPr>
        <dsp:cNvPr id="0" name=""/>
        <dsp:cNvSpPr/>
      </dsp:nvSpPr>
      <dsp:spPr>
        <a:xfrm>
          <a:off x="43942" y="2187068"/>
          <a:ext cx="23605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komunikace s ředitelkou azylového domu </a:t>
          </a:r>
          <a:endParaRPr lang="en-US" sz="1800" kern="1200"/>
        </a:p>
      </dsp:txBody>
      <dsp:txXfrm>
        <a:off x="43942" y="2187068"/>
        <a:ext cx="2360599" cy="720000"/>
      </dsp:txXfrm>
    </dsp:sp>
    <dsp:sp modelId="{167F26E2-D2F6-44E8-B057-733724935354}">
      <dsp:nvSpPr>
        <dsp:cNvPr id="0" name=""/>
        <dsp:cNvSpPr/>
      </dsp:nvSpPr>
      <dsp:spPr>
        <a:xfrm>
          <a:off x="3466812" y="810276"/>
          <a:ext cx="1062269" cy="10622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972B1-7112-4FD6-9451-8E776CF5CD3D}">
      <dsp:nvSpPr>
        <dsp:cNvPr id="0" name=""/>
        <dsp:cNvSpPr/>
      </dsp:nvSpPr>
      <dsp:spPr>
        <a:xfrm>
          <a:off x="2817647" y="2187068"/>
          <a:ext cx="23605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hygiena </a:t>
          </a:r>
          <a:endParaRPr lang="en-US" sz="1800" kern="1200"/>
        </a:p>
      </dsp:txBody>
      <dsp:txXfrm>
        <a:off x="2817647" y="2187068"/>
        <a:ext cx="2360599" cy="720000"/>
      </dsp:txXfrm>
    </dsp:sp>
    <dsp:sp modelId="{A6748ECF-3C38-46A1-A319-5A46DDC0FF9F}">
      <dsp:nvSpPr>
        <dsp:cNvPr id="0" name=""/>
        <dsp:cNvSpPr/>
      </dsp:nvSpPr>
      <dsp:spPr>
        <a:xfrm>
          <a:off x="6240516" y="810276"/>
          <a:ext cx="1062269" cy="10622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BEAAA-CC44-4EF6-B3F5-BFEC776D8F26}">
      <dsp:nvSpPr>
        <dsp:cNvPr id="0" name=""/>
        <dsp:cNvSpPr/>
      </dsp:nvSpPr>
      <dsp:spPr>
        <a:xfrm>
          <a:off x="5591351" y="2187068"/>
          <a:ext cx="23605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jak na to v praxi </a:t>
          </a:r>
          <a:endParaRPr lang="en-US" sz="1800" kern="1200"/>
        </a:p>
      </dsp:txBody>
      <dsp:txXfrm>
        <a:off x="5591351" y="2187068"/>
        <a:ext cx="2360599" cy="720000"/>
      </dsp:txXfrm>
    </dsp:sp>
    <dsp:sp modelId="{896A8D4F-E912-4CEE-9F67-F5803AFF68BF}">
      <dsp:nvSpPr>
        <dsp:cNvPr id="0" name=""/>
        <dsp:cNvSpPr/>
      </dsp:nvSpPr>
      <dsp:spPr>
        <a:xfrm>
          <a:off x="9014221" y="810276"/>
          <a:ext cx="1062269" cy="10622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FDE38-B8BB-4A38-BEC9-25CC0E981990}">
      <dsp:nvSpPr>
        <dsp:cNvPr id="0" name=""/>
        <dsp:cNvSpPr/>
      </dsp:nvSpPr>
      <dsp:spPr>
        <a:xfrm>
          <a:off x="8365056" y="2187068"/>
          <a:ext cx="23605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reakce rodičů </a:t>
          </a:r>
          <a:endParaRPr lang="en-US" sz="1800" kern="1200"/>
        </a:p>
      </dsp:txBody>
      <dsp:txXfrm>
        <a:off x="8365056" y="2187068"/>
        <a:ext cx="236059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0.78415</cdr:x>
      <cdr:y>0.02562</cdr:y>
    </cdr:from>
    <cdr:to>
      <cdr:x>0.80934</cdr:x>
      <cdr:y>0.0811</cdr:y>
    </cdr:to>
    <cdr:sp macro="" textlink="">
      <cdr:nvSpPr>
        <cdr:cNvPr id="2" name="Obdélník 1">
          <a:extLst xmlns:a="http://schemas.openxmlformats.org/drawingml/2006/main">
            <a:ext uri="{FF2B5EF4-FFF2-40B4-BE49-F238E27FC236}">
              <a16:creationId xmlns:a16="http://schemas.microsoft.com/office/drawing/2014/main" id="{B6A3F187-0E1A-48FE-81A2-3B3C6D1648CA}"/>
            </a:ext>
          </a:extLst>
        </cdr:cNvPr>
        <cdr:cNvSpPr/>
      </cdr:nvSpPr>
      <cdr:spPr>
        <a:xfrm xmlns:a="http://schemas.openxmlformats.org/drawingml/2006/main">
          <a:off x="4482546" y="66499"/>
          <a:ext cx="144000" cy="1440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none" lIns="288000" rIns="0" rtlCol="0" anchor="ctr"/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chemeClr val="accent6"/>
              </a:solidFill>
            </a:rPr>
            <a:t>2022/23</a:t>
          </a:r>
        </a:p>
      </cdr:txBody>
    </cdr:sp>
  </cdr:relSizeAnchor>
  <cdr:relSizeAnchor xmlns:cdr="http://schemas.openxmlformats.org/drawingml/2006/chartDrawing">
    <cdr:from>
      <cdr:x>0.78577</cdr:x>
      <cdr:y>0.13915</cdr:y>
    </cdr:from>
    <cdr:to>
      <cdr:x>0.81096</cdr:x>
      <cdr:y>0.19463</cdr:y>
    </cdr:to>
    <cdr:sp macro="" textlink="">
      <cdr:nvSpPr>
        <cdr:cNvPr id="3" name="Obdélník 2">
          <a:extLst xmlns:a="http://schemas.openxmlformats.org/drawingml/2006/main">
            <a:ext uri="{FF2B5EF4-FFF2-40B4-BE49-F238E27FC236}">
              <a16:creationId xmlns:a16="http://schemas.microsoft.com/office/drawing/2014/main" id="{6F723802-570A-8199-E762-FB3305411E7B}"/>
            </a:ext>
          </a:extLst>
        </cdr:cNvPr>
        <cdr:cNvSpPr/>
      </cdr:nvSpPr>
      <cdr:spPr>
        <a:xfrm xmlns:a="http://schemas.openxmlformats.org/drawingml/2006/main">
          <a:off x="4491783" y="361143"/>
          <a:ext cx="144000" cy="1440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none" lIns="288000" tIns="45720" rIns="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dirty="0">
              <a:solidFill>
                <a:schemeClr val="tx2"/>
              </a:solidFill>
            </a:rPr>
            <a:t>2023/24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0F7A-0B95-4B93-8395-F79739DBBA86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669A7-BCB4-429C-AB40-607B5550F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40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608E7-766F-45A2-B34A-22EB32280176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02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28CF-DF3E-15DE-0017-9F522E56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A1E8329-0DB2-D38D-FEDF-42B5CED10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D3240E1-FFE7-A069-A351-329B575B3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BECA21-36C1-99F4-93B2-D661B8067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75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3C97-7144-E3D5-7E5A-9906F981D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665F0C-6ACF-5D04-BCAD-C6E737924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DF0D9AF-7D5A-5169-4787-D0F80F306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432397-B9D4-F691-8AA1-5705B4AEE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82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3C97-7144-E3D5-7E5A-9906F981D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665F0C-6ACF-5D04-BCAD-C6E737924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DF0D9AF-7D5A-5169-4787-D0F80F306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432397-B9D4-F691-8AA1-5705B4AEE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5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26FC-32D3-C985-E611-995420ED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7862EA-7AE0-05D7-2A24-9A3313EB1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5AFB741-E775-5EC4-DF24-B646DE94D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D88B16-DF73-D648-AD3C-BCEA90251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73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56205-B615-84CF-8CB2-9F0167AF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734FBCD-DF37-4219-3950-77DCCC4D9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E9440C0-475F-FF8D-690A-B8424D2D7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C9AE56-4B1A-2A0A-ACFD-A04FB976E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757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5951-1441-5D53-7303-3B2E4655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6BCFF69-BB8A-38FA-9011-2FAEB9849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25EDB2-C77E-3D52-28AD-768E0AF26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590BE43-E5E4-3917-FFC6-B1F067A6B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93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3AC9D-9020-7FA3-5706-AF81BC89F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F562DF-C7C7-AFDF-E4F0-0922E8145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784EEA6-ADBF-E03F-14A3-28DC06301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A0E615-D4B6-BBB3-2A18-54134B2B4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48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933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6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00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604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27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04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1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AE24-DDBB-7964-826E-BD625053E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53825B7-738C-474B-363F-36E284E89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39E71CE-6DAE-3EA2-5E26-548D00910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11B308-CDE4-4EEE-202F-D066B23FF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EE4F2-5B25-B7B5-9700-0A913FC30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696C5D0-53B6-28CB-345E-3E6AE4407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C5BDF1E-3942-9433-E308-E30EC11DA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C37C36-CEC5-51E2-5C17-98BFAF2EA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81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2954-229C-B972-32B4-00282A07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CE344D-B30D-0E87-5C29-6A309F3EE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F6B78AA-C4E3-A770-12D7-4043C25E4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FCCADA-ED45-BCDF-51DC-80CC0FDCD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65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1743-2BE0-414A-8D44-2CB00F9C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79FCE87-4472-8D96-3149-A005D001F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6D30C4-ED7C-FB92-FBE1-A9BA99797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26A827-9A67-7B58-0DB1-0CFD4FB8C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284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13D3D-CBA2-226E-9FFE-D82CEE82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8E7EF12-C360-FF93-4C74-725252F8D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645F4AF-32D5-6456-CE33-7D70AEF3C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D69AAA-F075-48FE-D5BA-659957A36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83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91122-007E-EBE9-8E4B-EB9B4BFC4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7F3DAF3-8A87-7366-1C6C-07BF08F07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01917A3-6C2C-0ADF-ADF4-6BE635DD0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D886C7-FE2E-F66F-CA3F-6D923E63E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74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AF414-24DF-FEC9-601C-9384D4658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7851A4-8390-1C49-0C89-6125C038C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36AB47-F7EF-6411-AC3E-B237A33C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09CC6B-FF82-9315-E73E-C970907B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8C367-9266-3C1B-0FA8-A69F12C1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05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79D88-A195-737F-CB2F-4CACA878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F42E3-2645-FEC6-221F-7D5710F67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A09BE-7BDF-913F-1436-EDE51D4B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2A7187-0B92-BBD4-E58C-39FBE7EC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22FD50-55CE-291A-10D3-759E05A5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07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6A873D-CFB8-C375-54FA-C74A2BE54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49756-61FA-4473-13FE-53043E94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BE109E-5375-CD57-6D84-09D50AEA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1A8516-A979-AADE-4418-EDC72928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B39AD2-BE08-E297-363A-38ECA38F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74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0BA8C-CE97-7FBD-3AA4-C2FFE915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EB480-CF42-94D8-9444-48D83CC43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589808-8607-7408-49B9-D7D41BF4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DAA942-D75C-7E05-64A4-537D4AE6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6FC3A-2592-3BA8-DD78-607E74B9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0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2FC0D-0214-52E6-D7B2-80FAEB4C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7CB33A-0F1E-FBCC-0D88-E87C1551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670DD2-BF5C-31A0-4ED2-5F41E38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A38A02-A58B-30D9-63FF-38C5FCF3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168F7-4571-9C7C-0662-2FDBDD82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41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07EE-3A88-1BCB-5865-3E5A2F0F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A9E30-5EE7-473C-6CE7-D197F90D3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4B37F-FC46-23E9-BEE4-B2BDE51C2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634E3E-0F3E-9C0A-4B9F-1E96106F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B42D08-B747-1775-FCC7-BAAE5DBA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EDABE9-471B-E2AC-20E5-E2FC4B4F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5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C4D0E-6448-D13D-82A8-32D940BA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3AD96B-43F4-FAC8-A8AF-DFA2088E3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82C04D-8D6D-64FD-0D25-B94D4379C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E1938E-7FFC-435D-E9B8-142750A41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F3526D-9D8C-D36F-A7F7-9AC8A1523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482EA2-DFF7-6D60-E44E-6922F2DF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CC4AF3-1415-FB48-43FE-0DA2A13E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38578E-A1FA-8C0F-828E-632CD1BC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4F4B4-9FB6-F9CD-275F-F109A9CB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30DC4B-A5A8-1699-3344-8E753CC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82F096-45D1-A00A-EC14-7E906718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D643DF-AE00-1B88-F8CB-0899F12E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82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40924-D9B5-EE9B-19F6-0E7089A8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3E20E95-D4BE-B5FC-DB53-8CC1A941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0B5905-620B-57CD-E7FE-E993BEC3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52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89567-EBD7-E8C2-DE42-D75176D5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C40AB-7869-E395-EB5B-34B4F49B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900FB2-A1E5-33B8-DAE0-82A8BB826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3FF82B-869D-9355-9F8F-07EEE3FE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CE36DF-A52E-9D6B-CFD1-1465C6BA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378EF2-E1BB-7EE4-B71C-526CCDE7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95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952B-CEB6-FAAA-CB82-8208B6FC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DA70DB-7D41-E095-EA48-BC36F6310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5457F-503C-9289-16A3-0E9B1C4A9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79B44E-98AD-4E2F-1B30-DBB6DC1A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E9E00A-2E5C-31CC-1533-54D7D9CD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327630-C34F-F4A5-8DB1-525277FA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5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EA7657-F8C3-F87B-B68F-38064F31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6380AD-28FD-49CC-268D-E73F0D759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BD09A2-0FBD-8C61-120E-7BFEB5018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BA58-6C51-488B-AEA9-D9EE885A4FB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2D6713-0DF6-E1D9-46A6-53A39402D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9D3B6E-75E5-CE94-1AB3-0DFC085AB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3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hbsc.cz/ostudii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sv.cz/documents/20142/225517/Ak%C4%8Dn%C3%AD+pl%C3%A1n+2024-2026+Strategie+soci%C3%A1ln%C3%ADho+za%C4%8Dle%C5%88ov%C3%A1n%C3%AD+2021-2030.pdf/c5686f65-b67f-acd4-d96f-47dfb450cfc9" TargetMode="External"/><Relationship Id="rId2" Type="http://schemas.openxmlformats.org/officeDocument/2006/relationships/hyperlink" Target="https://www.mpsv.cz/documents/20142/225517/Strategie+soci%C3%A1ln%C3%ADho+za%C4%8Dle%C5%88ov%C3%A1n%C3%AD+2021-2030_aktualizace+2023.pdf/fec71d0b-c783-53e1-4b37-b73c7d591ec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2.jpe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5.png@01DC2668.CF539D50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5.png@01DC2668.CF539D5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reditel@zsmsobrnice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zapojmevsechny.cz/clanek/994-vychazi-rozsirena-a-aktualizovana-verze-metodiky-k-identifikaci-deti-a-zaku-se-socialnim-znevyhodneni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>
            <a:extLst>
              <a:ext uri="{FF2B5EF4-FFF2-40B4-BE49-F238E27FC236}">
                <a16:creationId xmlns:a16="http://schemas.microsoft.com/office/drawing/2014/main" id="{D4C38743-3FD2-7106-5684-CFC2CCB3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8">
            <a:extLst>
              <a:ext uri="{FF2B5EF4-FFF2-40B4-BE49-F238E27FC236}">
                <a16:creationId xmlns:a16="http://schemas.microsoft.com/office/drawing/2014/main" id="{2BD0DA24-8627-F142-3A25-95F2C9AB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2333"/>
            <a:ext cx="6096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Podpora bezplatného stravování dětí ve školách: nástroje, zkušenosti, inspirace</a:t>
            </a:r>
            <a:endParaRPr lang="cs-CZ" altLang="cs-CZ" b="1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23. 9. 2025</a:t>
            </a:r>
            <a:endParaRPr lang="cs-CZ" altLang="cs-CZ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076" name="TextovéPole 9">
            <a:extLst>
              <a:ext uri="{FF2B5EF4-FFF2-40B4-BE49-F238E27FC236}">
                <a16:creationId xmlns:a16="http://schemas.microsoft.com/office/drawing/2014/main" id="{425D1305-8EEF-F6DD-45B9-1E3C6C672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52170"/>
            <a:ext cx="609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Oddělení sociální integrace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Ministerstva práce a sociálních věcí</a:t>
            </a:r>
          </a:p>
        </p:txBody>
      </p:sp>
      <p:sp>
        <p:nvSpPr>
          <p:cNvPr id="3077" name="TextovéPole 8">
            <a:extLst>
              <a:ext uri="{FF2B5EF4-FFF2-40B4-BE49-F238E27FC236}">
                <a16:creationId xmlns:a16="http://schemas.microsoft.com/office/drawing/2014/main" id="{08697AAC-8960-56BC-93BA-38CF43CC7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2047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733" y="666750"/>
            <a:ext cx="9144000" cy="778002"/>
          </a:xfrm>
        </p:spPr>
        <p:txBody>
          <a:bodyPr>
            <a:normAutofit fontScale="90000"/>
          </a:bodyPr>
          <a:lstStyle/>
          <a:p>
            <a:br>
              <a:rPr lang="cs-CZ" sz="31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3600" b="1">
                <a:solidFill>
                  <a:schemeClr val="accent1">
                    <a:lumMod val="50000"/>
                  </a:schemeClr>
                </a:solidFill>
              </a:rPr>
              <a:t>Základní parametry projektu</a:t>
            </a:r>
            <a:endParaRPr lang="cs-CZ" sz="3600" b="1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92E79342-F258-E82D-3730-2ECFE2489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4208"/>
            <a:ext cx="9144000" cy="4804325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Rozpočet projektu 684 000 000 Kč (90 % EU, 10 % SR)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Potravinová pomoc: 300 000 000 Kč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Materiální pomoc: 300 000 000 Kč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Paušální platby: 84 000 000 Kč</a:t>
            </a: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Cílové hodnoty Indikátorů (unikátně podpořené osoby)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Potravinová pomoc: 284 987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Materiální pomoc: 233 906 </a:t>
            </a: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Trvání aktivit projektu od 1. 5. 2023 do 30. 4. 2026</a:t>
            </a: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21 partnerských organizací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ČFPB, CH ČR, NADĚJE, SD, D SKP ČCE, D CB, PB AS, PB U, PB K, PB P, PB C, PB CENTRAL, PB M, PB Z, PB T, PB J, PB E, PB B, PB D, PB L, PB H</a:t>
            </a:r>
          </a:p>
          <a:p>
            <a:endParaRPr lang="cs-CZ"/>
          </a:p>
        </p:txBody>
      </p:sp>
      <p:pic>
        <p:nvPicPr>
          <p:cNvPr id="3" name="Obrázek 2" descr="Obsah obrázku text, Písmo, snímek obrazovky, Grafika">
            <a:extLst>
              <a:ext uri="{FF2B5EF4-FFF2-40B4-BE49-F238E27FC236}">
                <a16:creationId xmlns:a16="http://schemas.microsoft.com/office/drawing/2014/main" id="{50B83081-D788-1010-AB76-1F241BBEFE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5" y="-102331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938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751438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Zdroje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F018A3-6EB7-6CB9-4853-461E02A0165D}"/>
              </a:ext>
            </a:extLst>
          </p:cNvPr>
          <p:cNvSpPr txBox="1"/>
          <p:nvPr/>
        </p:nvSpPr>
        <p:spPr>
          <a:xfrm>
            <a:off x="388883" y="1681655"/>
            <a:ext cx="11414234" cy="4882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Snídaňové kluby: Metodická kuchařka pro základní školy https://zapojmevsechny.cz/storage/app/media/Snidanove%20kluby/metodickou-kucharku-pro-skoly.pdf 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https://hbsc.cz/</a:t>
            </a:r>
            <a:r>
              <a:rPr lang="cs-CZ" sz="180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ostudii</a:t>
            </a: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výstup 2013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https://www.paqresearch.cz/post/obedy-zdarma-maji-prokazatelne-vysledky-navrhujeme-jak-system-nastavit-v-cesku/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https://osf.cz/wp-content/uploads/2017/08/OSF_Studie_Obedy_zdarma-1-1.pdf?ref=paqresearch.cz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RÁŽOVÁ, Jarmila. Výživa – Spotřeba potravin a stravovací zvyklosti českých dětí. In KALMAN, Michal a Jana VAŠÍČKOVÁ, </a:t>
            </a:r>
            <a:r>
              <a:rPr lang="cs-CZ" sz="180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ed</a:t>
            </a: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 Zdraví a životní styl dětí a školáků. Olomouc: Univerzita Palackého v Olomouci, 2013. ISBN 978-80-244- 3409-4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BERKOVÁ, K. Obecné zásady výživy dětí a dorostu. Pediatrie pro praxi, 2002, roč. 3, č. 6, s. 301 – 302. 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BLATTNÁ, J. aj. Výživa na začátku 21. století aneb o výživě aktuálně a se zárukou. Praha: </a:t>
            </a:r>
            <a:r>
              <a:rPr lang="cs-CZ" sz="180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výživaservis</a:t>
            </a: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s.r.o., 2005. 79 s. ISBN 80-239-6202-7.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CSÉMY, L. aj. Životní styl a zdraví českých školáků. Praha: Psychiatrické centrum, 2005. 139 s. ISBN 80-85121-94-8.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Archiv ZŠ, Bílina, Za Chlumem 824, okres Teplice, příspěvkové organizace</a:t>
            </a:r>
          </a:p>
        </p:txBody>
      </p:sp>
    </p:spTree>
    <p:extLst>
      <p:ext uri="{BB962C8B-B14F-4D97-AF65-F5344CB8AC3E}">
        <p14:creationId xmlns:p14="http://schemas.microsoft.com/office/powerpoint/2010/main" val="22247531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793E161-373F-42EE-95AF-EE3FDE80FEB3}"/>
              </a:ext>
            </a:extLst>
          </p:cNvPr>
          <p:cNvSpPr txBox="1"/>
          <p:nvPr/>
        </p:nvSpPr>
        <p:spPr>
          <a:xfrm>
            <a:off x="3048000" y="1969964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 </a:t>
            </a:r>
          </a:p>
          <a:p>
            <a:pPr algn="ctr"/>
            <a:endParaRPr kumimoji="0" lang="cs-CZ" sz="32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  <a:p>
            <a:pPr algn="ctr"/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Mgr. Barbora Schneiderová</a:t>
            </a:r>
          </a:p>
          <a:p>
            <a:pPr algn="ctr"/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Ředitelka školy</a:t>
            </a:r>
          </a:p>
          <a:p>
            <a:pPr algn="ctr"/>
            <a:endParaRPr lang="cs-CZ" sz="320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+420 724 619 573</a:t>
            </a:r>
          </a:p>
          <a:p>
            <a:pPr algn="ctr"/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reditelka@zschlum.cz</a:t>
            </a:r>
          </a:p>
          <a:p>
            <a:pPr algn="ctr"/>
            <a:endParaRPr lang="cs-CZ" sz="320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www.zschlum.cz</a:t>
            </a:r>
          </a:p>
          <a:p>
            <a:pPr algn="ctr"/>
            <a:endParaRPr lang="cs-CZ" sz="32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685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A89F4-375D-E4ED-268E-9DEBD1B08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A45F6E-23F2-8849-B8BE-99D7FED7E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792D8B-4C85-19EC-89A3-04499D6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52C4BE75-9D4B-BAD7-DBFF-19ECDB38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D0A90D5-6FA7-D7D8-C0D7-D987CEC0F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B893F5FB-BB4D-8824-FC4C-CF8B03354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980C88-7A79-B0E7-1757-930D2A39C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555" y="2903010"/>
            <a:ext cx="5895159" cy="1825316"/>
          </a:xfrm>
        </p:spPr>
        <p:txBody>
          <a:bodyPr anchor="t"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Darování zbylých nevydaných porcí 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ze školních jídelen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D23E21-48C5-8042-BACA-2496462B1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32" y="4095535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Denisa Rybářová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A667719-2B46-D856-247A-88782D9F5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CCEC162-59D5-A82E-66F3-2FD1FCA0199B}"/>
              </a:ext>
            </a:extLst>
          </p:cNvPr>
          <p:cNvSpPr/>
          <p:nvPr/>
        </p:nvSpPr>
        <p:spPr>
          <a:xfrm>
            <a:off x="5658706" y="5395076"/>
            <a:ext cx="5346855" cy="1456024"/>
          </a:xfrm>
          <a:custGeom>
            <a:avLst/>
            <a:gdLst/>
            <a:ahLst/>
            <a:cxnLst/>
            <a:rect l="l" t="t" r="r" b="b"/>
            <a:pathLst>
              <a:path w="7335820" h="2276634">
                <a:moveTo>
                  <a:pt x="0" y="0"/>
                </a:moveTo>
                <a:lnTo>
                  <a:pt x="7335820" y="0"/>
                </a:lnTo>
                <a:lnTo>
                  <a:pt x="7335820" y="2276634"/>
                </a:lnTo>
                <a:lnTo>
                  <a:pt x="0" y="2276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2725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FAA1-139F-EF3E-17A6-921AC0F5B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C86C2-9196-56DA-10B5-7F19905C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4581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Kdo je Zachraň jídlo</a:t>
            </a:r>
            <a:r>
              <a:rPr lang="en-US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389BEF8-9B77-15AF-675F-6ADAC13D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B8E647F-459C-64E3-8E7C-0DB25594A65B}"/>
              </a:ext>
            </a:extLst>
          </p:cNvPr>
          <p:cNvSpPr txBox="1"/>
          <p:nvPr/>
        </p:nvSpPr>
        <p:spPr>
          <a:xfrm>
            <a:off x="388883" y="1681655"/>
            <a:ext cx="11414234" cy="44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Založeno v roce 2013</a:t>
            </a: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Kampaně: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Jsem připraven 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Kuchařka Zachraň jídlo v kuchyni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Darování jídla šetří klima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 je našim cílem?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Systémové změny v oblasti plýtvání potravinami.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Pomoc lidem v nouzi dostat plnohodnotnou stravu.</a:t>
            </a:r>
          </a:p>
          <a:p>
            <a:pPr marL="285750" lvl="0" indent="-28575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Snížit negativní ekologický dopad, který plýtvání jídlem způsobuje.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0803251-444B-6B6F-E432-9F4A286BA423}"/>
              </a:ext>
            </a:extLst>
          </p:cNvPr>
          <p:cNvSpPr/>
          <p:nvPr/>
        </p:nvSpPr>
        <p:spPr>
          <a:xfrm>
            <a:off x="6624801" y="1866382"/>
            <a:ext cx="5178316" cy="3480290"/>
          </a:xfrm>
          <a:custGeom>
            <a:avLst/>
            <a:gdLst/>
            <a:ahLst/>
            <a:cxnLst/>
            <a:rect l="l" t="t" r="r" b="b"/>
            <a:pathLst>
              <a:path w="7112219" h="4741480">
                <a:moveTo>
                  <a:pt x="0" y="0"/>
                </a:moveTo>
                <a:lnTo>
                  <a:pt x="7112219" y="0"/>
                </a:lnTo>
                <a:lnTo>
                  <a:pt x="7112219" y="4741480"/>
                </a:lnTo>
                <a:lnTo>
                  <a:pt x="0" y="474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0708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B9E3D-C58B-5558-2E5A-C97091524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FAEBAEB8-2CC9-4963-83EA-D7CD8730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08483E-087D-D77E-0CE8-5FDAE4CF975A}"/>
              </a:ext>
            </a:extLst>
          </p:cNvPr>
          <p:cNvSpPr txBox="1"/>
          <p:nvPr/>
        </p:nvSpPr>
        <p:spPr>
          <a:xfrm>
            <a:off x="294746" y="2836200"/>
            <a:ext cx="11414234" cy="26538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Projekt byl spuštěn 03/2022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od začátku projektu zachráněno přes 82 000 porcí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od 11/2024 zapojené také veřejné školní jídelny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aktuálně 25 zapojených jídelen, z toho: 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800100" lvl="1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Courier New" panose="05000000000000000000" pitchFamily="2" charset="2"/>
              <a:buChar char="o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10 soukromých školních jídelen 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800100" lvl="1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Courier New" panose="05000000000000000000" pitchFamily="2" charset="2"/>
              <a:buChar char="o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2 veřejná školní jídelna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451DF2B-4A21-0981-4647-64E6863E8353}"/>
              </a:ext>
            </a:extLst>
          </p:cNvPr>
          <p:cNvSpPr/>
          <p:nvPr/>
        </p:nvSpPr>
        <p:spPr>
          <a:xfrm>
            <a:off x="0" y="713568"/>
            <a:ext cx="5801254" cy="1569358"/>
          </a:xfrm>
          <a:custGeom>
            <a:avLst/>
            <a:gdLst/>
            <a:ahLst/>
            <a:cxnLst/>
            <a:rect l="l" t="t" r="r" b="b"/>
            <a:pathLst>
              <a:path w="7791484" h="2190786">
                <a:moveTo>
                  <a:pt x="0" y="0"/>
                </a:moveTo>
                <a:lnTo>
                  <a:pt x="7791485" y="0"/>
                </a:lnTo>
                <a:lnTo>
                  <a:pt x="7791485" y="2190786"/>
                </a:lnTo>
                <a:lnTo>
                  <a:pt x="0" y="21907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DBD6CED-FEAA-B6DB-19C9-10B0D9038F15}"/>
              </a:ext>
            </a:extLst>
          </p:cNvPr>
          <p:cNvSpPr/>
          <p:nvPr/>
        </p:nvSpPr>
        <p:spPr>
          <a:xfrm>
            <a:off x="7555345" y="886689"/>
            <a:ext cx="4227525" cy="5531139"/>
          </a:xfrm>
          <a:custGeom>
            <a:avLst/>
            <a:gdLst/>
            <a:ahLst/>
            <a:cxnLst/>
            <a:rect l="l" t="t" r="r" b="b"/>
            <a:pathLst>
              <a:path w="7438264" h="10287000">
                <a:moveTo>
                  <a:pt x="0" y="0"/>
                </a:moveTo>
                <a:lnTo>
                  <a:pt x="7438264" y="0"/>
                </a:lnTo>
                <a:lnTo>
                  <a:pt x="7438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9890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6BFCB-80E7-6E88-596C-7D79C1246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AC174-76B1-9218-C01A-5FC0D1D89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4581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Školní stravování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7C07F073-976D-BEA6-B6A9-F8C67252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2EC10F4-3710-13DD-DB80-72B73C515752}"/>
              </a:ext>
            </a:extLst>
          </p:cNvPr>
          <p:cNvSpPr txBox="1"/>
          <p:nvPr/>
        </p:nvSpPr>
        <p:spPr>
          <a:xfrm>
            <a:off x="388883" y="1681655"/>
            <a:ext cx="5383844" cy="5290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pl-PL" sz="22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Data z projektu Prague Food Waste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Z ročně uvařených 400 milionů porcí se ve školních jídelnách vyhodí až ¼.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Množství potravinového odpadu (zbytky od strávníků, nevydané pokrmy, odpad z přípravy) na 100 kg připraveného jídla je 33,8 kg.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5 až 9 % žáků si zaplacený oběd nevyzvedne (žák si pro jídlo nedojde, rodič jídlo neodhlásí apod).</a:t>
            </a: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7F37E06-0DFC-4DF6-A06D-BAF7C3D8A9CF}"/>
              </a:ext>
            </a:extLst>
          </p:cNvPr>
          <p:cNvSpPr/>
          <p:nvPr/>
        </p:nvSpPr>
        <p:spPr>
          <a:xfrm>
            <a:off x="7112001" y="1503688"/>
            <a:ext cx="4008582" cy="5034893"/>
          </a:xfrm>
          <a:custGeom>
            <a:avLst/>
            <a:gdLst/>
            <a:ahLst/>
            <a:cxnLst/>
            <a:rect l="l" t="t" r="r" b="b"/>
            <a:pathLst>
              <a:path w="7718887" h="10287000">
                <a:moveTo>
                  <a:pt x="0" y="0"/>
                </a:moveTo>
                <a:lnTo>
                  <a:pt x="7718887" y="0"/>
                </a:lnTo>
                <a:lnTo>
                  <a:pt x="77188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1077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D66B-C516-46D7-1F03-B0629B6F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E3B01-97BB-1395-1287-E1C933ADF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4581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Školní stravování</a:t>
            </a:r>
            <a:endParaRPr lang="en-US" sz="4000" b="1" spc="119">
              <a:solidFill>
                <a:schemeClr val="accent1">
                  <a:lumMod val="50000"/>
                </a:schemeClr>
              </a:solidFill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6A50F696-A323-E59E-E9B0-DF03392D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304E83-6C38-A662-C30A-B0760D2C8B25}"/>
              </a:ext>
            </a:extLst>
          </p:cNvPr>
          <p:cNvSpPr txBox="1"/>
          <p:nvPr/>
        </p:nvSpPr>
        <p:spPr>
          <a:xfrm>
            <a:off x="425827" y="1521881"/>
            <a:ext cx="6095045" cy="41932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  <a:cs typeface="Arial"/>
              </a:rPr>
              <a:t>Darování přebytečných porcí</a:t>
            </a: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Darování do externí charitativní organizace: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5000000000000000000" pitchFamily="2" charset="2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Darování povoluje zřizovatel pomocí darovacích smluv.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5000000000000000000" pitchFamily="2" charset="2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Kontrola správné hygienické praxe skrze místo příslušné hygienické stanice.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5000000000000000000" pitchFamily="2" charset="2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Evidence darovaného jídla se vede přes mobilní aplikaci Zachraň oběd.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 panose="020F0502020204030204"/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03BAB4D-731E-FCBE-752A-BE26FDFA005B}"/>
              </a:ext>
            </a:extLst>
          </p:cNvPr>
          <p:cNvSpPr/>
          <p:nvPr/>
        </p:nvSpPr>
        <p:spPr>
          <a:xfrm>
            <a:off x="7324437" y="1770191"/>
            <a:ext cx="3916217" cy="4861517"/>
          </a:xfrm>
          <a:custGeom>
            <a:avLst/>
            <a:gdLst/>
            <a:ahLst/>
            <a:cxnLst/>
            <a:rect l="l" t="t" r="r" b="b"/>
            <a:pathLst>
              <a:path w="7502456" h="10287000">
                <a:moveTo>
                  <a:pt x="0" y="0"/>
                </a:moveTo>
                <a:lnTo>
                  <a:pt x="7502456" y="0"/>
                </a:lnTo>
                <a:lnTo>
                  <a:pt x="75024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1318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217AE-31B2-1599-57AF-E0DEFB267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1DAAF-B7CA-25DE-9CF9-83B6B474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Školní stravování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9FBA9F8-5E1C-47DE-0F55-1A277512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194B4B-5EEF-4C4B-36D3-B14FA1779AF1}"/>
              </a:ext>
            </a:extLst>
          </p:cNvPr>
          <p:cNvSpPr txBox="1"/>
          <p:nvPr/>
        </p:nvSpPr>
        <p:spPr>
          <a:xfrm>
            <a:off x="388883" y="1503445"/>
            <a:ext cx="7436178" cy="5443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  <a:cs typeface="Arial"/>
              </a:rPr>
              <a:t>Darování přebytečných porcí</a:t>
            </a:r>
          </a:p>
          <a:p>
            <a:pPr defTabSz="194400">
              <a:lnSpc>
                <a:spcPct val="108000"/>
              </a:lnSpc>
              <a:spcBef>
                <a:spcPts val="600"/>
              </a:spcBef>
            </a:pPr>
            <a:endParaRPr lang="cs-CZ" sz="2200" b="1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Darování pro sociálně slabší žáky uvnitř školy: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Darování povoluje zřizovatel pomocí souhlasu zřizovatele.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Škola vybírá, koho podpoří na základě předem stanovených kritérií.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Kontrola správné hygienické praxe skrze místo příslušné hygienické stanice.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Podepsání souhlasu s darování ze strany zákonného zástupce dítěte.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  <a:cs typeface="Arial"/>
              </a:rPr>
              <a:t>Evidence darovaného jídla se vede přes mobilní aplikaci Zachraň oběd.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 b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CBFBEEC-BEEF-8D86-5F41-F2AE4F87CCD3}"/>
              </a:ext>
            </a:extLst>
          </p:cNvPr>
          <p:cNvSpPr/>
          <p:nvPr/>
        </p:nvSpPr>
        <p:spPr>
          <a:xfrm>
            <a:off x="8072582" y="1503688"/>
            <a:ext cx="3565814" cy="5071139"/>
          </a:xfrm>
          <a:custGeom>
            <a:avLst/>
            <a:gdLst/>
            <a:ahLst/>
            <a:cxnLst/>
            <a:rect l="l" t="t" r="r" b="b"/>
            <a:pathLst>
              <a:path w="6782592" h="10287000">
                <a:moveTo>
                  <a:pt x="0" y="0"/>
                </a:moveTo>
                <a:lnTo>
                  <a:pt x="6782592" y="0"/>
                </a:lnTo>
                <a:lnTo>
                  <a:pt x="67825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5630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55687"/>
            <a:ext cx="9144000" cy="4581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pozornost. </a:t>
            </a:r>
            <a:endParaRPr lang="cs-CZ" sz="32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 sz="32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3597"/>
              </a:lnSpc>
            </a:pPr>
            <a:r>
              <a:rPr lang="en-US" sz="2800" b="1" spc="59">
                <a:solidFill>
                  <a:schemeClr val="accent1">
                    <a:lumMod val="5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Denisa Rybářová</a:t>
            </a:r>
          </a:p>
          <a:p>
            <a:pPr>
              <a:lnSpc>
                <a:spcPts val="3597"/>
              </a:lnSpc>
            </a:pPr>
            <a:r>
              <a:rPr lang="en-US" sz="2800" spc="59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denisa.rybarova@zachranjidlo.cz</a:t>
            </a:r>
          </a:p>
          <a:p>
            <a:pPr>
              <a:lnSpc>
                <a:spcPts val="3597"/>
              </a:lnSpc>
            </a:pPr>
            <a:r>
              <a:rPr lang="en-US" sz="2800" spc="59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736 438 726</a:t>
            </a:r>
          </a:p>
          <a:p>
            <a:pPr>
              <a:lnSpc>
                <a:spcPts val="3597"/>
              </a:lnSpc>
            </a:pPr>
            <a:endParaRPr lang="en-US" sz="2800" spc="59">
              <a:solidFill>
                <a:srgbClr val="2F040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3597"/>
              </a:lnSpc>
            </a:pPr>
            <a:r>
              <a:rPr lang="en-US" sz="2800" b="1" spc="59">
                <a:solidFill>
                  <a:srgbClr val="EB2C2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www.zachranobed.cz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37A6A4C-C0B8-FAA9-015D-AE524B0220D7}"/>
              </a:ext>
            </a:extLst>
          </p:cNvPr>
          <p:cNvGrpSpPr>
            <a:grpSpLocks noChangeAspect="1"/>
          </p:cNvGrpSpPr>
          <p:nvPr/>
        </p:nvGrpSpPr>
        <p:grpSpPr>
          <a:xfrm>
            <a:off x="9366301" y="3066473"/>
            <a:ext cx="2603398" cy="3331621"/>
            <a:chOff x="0" y="0"/>
            <a:chExt cx="3632200" cy="46482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AC239F9-14D0-882C-B8B9-CD5293307936}"/>
                </a:ext>
              </a:extLst>
            </p:cNvPr>
            <p:cNvSpPr/>
            <p:nvPr/>
          </p:nvSpPr>
          <p:spPr>
            <a:xfrm>
              <a:off x="0" y="0"/>
              <a:ext cx="3632200" cy="4648200"/>
            </a:xfrm>
            <a:custGeom>
              <a:avLst/>
              <a:gdLst/>
              <a:ahLst/>
              <a:cxnLst/>
              <a:rect l="l" t="t" r="r" b="b"/>
              <a:pathLst>
                <a:path w="3632200" h="4648200">
                  <a:moveTo>
                    <a:pt x="0" y="0"/>
                  </a:moveTo>
                  <a:lnTo>
                    <a:pt x="0" y="4648200"/>
                  </a:lnTo>
                  <a:lnTo>
                    <a:pt x="3632200" y="4648200"/>
                  </a:lnTo>
                  <a:lnTo>
                    <a:pt x="363220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927800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667B8-02BC-15A0-B832-5106EBB3A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18D49B-BA86-FE9F-E033-A8F42717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90211-1A28-6165-CCE2-64CD3D434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D587CA5-6F10-9CA6-EC22-8679F02B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5E63EDF7-3891-13E6-305F-73B802725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7DB3BB1A-2D1C-C008-6B50-1E63AFF0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7F316E-009A-53F6-F641-64123D28A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028" y="2279344"/>
            <a:ext cx="5895159" cy="1825316"/>
          </a:xfrm>
        </p:spPr>
        <p:txBody>
          <a:bodyPr anchor="t"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Právní aspekty spolupráce škol a projektu Zachraň oběd z pohledu zřizovatele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F3E2B1-0587-3BDB-141B-D69A13AD2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32" y="4095535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Martin Reichelt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A885B14-1831-1C60-3324-16BC9FF9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FCA03C-9704-8876-8E9C-C459F2ADB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429" y="4936322"/>
            <a:ext cx="2873828" cy="15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8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Klíčové aktivity</a:t>
            </a:r>
            <a:endParaRPr lang="cs-CZ" sz="400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0116"/>
            <a:ext cx="9144000" cy="459528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KA 01 – Potravinová pomoc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KA 02 – Materiální pomoc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KA 03 – Doprovodná opatření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KA 04 – Technické zajištění distribuce pomoci, administrace a řízení projektu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Všechny aktivity běží kontinuálně po celou dobu realizace projektu</a:t>
            </a:r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text, Písmo, snímek obrazovky, Grafika">
            <a:extLst>
              <a:ext uri="{FF2B5EF4-FFF2-40B4-BE49-F238E27FC236}">
                <a16:creationId xmlns:a16="http://schemas.microsoft.com/office/drawing/2014/main" id="{87FBE5C3-8DE5-7D8C-2DCB-B470DE4D02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2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765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A39A-A36B-C534-FDFD-D0C03076B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E5CD8C-C904-B513-98DC-1BC75CA23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8435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Zachraň oběd – pohled zřizovatele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EB2DC99-11FE-7F0E-2839-D29BE548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8A0E89-3BB7-940B-F539-8BDADD479379}"/>
              </a:ext>
            </a:extLst>
          </p:cNvPr>
          <p:cNvSpPr txBox="1"/>
          <p:nvPr/>
        </p:nvSpPr>
        <p:spPr>
          <a:xfrm>
            <a:off x="416593" y="1672418"/>
            <a:ext cx="11101152" cy="36949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MČ Praha 4 zřizuje své školy jako příspěvkové organizace dle zákona č. 250/2000 Sb., </a:t>
            </a:r>
            <a:endParaRPr lang="cs-CZ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o rozpočtových pravidlech územních rozpočtů (RPÚR)</a:t>
            </a:r>
            <a:endParaRPr lang="cs-CZ">
              <a:solidFill>
                <a:schemeClr val="accent1">
                  <a:lumMod val="50000"/>
                </a:schemeClr>
              </a:solidFill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4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§ 27 odst. 6 RPÚR: Příspěvková organizace nabývá majetek pro svého zřizovatele.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cs-CZ" sz="24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ZL PO: Organizace nabývá majetek výlučně pro svého zřizovatele a tento majetek je jí okamžikem nabytí svěřen k hospodaření.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 b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087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0CCF-145D-243F-AF5C-AEC68C35D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E33DF-5BAF-3564-49CB-E432B25B3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8435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Zachraň oběd – pohled zřizovatele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946A7E3-921E-2252-0C48-91ABFDA5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FD901C-1CB9-3426-435D-71FC70976529}"/>
              </a:ext>
            </a:extLst>
          </p:cNvPr>
          <p:cNvSpPr txBox="1"/>
          <p:nvPr/>
        </p:nvSpPr>
        <p:spPr>
          <a:xfrm>
            <a:off x="416593" y="1672418"/>
            <a:ext cx="11101152" cy="5136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  <a:cs typeface="Arial"/>
              </a:rPr>
              <a:t>Možnost darování přímo příspěvkovou organizací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§ 37 RPÚR: Příspěvková organizace není oprávněna poskytovat dary jiným subjektům, s výjimkou obvyklých peněžitých nebo věcných darů svým zaměstnancům a jiným osobám ze svého fondu kulturních a sociálních potřeb a s výjimkou postupu podle § 27 odst. 8. RPÚR.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cs-CZ" sz="24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/>
              </a:rPr>
              <a:t>§ 27 odst. 8 RPÚR: Pokud se stane majetek, který příspěvková organizace nabyla do svého vlastnictví podle odstavce 7 písm. a), pro ni trvale nepotřebný, nabídne ho přednostně bezúplatně zřizovateli. Nepřijme-li zřizovatel písemnou nabídku, může příspěvková organizace po jeho předchozím písemném souhlasu majetek převést do vlastnictví jiné osoby za podmínek stanovených zřizovatelem.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200" b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60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5453F-546E-A0BB-1DEB-5E29CCFD1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8D278-C4D5-C6A2-8E23-4DD8CFA98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1452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Zachraň oběd – pohled zřizovatele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2E03305-0C0C-1D04-C2D8-2EA08947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5D183F-BC7C-CEE0-365D-E99B428D9E6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Třístranný právní vztah v rámci darovací smlouvy</a:t>
            </a: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Daruje se </a:t>
            </a:r>
            <a:r>
              <a:rPr lang="cs-CZ" u="sng">
                <a:solidFill>
                  <a:schemeClr val="accent1">
                    <a:lumMod val="50000"/>
                  </a:schemeClr>
                </a:solidFill>
              </a:rPr>
              <a:t>majetek zřizovatele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, nicméně práva a povinnosti vznikají nejen zřizovateli, ale i škole.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2DD2D2-FBB5-B048-1D32-C3158430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362" y="2450895"/>
            <a:ext cx="25812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11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852C1-76F0-969C-4FBA-E4EB7D10B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ED84D-7278-EC5A-DCB6-02D6C74B2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8435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Zachraň oběd – pohled zřizovatele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F6E84EC-258A-A85F-FE15-260D2A51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8DCFDC-58CC-F1B7-C7E1-6EC62B415924}"/>
              </a:ext>
            </a:extLst>
          </p:cNvPr>
          <p:cNvSpPr txBox="1"/>
          <p:nvPr/>
        </p:nvSpPr>
        <p:spPr>
          <a:xfrm>
            <a:off x="416593" y="1672418"/>
            <a:ext cx="11101152" cy="50748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Kompetence orgánu zřizovatele rozhodnout o uzavření darovací smlouvy</a:t>
            </a: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400" b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  <a:cs typeface="Arial"/>
              </a:rPr>
              <a:t>RADA   X   ZASTUPITELSTVO</a:t>
            </a:r>
            <a:endParaRPr lang="cs-CZ" sz="2400" b="1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lvl="0" algn="ctr" defTabSz="194400">
              <a:lnSpc>
                <a:spcPct val="108000"/>
              </a:lnSpc>
              <a:spcBef>
                <a:spcPts val="600"/>
              </a:spcBef>
              <a:buSzPct val="110000"/>
            </a:pPr>
            <a:endParaRPr lang="cs-CZ" sz="24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 defTabSz="194400">
              <a:lnSpc>
                <a:spcPct val="108000"/>
              </a:lnSpc>
              <a:spcBef>
                <a:spcPts val="600"/>
              </a:spcBef>
              <a:buSzPct val="1100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MČ Praha 4 se řídí zákonem č. 131/2000 Sb., o hlavním městě Praze (ZHMP)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§ 89 </a:t>
            </a:r>
            <a:r>
              <a:rPr lang="cs-CZ" sz="240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ost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 2 ZHMP: Zastupitelstvu městské části je vyhrazeno rozhodovat o darování movitých věcí včetně peněz v celkové hodnotě vyšší než 250 000 Kč ročně jedné fyzické nebo právnické osobě v jednom kalendářním roce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Odlišný finanční limit pro obce a kraje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Wingdings" panose="05000000000000000000" pitchFamily="2" charset="2"/>
              <a:buChar char="Ø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§ 85 písm. c) z. č. 128/2000 Sb., o obcích – limit 100 000 Kč</a:t>
            </a:r>
          </a:p>
          <a:p>
            <a:pPr marL="342900" lvl="0" indent="-342900" defTabSz="194400">
              <a:lnSpc>
                <a:spcPct val="108000"/>
              </a:lnSpc>
              <a:spcBef>
                <a:spcPts val="600"/>
              </a:spcBef>
              <a:buSzPct val="110000"/>
              <a:buFont typeface="Wingdings" panose="05000000000000000000" pitchFamily="2" charset="2"/>
              <a:buChar char="Ø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§ 36 písm. b) z. č. 129/2000 Sb., o krajích – limit 500 000 Kč</a:t>
            </a:r>
          </a:p>
        </p:txBody>
      </p:sp>
    </p:spTree>
    <p:extLst>
      <p:ext uri="{BB962C8B-B14F-4D97-AF65-F5344CB8AC3E}">
        <p14:creationId xmlns:p14="http://schemas.microsoft.com/office/powerpoint/2010/main" val="33193400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DEA9-88CB-6F10-6A2C-EAC6ED88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10D0E45-4AC0-624E-13F9-0621B8A43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55687"/>
            <a:ext cx="9144000" cy="4581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pozornost. </a:t>
            </a:r>
            <a:endParaRPr lang="cs-CZ" sz="32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 sz="28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3597"/>
              </a:lnSpc>
            </a:pPr>
            <a:r>
              <a:rPr lang="en-US" sz="2800" b="1" spc="59">
                <a:solidFill>
                  <a:schemeClr val="accent1">
                    <a:lumMod val="50000"/>
                  </a:schemeClr>
                </a:solidFill>
                <a:ea typeface="Open Sans Bold"/>
                <a:cs typeface="Open Sans Bold"/>
                <a:sym typeface="Open Sans Bold"/>
              </a:rPr>
              <a:t>Mgr. Martin Reichelt</a:t>
            </a:r>
          </a:p>
          <a:p>
            <a:pPr>
              <a:lnSpc>
                <a:spcPts val="3597"/>
              </a:lnSpc>
            </a:pPr>
            <a:r>
              <a:rPr lang="cs-CZ" spc="59">
                <a:solidFill>
                  <a:schemeClr val="accent1">
                    <a:lumMod val="50000"/>
                  </a:schemeClr>
                </a:solidFill>
                <a:ea typeface="Open Sans Bold"/>
                <a:cs typeface="Open Sans Bold"/>
                <a:sym typeface="Open Sans Bold"/>
              </a:rPr>
              <a:t>odbor školství, prevence a rodinné politiky</a:t>
            </a:r>
          </a:p>
          <a:p>
            <a:pPr>
              <a:lnSpc>
                <a:spcPts val="3597"/>
              </a:lnSpc>
            </a:pPr>
            <a:r>
              <a:rPr lang="cs-CZ" spc="59">
                <a:solidFill>
                  <a:schemeClr val="accent1">
                    <a:lumMod val="50000"/>
                  </a:schemeClr>
                </a:solidFill>
                <a:ea typeface="Open Sans Bold"/>
                <a:cs typeface="Open Sans Bold"/>
                <a:sym typeface="Open Sans Bold"/>
              </a:rPr>
              <a:t>Úřad městské části Praha 4</a:t>
            </a:r>
          </a:p>
          <a:p>
            <a:pPr>
              <a:lnSpc>
                <a:spcPts val="3597"/>
              </a:lnSpc>
            </a:pPr>
            <a:r>
              <a:rPr lang="en-US" spc="59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martin.reichelt@praha4.cz</a:t>
            </a:r>
          </a:p>
          <a:p>
            <a:pPr>
              <a:lnSpc>
                <a:spcPts val="3597"/>
              </a:lnSpc>
            </a:pPr>
            <a:r>
              <a:rPr lang="en-US" spc="59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www.praha4.cz</a:t>
            </a:r>
          </a:p>
          <a:p>
            <a:pPr>
              <a:lnSpc>
                <a:spcPts val="3597"/>
              </a:lnSpc>
            </a:pPr>
            <a:endParaRPr lang="en-US" sz="2800" spc="59">
              <a:solidFill>
                <a:srgbClr val="2F040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0BB4688D-2FE5-73D1-8A94-02AA66E2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83D1FDB-6383-8011-1E05-2378D4D8E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556" y="4621381"/>
            <a:ext cx="2873828" cy="15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477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25165-6E97-6208-A6C4-A8E4FC3A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3E5CB1-1778-1D46-67E7-6F822634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20D76-E7D3-1900-62B5-3CB86F293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8B5C089-CBE9-33A5-6BF9-51D7B58F2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7FC3D942-6D7F-F2D5-8419-14E40FF8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076AF338-5F33-D80F-3575-64E2B8972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5B680C-D590-F998-A8B4-F05E9C85B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6846" y="2694981"/>
            <a:ext cx="5895159" cy="1285892"/>
          </a:xfrm>
        </p:spPr>
        <p:txBody>
          <a:bodyPr anchor="t"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Pilotní škola v projektu Zachraň oběd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0A031A-E714-F1F7-E229-D958AEB28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32" y="4095535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Lucie Matulová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1BE2618-183F-3CA8-2176-33305C7E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kruh, klipart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D74F7343-17CF-C0D8-1A69-00503B63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441" y="4095535"/>
            <a:ext cx="2653968" cy="26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93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84533-1CD8-9CAF-9A61-FB9698983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66675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D8F52B-1AAC-31BA-EBC1-BB4FE4E33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63" y="774598"/>
            <a:ext cx="4977976" cy="9908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spc="119">
                <a:solidFill>
                  <a:schemeClr val="tx2"/>
                </a:solidFill>
                <a:latin typeface="+mj-lt"/>
                <a:ea typeface="+mj-ea"/>
                <a:cs typeface="+mj-cs"/>
                <a:sym typeface="League Spartan"/>
              </a:rPr>
              <a:t>Jak to </a:t>
            </a:r>
            <a:r>
              <a:rPr lang="cs-CZ" sz="4000" b="1" kern="1200" spc="119">
                <a:solidFill>
                  <a:schemeClr val="tx2"/>
                </a:solidFill>
                <a:latin typeface="+mj-lt"/>
                <a:ea typeface="+mj-ea"/>
                <a:cs typeface="+mj-cs"/>
                <a:sym typeface="League Spartan"/>
              </a:rPr>
              <a:t>začalo? </a:t>
            </a:r>
          </a:p>
        </p:txBody>
      </p:sp>
      <p:pic>
        <p:nvPicPr>
          <p:cNvPr id="13" name="Graphic 12" descr="Otázky">
            <a:extLst>
              <a:ext uri="{FF2B5EF4-FFF2-40B4-BE49-F238E27FC236}">
                <a16:creationId xmlns:a16="http://schemas.microsoft.com/office/drawing/2014/main" id="{E402F691-8C57-B37C-B43A-F74DC5A0C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2460596"/>
            <a:ext cx="3620021" cy="362002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B7AAE6E-1461-3AD5-BD15-35772FD5479C}"/>
              </a:ext>
            </a:extLst>
          </p:cNvPr>
          <p:cNvSpPr txBox="1"/>
          <p:nvPr/>
        </p:nvSpPr>
        <p:spPr>
          <a:xfrm>
            <a:off x="6096000" y="2065817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tx2"/>
                </a:solidFill>
              </a:rPr>
              <a:t>oslovení ředitelky zřizovatelem – Praha 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>
              <a:solidFill>
                <a:schemeClr val="tx2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tx2"/>
                </a:solidFill>
              </a:rPr>
              <a:t>obavy vs. dobrá myšlenka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71974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2">
            <a:extLst>
              <a:ext uri="{FF2B5EF4-FFF2-40B4-BE49-F238E27FC236}">
                <a16:creationId xmlns:a16="http://schemas.microsoft.com/office/drawing/2014/main" id="{209085CF-358D-6F85-5465-5524343D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487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BE28-BFC4-E606-5F42-B40917140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F8778-EE78-E9B8-F367-3C14BD86D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Počátky realizace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60B5562-BD06-6592-EE09-4E6A45AA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extovéPole 8">
            <a:extLst>
              <a:ext uri="{FF2B5EF4-FFF2-40B4-BE49-F238E27FC236}">
                <a16:creationId xmlns:a16="http://schemas.microsoft.com/office/drawing/2014/main" id="{2C6E2062-8975-47AE-D7A6-4A1F84747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166798"/>
              </p:ext>
            </p:extLst>
          </p:nvPr>
        </p:nvGraphicFramePr>
        <p:xfrm>
          <a:off x="618836" y="2101564"/>
          <a:ext cx="10769599" cy="371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24997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2B8428-B066-0088-31A4-CE1313284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66675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4A3333-CA9B-0128-8396-5D1F1843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116" y="666750"/>
            <a:ext cx="4977976" cy="10856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kern="1200" spc="119">
                <a:solidFill>
                  <a:schemeClr val="tx2"/>
                </a:solidFill>
                <a:latin typeface="+mj-lt"/>
                <a:ea typeface="+mj-ea"/>
                <a:cs typeface="+mj-cs"/>
                <a:sym typeface="League Spartan"/>
              </a:rPr>
              <a:t>Realizace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D1FDC26-AE46-CB77-8BED-FE32225E5D00}"/>
              </a:ext>
            </a:extLst>
          </p:cNvPr>
          <p:cNvSpPr txBox="1"/>
          <p:nvPr/>
        </p:nvSpPr>
        <p:spPr>
          <a:xfrm>
            <a:off x="844526" y="2927774"/>
            <a:ext cx="4977578" cy="2460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spolupráce s azylovým domem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spolupráce se zřizovatelem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tým ve školní jídelně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666750"/>
            <a:ext cx="5822103" cy="6685267"/>
            <a:chOff x="6357228" y="0"/>
            <a:chExt cx="5822103" cy="668526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 descr="Potřesení rukou">
            <a:extLst>
              <a:ext uri="{FF2B5EF4-FFF2-40B4-BE49-F238E27FC236}">
                <a16:creationId xmlns:a16="http://schemas.microsoft.com/office/drawing/2014/main" id="{54FA3EC4-4B00-517E-FA39-8D51B1E5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2295839"/>
            <a:ext cx="3620021" cy="3620021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D6D86723-FD1B-B70C-9886-56871F44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672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F7594-EC92-400D-AEC0-2955545B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66675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7BFBCC-9618-08AB-EE2C-5C7C6E656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854" y="745496"/>
            <a:ext cx="4977976" cy="6667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spc="119">
                <a:solidFill>
                  <a:schemeClr val="tx2"/>
                </a:solidFill>
                <a:latin typeface="+mj-lt"/>
                <a:ea typeface="+mj-ea"/>
                <a:cs typeface="+mj-cs"/>
                <a:sym typeface="League Spartan"/>
              </a:rPr>
              <a:t>Fakta</a:t>
            </a:r>
            <a:r>
              <a:rPr lang="en-US" sz="3600" b="1" kern="1200" spc="119">
                <a:solidFill>
                  <a:schemeClr val="tx2"/>
                </a:solidFill>
                <a:latin typeface="+mj-lt"/>
                <a:ea typeface="+mj-ea"/>
                <a:cs typeface="+mj-cs"/>
                <a:sym typeface="League Spartan"/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00168F-E160-9708-FCC3-4C9D1830C0FF}"/>
              </a:ext>
            </a:extLst>
          </p:cNvPr>
          <p:cNvSpPr txBox="1"/>
          <p:nvPr/>
        </p:nvSpPr>
        <p:spPr>
          <a:xfrm>
            <a:off x="249476" y="1851951"/>
            <a:ext cx="9374909" cy="3339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počty vydaných obědů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zpětné vazby rodičovské veřejnosti, žáků, zaměstnanců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poděkování od zřizovatele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666750"/>
            <a:ext cx="5822103" cy="6685267"/>
            <a:chOff x="6357228" y="0"/>
            <a:chExt cx="5822103" cy="668526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 descr="Zabezpečený notebook">
            <a:extLst>
              <a:ext uri="{FF2B5EF4-FFF2-40B4-BE49-F238E27FC236}">
                <a16:creationId xmlns:a16="http://schemas.microsoft.com/office/drawing/2014/main" id="{6B6E29F0-726D-968C-BDCF-683ADE582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2295839"/>
            <a:ext cx="3620021" cy="3620021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B7D2FFAB-2E2D-6912-DDC5-EA999ED0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9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25027" y="1000908"/>
            <a:ext cx="914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Cílové skupiny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E9FD09D-09DA-4F6C-0089-ADD3E18A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CB2C56-FC57-36A9-C84A-745BEC81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3" y="198139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Cílové skupiny projektu: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Osoby sociálně vyloučené a osoby sociálním vyloučením ohrožené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Osoby žijící v domácnostech s nízkou pracovní intenzitou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Osoby ohrožené materiální nebo potravinovou deprivací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Osoby ohrožené chudobou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Děti ze sociálně slabých rodin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Rodiny s dětmi v nepříznivé sociální situaci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Osoby bez přístřeší nebo osoby žijící v nejistém nebo nevyhovujícím bydlení</a:t>
            </a: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/>
          </a:p>
        </p:txBody>
      </p:sp>
      <p:pic>
        <p:nvPicPr>
          <p:cNvPr id="3" name="Obrázek 2" descr="Obsah obrázku text, Písmo, snímek obrazovky, Grafika">
            <a:extLst>
              <a:ext uri="{FF2B5EF4-FFF2-40B4-BE49-F238E27FC236}">
                <a16:creationId xmlns:a16="http://schemas.microsoft.com/office/drawing/2014/main" id="{DC95138F-04AB-9E35-3515-4CAF5BCFBE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465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3A3EA-9261-796F-EC82-49DB6B9C2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49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66675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5A0D91-C373-6C3B-7D32-43EDBF5CD8B8}"/>
              </a:ext>
            </a:extLst>
          </p:cNvPr>
          <p:cNvSpPr txBox="1"/>
          <p:nvPr/>
        </p:nvSpPr>
        <p:spPr>
          <a:xfrm>
            <a:off x="6501028" y="3904392"/>
            <a:ext cx="564900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Dobrý pocit všech zúčastněných k nezaplacení …</a:t>
            </a:r>
          </a:p>
        </p:txBody>
      </p:sp>
      <p:pic>
        <p:nvPicPr>
          <p:cNvPr id="13" name="Grafický objekt 12" descr="Smiling Face with No Fill">
            <a:extLst>
              <a:ext uri="{FF2B5EF4-FFF2-40B4-BE49-F238E27FC236}">
                <a16:creationId xmlns:a16="http://schemas.microsoft.com/office/drawing/2014/main" id="{5A46FEE9-BB5E-4F74-FA32-487FF9C1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248207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660773"/>
            <a:ext cx="6238675" cy="6863979"/>
            <a:chOff x="305" y="-5977"/>
            <a:chExt cx="6238675" cy="68639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2">
            <a:extLst>
              <a:ext uri="{FF2B5EF4-FFF2-40B4-BE49-F238E27FC236}">
                <a16:creationId xmlns:a16="http://schemas.microsoft.com/office/drawing/2014/main" id="{A1D9CD6E-5E71-99E9-C8C2-5230D360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8999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B30EF-7BF4-1A71-4D7A-A818CD5E5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B0E88863-1867-2BC4-788A-D89B3AFE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A2AFD4-6F25-FFF5-05F2-1489CE89666C}"/>
              </a:ext>
            </a:extLst>
          </p:cNvPr>
          <p:cNvSpPr txBox="1"/>
          <p:nvPr/>
        </p:nvSpPr>
        <p:spPr>
          <a:xfrm>
            <a:off x="3048000" y="2406162"/>
            <a:ext cx="6096000" cy="26550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Děkuji za pozornost</a:t>
            </a:r>
            <a:r>
              <a:rPr lang="cs-CZ" sz="3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Lucie Matulová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reditelka@horackova.cz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PJZŠ Horáčkova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www.horackova.cz</a:t>
            </a:r>
          </a:p>
        </p:txBody>
      </p:sp>
      <p:pic>
        <p:nvPicPr>
          <p:cNvPr id="12" name="Obrázek 11" descr="Obsah obrázku kruh, klipart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0D13663F-B5DF-953C-DED5-5994D2636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860" y="3883099"/>
            <a:ext cx="2653968" cy="26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77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77AE-53BE-67B1-DE61-63806E99D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DEE605-1628-DEE4-A265-017DF589D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759613-4C0C-F3BA-24E6-38B8CA57B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0FB73849-6F47-1EBE-3804-9AB195D00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C29A136E-A140-D1BE-1E28-586215C0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3DD8EB7C-5AC5-9702-7EEC-AAA795E9E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F858C6-9A1A-7E4C-EB66-986F44700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6846" y="2694981"/>
            <a:ext cx="5895159" cy="1285892"/>
          </a:xfrm>
        </p:spPr>
        <p:txBody>
          <a:bodyPr anchor="t"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Zachraň oběd – prakticky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2658E7-0D82-479E-B678-DB3EFAA5C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32" y="4095535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Stanislav Švejcar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625EFEB-CC60-FCA6-0D74-DB7FADBA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4C4C2C-1DEB-48AD-B8DE-589079A5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590" y="4104660"/>
            <a:ext cx="6325757" cy="1562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5329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6FFE-7134-BD89-054A-3B628A35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86587-AFD3-6FC3-0C41-61C9DFF3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8514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Projekt Zachraň oběd na ZŠ Litomyšl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07C3F118-9616-8F3B-BFC5-7032C03F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7ABBAE-9707-2B5E-2BFC-8F23BE1B24E4}"/>
              </a:ext>
            </a:extLst>
          </p:cNvPr>
          <p:cNvSpPr txBox="1"/>
          <p:nvPr/>
        </p:nvSpPr>
        <p:spPr>
          <a:xfrm>
            <a:off x="951346" y="1976152"/>
            <a:ext cx="6576290" cy="402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školní stravování na základě smlouvy se zřizovatelem poskytuje společnost </a:t>
            </a:r>
            <a:r>
              <a:rPr lang="cs-CZ" sz="2400" b="1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Primirest</a:t>
            </a:r>
            <a:endParaRPr lang="cs-CZ" sz="2400" b="1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cs-CZ" sz="24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škola je skrze darovací smlouvy zapojena i do projektu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Obědy pro děti společnosti </a:t>
            </a:r>
            <a:r>
              <a:rPr lang="cs-CZ" sz="2400" b="1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endParaRPr lang="cs-CZ" sz="2400" b="1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24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zapojení do projektu Zachraň oběd podmíněno podpisem informovaného souhlasu zákonného zástupce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1B42A36-5010-0550-3BAD-9B9FEBE49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713" y="1768548"/>
            <a:ext cx="2845998" cy="219307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E4C0A5D-2C9E-36B7-7960-FFFA8D422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42" y="4169228"/>
            <a:ext cx="4395688" cy="14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35848-CFCA-03E0-FBC2-4ECAE1867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8CE56-D8DB-4F8C-1663-EA4347342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499"/>
            <a:ext cx="9144000" cy="13132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Způsob výběru žáků, kritéria pro zařazení do projektu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8E37431-5DE9-A37A-B1D0-87C31677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C41197-1ECF-921C-1FA8-84DC37C1E608}"/>
              </a:ext>
            </a:extLst>
          </p:cNvPr>
          <p:cNvSpPr txBox="1"/>
          <p:nvPr/>
        </p:nvSpPr>
        <p:spPr>
          <a:xfrm>
            <a:off x="498763" y="2022764"/>
            <a:ext cx="11212945" cy="370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vytipování žáků s potřebou podpory prostřednictvím třídních učitelek/učitelů</a:t>
            </a:r>
          </a:p>
          <a:p>
            <a:pPr lvl="0" algn="just">
              <a:lnSpc>
                <a:spcPct val="107000"/>
              </a:lnSpc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následně posouzení vedením školy, zda žák/žákyně splňují kritéria pro zařazení:</a:t>
            </a: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dlouhodobě slabé sociální prostředí dítěte, které se zrcadlí ve škole (žák/žákyně nemá pomůcky, problémy s doplňováním finančního obnosu v třídním fondu apod.)</a:t>
            </a: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rodinná krize, o které se škola dozví (ztráta zaměstnání některého z rodičů, dlouhodobá nemoc, výkon trestu odnětí svobody)</a:t>
            </a: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nemožnost zapojit žáka/žákyni do dotovaného programu (např. v průběhu školního roku, nesplnění kritérií)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zapojení do dotovaného programu nepostačuje (školní oběd je jediným skutečným jídlem dítěte apod.)</a:t>
            </a:r>
          </a:p>
        </p:txBody>
      </p:sp>
    </p:spTree>
    <p:extLst>
      <p:ext uri="{BB962C8B-B14F-4D97-AF65-F5344CB8AC3E}">
        <p14:creationId xmlns:p14="http://schemas.microsoft.com/office/powerpoint/2010/main" val="10123617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3D0A7-9B21-9ECB-C01C-7ED88511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66675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cký objekt 8" descr="Krabička na jídlo se souvislou výplní">
            <a:extLst>
              <a:ext uri="{FF2B5EF4-FFF2-40B4-BE49-F238E27FC236}">
                <a16:creationId xmlns:a16="http://schemas.microsoft.com/office/drawing/2014/main" id="{1BA45487-042C-B7AD-50D3-74AEAA507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4498" y="2453213"/>
            <a:ext cx="4404787" cy="4404787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125426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13E28B-47BC-1434-879A-0486A6ED8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031876"/>
            <a:ext cx="10515599" cy="83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400" b="1" kern="1200" spc="119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sym typeface="League Spartan"/>
              </a:rPr>
              <a:t>Vlastní realizace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5BE0FF-999C-1445-4B54-8CC415404603}"/>
              </a:ext>
            </a:extLst>
          </p:cNvPr>
          <p:cNvSpPr txBox="1"/>
          <p:nvPr/>
        </p:nvSpPr>
        <p:spPr>
          <a:xfrm>
            <a:off x="795212" y="2160449"/>
            <a:ext cx="5910598" cy="479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vyzvednutí obědů zajišťuje administrativní pracovnice na konci výdejní doby školní jídelny</a:t>
            </a:r>
          </a:p>
          <a:p>
            <a:pPr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oběd v </a:t>
            </a:r>
            <a:r>
              <a:rPr lang="cs-CZ" sz="2000" err="1">
                <a:solidFill>
                  <a:schemeClr val="accent1">
                    <a:lumMod val="50000"/>
                  </a:schemeClr>
                </a:solidFill>
                <a:effectLst/>
              </a:rPr>
              <a:t>rekrabičkách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; žák/žákyně si jej následně převezme</a:t>
            </a:r>
          </a:p>
          <a:p>
            <a:pPr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předem dohodnutý způsob vyzvednutí (zajištění soukromí pro vyzvednutí žáků)</a:t>
            </a:r>
          </a:p>
          <a:p>
            <a:pPr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druhý den před vyučováním žák/žákyně </a:t>
            </a:r>
            <a:r>
              <a:rPr lang="cs-CZ" sz="2000" err="1">
                <a:solidFill>
                  <a:schemeClr val="accent1">
                    <a:lumMod val="50000"/>
                  </a:schemeClr>
                </a:solidFill>
                <a:effectLst/>
              </a:rPr>
              <a:t>rekrabičku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 přinese na určené místo; v 8:00 administrativní pracovnice předává do jídelny (myčka) a nahlásí počet obědů, které si ve 14 hodin vyzvedne (když zbydou)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žák </a:t>
            </a:r>
            <a:r>
              <a:rPr lang="cs-CZ" sz="2000" err="1">
                <a:solidFill>
                  <a:schemeClr val="accent1">
                    <a:lumMod val="50000"/>
                  </a:schemeClr>
                </a:solidFill>
                <a:effectLst/>
              </a:rPr>
              <a:t>rekrabičku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 zapomene – škola zapůjčí jinou</a:t>
            </a:r>
          </a:p>
          <a:p>
            <a:pPr marL="742950"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žák zapomene i tuto </a:t>
            </a:r>
            <a:r>
              <a:rPr lang="cs-CZ" sz="2000" err="1">
                <a:solidFill>
                  <a:schemeClr val="accent1">
                    <a:lumMod val="50000"/>
                  </a:schemeClr>
                </a:solidFill>
                <a:effectLst/>
              </a:rPr>
              <a:t>rekrabičku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 – oběd si nevyzvedne do doby, než </a:t>
            </a:r>
            <a:r>
              <a:rPr lang="cs-CZ" sz="2000" err="1">
                <a:solidFill>
                  <a:schemeClr val="accent1">
                    <a:lumMod val="50000"/>
                  </a:schemeClr>
                </a:solidFill>
                <a:effectLst/>
              </a:rPr>
              <a:t>rekrabičky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  <a:effectLst/>
              </a:rPr>
              <a:t> přinese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232289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0F891B35-F3A8-6722-C779-7EF1F937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9637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D695-D5C4-484F-A56A-0774B9803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46F05-761F-5FA8-8858-7E40EFE3D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cs-CZ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Reakce zákonných zástupců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00FD0233-25B5-49C5-BF20-200E9B02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5FC0A38-118A-6FA7-3F8A-2A5657A0FBB5}"/>
              </a:ext>
            </a:extLst>
          </p:cNvPr>
          <p:cNvSpPr txBox="1"/>
          <p:nvPr/>
        </p:nvSpPr>
        <p:spPr>
          <a:xfrm>
            <a:off x="554180" y="1661935"/>
            <a:ext cx="11039106" cy="4100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ve většině případů vděk, ocenění nadstandardní pomoci ze strany školy v tíživé situaci</a:t>
            </a:r>
          </a:p>
          <a:p>
            <a:pPr lvl="0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 některých případech stud, potřeba vysvětlit, uklidnit, že vše proběhne pro dítě anonymně </a:t>
            </a:r>
          </a:p>
          <a:p>
            <a:pPr lvl="0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u části zákonných zástupců následná větší motivace při řešení jiných problémů </a:t>
            </a:r>
          </a:p>
          <a:p>
            <a:pPr lvl="0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 ojedinělých případech odmítnutí (stud, dítě nechtělo jídlo vyzvedávat, nespolupracující rodič)</a:t>
            </a:r>
          </a:p>
          <a:p>
            <a:pPr lvl="0" algn="just">
              <a:lnSpc>
                <a:spcPct val="107000"/>
              </a:lnSpc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129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D1AF3-76ED-2432-DFD7-C016A51BA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C2DF1-3322-3067-16E1-EC5BA4434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9500"/>
            <a:ext cx="9144000" cy="751438"/>
          </a:xfrm>
        </p:spPr>
        <p:txBody>
          <a:bodyPr>
            <a:noAutofit/>
          </a:bodyPr>
          <a:lstStyle/>
          <a:p>
            <a:pPr>
              <a:lnSpc>
                <a:spcPts val="8399"/>
              </a:lnSpc>
            </a:pPr>
            <a:r>
              <a:rPr lang="pl-PL" sz="4000" b="1" spc="119">
                <a:solidFill>
                  <a:schemeClr val="accent1">
                    <a:lumMod val="50000"/>
                  </a:schemeClr>
                </a:solidFill>
                <a:ea typeface="League Spartan"/>
                <a:cs typeface="League Spartan"/>
                <a:sym typeface="League Spartan"/>
              </a:rPr>
              <a:t>Motivace školy pro zapojení do projektu</a:t>
            </a:r>
            <a:endParaRPr lang="cs-CZ" sz="4000" b="1" spc="119">
              <a:solidFill>
                <a:schemeClr val="accent1">
                  <a:lumMod val="50000"/>
                </a:schemeClr>
              </a:solidFill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2559BAF-7C1E-6334-CD61-E231DFFE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FB0BDB-DA4F-105D-01FD-45C0D195884A}"/>
              </a:ext>
            </a:extLst>
          </p:cNvPr>
          <p:cNvSpPr txBox="1"/>
          <p:nvPr/>
        </p:nvSpPr>
        <p:spPr>
          <a:xfrm>
            <a:off x="267853" y="2410080"/>
            <a:ext cx="6622473" cy="2992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další způsob podpory žáků se ztíženými startovacími podmínkami/pomoc nad rámec již poskytnuté podpory</a:t>
            </a:r>
          </a:p>
          <a:p>
            <a:pPr lvl="0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podpora udržitelnosti, omezení plýtvání (</a:t>
            </a:r>
            <a:r>
              <a:rPr lang="cs-CZ" sz="2400" err="1">
                <a:solidFill>
                  <a:schemeClr val="accent1">
                    <a:lumMod val="50000"/>
                  </a:schemeClr>
                </a:solidFill>
              </a:rPr>
              <a:t>rekrabičky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, provařené jídlo nekončí v odpadu)</a:t>
            </a:r>
          </a:p>
          <a:p>
            <a:pPr lvl="0" algn="just">
              <a:lnSpc>
                <a:spcPct val="107000"/>
              </a:lnSpc>
            </a:pPr>
            <a:endParaRPr lang="cs-CZ" sz="200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cký objekt 3" descr="Zaškrtnutí se souvislou výplní">
            <a:extLst>
              <a:ext uri="{FF2B5EF4-FFF2-40B4-BE49-F238E27FC236}">
                <a16:creationId xmlns:a16="http://schemas.microsoft.com/office/drawing/2014/main" id="{F2803218-F0C4-9B82-FF4F-92BEED7A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3868" y="2217825"/>
            <a:ext cx="1358793" cy="1358793"/>
          </a:xfrm>
          <a:prstGeom prst="rect">
            <a:avLst/>
          </a:prstGeom>
        </p:spPr>
      </p:pic>
      <p:pic>
        <p:nvPicPr>
          <p:cNvPr id="12" name="Grafický objekt 11" descr="Recyklovat se souvislou výplní">
            <a:extLst>
              <a:ext uri="{FF2B5EF4-FFF2-40B4-BE49-F238E27FC236}">
                <a16:creationId xmlns:a16="http://schemas.microsoft.com/office/drawing/2014/main" id="{08C92F64-75A2-8836-F6F5-D837B5447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3868" y="3875313"/>
            <a:ext cx="1537469" cy="15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493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BA109-2A70-F0EE-9F14-A91AD33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3FF93AED-EA59-1EA1-1525-AA40AB0A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57070E-7A80-A046-6B06-5720F909767D}"/>
              </a:ext>
            </a:extLst>
          </p:cNvPr>
          <p:cNvSpPr txBox="1"/>
          <p:nvPr/>
        </p:nvSpPr>
        <p:spPr>
          <a:xfrm>
            <a:off x="3048000" y="2406162"/>
            <a:ext cx="6096000" cy="26550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Děkuji za pozornost</a:t>
            </a:r>
            <a:r>
              <a:rPr lang="cs-CZ" sz="3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Mgr. Stanislav Švejcar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ZŠ Litomyšl, Zámecká 496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1zs@litomysl.cz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cs-CZ" sz="3200" b="1">
                <a:solidFill>
                  <a:srgbClr val="4472C4">
                    <a:lumMod val="50000"/>
                  </a:srgbClr>
                </a:solidFill>
              </a:rPr>
              <a:t>www.1zslitomysl.cz</a:t>
            </a:r>
            <a:endParaRPr kumimoji="0" lang="cs-CZ" sz="32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8BBE971-D777-F504-AFF2-FBFAA758D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121" y="4991351"/>
            <a:ext cx="6325757" cy="1562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1151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endParaRPr lang="cs-CZ" sz="2800" b="1" i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cs-CZ" sz="2800" b="1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b="1" i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DĚKUJEME ZA POZORNOST!</a:t>
            </a:r>
          </a:p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integrace@mpsv.cz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0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Průběh realizace projektu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Údaje o struktuře podpořených osob – </a:t>
            </a: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potravinová pomoc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l"/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		(na základě údajů z referenčních týdnů)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83677B-0ED0-8CCF-0810-759D68B5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69" y="3182465"/>
            <a:ext cx="7443861" cy="3206774"/>
          </a:xfrm>
          <a:prstGeom prst="rect">
            <a:avLst/>
          </a:prstGeom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D7FE2BEC-C412-EF6A-221E-F1E5800C9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42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8BB56A39-6514-DDBC-A5EE-B26A8451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8">
            <a:extLst>
              <a:ext uri="{FF2B5EF4-FFF2-40B4-BE49-F238E27FC236}">
                <a16:creationId xmlns:a16="http://schemas.microsoft.com/office/drawing/2014/main" id="{9D535389-34C1-F72C-3AA4-13DE20AAC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435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MPSV ČR      ■       Na Poříčním právu 1/376      ■       128 00 Praha 2      ■       +420 950 191 111      ■       posta@mpsv.cz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C76C-0E3B-C985-D34A-782D5D5B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43386-86F5-11AF-73D1-D05A798D7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Průběh realizace projektu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C25085-691C-D0BE-48E9-0D80F23B5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Údaje o struktuře podpořených osob – </a:t>
            </a: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materiální pomoc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(na základě údajů z referenčních týdnů)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1E2040A-D4AA-476D-9499-47155CAE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AD47EB0C-75BA-A1A7-1111-2E719DAD8B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AB0B1EB4-82A2-FC2B-EB73-C7BB1A62B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180495"/>
              </p:ext>
            </p:extLst>
          </p:nvPr>
        </p:nvGraphicFramePr>
        <p:xfrm>
          <a:off x="2387586" y="3255264"/>
          <a:ext cx="7416824" cy="3083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13986">
                  <a:extLst>
                    <a:ext uri="{9D8B030D-6E8A-4147-A177-3AD203B41FA5}">
                      <a16:colId xmlns:a16="http://schemas.microsoft.com/office/drawing/2014/main" val="3992382637"/>
                    </a:ext>
                  </a:extLst>
                </a:gridCol>
                <a:gridCol w="1002838">
                  <a:extLst>
                    <a:ext uri="{9D8B030D-6E8A-4147-A177-3AD203B41FA5}">
                      <a16:colId xmlns:a16="http://schemas.microsoft.com/office/drawing/2014/main" val="1893712030"/>
                    </a:ext>
                  </a:extLst>
                </a:gridCol>
              </a:tblGrid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dětí mladších 18 let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33 %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95206021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Počet unikátně podpořených osob ve věku od 18 do 29 let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13 %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04387350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žen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39 %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0793176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osob ve věku 65 a více let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11 %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589519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osob se zdravotním postižením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08603030"/>
                  </a:ext>
                </a:extLst>
              </a:tr>
              <a:tr h="28553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státních příslušníků třetích zemí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9648612"/>
                  </a:ext>
                </a:extLst>
              </a:tr>
              <a:tr h="82234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osob zahraničního původu a osob, které náleží k menšinám (včetně </a:t>
                      </a:r>
                      <a:r>
                        <a:rPr lang="cs-CZ" sz="1600" u="none" strike="noStrike" err="1">
                          <a:effectLst/>
                        </a:rPr>
                        <a:t>marginalizovaných</a:t>
                      </a:r>
                      <a:r>
                        <a:rPr lang="cs-CZ" sz="1600" u="none" strike="noStrike">
                          <a:effectLst/>
                        </a:rPr>
                        <a:t> komunit, jako jsou Romové)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32 %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4403558"/>
                  </a:ext>
                </a:extLst>
              </a:tr>
              <a:tr h="54822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Počet unikátně podpořených bezdomovců nebo počet osob vyloučených z přístupu k bydlení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0347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2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04D07-70FD-767B-C6C2-3E1919714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0685C-5D67-6358-195F-E28676ADF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Sortiment nakupované pomoci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C44779-E3DC-09E8-0993-E70586A29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Potravinová pomoc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Trvanlivé potraviny (těstoviny, rýže, mouka, olej, cukr)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Konzervy a instantní výrobky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Dětská výživa a speciální potraviny</a:t>
            </a: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Hygienické potřeby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Osobní hygiena (mýdla, šampony, zubní pasty, vložky, plenky)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Prostředky na praní a čištění</a:t>
            </a: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Materiální pomoc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Základní domácí potřeby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Textil (deky, ložní prádlo, ručníky, obuv, oděvy)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Balíčky školních pomůcek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Outdoorové vybavení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23743236-A5FC-0211-80C6-61A8690B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FD1D4E91-EDD3-2BCD-BF55-A5E51FBA3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75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629F-EC6D-01E7-1C99-F45C797EA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2568A-943F-DB3C-7824-85D35C6B5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Sortiment dodávaných komodit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6BBB43-E564-8B52-6EEB-DEE7408FC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Není povinností odebírat všechny komodity, které jsou distribuovány (vždy záleží na aktuální potřebě partnerské organizace a jejich klientů)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Před každou objednávkou provádíme zjišťování konkrétních potřeb partnerských organizací, které nám vyplňují požadované počty kusů jednotlivých komodit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Smyslem je doplnit stávající možnosti partnerských organizací v oblastech, které nejsou pokryty dalšími zdroji (potraviny od supermarketů, výrobců, dárců, textil ze sbírek atd.)</a:t>
            </a:r>
          </a:p>
          <a:p>
            <a:pPr algn="l"/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7B844F21-CA0E-A1EF-2946-1974862D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EA8A7039-E760-5D32-9810-8888626AEC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6F6C-1614-F80B-663E-81ABD9730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6BB6B-3B12-D1E6-5F95-06745533F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Přehled uskutečněných závozů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A61C03-C581-9E2C-3053-6CC116CA5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>
            <a:normAutofit/>
          </a:bodyPr>
          <a:lstStyle/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11 vln závozů potravin: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10/2023 – 37 508 387,20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12/2023 – 24 925 060,06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 4-5/2024 – 32 847 328,96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6-7/2024 – 21 942 648,26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10/2024 – 26 708 932,14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12/2024 – 21 961 544,94 Kč vč. DPH</a:t>
            </a:r>
          </a:p>
          <a:p>
            <a:pPr algn="l"/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2CEAB0B9-7A53-0B62-E5E0-EE5B699D9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427F0C1A-FF9C-EF33-6CD3-7E45AD917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3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9AD2F-8494-D4FC-DF2B-9124990E8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A7481-FA98-6EF8-DA02-4DC86919B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Přehled uskutečněných závozů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01CC02-568F-90C6-4D80-41F2B22D7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7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(rozšířené bezlepkové potraviny – speciální závoz) – </a:t>
            </a:r>
          </a:p>
          <a:p>
            <a:pPr algn="l"/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2-4/2025 – 364 936,99 Kč vč. DPH</a:t>
            </a:r>
          </a:p>
          <a:p>
            <a:pPr marL="457200" indent="-457200" algn="l">
              <a:buFont typeface="+mj-lt"/>
              <a:buAutoNum type="arabicPeriod" startAt="8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4/2025 – 25 429 909,02 Kč vč. DPH</a:t>
            </a:r>
          </a:p>
          <a:p>
            <a:pPr marL="457200" indent="-457200" algn="l">
              <a:buFont typeface="+mj-lt"/>
              <a:buAutoNum type="arabicPeriod" startAt="8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6/2025 – 22 034 110,11 Kč vč. DPH</a:t>
            </a:r>
          </a:p>
          <a:p>
            <a:pPr marL="457200" indent="-457200" algn="l">
              <a:buFont typeface="+mj-lt"/>
              <a:buAutoNum type="arabicPeriod" startAt="8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8-9/2025 – 39 751 282,12 Kč vč. DPH</a:t>
            </a:r>
          </a:p>
          <a:p>
            <a:pPr marL="457200" indent="-457200" algn="l">
              <a:buFont typeface="+mj-lt"/>
              <a:buAutoNum type="arabicPeriod" startAt="8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10/2025 – 31 708 716,60 Kč vč. DPH (plánováno)</a:t>
            </a:r>
          </a:p>
          <a:p>
            <a:pPr marL="457200" indent="-457200" algn="l">
              <a:buFont typeface="+mj-lt"/>
              <a:buAutoNum type="arabicPeriod" startAt="8"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CELKEM: 285 311 354, 11 Kč vč. DPH</a:t>
            </a:r>
          </a:p>
          <a:p>
            <a:pPr algn="l"/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F0F71E1-9868-D583-1C38-0A33FE29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816C0190-8EE6-CD63-7FD1-19A95B323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70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2788-0E6B-BC36-1392-064DC58F6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D3D10-4069-85D2-6945-25A06BD4E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4468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Přehled uskutečněných závozů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4B7900-55FF-2FB5-B41D-D9FB14B03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5200"/>
            <a:ext cx="9144000" cy="4622800"/>
          </a:xfrm>
        </p:spPr>
        <p:txBody>
          <a:bodyPr>
            <a:normAutofit/>
          </a:bodyPr>
          <a:lstStyle/>
          <a:p>
            <a:pPr algn="l"/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4 vlny závozů hygienických potřeb: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1/2024 – 13 936 494,56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5-6/2024 – 19 533 594,41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 9-10/2024 – 12 041 360,40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 1-2/2025 – 8 204 261,78 Kč vč. DPH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závoz –  10/2025 – 15 253 001,24 Kč vč. DPH (plánováno)</a:t>
            </a:r>
          </a:p>
          <a:p>
            <a:pPr marL="457200" indent="-457200" algn="l">
              <a:buFont typeface="+mj-lt"/>
              <a:buAutoNum type="arabicPeriod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CELKEM: 68 919 440,21 Kč vč. DPH</a:t>
            </a:r>
          </a:p>
          <a:p>
            <a:pPr marL="457200" indent="-457200" algn="l">
              <a:buFont typeface="+mj-lt"/>
              <a:buAutoNum type="arabicPeriod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25983D75-1AAF-9FF3-6AC1-01BCD88D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Písmo, snímek obrazovky, Grafika">
            <a:extLst>
              <a:ext uri="{FF2B5EF4-FFF2-40B4-BE49-F238E27FC236}">
                <a16:creationId xmlns:a16="http://schemas.microsoft.com/office/drawing/2014/main" id="{9625FC76-80C5-57C7-231F-186C8EB484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961" y="956345"/>
            <a:ext cx="9462780" cy="590165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cs-CZ" sz="11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HARMONOGRAM:</a:t>
            </a:r>
            <a:r>
              <a:rPr lang="cs-CZ" sz="1100" b="1" kern="100" dirty="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 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9:00–9:10 Úvod do tématu, představení programu 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l">
              <a:lnSpc>
                <a:spcPct val="115000"/>
              </a:lnSpc>
            </a:pP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1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. 9:10–9:50 Bezplatné poskytování materiální a potravinové pomoci 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9:10–9:20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Jiří Bradáč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MPSV – Potravinová a materiální pomoc nejchudším osobám (POMPO)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9:20–9:40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Dana Růžičková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ředitelka Potravinové banky </a:t>
            </a:r>
            <a:r>
              <a:rPr lang="cs-CZ" sz="1100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Central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 – Potravinové banky, materiální pomoc, možnosti podpory</a:t>
            </a:r>
          </a:p>
          <a:p>
            <a:pPr algn="l">
              <a:lnSpc>
                <a:spcPct val="114999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9:40–9:50 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  Veronika </a:t>
            </a:r>
            <a:r>
              <a:rPr lang="cs-CZ" sz="1100" b="1" dirty="0" err="1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Kondrátová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, 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vedoucí OSVZ Benešov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  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– Potravinová banka Benešov</a:t>
            </a:r>
            <a:endParaRPr lang="cs-CZ" dirty="0" err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lvl="0" algn="l">
              <a:lnSpc>
                <a:spcPct val="115000"/>
              </a:lnSpc>
            </a:pP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2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. 9:50–10:20 Obědy do škol </a:t>
            </a:r>
          </a:p>
          <a:p>
            <a:pPr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9:50-10:00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Lukáš Hrabák, 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Lada Doktor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, 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S8 MPSV – úvod k tématu (základních souvislosti, financování MŠMT a MPSV) 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10:00-10:20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Vladimíra Pechanová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ředitelka MŠ a ZŠ Obrnice – zkušenosti z praxe </a:t>
            </a:r>
          </a:p>
          <a:p>
            <a:pPr lvl="0" algn="l">
              <a:lnSpc>
                <a:spcPct val="115000"/>
              </a:lnSpc>
            </a:pP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3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. 10:20–10:50 Snídaňové kluby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10:20-10:30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Eva Nováková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metodička pro podporu zřizovatelů, NPI – úvod do problematiky, představení Metodické příručky pro ZŠ 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10:30-10:50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Barbora Schneiderová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ředitelka ZŠ Bílina – zkušenosti z praxe</a:t>
            </a:r>
          </a:p>
          <a:p>
            <a:pPr lvl="0" algn="l">
              <a:lnSpc>
                <a:spcPct val="115000"/>
              </a:lnSpc>
            </a:pP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4. 10:50–11:30 Zachraň oběd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10:50–11:10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Denisa Rybářová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manažerka projektu Zachraň oběd – úvod do tématu, vysvětlení základních souvislostí a principů</a:t>
            </a:r>
          </a:p>
          <a:p>
            <a:pPr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11:10–11:20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Martin </a:t>
            </a:r>
            <a:r>
              <a:rPr lang="cs-CZ" sz="11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Reichelt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vedoucí oddělení rodinné politiky a národnostních menšin 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latin typeface="Calibri"/>
                <a:ea typeface="Times New Roman" panose="02020603050405020304" pitchFamily="18" charset="0"/>
                <a:cs typeface="Arial"/>
              </a:rPr>
              <a:t>úřadu MČ 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 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Praha 4 – právní aspekty spolupráce škol a projektu Zachraň oběd z 	pohledu zřizovatele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11:20–11:30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Lucie Matulová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ředitelka PJZŠ Horáčkova, Praha 4 – pilotní škola v projektu Zachraň oběd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11:30–11:40 	</a:t>
            </a:r>
            <a:r>
              <a:rPr lang="cs-CZ" sz="11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Stanislav Švejcar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, zástupce ředitele 1 ZŠ Zámecká, Litomyšl –Zachraň oběd prakticky – darování 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/>
              </a:rPr>
              <a:t>nevydaných</a:t>
            </a: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 porcí obědů konkrétní rodině</a:t>
            </a:r>
          </a:p>
          <a:p>
            <a:pPr lvl="0" algn="l">
              <a:lnSpc>
                <a:spcPct val="115000"/>
              </a:lnSpc>
            </a:pPr>
            <a:r>
              <a:rPr lang="cs-CZ" sz="11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/>
              </a:rPr>
              <a:t>11:40–12:00 	Dotazy, diskuze, závěr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endParaRPr lang="cs-CZ" sz="105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l">
              <a:lnSpc>
                <a:spcPct val="115000"/>
              </a:lnSpc>
              <a:spcAft>
                <a:spcPts val="600"/>
              </a:spcAft>
              <a:buAutoNum type="arabicPeriod" startAt="7"/>
            </a:pPr>
            <a:endParaRPr lang="cs-CZ" sz="180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9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0206"/>
            <a:ext cx="9144000" cy="52998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320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Děkuji za pozornost</a:t>
            </a:r>
            <a:endParaRPr lang="cs-CZ" sz="320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/>
              </a:rPr>
              <a:t>Ing.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Jiří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Bradáč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Odbor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 MPSV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jiri.bradac@mpsv.cz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Obsah obrázku logo, symbol, Písm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3E9136A4-63C9-09D2-AAE8-8B15DCF28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888" y="4354151"/>
            <a:ext cx="1828224" cy="16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03" y="3429000"/>
            <a:ext cx="3437671" cy="1494236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altLang="cs-CZ" sz="2800">
                <a:solidFill>
                  <a:schemeClr val="bg1"/>
                </a:solidFill>
              </a:rPr>
              <a:t>Dana Růžičková</a:t>
            </a:r>
          </a:p>
          <a:p>
            <a:pPr marR="0" lvl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>
              <a:solidFill>
                <a:srgbClr val="FFFFFF"/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402789C-A0C5-BE2E-26AE-636C81393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1104522"/>
          </a:xfrm>
        </p:spPr>
        <p:txBody>
          <a:bodyPr anchor="t"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Potravinové banky, materiální pomoc, možnosti podpory</a:t>
            </a:r>
          </a:p>
        </p:txBody>
      </p:sp>
      <p:pic>
        <p:nvPicPr>
          <p:cNvPr id="7" name="Obrázek 6" descr="Obsah obrázku text, Písmo, log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C50C88AE-670C-FF5D-4483-E8B4E89FC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494" y="3936982"/>
            <a:ext cx="2357635" cy="29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438" y="2002536"/>
            <a:ext cx="9449562" cy="43711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cs-CZ" sz="27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E4B8100-485C-35FB-2CDD-4B1499940787}"/>
              </a:ext>
            </a:extLst>
          </p:cNvPr>
          <p:cNvSpPr txBox="1"/>
          <p:nvPr/>
        </p:nvSpPr>
        <p:spPr>
          <a:xfrm>
            <a:off x="2910840" y="11009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i="0" u="none" strike="noStrike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jsou potravinové banky </a:t>
            </a:r>
            <a:endParaRPr lang="cs-CZ" sz="40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DE8CF0-4E58-C15A-E7AD-41D85855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560" y="2711883"/>
            <a:ext cx="7010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69C7A2-B314-9A5C-6185-5B688CA57B16}"/>
              </a:ext>
            </a:extLst>
          </p:cNvPr>
          <p:cNvSpPr txBox="1"/>
          <p:nvPr/>
        </p:nvSpPr>
        <p:spPr>
          <a:xfrm>
            <a:off x="1437894" y="2242990"/>
            <a:ext cx="6094476" cy="225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Od roku 1994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15 potravinových bank a LC v Praze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Jsme členy FEBA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1400 neziskových organizací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5000 dobrovolníků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marL="342900" indent="-342900" algn="l" rtl="0" fontAlgn="base">
              <a:lnSpc>
                <a:spcPts val="2471"/>
              </a:lnSpc>
              <a:buFont typeface="Wingdings" panose="05000000000000000000" pitchFamily="2" charset="2"/>
              <a:buChar char="Ø"/>
            </a:pPr>
            <a:r>
              <a:rPr lang="cs-CZ" sz="2000" b="0" i="0" u="none" strike="noStrike">
                <a:solidFill>
                  <a:schemeClr val="accent1">
                    <a:lumMod val="50000"/>
                  </a:schemeClr>
                </a:solidFill>
                <a:effectLst/>
              </a:rPr>
              <a:t>210 výdejních míst</a:t>
            </a:r>
            <a:r>
              <a:rPr lang="cs-CZ" sz="2000" b="0" i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</a:p>
          <a:p>
            <a:pPr algn="l" rtl="0" fontAlgn="base">
              <a:lnSpc>
                <a:spcPts val="1874"/>
              </a:lnSpc>
            </a:pP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73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5FA16-8740-8F41-EFF5-2FA752A8B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D2225-87B4-E161-5BD6-F99DE12C0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9134"/>
            <a:ext cx="9144000" cy="1389434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Obrat zachráněných potravin v tunách​</a:t>
            </a:r>
            <a:br>
              <a:rPr lang="pl-PL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2014 - 2024​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8063AD-2BF4-4B6F-0F88-FD643B0A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58568"/>
            <a:ext cx="9144000" cy="4115072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7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3550699-98DC-A0E4-B81C-A3AA29D35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F998FC-04B7-C11E-49B5-EE22372BB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52" y="2177443"/>
            <a:ext cx="7487695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9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186"/>
            <a:ext cx="9144000" cy="798716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Struktura darovaných potravin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3E14C47-E2D8-8950-7CA8-5994AB92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262" y="1977009"/>
            <a:ext cx="95154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28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62" y="940161"/>
            <a:ext cx="10515600" cy="93436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Jak to celé funguje? ​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512"/>
            <a:ext cx="5818632" cy="4538467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Potravinové banky každý den sváží neprodané potraviny z obchodů, od zemědělců, výrobců potravin, distributorů ve svém regionu. Potraviny tak zůstávají a pomáhají v regionu, kde jsou i zachráněny před likvidací a necestují nikam dále.  ​</a:t>
            </a:r>
          </a:p>
          <a:p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Zaměstnanci a dobrovolníci svezené dary roztřídí, doplní je o další položky ze skladových zásob (např. ze Sbírek potravin) a připraví je v požadovaném složení pro odběratelské organizace nebo balíčky do Výdejen potravin.​</a:t>
            </a:r>
          </a:p>
          <a:p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Potraviny se dostávají k lidem, kteří se nachází v nelehkých životních situacích např. osamělým seniorům, vícečetným rodinám, rodičům samoživitelům, lidem s handicapem či jinak sociálně znevýhodněným občanům. ​</a:t>
            </a:r>
            <a:endParaRPr lang="cs-CZ" sz="200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11E80DA9-9EB9-4696-AD2E-C1F75CA6BD19}"/>
              </a:ext>
            </a:extLst>
          </p:cNvPr>
          <p:cNvGrpSpPr/>
          <p:nvPr/>
        </p:nvGrpSpPr>
        <p:grpSpPr>
          <a:xfrm>
            <a:off x="6680462" y="1627631"/>
            <a:ext cx="4466074" cy="4607531"/>
            <a:chOff x="0" y="0"/>
            <a:chExt cx="1892526" cy="193541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4DD421F-691B-C1F9-3CDE-DF1412D0D986}"/>
                </a:ext>
              </a:extLst>
            </p:cNvPr>
            <p:cNvSpPr/>
            <p:nvPr/>
          </p:nvSpPr>
          <p:spPr>
            <a:xfrm>
              <a:off x="0" y="0"/>
              <a:ext cx="1892526" cy="1935418"/>
            </a:xfrm>
            <a:custGeom>
              <a:avLst/>
              <a:gdLst/>
              <a:ahLst/>
              <a:cxnLst/>
              <a:rect l="l" t="t" r="r" b="b"/>
              <a:pathLst>
                <a:path w="1892526" h="1935418">
                  <a:moveTo>
                    <a:pt x="0" y="0"/>
                  </a:moveTo>
                  <a:lnTo>
                    <a:pt x="1892526" y="0"/>
                  </a:lnTo>
                  <a:lnTo>
                    <a:pt x="1892526" y="1935418"/>
                  </a:lnTo>
                  <a:lnTo>
                    <a:pt x="0" y="1935418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77845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8148"/>
            <a:ext cx="9144000" cy="468343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Sbírky potravin ​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2B16540-88BB-3CF9-C64B-BD6EEB48177F}"/>
              </a:ext>
            </a:extLst>
          </p:cNvPr>
          <p:cNvSpPr txBox="1"/>
          <p:nvPr/>
        </p:nvSpPr>
        <p:spPr>
          <a:xfrm>
            <a:off x="603504" y="1728216"/>
            <a:ext cx="581558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​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od roku 2013​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2018 první online Sbírka potravin a zařazení položek drogerie​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od roku 2019 2x ročně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cca 16% podíl online a finančního darování na pokladnách​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zapojeno 5.100 dobrovolníků v zelených zástěrách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přes 2.600 sběrných míst v prodejnách obchodních řetězců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příští Sbírka potravin se koná v sobotu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​</a:t>
            </a: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8. listopadu 2025 – přijďte nás podpořit ​</a:t>
            </a:r>
          </a:p>
          <a:p>
            <a:endParaRPr lang="cs-CZ"/>
          </a:p>
          <a:p>
            <a:r>
              <a:rPr lang="cs-CZ"/>
              <a:t>​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DD049AAC-3CBD-C2A8-9BA3-E903D0367F20}"/>
              </a:ext>
            </a:extLst>
          </p:cNvPr>
          <p:cNvGrpSpPr/>
          <p:nvPr/>
        </p:nvGrpSpPr>
        <p:grpSpPr>
          <a:xfrm>
            <a:off x="6721311" y="1728216"/>
            <a:ext cx="4411745" cy="4521755"/>
            <a:chOff x="-28289" y="430871"/>
            <a:chExt cx="1892526" cy="193541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F30AFCC-EE6A-F198-C2E8-0C8D7B3E19EA}"/>
                </a:ext>
              </a:extLst>
            </p:cNvPr>
            <p:cNvSpPr/>
            <p:nvPr/>
          </p:nvSpPr>
          <p:spPr>
            <a:xfrm>
              <a:off x="-28289" y="430871"/>
              <a:ext cx="1892526" cy="1935418"/>
            </a:xfrm>
            <a:custGeom>
              <a:avLst/>
              <a:gdLst/>
              <a:ahLst/>
              <a:cxnLst/>
              <a:rect l="l" t="t" r="r" b="b"/>
              <a:pathLst>
                <a:path w="1892526" h="1935418">
                  <a:moveTo>
                    <a:pt x="0" y="0"/>
                  </a:moveTo>
                  <a:lnTo>
                    <a:pt x="1892526" y="0"/>
                  </a:lnTo>
                  <a:lnTo>
                    <a:pt x="1892526" y="1935418"/>
                  </a:lnTo>
                  <a:lnTo>
                    <a:pt x="0" y="1935418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59894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E927E681-61AA-3DD7-AA4D-138958026F55}"/>
              </a:ext>
            </a:extLst>
          </p:cNvPr>
          <p:cNvGrpSpPr/>
          <p:nvPr/>
        </p:nvGrpSpPr>
        <p:grpSpPr>
          <a:xfrm>
            <a:off x="7605543" y="1180665"/>
            <a:ext cx="4277883" cy="3972391"/>
            <a:chOff x="0" y="0"/>
            <a:chExt cx="1892526" cy="193541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15C834-E9A6-573A-2C76-3228417FFA6C}"/>
                </a:ext>
              </a:extLst>
            </p:cNvPr>
            <p:cNvSpPr/>
            <p:nvPr/>
          </p:nvSpPr>
          <p:spPr>
            <a:xfrm>
              <a:off x="0" y="0"/>
              <a:ext cx="1892526" cy="1935418"/>
            </a:xfrm>
            <a:custGeom>
              <a:avLst/>
              <a:gdLst/>
              <a:ahLst/>
              <a:cxnLst/>
              <a:rect l="l" t="t" r="r" b="b"/>
              <a:pathLst>
                <a:path w="1892526" h="1935418">
                  <a:moveTo>
                    <a:pt x="28636" y="0"/>
                  </a:moveTo>
                  <a:lnTo>
                    <a:pt x="1863890" y="0"/>
                  </a:lnTo>
                  <a:cubicBezTo>
                    <a:pt x="1871485" y="0"/>
                    <a:pt x="1878768" y="3017"/>
                    <a:pt x="1884139" y="8387"/>
                  </a:cubicBezTo>
                  <a:cubicBezTo>
                    <a:pt x="1889509" y="13758"/>
                    <a:pt x="1892526" y="21041"/>
                    <a:pt x="1892526" y="28636"/>
                  </a:cubicBezTo>
                  <a:lnTo>
                    <a:pt x="1892526" y="1906782"/>
                  </a:lnTo>
                  <a:cubicBezTo>
                    <a:pt x="1892526" y="1914376"/>
                    <a:pt x="1889509" y="1921660"/>
                    <a:pt x="1884139" y="1927030"/>
                  </a:cubicBezTo>
                  <a:cubicBezTo>
                    <a:pt x="1878768" y="1932401"/>
                    <a:pt x="1871485" y="1935418"/>
                    <a:pt x="1863890" y="1935418"/>
                  </a:cubicBezTo>
                  <a:lnTo>
                    <a:pt x="28636" y="1935418"/>
                  </a:lnTo>
                  <a:cubicBezTo>
                    <a:pt x="21041" y="1935418"/>
                    <a:pt x="13758" y="1932401"/>
                    <a:pt x="8387" y="1927030"/>
                  </a:cubicBezTo>
                  <a:cubicBezTo>
                    <a:pt x="3017" y="1921660"/>
                    <a:pt x="0" y="1914376"/>
                    <a:pt x="0" y="1906782"/>
                  </a:cubicBezTo>
                  <a:lnTo>
                    <a:pt x="0" y="28636"/>
                  </a:lnTo>
                  <a:cubicBezTo>
                    <a:pt x="0" y="21041"/>
                    <a:pt x="3017" y="13758"/>
                    <a:pt x="8387" y="8387"/>
                  </a:cubicBezTo>
                  <a:cubicBezTo>
                    <a:pt x="13758" y="3017"/>
                    <a:pt x="21041" y="0"/>
                    <a:pt x="28636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softEdge rad="127000"/>
            </a:effec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7289"/>
            <a:ext cx="9144000" cy="666750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accent1">
                    <a:lumMod val="50000"/>
                  </a:schemeClr>
                </a:solidFill>
              </a:rPr>
              <a:t>Sbírky potravin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CCD02E57-311B-9949-46AE-8EDFBCEBA820}"/>
              </a:ext>
            </a:extLst>
          </p:cNvPr>
          <p:cNvGrpSpPr/>
          <p:nvPr/>
        </p:nvGrpSpPr>
        <p:grpSpPr>
          <a:xfrm>
            <a:off x="3957058" y="2678349"/>
            <a:ext cx="4277883" cy="4179651"/>
            <a:chOff x="0" y="0"/>
            <a:chExt cx="1892526" cy="193541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EF7EF1B-AAD5-D31C-6F3F-83A82E84FBAC}"/>
                </a:ext>
              </a:extLst>
            </p:cNvPr>
            <p:cNvSpPr/>
            <p:nvPr/>
          </p:nvSpPr>
          <p:spPr>
            <a:xfrm>
              <a:off x="0" y="0"/>
              <a:ext cx="1892526" cy="1935418"/>
            </a:xfrm>
            <a:custGeom>
              <a:avLst/>
              <a:gdLst/>
              <a:ahLst/>
              <a:cxnLst/>
              <a:rect l="l" t="t" r="r" b="b"/>
              <a:pathLst>
                <a:path w="1892526" h="1935418">
                  <a:moveTo>
                    <a:pt x="28826" y="0"/>
                  </a:moveTo>
                  <a:lnTo>
                    <a:pt x="1863700" y="0"/>
                  </a:lnTo>
                  <a:cubicBezTo>
                    <a:pt x="1871345" y="0"/>
                    <a:pt x="1878677" y="3037"/>
                    <a:pt x="1884083" y="8443"/>
                  </a:cubicBezTo>
                  <a:cubicBezTo>
                    <a:pt x="1889489" y="13849"/>
                    <a:pt x="1892526" y="21181"/>
                    <a:pt x="1892526" y="28826"/>
                  </a:cubicBezTo>
                  <a:lnTo>
                    <a:pt x="1892526" y="1906591"/>
                  </a:lnTo>
                  <a:cubicBezTo>
                    <a:pt x="1892526" y="1914237"/>
                    <a:pt x="1889489" y="1921569"/>
                    <a:pt x="1884083" y="1926975"/>
                  </a:cubicBezTo>
                  <a:cubicBezTo>
                    <a:pt x="1878677" y="1932381"/>
                    <a:pt x="1871345" y="1935418"/>
                    <a:pt x="1863700" y="1935418"/>
                  </a:cubicBezTo>
                  <a:lnTo>
                    <a:pt x="28826" y="1935418"/>
                  </a:lnTo>
                  <a:cubicBezTo>
                    <a:pt x="21181" y="1935418"/>
                    <a:pt x="13849" y="1932381"/>
                    <a:pt x="8443" y="1926975"/>
                  </a:cubicBezTo>
                  <a:cubicBezTo>
                    <a:pt x="3037" y="1921569"/>
                    <a:pt x="0" y="1914237"/>
                    <a:pt x="0" y="1906591"/>
                  </a:cubicBezTo>
                  <a:lnTo>
                    <a:pt x="0" y="28826"/>
                  </a:lnTo>
                  <a:cubicBezTo>
                    <a:pt x="0" y="21181"/>
                    <a:pt x="3037" y="13849"/>
                    <a:pt x="8443" y="8443"/>
                  </a:cubicBezTo>
                  <a:cubicBezTo>
                    <a:pt x="13849" y="3037"/>
                    <a:pt x="21181" y="0"/>
                    <a:pt x="28826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softEdge rad="114300"/>
            </a:effec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84367E10-CB77-11AA-6BF4-DC30E068F181}"/>
              </a:ext>
            </a:extLst>
          </p:cNvPr>
          <p:cNvGrpSpPr/>
          <p:nvPr/>
        </p:nvGrpSpPr>
        <p:grpSpPr>
          <a:xfrm>
            <a:off x="308573" y="1180664"/>
            <a:ext cx="4004504" cy="3972392"/>
            <a:chOff x="0" y="0"/>
            <a:chExt cx="1892526" cy="1935418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F43D1C4E-A19D-F789-1D15-A0EB2D66BCCC}"/>
                </a:ext>
              </a:extLst>
            </p:cNvPr>
            <p:cNvSpPr/>
            <p:nvPr/>
          </p:nvSpPr>
          <p:spPr>
            <a:xfrm>
              <a:off x="0" y="0"/>
              <a:ext cx="1892526" cy="1935418"/>
            </a:xfrm>
            <a:custGeom>
              <a:avLst/>
              <a:gdLst/>
              <a:ahLst/>
              <a:cxnLst/>
              <a:rect l="l" t="t" r="r" b="b"/>
              <a:pathLst>
                <a:path w="1892526" h="1935418">
                  <a:moveTo>
                    <a:pt x="28826" y="0"/>
                  </a:moveTo>
                  <a:lnTo>
                    <a:pt x="1863700" y="0"/>
                  </a:lnTo>
                  <a:cubicBezTo>
                    <a:pt x="1871345" y="0"/>
                    <a:pt x="1878677" y="3037"/>
                    <a:pt x="1884083" y="8443"/>
                  </a:cubicBezTo>
                  <a:cubicBezTo>
                    <a:pt x="1889489" y="13849"/>
                    <a:pt x="1892526" y="21181"/>
                    <a:pt x="1892526" y="28826"/>
                  </a:cubicBezTo>
                  <a:lnTo>
                    <a:pt x="1892526" y="1906591"/>
                  </a:lnTo>
                  <a:cubicBezTo>
                    <a:pt x="1892526" y="1914237"/>
                    <a:pt x="1889489" y="1921569"/>
                    <a:pt x="1884083" y="1926975"/>
                  </a:cubicBezTo>
                  <a:cubicBezTo>
                    <a:pt x="1878677" y="1932381"/>
                    <a:pt x="1871345" y="1935418"/>
                    <a:pt x="1863700" y="1935418"/>
                  </a:cubicBezTo>
                  <a:lnTo>
                    <a:pt x="28826" y="1935418"/>
                  </a:lnTo>
                  <a:cubicBezTo>
                    <a:pt x="21181" y="1935418"/>
                    <a:pt x="13849" y="1932381"/>
                    <a:pt x="8443" y="1926975"/>
                  </a:cubicBezTo>
                  <a:cubicBezTo>
                    <a:pt x="3037" y="1921569"/>
                    <a:pt x="0" y="1914237"/>
                    <a:pt x="0" y="1906591"/>
                  </a:cubicBezTo>
                  <a:lnTo>
                    <a:pt x="0" y="28826"/>
                  </a:lnTo>
                  <a:cubicBezTo>
                    <a:pt x="0" y="21181"/>
                    <a:pt x="3037" y="13849"/>
                    <a:pt x="8443" y="8443"/>
                  </a:cubicBezTo>
                  <a:cubicBezTo>
                    <a:pt x="13849" y="3037"/>
                    <a:pt x="21181" y="0"/>
                    <a:pt x="28826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softEdge rad="127000"/>
            </a:effec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5969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7288"/>
            <a:ext cx="9144000" cy="752912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accent1">
                    <a:lumMod val="50000"/>
                  </a:schemeClr>
                </a:solidFill>
              </a:rPr>
              <a:t>Proč to vlastně děláme?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5376" y="3836537"/>
            <a:ext cx="6056376" cy="1210951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Odpad pro někoho může znamenat problém</a:t>
            </a:r>
          </a:p>
          <a:p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a pro druhého naději...</a:t>
            </a: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4A5794E7-0791-4C83-1E82-91CD4134B902}"/>
              </a:ext>
            </a:extLst>
          </p:cNvPr>
          <p:cNvSpPr/>
          <p:nvPr/>
        </p:nvSpPr>
        <p:spPr>
          <a:xfrm>
            <a:off x="775559" y="1699418"/>
            <a:ext cx="4261104" cy="5020056"/>
          </a:xfrm>
          <a:custGeom>
            <a:avLst/>
            <a:gdLst/>
            <a:ahLst/>
            <a:cxnLst/>
            <a:rect l="l" t="t" r="r" b="b"/>
            <a:pathLst>
              <a:path w="6288092" h="8384122">
                <a:moveTo>
                  <a:pt x="0" y="0"/>
                </a:moveTo>
                <a:lnTo>
                  <a:pt x="6288092" y="0"/>
                </a:lnTo>
                <a:lnTo>
                  <a:pt x="6288092" y="8384122"/>
                </a:lnTo>
                <a:lnTo>
                  <a:pt x="0" y="8384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190500"/>
          </a:effec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627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32C59BCB-5BAE-CF08-7B97-13A7B40ED218}"/>
              </a:ext>
            </a:extLst>
          </p:cNvPr>
          <p:cNvGrpSpPr/>
          <p:nvPr/>
        </p:nvGrpSpPr>
        <p:grpSpPr>
          <a:xfrm>
            <a:off x="368902" y="857372"/>
            <a:ext cx="5896303" cy="2913721"/>
            <a:chOff x="0" y="0"/>
            <a:chExt cx="1078951" cy="53287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8929737-8C85-EC64-2C4D-F5B37E22DB31}"/>
                </a:ext>
              </a:extLst>
            </p:cNvPr>
            <p:cNvSpPr/>
            <p:nvPr/>
          </p:nvSpPr>
          <p:spPr>
            <a:xfrm>
              <a:off x="0" y="0"/>
              <a:ext cx="1078951" cy="532877"/>
            </a:xfrm>
            <a:custGeom>
              <a:avLst/>
              <a:gdLst/>
              <a:ahLst/>
              <a:cxnLst/>
              <a:rect l="l" t="t" r="r" b="b"/>
              <a:pathLst>
                <a:path w="1078951" h="532877">
                  <a:moveTo>
                    <a:pt x="19266" y="0"/>
                  </a:moveTo>
                  <a:lnTo>
                    <a:pt x="1059685" y="0"/>
                  </a:lnTo>
                  <a:cubicBezTo>
                    <a:pt x="1070326" y="0"/>
                    <a:pt x="1078951" y="8626"/>
                    <a:pt x="1078951" y="19266"/>
                  </a:cubicBezTo>
                  <a:lnTo>
                    <a:pt x="1078951" y="513611"/>
                  </a:lnTo>
                  <a:cubicBezTo>
                    <a:pt x="1078951" y="524251"/>
                    <a:pt x="1070326" y="532877"/>
                    <a:pt x="1059685" y="532877"/>
                  </a:cubicBezTo>
                  <a:lnTo>
                    <a:pt x="19266" y="532877"/>
                  </a:lnTo>
                  <a:cubicBezTo>
                    <a:pt x="8626" y="532877"/>
                    <a:pt x="0" y="524251"/>
                    <a:pt x="0" y="513611"/>
                  </a:cubicBezTo>
                  <a:lnTo>
                    <a:pt x="0" y="19266"/>
                  </a:lnTo>
                  <a:cubicBezTo>
                    <a:pt x="0" y="8626"/>
                    <a:pt x="8626" y="0"/>
                    <a:pt x="19266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C68781A2-84A3-2E2D-9944-4751D8F0649D}"/>
              </a:ext>
            </a:extLst>
          </p:cNvPr>
          <p:cNvGrpSpPr/>
          <p:nvPr/>
        </p:nvGrpSpPr>
        <p:grpSpPr>
          <a:xfrm>
            <a:off x="358988" y="3835137"/>
            <a:ext cx="2892116" cy="2803520"/>
            <a:chOff x="0" y="0"/>
            <a:chExt cx="518054" cy="532877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2D6C600-B0F2-ABFF-6545-255AB6A4DD03}"/>
                </a:ext>
              </a:extLst>
            </p:cNvPr>
            <p:cNvSpPr/>
            <p:nvPr/>
          </p:nvSpPr>
          <p:spPr>
            <a:xfrm>
              <a:off x="0" y="0"/>
              <a:ext cx="518054" cy="532877"/>
            </a:xfrm>
            <a:custGeom>
              <a:avLst/>
              <a:gdLst/>
              <a:ahLst/>
              <a:cxnLst/>
              <a:rect l="l" t="t" r="r" b="b"/>
              <a:pathLst>
                <a:path w="518054" h="532877">
                  <a:moveTo>
                    <a:pt x="40125" y="0"/>
                  </a:moveTo>
                  <a:lnTo>
                    <a:pt x="477928" y="0"/>
                  </a:lnTo>
                  <a:cubicBezTo>
                    <a:pt x="488570" y="0"/>
                    <a:pt x="498776" y="4227"/>
                    <a:pt x="506301" y="11752"/>
                  </a:cubicBezTo>
                  <a:cubicBezTo>
                    <a:pt x="513826" y="19277"/>
                    <a:pt x="518054" y="29483"/>
                    <a:pt x="518054" y="40125"/>
                  </a:cubicBezTo>
                  <a:lnTo>
                    <a:pt x="518054" y="492752"/>
                  </a:lnTo>
                  <a:cubicBezTo>
                    <a:pt x="518054" y="503393"/>
                    <a:pt x="513826" y="513599"/>
                    <a:pt x="506301" y="521124"/>
                  </a:cubicBezTo>
                  <a:cubicBezTo>
                    <a:pt x="498776" y="528649"/>
                    <a:pt x="488570" y="532877"/>
                    <a:pt x="477928" y="532877"/>
                  </a:cubicBezTo>
                  <a:lnTo>
                    <a:pt x="40125" y="532877"/>
                  </a:lnTo>
                  <a:cubicBezTo>
                    <a:pt x="17965" y="532877"/>
                    <a:pt x="0" y="514912"/>
                    <a:pt x="0" y="492752"/>
                  </a:cubicBezTo>
                  <a:lnTo>
                    <a:pt x="0" y="40125"/>
                  </a:lnTo>
                  <a:cubicBezTo>
                    <a:pt x="0" y="29483"/>
                    <a:pt x="4227" y="19277"/>
                    <a:pt x="11752" y="11752"/>
                  </a:cubicBezTo>
                  <a:cubicBezTo>
                    <a:pt x="19277" y="4227"/>
                    <a:pt x="29483" y="0"/>
                    <a:pt x="40125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F04EB834-017D-D769-EE0B-67C427BACC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05" y="3835137"/>
            <a:ext cx="2778946" cy="2855290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3995F239-585E-8546-7205-B9CE1830079B}"/>
              </a:ext>
            </a:extLst>
          </p:cNvPr>
          <p:cNvGrpSpPr/>
          <p:nvPr/>
        </p:nvGrpSpPr>
        <p:grpSpPr>
          <a:xfrm>
            <a:off x="6481705" y="857371"/>
            <a:ext cx="5195287" cy="5781285"/>
            <a:chOff x="0" y="0"/>
            <a:chExt cx="518054" cy="631518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87EF783-0094-2D82-8A11-C737D0FDD3FB}"/>
                </a:ext>
              </a:extLst>
            </p:cNvPr>
            <p:cNvSpPr/>
            <p:nvPr/>
          </p:nvSpPr>
          <p:spPr>
            <a:xfrm>
              <a:off x="0" y="0"/>
              <a:ext cx="518054" cy="631518"/>
            </a:xfrm>
            <a:custGeom>
              <a:avLst/>
              <a:gdLst/>
              <a:ahLst/>
              <a:cxnLst/>
              <a:rect l="l" t="t" r="r" b="b"/>
              <a:pathLst>
                <a:path w="518054" h="631518">
                  <a:moveTo>
                    <a:pt x="23344" y="0"/>
                  </a:moveTo>
                  <a:lnTo>
                    <a:pt x="494710" y="0"/>
                  </a:lnTo>
                  <a:cubicBezTo>
                    <a:pt x="500901" y="0"/>
                    <a:pt x="506839" y="2459"/>
                    <a:pt x="511217" y="6837"/>
                  </a:cubicBezTo>
                  <a:cubicBezTo>
                    <a:pt x="515594" y="11215"/>
                    <a:pt x="518054" y="17152"/>
                    <a:pt x="518054" y="23344"/>
                  </a:cubicBezTo>
                  <a:lnTo>
                    <a:pt x="518054" y="608175"/>
                  </a:lnTo>
                  <a:cubicBezTo>
                    <a:pt x="518054" y="621067"/>
                    <a:pt x="507603" y="631518"/>
                    <a:pt x="494710" y="631518"/>
                  </a:cubicBezTo>
                  <a:lnTo>
                    <a:pt x="23344" y="631518"/>
                  </a:lnTo>
                  <a:cubicBezTo>
                    <a:pt x="10451" y="631518"/>
                    <a:pt x="0" y="621067"/>
                    <a:pt x="0" y="608175"/>
                  </a:cubicBezTo>
                  <a:lnTo>
                    <a:pt x="0" y="23344"/>
                  </a:lnTo>
                  <a:cubicBezTo>
                    <a:pt x="0" y="10451"/>
                    <a:pt x="10451" y="0"/>
                    <a:pt x="23344" y="0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1876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757237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Metodická podpora krajům a obcím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5613"/>
            <a:ext cx="9144000" cy="46751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MPSV – oddělení sociální integrace </a:t>
            </a:r>
            <a:r>
              <a:rPr lang="cs-CZ" sz="2400" kern="10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koordinuje a monitoruje realizaci Strategie sociálního začleňování a z ní vyplývajících Akčních plánů → </a:t>
            </a: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kontakt s terénem je pro nás důležitý.</a:t>
            </a:r>
            <a:endParaRPr lang="cs-CZ" sz="2400" kern="100">
              <a:solidFill>
                <a:schemeClr val="accent1">
                  <a:lumMod val="50000"/>
                </a:schemeClr>
              </a:solidFill>
              <a:effectLst/>
              <a:ea typeface="Calibri"/>
              <a:cs typeface="Times New Roman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Strategické dokumenty </a:t>
            </a:r>
            <a:r>
              <a:rPr lang="cs-CZ" sz="2400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zastřešující v ČR hlavní oblasti sociálního začleňování jsou: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Strategie sociálního začleňování 2021–2030</a:t>
            </a:r>
            <a:r>
              <a:rPr lang="cs-CZ" sz="2400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 schválená usnesením vlády ČR </a:t>
            </a:r>
            <a:endParaRPr lang="cs-CZ" kern="10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č. 55 ze dne 20. ledna 2020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Akční plán 2024–2026</a:t>
            </a:r>
            <a:r>
              <a:rPr lang="cs-CZ" sz="2400" b="1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 </a:t>
            </a:r>
            <a:r>
              <a:rPr lang="cs-CZ" sz="2400" kern="10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Strategie sociálního začleňování 2021–2030 schválený vládou ČR usnesením č. 8 ze dne 3. ledna 2024 (vždy na období tří let, obsahuje soubor opatření, jejichž realizace vede k naplnění cílů Strategie).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400" kern="10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13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5" y="946995"/>
            <a:ext cx="5022289" cy="10920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4000" b="1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Počet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 </a:t>
            </a:r>
            <a:r>
              <a:rPr lang="pl-PL" sz="4000" b="1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podpořených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 </a:t>
            </a:r>
            <a:r>
              <a:rPr lang="pl-PL" sz="4000" b="1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osob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 2016–2024</a:t>
            </a:r>
          </a:p>
          <a:p>
            <a:endParaRPr lang="cs-CZ" sz="2000"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ext, snímek obrazovky, Písm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DA489424-4900-5EEE-AE5E-181C72D85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04" y="2039008"/>
            <a:ext cx="9075942" cy="43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9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A923-78FF-A64E-C6E7-63E2F375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2BAF5D6C-D428-817F-D827-0D12C435D79B}"/>
              </a:ext>
            </a:extLst>
          </p:cNvPr>
          <p:cNvSpPr/>
          <p:nvPr/>
        </p:nvSpPr>
        <p:spPr>
          <a:xfrm>
            <a:off x="783020" y="1779636"/>
            <a:ext cx="10625960" cy="4977780"/>
          </a:xfrm>
          <a:custGeom>
            <a:avLst/>
            <a:gdLst/>
            <a:ahLst/>
            <a:cxnLst/>
            <a:rect l="l" t="t" r="r" b="b"/>
            <a:pathLst>
              <a:path w="18430019" h="12141999">
                <a:moveTo>
                  <a:pt x="0" y="0"/>
                </a:moveTo>
                <a:lnTo>
                  <a:pt x="18430019" y="0"/>
                </a:lnTo>
                <a:lnTo>
                  <a:pt x="18430019" y="12141999"/>
                </a:lnTo>
                <a:lnTo>
                  <a:pt x="0" y="1214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C19EEA1F-C009-3E8D-E0DE-EA4869A7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270AE3C3-063B-6007-7EAF-C8331B485967}"/>
              </a:ext>
            </a:extLst>
          </p:cNvPr>
          <p:cNvGrpSpPr/>
          <p:nvPr/>
        </p:nvGrpSpPr>
        <p:grpSpPr>
          <a:xfrm>
            <a:off x="783020" y="379879"/>
            <a:ext cx="10625960" cy="3344570"/>
            <a:chOff x="-20671" y="-38100"/>
            <a:chExt cx="5020319" cy="175174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BEC2FEC-6C76-502F-B4D2-9D74F636E1EF}"/>
                </a:ext>
              </a:extLst>
            </p:cNvPr>
            <p:cNvSpPr/>
            <p:nvPr/>
          </p:nvSpPr>
          <p:spPr>
            <a:xfrm>
              <a:off x="-20671" y="139008"/>
              <a:ext cx="5020319" cy="1574632"/>
            </a:xfrm>
            <a:custGeom>
              <a:avLst/>
              <a:gdLst/>
              <a:ahLst/>
              <a:cxnLst/>
              <a:rect l="l" t="t" r="r" b="b"/>
              <a:pathLst>
                <a:path w="4999648" h="1713640">
                  <a:moveTo>
                    <a:pt x="0" y="0"/>
                  </a:moveTo>
                  <a:lnTo>
                    <a:pt x="4999648" y="0"/>
                  </a:lnTo>
                  <a:lnTo>
                    <a:pt x="4999648" y="1713640"/>
                  </a:lnTo>
                  <a:lnTo>
                    <a:pt x="0" y="1713640"/>
                  </a:lnTo>
                  <a:close/>
                </a:path>
              </a:pathLst>
            </a:custGeom>
            <a:solidFill>
              <a:srgbClr val="0A6E2A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44FCE15-816B-F4F5-2B5C-38F39B3DE29C}"/>
                </a:ext>
              </a:extLst>
            </p:cNvPr>
            <p:cNvSpPr txBox="1"/>
            <p:nvPr/>
          </p:nvSpPr>
          <p:spPr>
            <a:xfrm>
              <a:off x="0" y="-38100"/>
              <a:ext cx="4999648" cy="1751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461D50A-E0FB-32E9-38BE-F2C1A4832D3D}"/>
              </a:ext>
            </a:extLst>
          </p:cNvPr>
          <p:cNvSpPr txBox="1"/>
          <p:nvPr/>
        </p:nvSpPr>
        <p:spPr>
          <a:xfrm>
            <a:off x="945931" y="2698014"/>
            <a:ext cx="3541986" cy="102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7582"/>
              </a:lnSpc>
            </a:pPr>
            <a:r>
              <a:rPr lang="cs-CZ" sz="6000" b="1">
                <a:solidFill>
                  <a:srgbClr val="FFFFFF"/>
                </a:solidFill>
                <a:ea typeface="Bw Modelica Bold"/>
                <a:cs typeface="Bw Modelica Bold"/>
                <a:sym typeface="Bw Modelica Bold"/>
              </a:rPr>
              <a:t>Výdejny</a:t>
            </a:r>
            <a:r>
              <a:rPr lang="cs-CZ" sz="1800" b="1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771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F11F9-B5D5-98CE-E220-A366039A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8EA0A64-8B07-48E7-74DB-796C4E7D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339" y="946994"/>
            <a:ext cx="11004330" cy="13547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potravin v číslech </a:t>
            </a:r>
          </a:p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(od </a:t>
            </a:r>
            <a:r>
              <a:rPr lang="pl-PL" sz="4000" b="1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začátku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/>
              </a:rPr>
              <a:t> projektu 1. 7. 2023 do 17. 9. 2025) </a:t>
            </a:r>
            <a:endParaRPr lang="pl-PL" sz="4000" b="1">
              <a:solidFill>
                <a:schemeClr val="accent1">
                  <a:lumMod val="50000"/>
                </a:schemeClr>
              </a:solidFill>
              <a:latin typeface="+mj-lt"/>
              <a:ea typeface="Calibri Light"/>
              <a:cs typeface="Arial"/>
            </a:endParaRPr>
          </a:p>
          <a:p>
            <a:endParaRPr lang="pl-PL" sz="4000" b="1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Arial" panose="020B0604020202020204" pitchFamily="34" charset="0"/>
            </a:endParaRPr>
          </a:p>
          <a:p>
            <a:endParaRPr lang="cs-CZ" sz="2000"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C5AAE810-9997-669D-3DDE-69B91587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072CAE0-0818-A74E-70A3-9A949EC77052}"/>
              </a:ext>
            </a:extLst>
          </p:cNvPr>
          <p:cNvSpPr txBox="1"/>
          <p:nvPr/>
        </p:nvSpPr>
        <p:spPr>
          <a:xfrm>
            <a:off x="493986" y="2409662"/>
            <a:ext cx="6947338" cy="33393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44 327 unikátně podpořených osob​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5 500 unikátně podpořených dětí do 6 let​</a:t>
            </a:r>
            <a:endParaRPr lang="cs-CZ" sz="25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5 000 unikátně podpořených dětí od 7–17 let​</a:t>
            </a:r>
            <a:endParaRPr lang="cs-CZ" sz="25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676 000 rozdaných balíčků​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210 výdejních míst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20 000 podpořených samoživitelek a seniorů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500">
                <a:solidFill>
                  <a:schemeClr val="accent1">
                    <a:lumMod val="50000"/>
                  </a:schemeClr>
                </a:solidFill>
              </a:rPr>
              <a:t>financování 3 mil. EUR na 3 roky</a:t>
            </a:r>
            <a:endParaRPr lang="cs-CZ" sz="25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/>
          </a:p>
          <a:p>
            <a:r>
              <a:rPr lang="cs-CZ"/>
              <a:t>​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BA07D88-BF49-463C-2755-1ED70953BCAD}"/>
              </a:ext>
            </a:extLst>
          </p:cNvPr>
          <p:cNvSpPr/>
          <p:nvPr/>
        </p:nvSpPr>
        <p:spPr>
          <a:xfrm>
            <a:off x="8144379" y="2368277"/>
            <a:ext cx="3626069" cy="4264378"/>
          </a:xfrm>
          <a:custGeom>
            <a:avLst/>
            <a:gdLst/>
            <a:ahLst/>
            <a:cxnLst/>
            <a:rect l="l" t="t" r="r" b="b"/>
            <a:pathLst>
              <a:path w="7379216" h="9173471">
                <a:moveTo>
                  <a:pt x="0" y="0"/>
                </a:moveTo>
                <a:lnTo>
                  <a:pt x="7379216" y="0"/>
                </a:lnTo>
                <a:lnTo>
                  <a:pt x="7379216" y="9173471"/>
                </a:lnTo>
                <a:lnTo>
                  <a:pt x="0" y="917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softEdge rad="139700"/>
          </a:effectLst>
        </p:spPr>
        <p:txBody>
          <a:bodyPr/>
          <a:lstStyle/>
          <a:p>
            <a:endParaRPr lang="cs-CZ"/>
          </a:p>
        </p:txBody>
      </p:sp>
      <p:pic>
        <p:nvPicPr>
          <p:cNvPr id="10" name="Obrázek 9" descr="Obsah obrázku Písmo, Elektricky modrá, modrá, logo&#10;&#10;Obsah generovaný pomocí AI může být nesprávný.">
            <a:extLst>
              <a:ext uri="{FF2B5EF4-FFF2-40B4-BE49-F238E27FC236}">
                <a16:creationId xmlns:a16="http://schemas.microsoft.com/office/drawing/2014/main" id="{2AFF6FBE-50E0-9184-3B53-6ACB3257F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86" y="5556681"/>
            <a:ext cx="3752850" cy="1131743"/>
          </a:xfrm>
          <a:prstGeom prst="rect">
            <a:avLst/>
          </a:prstGeom>
          <a:ln>
            <a:noFill/>
          </a:ln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id="{46C74834-937D-7D24-0485-21E38CECA6DA}"/>
              </a:ext>
            </a:extLst>
          </p:cNvPr>
          <p:cNvGrpSpPr/>
          <p:nvPr/>
        </p:nvGrpSpPr>
        <p:grpSpPr>
          <a:xfrm>
            <a:off x="4395195" y="5556681"/>
            <a:ext cx="3707056" cy="1063046"/>
            <a:chOff x="540271" y="-1997"/>
            <a:chExt cx="766811" cy="219893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8D8731F-5599-5E79-615E-C3B090D99D0E}"/>
                </a:ext>
              </a:extLst>
            </p:cNvPr>
            <p:cNvSpPr/>
            <p:nvPr/>
          </p:nvSpPr>
          <p:spPr>
            <a:xfrm rot="21576000">
              <a:off x="540271" y="-1997"/>
              <a:ext cx="766811" cy="219893"/>
            </a:xfrm>
            <a:custGeom>
              <a:avLst/>
              <a:gdLst/>
              <a:ahLst/>
              <a:cxnLst/>
              <a:rect l="l" t="t" r="r" b="b"/>
              <a:pathLst>
                <a:path w="1308454" h="338109">
                  <a:moveTo>
                    <a:pt x="31566" y="55"/>
                  </a:moveTo>
                  <a:lnTo>
                    <a:pt x="1279188" y="8765"/>
                  </a:lnTo>
                  <a:cubicBezTo>
                    <a:pt x="1286990" y="8820"/>
                    <a:pt x="1294451" y="11971"/>
                    <a:pt x="1299929" y="17526"/>
                  </a:cubicBezTo>
                  <a:cubicBezTo>
                    <a:pt x="1305408" y="23082"/>
                    <a:pt x="1308455" y="30586"/>
                    <a:pt x="1308400" y="38388"/>
                  </a:cubicBezTo>
                  <a:lnTo>
                    <a:pt x="1306512" y="308843"/>
                  </a:lnTo>
                  <a:cubicBezTo>
                    <a:pt x="1306458" y="316645"/>
                    <a:pt x="1303306" y="324106"/>
                    <a:pt x="1297751" y="329584"/>
                  </a:cubicBezTo>
                  <a:cubicBezTo>
                    <a:pt x="1292196" y="335062"/>
                    <a:pt x="1284691" y="338109"/>
                    <a:pt x="1276890" y="338055"/>
                  </a:cubicBezTo>
                  <a:lnTo>
                    <a:pt x="29267" y="329345"/>
                  </a:lnTo>
                  <a:cubicBezTo>
                    <a:pt x="21465" y="329290"/>
                    <a:pt x="14004" y="326139"/>
                    <a:pt x="8526" y="320583"/>
                  </a:cubicBezTo>
                  <a:cubicBezTo>
                    <a:pt x="3047" y="315028"/>
                    <a:pt x="0" y="307524"/>
                    <a:pt x="55" y="299722"/>
                  </a:cubicBezTo>
                  <a:lnTo>
                    <a:pt x="1943" y="29267"/>
                  </a:lnTo>
                  <a:cubicBezTo>
                    <a:pt x="1997" y="21465"/>
                    <a:pt x="5149" y="14004"/>
                    <a:pt x="10704" y="8526"/>
                  </a:cubicBezTo>
                  <a:cubicBezTo>
                    <a:pt x="16260" y="3048"/>
                    <a:pt x="23764" y="0"/>
                    <a:pt x="31566" y="55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54868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1809-5333-1321-273D-FB9552D4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60F4C-C7CC-F1F9-B497-F21F0C64A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21" y="946995"/>
            <a:ext cx="10520855" cy="1092013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– jak to vlastně funguje? </a:t>
            </a:r>
            <a:endParaRPr lang="cs-CZ" sz="2000"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BD1868C-0B53-1478-77A1-91BFFE4A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6D0F06-70DC-1782-CC4D-18D06D1FBD79}"/>
              </a:ext>
            </a:extLst>
          </p:cNvPr>
          <p:cNvSpPr txBox="1"/>
          <p:nvPr/>
        </p:nvSpPr>
        <p:spPr>
          <a:xfrm>
            <a:off x="451945" y="1861966"/>
            <a:ext cx="6873765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Partner projektu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pro zajištění sociální práce s klientem, který s námi bude mít podepsané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Memorandum o spolupráci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 (nejčastěji města/obce), bude v rámci sociálního šetření vyhledávat lidi, kteří potravinovou pomoc potřebují. Prakticky pak v rámci projektu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spolupracujeme se sociálními pracovníky měst a obcí.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Memorandum o spolupráci schvaluje rada města a podepisuje starosta.</a:t>
            </a: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Rozhodování o nároku: 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sociální pracovníci měst a obcí rozhodují o nároku na potravinovou pomoc příp. sociální pracovník partnerské neziskové organizace. </a:t>
            </a:r>
          </a:p>
        </p:txBody>
      </p:sp>
      <p:pic>
        <p:nvPicPr>
          <p:cNvPr id="9" name="Obrázek 8" descr="Obsah obrázku boty, venku, oblečení, budova">
            <a:extLst>
              <a:ext uri="{FF2B5EF4-FFF2-40B4-BE49-F238E27FC236}">
                <a16:creationId xmlns:a16="http://schemas.microsoft.com/office/drawing/2014/main" id="{63F9D237-9488-89C8-B65D-6E7862B2E2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52408" y="2173626"/>
            <a:ext cx="5113283" cy="390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9364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E3B8-E8A1-57CC-9A8D-EC6A5866C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86FE96D-B576-1575-19BE-4D5CD83C8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52" y="946995"/>
            <a:ext cx="10520855" cy="1092013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– jak to vlastně funguje? </a:t>
            </a:r>
            <a:endParaRPr lang="cs-CZ" sz="2000"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248258B-64C0-020C-9423-27CAD855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558E50-DF83-9EF4-0AA4-9563D968EF35}"/>
              </a:ext>
            </a:extLst>
          </p:cNvPr>
          <p:cNvSpPr txBox="1"/>
          <p:nvPr/>
        </p:nvSpPr>
        <p:spPr>
          <a:xfrm>
            <a:off x="483476" y="1814223"/>
            <a:ext cx="1085718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Typy výdejen: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výdejny potravinové pomoci fungují jako mobilní pojízdné výdejny, kamenné výdejny nebo jako závozy balíčků/tašek přímo na adresu. </a:t>
            </a:r>
            <a:endParaRPr lang="cs-CZ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9E15B4-FAA9-C427-F86A-1428AB281942}"/>
              </a:ext>
            </a:extLst>
          </p:cNvPr>
          <p:cNvSpPr txBox="1"/>
          <p:nvPr/>
        </p:nvSpPr>
        <p:spPr>
          <a:xfrm>
            <a:off x="483477" y="2753642"/>
            <a:ext cx="11330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Cílové skupiny: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pomoc je určena rodičům samoživitelům, vícečetným rodinám, dětem a mladistvým v nepříznivé životní situaci, seniorům, invalidům a osobám sociálně vyloučeným či osobám ohrožených chudobou.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E0B0FA-FA40-33FD-5FE9-4AD9FDC80A32}"/>
              </a:ext>
            </a:extLst>
          </p:cNvPr>
          <p:cNvSpPr txBox="1"/>
          <p:nvPr/>
        </p:nvSpPr>
        <p:spPr>
          <a:xfrm>
            <a:off x="483476" y="4062393"/>
            <a:ext cx="11535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Dostupnost pomoci: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nejčastěji je potravinová pomoc vydávána pravidelně na předem určených místech na základě doporučení od sociálního pracovníka. </a:t>
            </a:r>
          </a:p>
        </p:txBody>
      </p:sp>
      <p:pic>
        <p:nvPicPr>
          <p:cNvPr id="13" name="Obrázek 12" descr="Obsah obrázku text, Písmo, snímek obrazovky, Grafika">
            <a:extLst>
              <a:ext uri="{FF2B5EF4-FFF2-40B4-BE49-F238E27FC236}">
                <a16:creationId xmlns:a16="http://schemas.microsoft.com/office/drawing/2014/main" id="{358A8877-AA8C-7F35-EFD6-9CB6C12CDC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099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43488-AB0E-A293-3953-2C8E56D9C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4887B0E-EA24-40EE-1169-3B25F5433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52" y="946996"/>
            <a:ext cx="10520855" cy="659174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– online aplikace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E3DA797-0409-FE70-7152-B6617A30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B04F4FA-E292-F830-8627-DBE644059C80}"/>
              </a:ext>
            </a:extLst>
          </p:cNvPr>
          <p:cNvSpPr txBox="1"/>
          <p:nvPr/>
        </p:nvSpPr>
        <p:spPr>
          <a:xfrm>
            <a:off x="399394" y="1734207"/>
            <a:ext cx="59593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Data o potřebných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 si se sociálními pracovníky předáváme pomocí online aplikace, do které SP zadávají údaje o klientovi, aby potravinová a materiální pomoc byla cílená a efektivní. Aplikace sleduje termíny výdeje potravinové pomoci a informuje nás, kdy klient dorazí pro odběr pomoci.</a:t>
            </a:r>
          </a:p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Sociální pracovník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předá podpořeným lidem voucher (papírová/elektronická forma).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Potravinová a materiální pomoc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je pak vydána na základě předloženého voucheru naším distributorem potravinové pomoci. </a:t>
            </a:r>
          </a:p>
        </p:txBody>
      </p:sp>
      <p:pic>
        <p:nvPicPr>
          <p:cNvPr id="16" name="Zástupný obsah 4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59B37622-AC27-15B4-1D7A-FC34EE7EBA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978" y="2389988"/>
            <a:ext cx="2159876" cy="2903502"/>
          </a:xfrm>
          <a:prstGeom prst="rect">
            <a:avLst/>
          </a:prstGeom>
        </p:spPr>
      </p:pic>
      <p:pic>
        <p:nvPicPr>
          <p:cNvPr id="17" name="Zástupný obsah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11D32848-92D2-5286-5E33-D6A60D9CF0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528" y="2389988"/>
            <a:ext cx="2739637" cy="2981209"/>
          </a:xfrm>
          <a:prstGeom prst="rect">
            <a:avLst/>
          </a:prstGeom>
        </p:spPr>
      </p:pic>
      <p:pic>
        <p:nvPicPr>
          <p:cNvPr id="19" name="Obrázek 18" descr="Obsah obrázku text, Písmo, snímek obrazovky, Grafika">
            <a:extLst>
              <a:ext uri="{FF2B5EF4-FFF2-40B4-BE49-F238E27FC236}">
                <a16:creationId xmlns:a16="http://schemas.microsoft.com/office/drawing/2014/main" id="{269E43C1-AB37-AF6F-C570-EF06CEE6F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2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99DD6-2BA0-4D41-4B67-688390F0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C0224B70-FB49-447C-209D-35C5911AE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52" y="946996"/>
            <a:ext cx="10520855" cy="659174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– složení a distribuce pomoci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80A2250-383D-224B-925B-8AFF2326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382D189-378B-DC3F-24C2-5CBF4A9B9B12}"/>
              </a:ext>
            </a:extLst>
          </p:cNvPr>
          <p:cNvSpPr txBox="1"/>
          <p:nvPr/>
        </p:nvSpPr>
        <p:spPr>
          <a:xfrm>
            <a:off x="311911" y="1829645"/>
            <a:ext cx="11131944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Balíček pomoci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(papírové tašky) je složený z 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trvanlivých potravin,  čerstvých potravin a základní drogerie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 (případně </a:t>
            </a:r>
            <a:r>
              <a:rPr lang="cs-CZ" sz="2400" err="1">
                <a:solidFill>
                  <a:schemeClr val="accent1">
                    <a:lumMod val="50000"/>
                  </a:schemeClr>
                </a:solidFill>
              </a:rPr>
              <a:t>nonfood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 položek), tzn. že každý podpořený dostává jednorázově 2–3 tašky pomoci. </a:t>
            </a: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Potravinové balíčky doplňujeme v případě potřeby a životní situace klienta také o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drogistické zboží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(kojenecké mléko, pleny, prací prostředky, produkty osobní hygieny, čistící prostředky, ručníky). </a:t>
            </a: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Pro speciální svátky a události chystáme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tematické  balíčky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– vánoční, velikonoční, na Den dětí apod. 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 sz="2000">
              <a:solidFill>
                <a:srgbClr val="000000"/>
              </a:solidFill>
            </a:endParaRPr>
          </a:p>
          <a:p>
            <a:r>
              <a:rPr lang="cs-CZ" sz="2400">
                <a:solidFill>
                  <a:srgbClr val="166E08"/>
                </a:solidFill>
                <a:latin typeface="Arial"/>
                <a:cs typeface="Arial"/>
              </a:rPr>
              <a:t> </a:t>
            </a:r>
            <a:endParaRPr lang="en-US" sz="2199">
              <a:solidFill>
                <a:srgbClr val="000000"/>
              </a:solidFill>
              <a:latin typeface="Bw Modelica"/>
              <a:ea typeface="Bw Modelica"/>
              <a:cs typeface="Bw Modelica"/>
              <a:sym typeface="Bw Modelica"/>
            </a:endParaRPr>
          </a:p>
        </p:txBody>
      </p:sp>
      <p:pic>
        <p:nvPicPr>
          <p:cNvPr id="8" name="Obrázek 7" descr="Obsah obrázku text, Písmo, snímek obrazovky, Grafika">
            <a:extLst>
              <a:ext uri="{FF2B5EF4-FFF2-40B4-BE49-F238E27FC236}">
                <a16:creationId xmlns:a16="http://schemas.microsoft.com/office/drawing/2014/main" id="{8DF4C401-B0B1-719D-360A-296A3269C2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0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22819-C881-5968-68CD-B9FD8F4C6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5499719-18CC-F4E4-3E69-4EB03F143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52" y="946996"/>
            <a:ext cx="10520855" cy="659174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Projekt Výdejny – složení a distribuce pomoci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B7163B2-7378-8163-E6FB-71360EE9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0D56BC1-EC09-CCED-600A-0546FB249F55}"/>
              </a:ext>
            </a:extLst>
          </p:cNvPr>
          <p:cNvSpPr txBox="1"/>
          <p:nvPr/>
        </p:nvSpPr>
        <p:spPr>
          <a:xfrm>
            <a:off x="311911" y="1829645"/>
            <a:ext cx="6947788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 den výdeje přistavíme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dodávku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mobilní Výdejnu potravin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na předem určené místo a v předem domluveném časovém okně vydáváme na základě předloženého voucheru balíčky potravinové a materiální pomoci. </a:t>
            </a:r>
          </a:p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V případě kamenné výdejny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jsme ve smluveném čase přítomni ve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Výdejně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. Závozy potravin přímo na adresu probíhají dle domluvy s podpořenou osobou (tento model distribuce je minoritní). </a:t>
            </a:r>
          </a:p>
          <a:p>
            <a:endParaRPr lang="cs-CZ" sz="2400" b="1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000">
              <a:solidFill>
                <a:srgbClr val="000000"/>
              </a:solidFill>
            </a:endParaRPr>
          </a:p>
          <a:p>
            <a:r>
              <a:rPr lang="cs-CZ" sz="2400">
                <a:solidFill>
                  <a:srgbClr val="166E08"/>
                </a:solidFill>
                <a:latin typeface="Arial"/>
                <a:cs typeface="Arial"/>
              </a:rPr>
              <a:t> </a:t>
            </a:r>
            <a:endParaRPr lang="en-US" sz="2199">
              <a:solidFill>
                <a:srgbClr val="000000"/>
              </a:solidFill>
              <a:latin typeface="Bw Modelica"/>
              <a:ea typeface="Bw Modelica"/>
              <a:cs typeface="Bw Modelica"/>
              <a:sym typeface="Bw Modelica"/>
            </a:endParaRPr>
          </a:p>
        </p:txBody>
      </p:sp>
      <p:pic>
        <p:nvPicPr>
          <p:cNvPr id="2" name="Zástupný obsah 4" descr="Obsah obrázku interiér, krabice, Balení a označování, lepenka&#10;&#10;Popis byl vytvořen automaticky">
            <a:extLst>
              <a:ext uri="{FF2B5EF4-FFF2-40B4-BE49-F238E27FC236}">
                <a16:creationId xmlns:a16="http://schemas.microsoft.com/office/drawing/2014/main" id="{980D74D4-C8C2-D1A3-E798-5FDD0D205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2"/>
          <a:stretch/>
        </p:blipFill>
        <p:spPr>
          <a:xfrm rot="5400000">
            <a:off x="7291559" y="1712939"/>
            <a:ext cx="4536156" cy="432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ext, Písmo, snímek obrazovky, Grafika">
            <a:extLst>
              <a:ext uri="{FF2B5EF4-FFF2-40B4-BE49-F238E27FC236}">
                <a16:creationId xmlns:a16="http://schemas.microsoft.com/office/drawing/2014/main" id="{ACFEBC5E-8A71-F043-6CBD-1EEEAFE143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81" y="-102332"/>
            <a:ext cx="2911835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5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AC66E-0486-5583-367F-65C3AA18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D210EE76-CAA7-EACF-CFEA-F918D54D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Obsah obrázku auto, Motorové vozidlo, venku, zavazadlový prostor&#10;&#10;Popis byl vytvořen automaticky">
            <a:extLst>
              <a:ext uri="{FF2B5EF4-FFF2-40B4-BE49-F238E27FC236}">
                <a16:creationId xmlns:a16="http://schemas.microsoft.com/office/drawing/2014/main" id="{1BCDDC7A-0416-D95F-7135-72C90ED78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11539" y="1044594"/>
            <a:ext cx="3419896" cy="290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F2C2F07-896C-4D2E-779A-AEE7370CFF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106" y="4080566"/>
            <a:ext cx="3995057" cy="2839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boty, území, Zavazadla a tašky, osoba&#10;&#10;Popis byl vytvořen automaticky">
            <a:extLst>
              <a:ext uri="{FF2B5EF4-FFF2-40B4-BE49-F238E27FC236}">
                <a16:creationId xmlns:a16="http://schemas.microsoft.com/office/drawing/2014/main" id="{85C637FE-F743-A473-58C0-06C4DFA4BE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63836" y="1131854"/>
            <a:ext cx="3720821" cy="279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osoba, oblečení, Lidská tvář, interiér&#10;&#10;Popis byl vytvořen automaticky">
            <a:extLst>
              <a:ext uri="{FF2B5EF4-FFF2-40B4-BE49-F238E27FC236}">
                <a16:creationId xmlns:a16="http://schemas.microsoft.com/office/drawing/2014/main" id="{4B70251D-DDF0-9FFE-22E1-D3FAC90D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6"/>
          <a:stretch/>
        </p:blipFill>
        <p:spPr>
          <a:xfrm>
            <a:off x="6338990" y="4325688"/>
            <a:ext cx="3570514" cy="253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716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AC66E-0486-5583-367F-65C3AA18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ED4A273D-3854-690B-C9D7-79A16ABAE29E}"/>
              </a:ext>
            </a:extLst>
          </p:cNvPr>
          <p:cNvSpPr/>
          <p:nvPr/>
        </p:nvSpPr>
        <p:spPr>
          <a:xfrm>
            <a:off x="206830" y="733431"/>
            <a:ext cx="11985170" cy="3851434"/>
          </a:xfrm>
          <a:custGeom>
            <a:avLst/>
            <a:gdLst/>
            <a:ahLst/>
            <a:cxnLst/>
            <a:rect l="l" t="t" r="r" b="b"/>
            <a:pathLst>
              <a:path w="2847670" h="993074">
                <a:moveTo>
                  <a:pt x="0" y="0"/>
                </a:moveTo>
                <a:lnTo>
                  <a:pt x="2847670" y="0"/>
                </a:lnTo>
                <a:lnTo>
                  <a:pt x="2847670" y="993074"/>
                </a:lnTo>
                <a:lnTo>
                  <a:pt x="0" y="993074"/>
                </a:lnTo>
                <a:close/>
              </a:path>
            </a:pathLst>
          </a:custGeom>
          <a:blipFill dpi="0" rotWithShape="1">
            <a:blip r:embed="rId3" cstate="screen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rgbClr val="000000"/>
            </a:outerShdw>
            <a:reflection endPos="65000" dist="50800" dir="5400000" sy="-100000" algn="bl" rotWithShape="0"/>
          </a:effectLst>
        </p:spPr>
        <p:txBody>
          <a:bodyPr/>
          <a:lstStyle/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210EE76-CAA7-EACF-CFEA-F918D54D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037CE091-650B-1972-BE7D-1C069810953D}"/>
              </a:ext>
            </a:extLst>
          </p:cNvPr>
          <p:cNvSpPr/>
          <p:nvPr/>
        </p:nvSpPr>
        <p:spPr>
          <a:xfrm>
            <a:off x="206830" y="3429000"/>
            <a:ext cx="11985170" cy="3359728"/>
          </a:xfrm>
          <a:custGeom>
            <a:avLst/>
            <a:gdLst/>
            <a:ahLst/>
            <a:cxnLst/>
            <a:rect l="l" t="t" r="r" b="b"/>
            <a:pathLst>
              <a:path w="4816592" h="1264416">
                <a:moveTo>
                  <a:pt x="0" y="0"/>
                </a:moveTo>
                <a:lnTo>
                  <a:pt x="4816592" y="0"/>
                </a:lnTo>
                <a:lnTo>
                  <a:pt x="4816592" y="1264416"/>
                </a:lnTo>
                <a:lnTo>
                  <a:pt x="0" y="1264416"/>
                </a:lnTo>
                <a:close/>
              </a:path>
            </a:pathLst>
          </a:custGeom>
          <a:solidFill>
            <a:srgbClr val="0A6E2A"/>
          </a:solidFill>
        </p:spPr>
        <p:txBody>
          <a:bodyPr lIns="91440" tIns="45720" rIns="91440" bIns="45720" anchor="t"/>
          <a:lstStyle/>
          <a:p>
            <a:pPr algn="ctr">
              <a:lnSpc>
                <a:spcPts val="4483"/>
              </a:lnSpc>
            </a:pPr>
            <a:r>
              <a:rPr lang="en-US" sz="3200" b="1">
                <a:solidFill>
                  <a:schemeClr val="bg1"/>
                </a:solidFill>
                <a:ea typeface="Bw Modelica Bold"/>
                <a:cs typeface="Bw Modelica Bold"/>
                <a:sym typeface="Bw Modelica Bold"/>
              </a:rPr>
              <a:t>Dana Růžičková</a:t>
            </a:r>
          </a:p>
          <a:p>
            <a:pPr algn="ctr">
              <a:lnSpc>
                <a:spcPts val="4483"/>
              </a:lnSpc>
              <a:spcBef>
                <a:spcPct val="0"/>
              </a:spcBef>
            </a:pPr>
            <a:r>
              <a:rPr lang="cs-CZ" sz="3200">
                <a:solidFill>
                  <a:schemeClr val="bg1"/>
                </a:solidFill>
                <a:ea typeface="Bw Modelica"/>
                <a:cs typeface="Bw Modelica"/>
                <a:sym typeface="Bw Modelica"/>
              </a:rPr>
              <a:t>Česká federace potravinových bank, z. s.</a:t>
            </a:r>
            <a:r>
              <a:rPr lang="en-US" sz="3200">
                <a:solidFill>
                  <a:schemeClr val="bg1"/>
                </a:solidFill>
                <a:ea typeface="Bw Modelica"/>
                <a:cs typeface="Bw Modelica"/>
                <a:sym typeface="Bw Modelica"/>
              </a:rPr>
              <a:t>​</a:t>
            </a:r>
            <a:endParaRPr lang="en-US" sz="3200">
              <a:solidFill>
                <a:schemeClr val="bg1"/>
              </a:solidFill>
              <a:ea typeface="Bw Modelica"/>
              <a:cs typeface="Bw Modelica"/>
            </a:endParaRPr>
          </a:p>
          <a:p>
            <a:pPr>
              <a:lnSpc>
                <a:spcPts val="3489"/>
              </a:lnSpc>
            </a:pPr>
            <a:endParaRPr lang="cs-CZ" sz="3200">
              <a:solidFill>
                <a:schemeClr val="bg1"/>
              </a:solidFill>
              <a:ea typeface="Bw Modelica"/>
              <a:cs typeface="Bw Modelica"/>
              <a:sym typeface="Bw Modelica"/>
            </a:endParaRPr>
          </a:p>
          <a:p>
            <a:pPr>
              <a:lnSpc>
                <a:spcPts val="3489"/>
              </a:lnSpc>
            </a:pPr>
            <a:r>
              <a:rPr lang="cs-CZ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	</a:t>
            </a:r>
            <a:r>
              <a:rPr lang="en-US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@potravinovebanky​</a:t>
            </a:r>
          </a:p>
          <a:p>
            <a:pPr>
              <a:lnSpc>
                <a:spcPts val="3489"/>
              </a:lnSpc>
            </a:pPr>
            <a:r>
              <a:rPr lang="cs-CZ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	</a:t>
            </a:r>
            <a:r>
              <a:rPr lang="en-US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info@potravinovabanka.cz​</a:t>
            </a:r>
          </a:p>
          <a:p>
            <a:pPr>
              <a:lnSpc>
                <a:spcPts val="3489"/>
              </a:lnSpc>
            </a:pPr>
            <a:r>
              <a:rPr lang="cs-CZ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	</a:t>
            </a:r>
            <a:r>
              <a:rPr lang="en-US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www.potravinovebanky.cz</a:t>
            </a:r>
            <a:endParaRPr lang="cs-CZ" sz="2400"/>
          </a:p>
          <a:p>
            <a:pPr>
              <a:lnSpc>
                <a:spcPts val="3489"/>
              </a:lnSpc>
            </a:pPr>
            <a:endParaRPr lang="cs-CZ" sz="2400">
              <a:solidFill>
                <a:srgbClr val="FFFFFF"/>
              </a:solidFill>
              <a:ea typeface="Bw Modelica"/>
              <a:cs typeface="Bw Modelica"/>
              <a:sym typeface="Bw Modelica"/>
            </a:endParaRPr>
          </a:p>
          <a:p>
            <a:pPr>
              <a:lnSpc>
                <a:spcPts val="3489"/>
              </a:lnSpc>
            </a:pPr>
            <a:r>
              <a:rPr lang="cs-CZ" sz="2400">
                <a:solidFill>
                  <a:srgbClr val="FFFFFF"/>
                </a:solidFill>
                <a:ea typeface="Bw Modelica"/>
                <a:cs typeface="Bw Modelica"/>
                <a:sym typeface="Bw Modelica"/>
              </a:rPr>
              <a:t>        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AC942B8B-65B3-B05B-9E45-D0752B13A2B1}"/>
              </a:ext>
            </a:extLst>
          </p:cNvPr>
          <p:cNvSpPr/>
          <p:nvPr/>
        </p:nvSpPr>
        <p:spPr>
          <a:xfrm>
            <a:off x="7500257" y="5203371"/>
            <a:ext cx="3869871" cy="1061358"/>
          </a:xfrm>
          <a:custGeom>
            <a:avLst/>
            <a:gdLst/>
            <a:ahLst/>
            <a:cxnLst/>
            <a:rect l="l" t="t" r="r" b="b"/>
            <a:pathLst>
              <a:path w="2805582" h="716486">
                <a:moveTo>
                  <a:pt x="0" y="0"/>
                </a:moveTo>
                <a:lnTo>
                  <a:pt x="2805582" y="0"/>
                </a:lnTo>
                <a:lnTo>
                  <a:pt x="2805582" y="716486"/>
                </a:lnTo>
                <a:lnTo>
                  <a:pt x="0" y="716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19E4401-442B-E5F0-B21A-3870801C2003}"/>
              </a:ext>
            </a:extLst>
          </p:cNvPr>
          <p:cNvSpPr/>
          <p:nvPr/>
        </p:nvSpPr>
        <p:spPr>
          <a:xfrm>
            <a:off x="565824" y="5108864"/>
            <a:ext cx="370233" cy="372945"/>
          </a:xfrm>
          <a:custGeom>
            <a:avLst/>
            <a:gdLst/>
            <a:ahLst/>
            <a:cxnLst/>
            <a:rect l="l" t="t" r="r" b="b"/>
            <a:pathLst>
              <a:path w="370233" h="372945">
                <a:moveTo>
                  <a:pt x="0" y="0"/>
                </a:moveTo>
                <a:lnTo>
                  <a:pt x="370233" y="0"/>
                </a:lnTo>
                <a:lnTo>
                  <a:pt x="370233" y="372945"/>
                </a:lnTo>
                <a:lnTo>
                  <a:pt x="0" y="372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2489B8F2-37F3-0C00-5AA5-269A613885DA}"/>
              </a:ext>
            </a:extLst>
          </p:cNvPr>
          <p:cNvSpPr/>
          <p:nvPr/>
        </p:nvSpPr>
        <p:spPr>
          <a:xfrm>
            <a:off x="554133" y="5583903"/>
            <a:ext cx="393614" cy="393614"/>
          </a:xfrm>
          <a:custGeom>
            <a:avLst/>
            <a:gdLst/>
            <a:ahLst/>
            <a:cxnLst/>
            <a:rect l="l" t="t" r="r" b="b"/>
            <a:pathLst>
              <a:path w="393614" h="393614">
                <a:moveTo>
                  <a:pt x="0" y="0"/>
                </a:moveTo>
                <a:lnTo>
                  <a:pt x="393614" y="0"/>
                </a:lnTo>
                <a:lnTo>
                  <a:pt x="393614" y="393614"/>
                </a:lnTo>
                <a:lnTo>
                  <a:pt x="0" y="393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B7CC2D1-57E9-17F7-C79C-A8FD526ADCFA}"/>
              </a:ext>
            </a:extLst>
          </p:cNvPr>
          <p:cNvSpPr/>
          <p:nvPr/>
        </p:nvSpPr>
        <p:spPr>
          <a:xfrm>
            <a:off x="565824" y="6079612"/>
            <a:ext cx="370233" cy="370233"/>
          </a:xfrm>
          <a:custGeom>
            <a:avLst/>
            <a:gdLst/>
            <a:ahLst/>
            <a:cxnLst/>
            <a:rect l="l" t="t" r="r" b="b"/>
            <a:pathLst>
              <a:path w="370233" h="370233">
                <a:moveTo>
                  <a:pt x="0" y="0"/>
                </a:moveTo>
                <a:lnTo>
                  <a:pt x="370233" y="0"/>
                </a:lnTo>
                <a:lnTo>
                  <a:pt x="370233" y="370233"/>
                </a:lnTo>
                <a:lnTo>
                  <a:pt x="0" y="370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89C08-A0C1-6DE4-942C-C30CC6717A94}"/>
              </a:ext>
            </a:extLst>
          </p:cNvPr>
          <p:cNvSpPr txBox="1"/>
          <p:nvPr/>
        </p:nvSpPr>
        <p:spPr>
          <a:xfrm>
            <a:off x="2832538" y="2113208"/>
            <a:ext cx="7010399" cy="633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83"/>
              </a:lnSpc>
            </a:pPr>
            <a:r>
              <a:rPr lang="cs-CZ" sz="3200" b="1">
                <a:solidFill>
                  <a:schemeClr val="accent1">
                    <a:lumMod val="50000"/>
                  </a:schemeClr>
                </a:solidFill>
                <a:ea typeface="Bw Modelica Bold"/>
                <a:cs typeface="Bw Modelica Bold"/>
                <a:sym typeface="Bw Modelica Bold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04343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167" y="2258568"/>
            <a:ext cx="9355666" cy="2615863"/>
          </a:xfrm>
        </p:spPr>
        <p:txBody>
          <a:bodyPr>
            <a:normAutofit fontScale="90000"/>
          </a:bodyPr>
          <a:lstStyle/>
          <a:p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3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Podpora bezplatného stravování dětí ve školách: nástroje, zkušenosti, inspirace</a:t>
            </a:r>
            <a:br>
              <a:rPr lang="cs-CZ" altLang="cs-CZ" sz="40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23. 9. 2025</a:t>
            </a:r>
            <a:br>
              <a:rPr lang="cs-CZ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00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302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687649"/>
          </a:xfrm>
        </p:spPr>
        <p:txBody>
          <a:bodyPr anchor="t"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Potravinová banka Benešov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03" y="3429000"/>
            <a:ext cx="3437671" cy="1494236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altLang="cs-CZ" sz="2800">
                <a:solidFill>
                  <a:schemeClr val="bg1"/>
                </a:solidFill>
              </a:rPr>
              <a:t>Veronika </a:t>
            </a:r>
            <a:r>
              <a:rPr lang="cs-CZ" altLang="cs-CZ" sz="2800" err="1">
                <a:solidFill>
                  <a:schemeClr val="bg1"/>
                </a:solidFill>
              </a:rPr>
              <a:t>Kondrátová</a:t>
            </a:r>
            <a:endParaRPr lang="cs-CZ" sz="2800">
              <a:solidFill>
                <a:srgbClr val="FFFFFF"/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12C9ABE-0468-5D75-A86D-E17E49FF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541" y="5972859"/>
            <a:ext cx="3152557" cy="8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71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4067"/>
            <a:ext cx="9144000" cy="801772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Potravinová banka Benešov</a:t>
            </a:r>
            <a:endParaRPr lang="cs-CZ" sz="40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8339"/>
            <a:ext cx="9144000" cy="4760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proč je téma potravinové pomoci pro nás důležité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kdo je cílovou skupinou </a:t>
            </a: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(občané v krizových situacích, lidé ohrožení sociálním vyloučením)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základní východisko: </a:t>
            </a: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potravinová pomoc = součást sociální ochrany a prevence krizí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4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900"/>
            <a:ext cx="9144000" cy="845045"/>
          </a:xfrm>
        </p:spPr>
        <p:txBody>
          <a:bodyPr>
            <a:noAutofit/>
          </a:bodyPr>
          <a:lstStyle/>
          <a:p>
            <a:br>
              <a:rPr lang="cs-CZ" sz="400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Potravinová pomoc v krizových situacích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4202"/>
            <a:ext cx="9144000" cy="4736323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metodické ukotvení </a:t>
            </a: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(odkaz na metodiku úřadu)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kdo může pomoc čerpat </a:t>
            </a: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(např. osoby v náhlé krizové situaci – ztráta bydlení, domácí násilí, živelná událost)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probíhá posouzení a schválení výdeje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typická forma pomoci: </a:t>
            </a:r>
            <a:r>
              <a:rPr kumimoji="0" lang="cs-CZ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balíček základních potravin + drogerie, krátkodobé překlenutí situace.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679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0511"/>
            <a:ext cx="9144000" cy="769689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Mobilní potravinová banka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3961"/>
            <a:ext cx="9144000" cy="493045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princip fungování v Benešově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sz="2800" b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zapojení registrovaných sociálních služeb: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služby doporučují klienty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úřad výdej eviduje a administruje i doporučuje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sz="2800" b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cílová skupina: domácnosti v dlouhodobé sociální nouzi, rodiny s dětmi, senioři, osoby s duševním onemocnění aj.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667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Spolupráce a role jednotlivých aktérů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5838"/>
            <a:ext cx="9144000" cy="4542014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600" b="1">
                <a:solidFill>
                  <a:schemeClr val="accent1">
                    <a:lumMod val="50000"/>
                  </a:schemeClr>
                </a:solidFill>
              </a:rPr>
              <a:t>úřad </a:t>
            </a:r>
            <a:r>
              <a:rPr lang="cs-CZ" sz="2600">
                <a:solidFill>
                  <a:schemeClr val="accent1">
                    <a:lumMod val="50000"/>
                  </a:schemeClr>
                </a:solidFill>
              </a:rPr>
              <a:t>– metodické vedení, administrativa, evidence výdeje, koordinace, doporučení klientů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cs-CZ" sz="2600" b="1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600" b="1">
                <a:solidFill>
                  <a:schemeClr val="accent1">
                    <a:lumMod val="50000"/>
                  </a:schemeClr>
                </a:solidFill>
              </a:rPr>
              <a:t>sociální služby </a:t>
            </a:r>
            <a:r>
              <a:rPr lang="cs-CZ" sz="2600">
                <a:solidFill>
                  <a:schemeClr val="accent1">
                    <a:lumMod val="50000"/>
                  </a:schemeClr>
                </a:solidFill>
              </a:rPr>
              <a:t>– doporučení klientů, práce s nimi (řešení příčin nouze)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cs-CZ" sz="2600" b="1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600" b="1">
                <a:solidFill>
                  <a:schemeClr val="accent1">
                    <a:lumMod val="50000"/>
                  </a:schemeClr>
                </a:solidFill>
              </a:rPr>
              <a:t>potravinová banka / dárci </a:t>
            </a:r>
            <a:r>
              <a:rPr lang="cs-CZ" sz="2600">
                <a:solidFill>
                  <a:schemeClr val="accent1">
                    <a:lumMod val="50000"/>
                  </a:schemeClr>
                </a:solidFill>
              </a:rPr>
              <a:t>– zdroj potravin a materiální pomoci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cs-CZ" sz="260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600" b="1">
                <a:solidFill>
                  <a:schemeClr val="accent1">
                    <a:lumMod val="50000"/>
                  </a:schemeClr>
                </a:solidFill>
              </a:rPr>
              <a:t>občané </a:t>
            </a:r>
            <a:r>
              <a:rPr lang="cs-CZ" sz="2600">
                <a:solidFill>
                  <a:schemeClr val="accent1">
                    <a:lumMod val="50000"/>
                  </a:schemeClr>
                </a:solidFill>
              </a:rPr>
              <a:t>– zapojení do sbírek, dobrovolnictví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07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5677"/>
            <a:ext cx="9144000" cy="744523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Přínosy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02964"/>
            <a:ext cx="9144000" cy="4832059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pro klienty 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– okamžitá pomoc v nouzi, možnost stabilizace situace, propojení na další pomoc / mobilní potravinová pomoc – další stupeň stabilizace situace klienta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pro služby 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– nástroj motivace a podpory klientů, doplněk sociální práce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pro město / společnost 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– prevence bezdomovectví a zadlužování, omezení zdravotních rizik, posílení solidarity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13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3829"/>
            <a:ext cx="9869214" cy="885700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sv-SE" sz="4000" b="1">
                <a:solidFill>
                  <a:schemeClr val="accent1">
                    <a:lumMod val="50000"/>
                  </a:schemeClr>
                </a:solidFill>
              </a:rPr>
              <a:t>tatistika / praxe u mobilní potravinové banky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94" y="1818291"/>
            <a:ext cx="9999406" cy="4756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počet vydaných balíčků (ročně – cca 1800, měsíčně – cca 160)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nejčastější cílové skupiny (rodiny, senioři, osoby s duševním onemocněním)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spolupracující služby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l"/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cs-CZ" sz="320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58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03" y="1036912"/>
            <a:ext cx="11067393" cy="983373"/>
          </a:xfrm>
        </p:spPr>
        <p:txBody>
          <a:bodyPr>
            <a:noAutofit/>
          </a:bodyPr>
          <a:lstStyle/>
          <a:p>
            <a:pPr algn="ctr"/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Výzvy a limity – krizová pomoc a mobilní potravinová pomoc</a:t>
            </a:r>
            <a:br>
              <a:rPr lang="cs-CZ" sz="3600" b="1">
                <a:solidFill>
                  <a:schemeClr val="accent1">
                    <a:lumMod val="50000"/>
                  </a:schemeClr>
                </a:solidFill>
              </a:rPr>
            </a:br>
            <a:endParaRPr lang="cs-CZ" sz="3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8A053A8-3AAB-1C2F-BB36-877A1899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0447"/>
            <a:ext cx="10515600" cy="395249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potřeba dostatečných zdrojů (zásoby, financování a organizace logistiky)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riziko zneužívání pomoci – nutnost provázat s prací služeb</a:t>
            </a:r>
          </a:p>
          <a:p>
            <a:pPr>
              <a:buFont typeface="Wingdings" panose="05000000000000000000" pitchFamily="2" charset="2"/>
              <a:buChar char="Ø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nutnost koordinace a komunikace mezi všemi aktéry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622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413D-3828-2A2A-E17B-DE9DC6BB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938"/>
            <a:ext cx="10515600" cy="666750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600" b="1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</a:br>
            <a:r>
              <a:rPr lang="cs-CZ" b="1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Závěr</a:t>
            </a:r>
            <a:br>
              <a:rPr lang="cs-CZ" sz="3600" b="1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</a:br>
            <a:endParaRPr lang="en-US">
              <a:solidFill>
                <a:schemeClr val="accent1">
                  <a:lumMod val="50000"/>
                </a:schemeClr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2AA8CEA5-D690-3A58-858C-A26FD0FD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508E66-28DE-6DED-82FF-1637B44E8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potravinová pomoc = není jen „rozdávání jídla“, ale nástroj sociální prevence</a:t>
            </a:r>
          </a:p>
          <a:p>
            <a:pPr marL="0" indent="0">
              <a:buNone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funguje jen díky spolupráci úřadu, služeb, potravinové banky/dárců a    komunity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84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</a:t>
            </a:r>
          </a:p>
          <a:p>
            <a:pPr marL="0" indent="0" algn="ctr">
              <a:buNone/>
            </a:pPr>
            <a:endParaRPr lang="cs-CZ" sz="32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Mgr. Veronika </a:t>
            </a:r>
            <a:r>
              <a:rPr lang="cs-CZ" sz="3200" err="1">
                <a:solidFill>
                  <a:schemeClr val="accent1">
                    <a:lumMod val="50000"/>
                  </a:schemeClr>
                </a:solidFill>
              </a:rPr>
              <a:t>Kondrátová</a:t>
            </a:r>
            <a:endParaRPr lang="cs-CZ" sz="320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Vedoucí OSVZ</a:t>
            </a:r>
          </a:p>
          <a:p>
            <a:pPr marL="0" indent="0" algn="ctr">
              <a:buNone/>
            </a:pPr>
            <a:r>
              <a:rPr lang="cs-CZ" sz="3200" err="1">
                <a:solidFill>
                  <a:schemeClr val="accent1">
                    <a:lumMod val="50000"/>
                  </a:schemeClr>
                </a:solidFill>
              </a:rPr>
              <a:t>MěÚ</a:t>
            </a:r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 Benešov 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D89B1AE-2CFA-7760-92E3-34AF8B40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099" y="5412789"/>
            <a:ext cx="3152557" cy="8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1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023" y="668682"/>
            <a:ext cx="10152633" cy="1278990"/>
          </a:xfrm>
        </p:spPr>
        <p:txBody>
          <a:bodyPr>
            <a:noAutofit/>
          </a:bodyPr>
          <a:lstStyle/>
          <a:p>
            <a:r>
              <a:rPr lang="cs-CZ" sz="3600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Podpora bezplatného stravování dětí ve školách: nástroje, zkušenosti, inspirace</a:t>
            </a:r>
            <a:endParaRPr lang="cs-CZ" altLang="cs-CZ" sz="3600" b="1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097" y="2054732"/>
            <a:ext cx="9901806" cy="4278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cs-CZ" b="1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buFont typeface="Wingdings" panose="020B0604020202020204" pitchFamily="34" charset="0"/>
              <a:buChar char="ü"/>
            </a:pP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6A9C0B4-0291-6088-8142-1312E92FF31B}"/>
              </a:ext>
            </a:extLst>
          </p:cNvPr>
          <p:cNvSpPr txBox="1"/>
          <p:nvPr/>
        </p:nvSpPr>
        <p:spPr>
          <a:xfrm>
            <a:off x="1143000" y="2181225"/>
            <a:ext cx="892492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Význam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školního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stravování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:</a:t>
            </a:r>
            <a:endParaRPr lang="en-US" sz="2400">
              <a:solidFill>
                <a:schemeClr val="accent1">
                  <a:lumMod val="49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zajištění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základní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potřeby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prevence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hladu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a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podvýživy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podpora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zdravého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životního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stylu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správného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 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fyzického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vývoje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a učení</a:t>
            </a:r>
            <a:endParaRPr lang="en-US" sz="2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Dopad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na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vzdělávání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: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endParaRPr lang="en-US" sz="2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děti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s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pravidelným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přístupem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k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teplému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a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zdravému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 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jídlu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 se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ve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škole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lépe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soustředí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mají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lepší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školní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výsledky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i docházku</a:t>
            </a:r>
            <a:endParaRPr lang="en-US" sz="2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Sociální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aspekt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: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endParaRPr lang="en-US" sz="2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školní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jídelna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jako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místo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integrace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prevence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stigmatizace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posílení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rovných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šancí</a:t>
            </a:r>
            <a:endParaRPr lang="en-US" sz="2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Současné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1">
                    <a:lumMod val="49000"/>
                  </a:schemeClr>
                </a:solidFill>
              </a:rPr>
              <a:t>výzvy</a:t>
            </a:r>
            <a:r>
              <a:rPr lang="en-US" sz="2400" b="1">
                <a:solidFill>
                  <a:schemeClr val="accent1">
                    <a:lumMod val="49000"/>
                  </a:schemeClr>
                </a:solidFill>
              </a:rPr>
              <a:t>: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rodiny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 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ohrožené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příjmovou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chudobou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(9,5 %),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rostoucí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ceny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potravin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,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administrativní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bariéry</a:t>
            </a:r>
            <a:r>
              <a:rPr lang="en-US" sz="2400">
                <a:solidFill>
                  <a:schemeClr val="accent1">
                    <a:lumMod val="49000"/>
                  </a:schemeClr>
                </a:solidFill>
              </a:rPr>
              <a:t> a </a:t>
            </a:r>
            <a:r>
              <a:rPr lang="en-US" sz="2400" err="1">
                <a:solidFill>
                  <a:schemeClr val="accent1">
                    <a:lumMod val="49000"/>
                  </a:schemeClr>
                </a:solidFill>
              </a:rPr>
              <a:t>další</a:t>
            </a:r>
            <a:endParaRPr lang="en-US" sz="2400" err="1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770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687649"/>
          </a:xfrm>
        </p:spPr>
        <p:txBody>
          <a:bodyPr anchor="t"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Obědy do škol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37" y="3168299"/>
            <a:ext cx="4038604" cy="1919450"/>
          </a:xfrm>
        </p:spPr>
        <p:txBody>
          <a:bodyPr anchor="b">
            <a:no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cs-CZ" sz="2800">
                <a:solidFill>
                  <a:srgbClr val="FFFFFF"/>
                </a:solidFill>
              </a:rPr>
              <a:t> </a:t>
            </a:r>
            <a:r>
              <a:rPr lang="cs-CZ" sz="2800" dirty="0">
                <a:solidFill>
                  <a:srgbClr val="FFFFFF"/>
                </a:solidFill>
              </a:rPr>
              <a:t>Lukáš Hrabák</a:t>
            </a:r>
          </a:p>
          <a:p>
            <a:pPr marR="0" lvl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defRPr/>
            </a:pPr>
            <a:r>
              <a:rPr lang="cs-CZ" sz="2800" dirty="0">
                <a:solidFill>
                  <a:srgbClr val="FFFFFF"/>
                </a:solidFill>
              </a:rPr>
              <a:t> Lada Doktor</a:t>
            </a:r>
            <a:endParaRPr lang="cs-CZ" sz="28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logo, symbol, Písm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85367B41-592C-5266-7FFA-9ACB71D06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86" y="4284737"/>
            <a:ext cx="1926850" cy="17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0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0845"/>
            <a:ext cx="9144000" cy="821206"/>
          </a:xfrm>
        </p:spPr>
        <p:txBody>
          <a:bodyPr>
            <a:normAutofit/>
          </a:bodyPr>
          <a:lstStyle/>
          <a:p>
            <a:r>
              <a:rPr kumimoji="0" lang="cs-CZ" sz="40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SOUČASNOST – výzva 081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182" y="1916146"/>
            <a:ext cx="9605818" cy="461887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Projekty bezplatného stravování v rámci OPZ+ běží od školního roku 2023/2024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V současnosti je otevřena pro kraje výzva 081 - Potravinová pomoc dětem, v sociální nouzi II (na 3 školní roky, alokace 600 mil. Kč)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Podpora jednotlivým školám, popř. školským zařízením je poskytována prostřednictvím krajů/hl. m. Prahy (dotační řízení nebo příspěvek)	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Bezplatné stravování je poskytováno dětem, žákům a studentům v MŠ, ZŠ, SŠ (obědy), celodenně v internátech i domovech mládeže (viz tabulka níže)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Podmínkou poskytnutí bezplatného stravování je, že rodič/zákonný zástupce pobírá přídavek na dítě nebo je v tíživé životní situaci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Proplácena je odebraná jednotka (oběd), jejíž cena byla pro jednotlivé kategorie stanovena statistickou metodou jako průměr ceny obědů v celé ČR a je upravována každoročně inflačním koeficientem. V drtivé většině je vyšší než reálná cena (viz tabulka dále). </a:t>
            </a:r>
            <a:endParaRPr lang="cs-CZ" sz="28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50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DA50F2-2282-803A-43B3-8A16CA8C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459"/>
            <a:ext cx="10515600" cy="10176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Vývoj podpory 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BEZPLATNÉHO STRAVOVÁNÍ z </a:t>
            </a:r>
            <a:r>
              <a:rPr lang="cs-CZ" sz="4000" b="1" err="1">
                <a:solidFill>
                  <a:schemeClr val="accent1">
                    <a:lumMod val="50000"/>
                  </a:schemeClr>
                </a:solidFill>
              </a:rPr>
              <a:t>evr</a:t>
            </a: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. fondů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823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OP PMP – projekty do školního roku 2022/2023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cílová skupina omezená do 15 let, není podporováno celodenní stravování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proces zatěžoval ÚP (předkládání souborů oprávněných osob)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vykazování nakupovaných potravin, oddělená účetní evidence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OPZ+ – výzva 026 škol. roky 2023/2024  – 2024/2025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cílová skupina do 26 let, celodenní stravování (internáty, domovy mládeže)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pouze čestné prohlášení rodiče/zák. zástupce nebo 3. strany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transparentní jednotkové ceny dle kategorií (viz tabulka dále), nejsou relevantní skutečně vzniklé výdaje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podpořeno asi 11</a:t>
            </a:r>
            <a:r>
              <a:rPr lang="cs-CZ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–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12 tis. dětí (konečné výsledky budou známy v listopadu) a zapojeno téměř 800 škol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72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C672-57B9-29F4-773D-AB7E69A66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D2CA9-D1BE-567F-AA50-6288BEC9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459"/>
            <a:ext cx="10515600" cy="10176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Vývoj podpory 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BEZPLATNÉHO STRAVOVÁNÍ z </a:t>
            </a:r>
            <a:r>
              <a:rPr lang="cs-CZ" sz="4000" b="1" err="1">
                <a:solidFill>
                  <a:schemeClr val="accent1">
                    <a:lumMod val="50000"/>
                  </a:schemeClr>
                </a:solidFill>
              </a:rPr>
              <a:t>evr</a:t>
            </a: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. fondů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6B6A15-E915-6CA8-CA9C-5FF36670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8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 OPZ+ – výzva 081 od škol. roku 2025/2026 do 2027/2028</a:t>
            </a:r>
            <a:endParaRPr lang="cs-CZ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rozšíření podpory z hmotné nouze na „přídavkové děti“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kraje předpokládají podporu až 37 tis. dětí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cs-CZ" err="1">
                <a:solidFill>
                  <a:schemeClr val="accent1">
                    <a:lumMod val="50000"/>
                  </a:schemeClr>
                </a:solidFill>
              </a:rPr>
              <a:t>superdávka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“ automaticky nahradí podmínku přídavku na dítě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kumimoji="0" lang="cs-CZ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1F9B419-C4C8-B2BA-BD5B-7D4CD141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70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5240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Podmínky výzvy 081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0733563-2D56-C814-1F03-6CBC73A1AC33}"/>
              </a:ext>
            </a:extLst>
          </p:cNvPr>
          <p:cNvSpPr txBox="1"/>
          <p:nvPr/>
        </p:nvSpPr>
        <p:spPr>
          <a:xfrm>
            <a:off x="1025237" y="1801092"/>
            <a:ext cx="10418618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Pro poskytnutí podpory výzva  požaduje předložení čestného prohlášení, že zákonný zástupce je příjemcem přídavku na dítě nebo humanitární dávky vyplácené cizincům s dočasnou ochranou, nebo sociální a ekonomickou situaci posoudila a o podpoře v rámci této výzvy rozhodla třetí strana (viz vzor ČP dále).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Nepožaduje se potvrzení z ÚP.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Podmínky výzvy nevyžadují po příjemci a zapojených školách vedení účetnictví tak, aby projektové příjmy a projektové výdaje byly vedeny s jednoznačnou vazbou na projekt oddělenou účetní evidenci, nesledují se skutečné výdaje ani vazba na školní docházku.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Příjemce předkládá pouze přehled odebraných obědů dle kategorií a škol.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Kraj/HMP může tyto podmínky ve svých dotačních řízeních zpřísnit a v drtivé míře to kraje dělají.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661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Bariéry v systému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073" y="1671782"/>
            <a:ext cx="10039927" cy="48273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Nesystémový způsob podpory – MŠMT má vlastní národní dotace na školní stravování, některé obce poskytují dotace, příp. i neziskové organizace. </a:t>
            </a: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Kraj nastavuje přísnější podmínky a zvyšuje administrativní zátěž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–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některé kraje nebo zřizovatelé vyžadují účetní evidenci (</a:t>
            </a:r>
            <a:r>
              <a:rPr lang="cs-CZ" sz="2400" err="1">
                <a:solidFill>
                  <a:schemeClr val="accent1">
                    <a:lumMod val="50000"/>
                  </a:schemeClr>
                </a:solidFill>
              </a:rPr>
              <a:t>rozkonty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 faktur), kontrolu školní docházky, potvrzení od ÚP a další dokumenty.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Kraj omezuje cílovou skupiny – podporuje např. pouze ZŠ nebo neakceptuje třetí stranu. 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Kraj/zřizovatel vykazuje nedostatečnou publicitu; špatná informovanost (na MPSV se obracejí školy a rodiče a požadují informace o možnostech bezplatného stravování).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Zřizovatel/obec nemá zájem o podporu svých škol (politické důvody).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Škola nemá zájem o podporu z důvodu administrativní zátěže.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 některých případech kraj nenechává škole/jídelně žádný paušál pro administrativu i když je s ním v kalkulaci JC počítáno.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362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pt-BR" sz="4000" b="1" err="1">
                <a:solidFill>
                  <a:schemeClr val="accent1">
                    <a:lumMod val="50000"/>
                  </a:schemeClr>
                </a:solidFill>
              </a:rPr>
              <a:t>Bariéry</a:t>
            </a:r>
            <a:r>
              <a:rPr lang="pt-BR" sz="4000" b="1">
                <a:solidFill>
                  <a:schemeClr val="accent1">
                    <a:lumMod val="50000"/>
                  </a:schemeClr>
                </a:solidFill>
              </a:rPr>
              <a:t> v </a:t>
            </a:r>
            <a:r>
              <a:rPr lang="pt-BR" sz="4000" b="1" err="1">
                <a:solidFill>
                  <a:schemeClr val="accent1">
                    <a:lumMod val="50000"/>
                  </a:schemeClr>
                </a:solidFill>
              </a:rPr>
              <a:t>systému</a:t>
            </a:r>
            <a:endParaRPr lang="cs-CZ" sz="4000" b="1" err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9025"/>
            <a:ext cx="9144000" cy="47200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Ve škole je jiný druh podpory bezplatného stravování (obec, NO, donátoři) - možná duplicita.</a:t>
            </a:r>
            <a:endParaRPr lang="cs-CZ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Školy nechtějí riskovat finanční ztráty a plýtvání z důvodu neodhlašování obědů, ztráty čipů apod.; proto je v podmínkách výzvy nastaveno, že objednaný oběd = odebraný. </a:t>
            </a: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Rodiče nemají zájem, stydí se žádat o podporu; proto je ve výzvě třetí strana.</a:t>
            </a: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Rodiče vůbec neřeší špatnou životní situaci a potřeby dětí.</a:t>
            </a:r>
            <a:endParaRPr lang="cs-CZ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marL="342900" lvl="1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1" algn="just">
              <a:spcAft>
                <a:spcPts val="600"/>
              </a:spcAft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Východiskem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by bylo nastavení jednotného systému poskytování bezplatného stravování – role resortů MPSV a MŠMT (probíhá jednání).</a:t>
            </a:r>
            <a:endParaRPr lang="cs-CZ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16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Podporované aktivity OPZ+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9025"/>
            <a:ext cx="9144000" cy="472009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Jednotkové náklady</a:t>
            </a: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A9930C-A290-B598-063D-D76457A5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58" y="2191096"/>
            <a:ext cx="9187035" cy="44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6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666750"/>
          </a:xfrm>
        </p:spPr>
        <p:txBody>
          <a:bodyPr>
            <a:normAutofit fontScale="90000"/>
          </a:bodyPr>
          <a:lstStyle/>
          <a:p>
            <a:pPr algn="l"/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Jednotkové náklady pro školní rok 2025/2026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114150-B063-1F4E-3F2E-2B13B4B9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7" y="1435988"/>
            <a:ext cx="8211128" cy="53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8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Čestné prohlášení 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648764-FED1-7E38-5FAB-7BCDC1C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64" y="1600200"/>
            <a:ext cx="4804357" cy="5505177"/>
          </a:xfrm>
          <a:prstGeom prst="rect">
            <a:avLst/>
          </a:prstGeom>
        </p:spPr>
      </p:pic>
      <p:pic>
        <p:nvPicPr>
          <p:cNvPr id="9" name="Zástupný obsah 5">
            <a:extLst>
              <a:ext uri="{FF2B5EF4-FFF2-40B4-BE49-F238E27FC236}">
                <a16:creationId xmlns:a16="http://schemas.microsoft.com/office/drawing/2014/main" id="{BDD59AAD-B2AB-890B-7EC4-FB9325A6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684" y="1921164"/>
            <a:ext cx="5192962" cy="38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0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0382804-65B5-779B-06F4-013BFCD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402"/>
            <a:ext cx="10515600" cy="100965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600" b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Podpora bezplatného stravování dětí ve školách: nástroje, zkušenosti, inspirace</a:t>
            </a:r>
            <a:endParaRPr lang="cs-CZ" altLang="cs-CZ" sz="3600" b="1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1705"/>
            <a:ext cx="1051560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cs-CZ" b="1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Obce jako klíčový aktér:</a:t>
            </a:r>
            <a:endParaRPr lang="cs-CZ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mohou spolufinancovat nebo zprostředkovat programy bezplatného stravování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propojují školy, jídelny a neziskové organizace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vytvářejí podmínky pro rovný přístup všech dětí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Úloha sociálních pracovníků na obcích:</a:t>
            </a:r>
            <a:endParaRPr lang="cs-CZ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aktivní vyhledávání rodin v obtížné situaci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pomoc s administrací žádostí (dotační tituly, nadace, programy MPSV, MŠMT)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komunikace mezi rodiči a školou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Jak může obec aktivně přispět:</a:t>
            </a:r>
            <a:endParaRPr lang="cs-CZ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podpora místních programů a dotačních schémat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motivace škol k zapojení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sdílení dobré praxe s dalšími obcemi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cs-CZ" kern="1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monitoring potřeb – aby žádné dítě nezůstalo bez jídla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kern="1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kern="1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kern="1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  <a:p>
            <a:endParaRPr lang="cs-CZ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16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9025"/>
            <a:ext cx="9144000" cy="4720098"/>
          </a:xfrm>
        </p:spPr>
        <p:txBody>
          <a:bodyPr/>
          <a:lstStyle/>
          <a:p>
            <a:endParaRPr lang="cs-CZ"/>
          </a:p>
          <a:p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 </a:t>
            </a:r>
            <a:endParaRPr lang="cs-CZ" b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Mgr. Lukáš Hrabák</a:t>
            </a:r>
          </a:p>
          <a:p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Mgr. Lada Doktor</a:t>
            </a:r>
          </a:p>
          <a:p>
            <a:r>
              <a:rPr lang="cs-CZ" sz="3200">
                <a:solidFill>
                  <a:schemeClr val="accent1">
                    <a:lumMod val="50000"/>
                  </a:schemeClr>
                </a:solidFill>
              </a:rPr>
              <a:t>Oddělení systémových projektů</a:t>
            </a: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logo, symbol, Písm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244CCDD3-4588-389B-D0EF-F4FD64DB3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867" y="4691723"/>
            <a:ext cx="1763569" cy="16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2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628" y="1706877"/>
            <a:ext cx="5311682" cy="2532614"/>
          </a:xfrm>
        </p:spPr>
        <p:txBody>
          <a:bodyPr anchor="t"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Podpora bezplatného stravování dětí a žáků 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Základní škola a Mateřská škola Obrnice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87" y="3912395"/>
            <a:ext cx="4038604" cy="570070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Mgr. Vladimíra Pechanová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Písmo, Grafika, logo, text&#10;&#10;Obsah vygenerovaný umělou inteligencí může být nesprávný.">
            <a:extLst>
              <a:ext uri="{FF2B5EF4-FFF2-40B4-BE49-F238E27FC236}">
                <a16:creationId xmlns:a16="http://schemas.microsoft.com/office/drawing/2014/main" id="{69B5FC3A-732B-37AD-4172-A210F2F5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873" y="4699453"/>
            <a:ext cx="2638960" cy="18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3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890"/>
            <a:ext cx="9144000" cy="1607127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Základní škola a Mateřská škola Obrnice, okr. Most, p. o.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E567AC4-F072-7B0A-AB2A-3B3AAD79F005}"/>
              </a:ext>
            </a:extLst>
          </p:cNvPr>
          <p:cNvSpPr txBox="1"/>
          <p:nvPr/>
        </p:nvSpPr>
        <p:spPr>
          <a:xfrm>
            <a:off x="378692" y="2189017"/>
            <a:ext cx="5320144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Organizace je sloučena od 1. 7. 2025</a:t>
            </a:r>
          </a:p>
          <a:p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Mateřská škola</a:t>
            </a:r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kapacita 75 dětí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3 třídy 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 heterogenní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6 učitelek, (3 speciální pedagožky)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asistentky pedagoga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pouze 2 provozní zaměstnankyně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zpravidla 6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–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8 dětí s PO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děti s OMJ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děti ze sociálně slabých rodin</a:t>
            </a:r>
          </a:p>
        </p:txBody>
      </p:sp>
      <p:pic>
        <p:nvPicPr>
          <p:cNvPr id="10" name="Google Shape;62;p14">
            <a:extLst>
              <a:ext uri="{FF2B5EF4-FFF2-40B4-BE49-F238E27FC236}">
                <a16:creationId xmlns:a16="http://schemas.microsoft.com/office/drawing/2014/main" id="{9F7A75B6-71F2-CB4F-3FD4-07EE98FAD6C0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2189018"/>
            <a:ext cx="4535055" cy="4285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41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DEE8-61F4-098B-F05E-4D369349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B7169-B66B-D853-DD9D-F3CE0E3BE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890"/>
            <a:ext cx="9144000" cy="1607127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Základní škola a Mateřská škola Obrnice, okr. Most, p. o.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2A14EDE-5427-6CAC-598D-7EBF2C4A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3D64B5-1391-0A21-F011-0768E10EAD88}"/>
              </a:ext>
            </a:extLst>
          </p:cNvPr>
          <p:cNvSpPr txBox="1"/>
          <p:nvPr/>
        </p:nvSpPr>
        <p:spPr>
          <a:xfrm>
            <a:off x="378691" y="2189017"/>
            <a:ext cx="5320145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Základní škola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kapacita 460 žáků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dnes  230 žáků,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12 tříd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17 učitelů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asistenti pedagoga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8 provozních zaměstnanců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žáci s OMJ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21 žáků s PO 3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cs-CZ" sz="24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Google Shape;69;p15">
            <a:extLst>
              <a:ext uri="{FF2B5EF4-FFF2-40B4-BE49-F238E27FC236}">
                <a16:creationId xmlns:a16="http://schemas.microsoft.com/office/drawing/2014/main" id="{5882EC47-1931-B781-B1E9-DA371EBBBFAB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836" y="2189017"/>
            <a:ext cx="4969164" cy="416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158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Obec Obrnice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9025"/>
            <a:ext cx="10261601" cy="4437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obec se nachází v malebném údolí Českého středohoří v oblasti chráněné krajinné oblasti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územní jednotky jsou: Obrnice, České Zlatníky, </a:t>
            </a:r>
            <a:r>
              <a:rPr lang="cs-CZ" sz="2800" err="1">
                <a:solidFill>
                  <a:schemeClr val="accent1">
                    <a:lumMod val="50000"/>
                  </a:schemeClr>
                </a:solidFill>
              </a:rPr>
              <a:t>Chanov</a:t>
            </a: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počet obyvatel k   1/2023: </a:t>
            </a: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2 150 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/ k 12/2024: </a:t>
            </a: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2 032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průměrná nezaměstnanost k 11/2023: </a:t>
            </a: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14,5%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 / k 12/2024: </a:t>
            </a: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16,5%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nejvíc exekucí na počet obyvatelstva v ČR </a:t>
            </a: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cs-CZ" sz="2800" b="1">
                <a:solidFill>
                  <a:schemeClr val="accent1">
                    <a:lumMod val="50000"/>
                  </a:schemeClr>
                </a:solidFill>
              </a:rPr>
              <a:t>51% </a:t>
            </a: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obyvatelstva</a:t>
            </a:r>
            <a:endParaRPr lang="cs-CZ" sz="28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76;p16">
            <a:extLst>
              <a:ext uri="{FF2B5EF4-FFF2-40B4-BE49-F238E27FC236}">
                <a16:creationId xmlns:a16="http://schemas.microsoft.com/office/drawing/2014/main" id="{4478229A-4E89-B824-7EFF-EA7122D7DF25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00" y="4733014"/>
            <a:ext cx="1514200" cy="177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3261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Obec Obrnice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86;p17">
            <a:extLst>
              <a:ext uri="{FF2B5EF4-FFF2-40B4-BE49-F238E27FC236}">
                <a16:creationId xmlns:a16="http://schemas.microsoft.com/office/drawing/2014/main" id="{9FB2C35D-1961-AA30-8C55-64D63C669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37" y="1779023"/>
            <a:ext cx="3188881" cy="464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;p17">
            <a:extLst>
              <a:ext uri="{FF2B5EF4-FFF2-40B4-BE49-F238E27FC236}">
                <a16:creationId xmlns:a16="http://schemas.microsoft.com/office/drawing/2014/main" id="{392FDE46-5692-7BFE-2CC4-DCB6E68F7956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923369" y="2572388"/>
            <a:ext cx="4640248" cy="305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5;p17">
            <a:extLst>
              <a:ext uri="{FF2B5EF4-FFF2-40B4-BE49-F238E27FC236}">
                <a16:creationId xmlns:a16="http://schemas.microsoft.com/office/drawing/2014/main" id="{32463D6E-85AB-077C-2D0C-1582819EB13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935138" y="2821052"/>
            <a:ext cx="4640248" cy="255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3;p17">
            <a:extLst>
              <a:ext uri="{FF2B5EF4-FFF2-40B4-BE49-F238E27FC236}">
                <a16:creationId xmlns:a16="http://schemas.microsoft.com/office/drawing/2014/main" id="{19905C32-496C-5EC6-90CE-95080BF2A590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645879" y="1903468"/>
            <a:ext cx="2386575" cy="213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7">
            <a:extLst>
              <a:ext uri="{FF2B5EF4-FFF2-40B4-BE49-F238E27FC236}">
                <a16:creationId xmlns:a16="http://schemas.microsoft.com/office/drawing/2014/main" id="{BE101978-D383-BD22-B269-61356E6A7C0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70324" y="4344420"/>
            <a:ext cx="2137685" cy="2074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101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Obec Obrnice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94;p18">
            <a:extLst>
              <a:ext uri="{FF2B5EF4-FFF2-40B4-BE49-F238E27FC236}">
                <a16:creationId xmlns:a16="http://schemas.microsoft.com/office/drawing/2014/main" id="{1E8F6270-3720-1560-1FC2-CF8B9ECFB9EF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54" y="1324984"/>
            <a:ext cx="2586795" cy="253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;p18">
            <a:extLst>
              <a:ext uri="{FF2B5EF4-FFF2-40B4-BE49-F238E27FC236}">
                <a16:creationId xmlns:a16="http://schemas.microsoft.com/office/drawing/2014/main" id="{DC2ADBB0-574E-C7B0-3631-CBAF84D8E98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961" y="1578734"/>
            <a:ext cx="2586795" cy="22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6;p18">
            <a:extLst>
              <a:ext uri="{FF2B5EF4-FFF2-40B4-BE49-F238E27FC236}">
                <a16:creationId xmlns:a16="http://schemas.microsoft.com/office/drawing/2014/main" id="{CEAAE3A9-6DF2-E8D4-ED2D-AC15A3B5673A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245" y="1600199"/>
            <a:ext cx="2586794" cy="22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18">
            <a:extLst>
              <a:ext uri="{FF2B5EF4-FFF2-40B4-BE49-F238E27FC236}">
                <a16:creationId xmlns:a16="http://schemas.microsoft.com/office/drawing/2014/main" id="{7A6FA400-0642-09A8-0FCB-291F2CC24D9C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618" y="1324984"/>
            <a:ext cx="2369919" cy="249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8;p18">
            <a:extLst>
              <a:ext uri="{FF2B5EF4-FFF2-40B4-BE49-F238E27FC236}">
                <a16:creationId xmlns:a16="http://schemas.microsoft.com/office/drawing/2014/main" id="{74B89356-7F36-E9B9-B1F6-2D294CD24482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54" y="4148362"/>
            <a:ext cx="4557253" cy="22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9;p18">
            <a:extLst>
              <a:ext uri="{FF2B5EF4-FFF2-40B4-BE49-F238E27FC236}">
                <a16:creationId xmlns:a16="http://schemas.microsoft.com/office/drawing/2014/main" id="{10188532-F526-55BD-8EC2-A8E53718337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61528" y="4148362"/>
            <a:ext cx="3094182" cy="22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;p18">
            <a:extLst>
              <a:ext uri="{FF2B5EF4-FFF2-40B4-BE49-F238E27FC236}">
                <a16:creationId xmlns:a16="http://schemas.microsoft.com/office/drawing/2014/main" id="{26270D05-01EF-16F8-84A1-0B3341F11CF0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730" y="4148363"/>
            <a:ext cx="3222807" cy="221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653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873CC-993F-C0E7-8911-14575053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3FE2F-3FB4-F009-E537-62E11ECA6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933450"/>
          </a:xfrm>
        </p:spPr>
        <p:txBody>
          <a:bodyPr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Předcházíme školnímu neúspěchu 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a boříme sociální bariéry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4F86203-00FE-66AE-1556-A91364A7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A8E72BAE-0E20-8261-0D1A-F360B70C68A3}"/>
              </a:ext>
            </a:extLst>
          </p:cNvPr>
          <p:cNvSpPr txBox="1">
            <a:spLocks/>
          </p:cNvSpPr>
          <p:nvPr/>
        </p:nvSpPr>
        <p:spPr>
          <a:xfrm>
            <a:off x="6370783" y="3087485"/>
            <a:ext cx="4904509" cy="259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úzká spolupráce s rodinou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rozvoj zodpovědnosti dítěte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individualizované a diferenciované vzdělávání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důvěra a bezpečné prostředí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vzájemný respekt a tolerance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10A8CECB-29B0-D330-288E-FC2C346D32D5}"/>
              </a:ext>
            </a:extLst>
          </p:cNvPr>
          <p:cNvSpPr txBox="1">
            <a:spLocks/>
          </p:cNvSpPr>
          <p:nvPr/>
        </p:nvSpPr>
        <p:spPr>
          <a:xfrm>
            <a:off x="572656" y="2713444"/>
            <a:ext cx="4913747" cy="3962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orientace na dítě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vzájemná spolupráce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učení v souvislostech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podpora kritického myšlení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úzká spolupráce s rodinou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rozvoj zodpovědnosti dítěte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individualizované a diferenciované vzdělávání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důvěra a bezpečné prostředí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vzájemný respekt a tolerance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accent1">
                    <a:lumMod val="50000"/>
                  </a:schemeClr>
                </a:solidFill>
              </a:rPr>
              <a:t>podpora kritického myšlení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>
              <a:solidFill>
                <a:schemeClr val="accent1">
                  <a:lumMod val="50000"/>
                </a:schemeClr>
              </a:solidFill>
            </a:endParaRPr>
          </a:p>
          <a:p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8C8628-B068-FEC9-3006-F55162C68769}"/>
              </a:ext>
            </a:extLst>
          </p:cNvPr>
          <p:cNvSpPr txBox="1"/>
          <p:nvPr/>
        </p:nvSpPr>
        <p:spPr>
          <a:xfrm>
            <a:off x="496455" y="1796957"/>
            <a:ext cx="609600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v MŠ vzděláváme podle vzdělávacího programu  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„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Začít spolu</a:t>
            </a:r>
            <a:r>
              <a:rPr lang="cs-CZ" sz="11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“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 a podle ŠVP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“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  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„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Školka plná pohody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“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53B3A50-F37B-3B2A-7475-86A992F6F6AA}"/>
              </a:ext>
            </a:extLst>
          </p:cNvPr>
          <p:cNvSpPr txBox="1"/>
          <p:nvPr/>
        </p:nvSpPr>
        <p:spPr>
          <a:xfrm>
            <a:off x="5948218" y="5820027"/>
            <a:ext cx="609600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/>
              <a:t> 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V ZŠ  vzděláváme podle ŠVP  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„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Škola pro všechny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“</a:t>
            </a: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D3641FA-BF67-ACDB-6D77-C97C3CA0DDE3}"/>
              </a:ext>
            </a:extLst>
          </p:cNvPr>
          <p:cNvSpPr txBox="1"/>
          <p:nvPr/>
        </p:nvSpPr>
        <p:spPr>
          <a:xfrm>
            <a:off x="6370783" y="1888223"/>
            <a:ext cx="614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cíl vzdělávání nezaměřujeme na výkony, ale na potřeby každého dítěte, na jeho individualitu a osobní tempo</a:t>
            </a:r>
          </a:p>
        </p:txBody>
      </p:sp>
    </p:spTree>
    <p:extLst>
      <p:ext uri="{BB962C8B-B14F-4D97-AF65-F5344CB8AC3E}">
        <p14:creationId xmlns:p14="http://schemas.microsoft.com/office/powerpoint/2010/main" val="970652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2C9A-B655-1444-B7BD-3205E3B6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860B3-6668-F977-FAB2-5ECEE77F5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 Centra aktivit v MŠ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C2FACAC-C16C-43BE-1047-6BA5C0C0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14;p20">
            <a:extLst>
              <a:ext uri="{FF2B5EF4-FFF2-40B4-BE49-F238E27FC236}">
                <a16:creationId xmlns:a16="http://schemas.microsoft.com/office/drawing/2014/main" id="{F5D6421C-F525-3E86-4DCD-DBB441E766FA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44" y="1974561"/>
            <a:ext cx="2971800" cy="364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5;p20">
            <a:extLst>
              <a:ext uri="{FF2B5EF4-FFF2-40B4-BE49-F238E27FC236}">
                <a16:creationId xmlns:a16="http://schemas.microsoft.com/office/drawing/2014/main" id="{5AC37348-3F67-0940-68AB-05487B093209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647" y="1974561"/>
            <a:ext cx="2748132" cy="374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20">
            <a:extLst>
              <a:ext uri="{FF2B5EF4-FFF2-40B4-BE49-F238E27FC236}">
                <a16:creationId xmlns:a16="http://schemas.microsoft.com/office/drawing/2014/main" id="{E994D46C-E0B4-213C-5AD3-DC7ABE57E01A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1974561"/>
            <a:ext cx="2612736" cy="36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0">
            <a:extLst>
              <a:ext uri="{FF2B5EF4-FFF2-40B4-BE49-F238E27FC236}">
                <a16:creationId xmlns:a16="http://schemas.microsoft.com/office/drawing/2014/main" id="{EADCDD94-0543-7230-B2C7-F492806F9FC3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121" y="1978479"/>
            <a:ext cx="2612736" cy="36346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B8B936-46D2-4DF1-891F-418726EF77A4}"/>
              </a:ext>
            </a:extLst>
          </p:cNvPr>
          <p:cNvSpPr txBox="1"/>
          <p:nvPr/>
        </p:nvSpPr>
        <p:spPr>
          <a:xfrm>
            <a:off x="2192401" y="5987473"/>
            <a:ext cx="8198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Společně plánujeme, hodnotíme, radujeme se a jsme úspěšní…</a:t>
            </a:r>
          </a:p>
        </p:txBody>
      </p:sp>
    </p:spTree>
    <p:extLst>
      <p:ext uri="{BB962C8B-B14F-4D97-AF65-F5344CB8AC3E}">
        <p14:creationId xmlns:p14="http://schemas.microsoft.com/office/powerpoint/2010/main" val="446041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A62BD-65A2-4695-FE51-A0F505D6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0C563-D289-5762-6587-35B90666C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 U nás…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DB04129-5CF9-2E06-BAB3-A60463E5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124;p21">
            <a:extLst>
              <a:ext uri="{FF2B5EF4-FFF2-40B4-BE49-F238E27FC236}">
                <a16:creationId xmlns:a16="http://schemas.microsoft.com/office/drawing/2014/main" id="{3CEDD3F4-FFE4-77FC-D31D-2802BEB3D5A0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2" y="1779025"/>
            <a:ext cx="3279838" cy="42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5;p21">
            <a:extLst>
              <a:ext uri="{FF2B5EF4-FFF2-40B4-BE49-F238E27FC236}">
                <a16:creationId xmlns:a16="http://schemas.microsoft.com/office/drawing/2014/main" id="{7B2F910F-91FA-9FAF-F856-09D27B59FFD8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012" y="1779025"/>
            <a:ext cx="3700644" cy="42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6;p21">
            <a:extLst>
              <a:ext uri="{FF2B5EF4-FFF2-40B4-BE49-F238E27FC236}">
                <a16:creationId xmlns:a16="http://schemas.microsoft.com/office/drawing/2014/main" id="{7D78E619-546E-6675-1FA5-C42DA157CCC4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848" y="1779025"/>
            <a:ext cx="3803170" cy="42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61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2F08-BAE7-13B5-FAA8-66C97D9F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>
                <a:solidFill>
                  <a:srgbClr val="203864"/>
                </a:solidFill>
                <a:ea typeface="Calibri Light"/>
                <a:cs typeface="Calibri Light"/>
              </a:rPr>
              <a:t>Příklady odpovědí z dotazníku</a:t>
            </a:r>
            <a:endParaRPr lang="cs-CZ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8" name="Obrázek 2" descr="Obsah obrázku text, snímek obrazovky, Elektricky modrá, Písmo&#10;&#10;Obsah generovaný pomocí AI může být nesprávný.">
            <a:extLst>
              <a:ext uri="{FF2B5EF4-FFF2-40B4-BE49-F238E27FC236}">
                <a16:creationId xmlns:a16="http://schemas.microsoft.com/office/drawing/2014/main" id="{6E21CBDF-F514-9076-DAD8-9B769226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obsah 2" descr="Obsah obrázku text, snímek obrazovky, diagram, Písmo&#10;&#10;Obsah generovaný pomocí AI může být nesprávný.">
            <a:extLst>
              <a:ext uri="{FF2B5EF4-FFF2-40B4-BE49-F238E27FC236}">
                <a16:creationId xmlns:a16="http://schemas.microsoft.com/office/drawing/2014/main" id="{BCCE4A44-4012-E7CC-E6BA-0D63D552D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875" y="3263107"/>
            <a:ext cx="5191125" cy="2057400"/>
          </a:xfrm>
          <a:prstGeom prst="rect">
            <a:avLst/>
          </a:prstGeom>
        </p:spPr>
      </p:pic>
      <p:pic>
        <p:nvPicPr>
          <p:cNvPr id="4" name="Obrázek 3" descr="Obsah obrázku text, snímek obrazovky, diagram, logo&#10;&#10;Obsah generovaný pomocí AI může být nesprávný.">
            <a:extLst>
              <a:ext uri="{FF2B5EF4-FFF2-40B4-BE49-F238E27FC236}">
                <a16:creationId xmlns:a16="http://schemas.microsoft.com/office/drawing/2014/main" id="{B6F7D10D-8B70-6145-215C-D2C67628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3267075"/>
            <a:ext cx="3933825" cy="2057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E0CF228-18EA-F620-DA3C-10E95E5376CC}"/>
              </a:ext>
            </a:extLst>
          </p:cNvPr>
          <p:cNvSpPr txBox="1"/>
          <p:nvPr/>
        </p:nvSpPr>
        <p:spPr>
          <a:xfrm>
            <a:off x="1200802" y="225638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Velikost obce</a:t>
            </a:r>
            <a:r>
              <a:rPr lang="cs-CZ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 (přehled od přihlášených účastníků webináře)</a:t>
            </a:r>
            <a:endParaRPr lang="cs-CZ">
              <a:solidFill>
                <a:schemeClr val="accent1">
                  <a:lumMod val="49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5800F7-64A1-CE95-8365-F3E1A859D9BE}"/>
              </a:ext>
            </a:extLst>
          </p:cNvPr>
          <p:cNvSpPr txBox="1"/>
          <p:nvPr/>
        </p:nvSpPr>
        <p:spPr>
          <a:xfrm>
            <a:off x="7041845" y="198276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chemeClr val="accent1">
                    <a:lumMod val="49000"/>
                  </a:schemeClr>
                </a:solidFill>
                <a:ea typeface="+mn-lt"/>
                <a:cs typeface="+mn-lt"/>
              </a:rPr>
              <a:t>Podporuje vaše obec jako zřizovatel školy </a:t>
            </a:r>
            <a:r>
              <a:rPr lang="cs-CZ" b="1">
                <a:solidFill>
                  <a:schemeClr val="accent1">
                    <a:lumMod val="49000"/>
                  </a:schemeClr>
                </a:solidFill>
                <a:ea typeface="+mn-lt"/>
                <a:cs typeface="+mn-lt"/>
              </a:rPr>
              <a:t>bezplatné stravování dětí </a:t>
            </a:r>
            <a:r>
              <a:rPr lang="cs-CZ">
                <a:solidFill>
                  <a:schemeClr val="accent1">
                    <a:lumMod val="49000"/>
                  </a:schemeClr>
                </a:solidFill>
                <a:ea typeface="+mn-lt"/>
                <a:cs typeface="+mn-lt"/>
              </a:rPr>
              <a:t>ve školách? </a:t>
            </a:r>
          </a:p>
        </p:txBody>
      </p:sp>
    </p:spTree>
    <p:extLst>
      <p:ext uri="{BB962C8B-B14F-4D97-AF65-F5344CB8AC3E}">
        <p14:creationId xmlns:p14="http://schemas.microsoft.com/office/powerpoint/2010/main" val="3169202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7772-3CF1-B806-40D4-3137F6472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6F286-1380-3B17-9262-A365819E0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891"/>
            <a:ext cx="9144000" cy="951346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Rovný přístup ke vzdělávání v MŠ Obrnice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0FE85D9-F098-6529-4DA7-8CB9869D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9CDEFC-BD67-9DD7-85CA-754A5E91AF91}"/>
              </a:ext>
            </a:extLst>
          </p:cNvPr>
          <p:cNvSpPr txBox="1"/>
          <p:nvPr/>
        </p:nvSpPr>
        <p:spPr>
          <a:xfrm>
            <a:off x="387927" y="1625601"/>
            <a:ext cx="1148080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nabízíme komplexní podporu rodin ve spolupráci s OCSS 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sociální dávky, vysvětlování důležitosti vzdělávání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informovanost rodičů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(nástěnky nefungují)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DVPP pedagogů je vnímáno jako samozřejmé 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- diagnostika, inovativní metody, klima třídy, komunikace, individuální přístup a diferenciace vzdělávání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sdílení dobré praxe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speciální, sociální pedagogové a asistenti pedagoga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plán spolupráce mezi ZŠ a MŠ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- předávání informací o dítěti (společně se zákonnými zástupci)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respekt, tolerance, uznání a pozitivní nálada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rodiče jsou rovnocennými partnery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ocenění pedagogů za zvládání náročné práce</a:t>
            </a:r>
          </a:p>
        </p:txBody>
      </p:sp>
    </p:spTree>
    <p:extLst>
      <p:ext uri="{BB962C8B-B14F-4D97-AF65-F5344CB8AC3E}">
        <p14:creationId xmlns:p14="http://schemas.microsoft.com/office/powerpoint/2010/main" val="3320990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09E1A-D02E-4B8A-6760-9F6D4A8E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E9E70-196E-E7D1-E625-C025C9AC1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891"/>
            <a:ext cx="9144000" cy="951346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Podpora všech žáků a dětí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668DB12A-B9F2-65E4-3F97-E1B39CB6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D3CAFA-7680-A2AC-2DFF-330FAB68CD73}"/>
              </a:ext>
            </a:extLst>
          </p:cNvPr>
          <p:cNvSpPr txBox="1"/>
          <p:nvPr/>
        </p:nvSpPr>
        <p:spPr>
          <a:xfrm>
            <a:off x="387927" y="1625601"/>
            <a:ext cx="11480800" cy="52322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včasná identifikace dětí s potřebou podpory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bezodkladné vytvoření plánů podpory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úplata za předškolní vzdělávání je 0,- Kč</a:t>
            </a: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mimoškolní aktivity 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zdarma, nebo s minimální spoluúčastí 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Kroužky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zdarma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financování z projektů a zřizovatelem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doučování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 b="1">
                <a:solidFill>
                  <a:schemeClr val="accent1">
                    <a:lumMod val="50000"/>
                  </a:schemeClr>
                </a:solidFill>
              </a:rPr>
              <a:t>bezpečné prostředí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vhodná a pozitivně vedená komunikace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pochopení mentality a potřeb rodin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společná pravidla a dohody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 u="sng">
                <a:solidFill>
                  <a:schemeClr val="accent1">
                    <a:lumMod val="50000"/>
                  </a:schemeClr>
                </a:solidFill>
              </a:rPr>
              <a:t>jasně daná koncepce, vize školy a strategie školy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spoluúčast rodičů na chodu školy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budování vzájemného respektu</a:t>
            </a: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spolupráce s OCSS p. o. 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532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DD5CE-E5C8-DD0D-53A9-36E305AF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C454C-3D08-F918-DD78-A1D8CD281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891"/>
            <a:ext cx="9144000" cy="951346"/>
          </a:xfrm>
        </p:spPr>
        <p:txBody>
          <a:bodyPr>
            <a:normAutofit/>
          </a:bodyPr>
          <a:lstStyle/>
          <a:p>
            <a:r>
              <a:rPr lang="pl-PL" sz="4000" b="1" err="1">
                <a:solidFill>
                  <a:schemeClr val="accent1">
                    <a:lumMod val="50000"/>
                  </a:schemeClr>
                </a:solidFill>
              </a:rPr>
              <a:t>Spolupráce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 s OCSS </a:t>
            </a:r>
            <a:r>
              <a:rPr lang="pl-PL" sz="4000" b="1" err="1">
                <a:solidFill>
                  <a:schemeClr val="accent1">
                    <a:lumMod val="50000"/>
                  </a:schemeClr>
                </a:solidFill>
              </a:rPr>
              <a:t>Obrnice</a:t>
            </a: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, p. o.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AA6FB94-BA42-A484-50B1-659A5438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8994B4-9CE8-8E09-6F81-C9411974DC6A}"/>
              </a:ext>
            </a:extLst>
          </p:cNvPr>
          <p:cNvSpPr txBox="1"/>
          <p:nvPr/>
        </p:nvSpPr>
        <p:spPr>
          <a:xfrm>
            <a:off x="387927" y="1625601"/>
            <a:ext cx="11480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>
              <a:buSzPts val="1800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Společně spolupracujeme: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vyhledávání rodin a motivování rodin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před zápisem k předškolnímu i základnímu vzdělávání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při zápisu k předškolnímu i základnímu vzdělávání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při společných aktivitách s OÚ a školou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při vyhledávání rodin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absence, nepravidelná docházka, pomůcky,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dny otevřených dveří v MŠ, ZŠ  i OCSS</a:t>
            </a:r>
          </a:p>
          <a:p>
            <a:pPr marL="114300" lvl="0">
              <a:buSzPts val="1800"/>
            </a:pPr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114300" lvl="0">
              <a:buSzPts val="1800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Memorandum o spolupráci mezi školou a OCSS</a:t>
            </a:r>
          </a:p>
        </p:txBody>
      </p:sp>
    </p:spTree>
    <p:extLst>
      <p:ext uri="{BB962C8B-B14F-4D97-AF65-F5344CB8AC3E}">
        <p14:creationId xmlns:p14="http://schemas.microsoft.com/office/powerpoint/2010/main" val="3365303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794F2-4BBB-8B92-65FD-1C3F29AD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116EA-9BB5-9E06-FF6E-AF3CED3D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9811"/>
            <a:ext cx="9144000" cy="119149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Potravinová pomoc dětem v sociální nouzi </a:t>
            </a:r>
            <a:br>
              <a:rPr lang="pl-PL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v Ústeckém kraji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24294DF-9F4F-93E4-378E-CC3012BB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483971D-D3D6-3A8A-0682-9865E45D67FB}"/>
              </a:ext>
            </a:extLst>
          </p:cNvPr>
          <p:cNvSpPr txBox="1"/>
          <p:nvPr/>
        </p:nvSpPr>
        <p:spPr>
          <a:xfrm>
            <a:off x="355600" y="1991302"/>
            <a:ext cx="11480800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důvodem vyhlášení programu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je potřeba zajistit školní stravování dětí v mateřských školách a žáků v základních, středních školách a konzervatoří, jejichž rodina je ohrožena chudobou a materiální nebo potravinovou deprivací nebo se ocitla v nepříznivé finanční situaci</a:t>
            </a:r>
          </a:p>
          <a:p>
            <a:pPr marL="114300" lvl="0">
              <a:buSzPts val="1800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cílem programu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je zlepšení podmínek pro řádný průběh školní docházky ale i předcházet případnému sociálnímu vyloučení dětí v mateřských školách a žáků v základních a středních školách, jejichž rodina je ohrožena chudobou a materiální nebo potravinou deprivací nebo se ocitla v nepříznivé finanční situaci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114300" lvl="0">
              <a:buSzPts val="1800"/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škola se zúčastnila již opakovaně </a:t>
            </a:r>
            <a:endParaRPr lang="cs-CZ" sz="20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v letošním školním roce 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alokace vyčerpána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kraj našel řešení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individuální dotace</a:t>
            </a:r>
            <a:endParaRPr lang="cs-CZ" sz="20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minulý školní rok využilo přibližně  50 % dětí a žáků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letos předpokládáme zapojení více osob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předpokládané náklady jsou 1 300 000,- Kč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do projektu zapojeno přes 90 % dětí a žáků </a:t>
            </a:r>
            <a:endParaRPr lang="cs-CZ" sz="20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6604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1245-ACAB-7E97-254F-CF206D24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6D230-7196-C6A9-292F-49CA4DB0A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9811"/>
            <a:ext cx="9144000" cy="119149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Potravinová pomoc dětem v sociální nouzi </a:t>
            </a:r>
            <a:br>
              <a:rPr lang="pl-PL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v Ústeckém kraji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291FA1C-71EA-14F5-EB11-FF0D2E053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5E5C32B-4CD7-F94C-9E00-CC7A6021317A}"/>
              </a:ext>
            </a:extLst>
          </p:cNvPr>
          <p:cNvSpPr txBox="1"/>
          <p:nvPr/>
        </p:nvSpPr>
        <p:spPr>
          <a:xfrm>
            <a:off x="355600" y="1991302"/>
            <a:ext cx="1148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>
              <a:buSzPts val="1800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Podmínky v minulých letech:</a:t>
            </a:r>
          </a:p>
          <a:p>
            <a:pPr marL="114300" lvl="0">
              <a:buSzPts val="1800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457200" lvl="0" indent="-342900">
              <a:buSzPts val="1800"/>
              <a:buFont typeface="+mj-lt"/>
              <a:buAutoNum type="arabicPeriod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rodina dítěte/žáka pobírá dávky v hmotné nouzi 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(příspěvek na živobytí, doplatek  na bydlení, humanitární dávka)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dokládá se čestným prohlášením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nedílnou součástí čestného prohlášení je potvrzení Úřadu práce ČR</a:t>
            </a:r>
          </a:p>
          <a:p>
            <a:pPr marL="457200" lvl="0" indent="-342900">
              <a:buSzPts val="1800"/>
              <a:buFont typeface="+mj-lt"/>
              <a:buAutoNum type="arabicPeriod" startAt="2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rodina dítěte/žáka pobírá dávky pěstounské péče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dokládá se čestným prohlášením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nedílnou součástí čestného prohlášení je potvrzení Úřadu práce ČR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dávky pěstounské péče se musí vztahovat ke konkrétnímu dítěti/žákovi uvedenému v záhlaví čestného prohlášení potvrzeným Úřadem práce ČR.</a:t>
            </a:r>
          </a:p>
          <a:p>
            <a:pPr marL="457200" lvl="0" indent="-342900">
              <a:buSzPts val="1800"/>
              <a:buFont typeface="+mj-lt"/>
              <a:buAutoNum type="arabicPeriod" startAt="3"/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rodina dítěte/žáka čelí exekuci nebo insolvenci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dokládá se čestným prohlášením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nedílnou součástí čestného prohlášení je posouzení třetí osoby se souhlasným stanoviskem zapojení dítěte/žáka na základě předložených dokumentů osvědčujících nahlédnutí do insolvenčního rejstříku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třetí stranou se pro tento účel rozumí statutární zástupce školy/školského zařízení, kde dítě/žák plní školní docházku nebo mu je poskytováno školní stravování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endParaRPr lang="cs-CZ" sz="2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4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B46ED-7A73-B9EE-D183-CEB316C4A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F8707-30C3-F799-6C8F-5C0519FE7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9811"/>
            <a:ext cx="9144000" cy="119149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Potravinová pomoc dětem v sociální nouzi </a:t>
            </a:r>
            <a:br>
              <a:rPr lang="pl-PL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v Ústeckém kraji</a:t>
            </a: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71DFCE1-B725-156A-4E36-71F68717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AD117D-7498-F6B9-B402-2946D69D89CF}"/>
              </a:ext>
            </a:extLst>
          </p:cNvPr>
          <p:cNvSpPr txBox="1"/>
          <p:nvPr/>
        </p:nvSpPr>
        <p:spPr>
          <a:xfrm>
            <a:off x="355599" y="1991302"/>
            <a:ext cx="11670145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lvl="0">
              <a:buSzPts val="18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Podmínky v letošním roce: </a:t>
            </a:r>
          </a:p>
          <a:p>
            <a:pPr marL="114300" lvl="0">
              <a:buSzPts val="1800"/>
            </a:pPr>
            <a:endParaRPr lang="cs-CZ" sz="240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457200">
              <a:buSzPts val="1800"/>
              <a:buAutoNum type="arabicPeriod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rodina dítěte/žáka pobírá dávky státní sociální podpory 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–</a:t>
            </a: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 přídavek na dítě</a:t>
            </a:r>
            <a:endParaRPr lang="cs-CZ" sz="2400" b="1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114300" lvl="0">
              <a:buSzPts val="18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	dokládá se čestným prohlášením (potvrzení Úřadu práce ČR není potřeba)</a:t>
            </a:r>
          </a:p>
          <a:p>
            <a:pPr marL="571500" lvl="0" indent="-457200">
              <a:buSzPts val="1800"/>
              <a:buFont typeface="+mj-lt"/>
              <a:buAutoNum type="arabicPeriod" startAt="2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rodina dítěte/žáka pobírá humanitární dávky vyplácené cizincům s dočasnou ochranou 	</a:t>
            </a: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dokládá se čestným prohlášením</a:t>
            </a:r>
          </a:p>
          <a:p>
            <a:pPr marL="571500" lvl="0" indent="-457200">
              <a:buSzPts val="1800"/>
              <a:buFont typeface="+mj-lt"/>
              <a:buAutoNum type="arabicPeriod" startAt="3"/>
            </a:pPr>
            <a:r>
              <a:rPr lang="cs-CZ" sz="2400" b="1">
                <a:solidFill>
                  <a:schemeClr val="accent1">
                    <a:lumMod val="50000"/>
                  </a:schemeClr>
                </a:solidFill>
              </a:rPr>
              <a:t>nepříznivá finanční situace  dítěte/žáka </a:t>
            </a:r>
          </a:p>
          <a:p>
            <a:pPr marL="114300" lvl="0">
              <a:buSzPts val="18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	dokládá se čestným prohlášením se stanoviskem třetí strany </a:t>
            </a:r>
          </a:p>
          <a:p>
            <a:pPr marL="114300" lvl="0">
              <a:buSzPts val="1800"/>
            </a:pPr>
            <a:r>
              <a:rPr lang="cs-CZ" sz="2400">
                <a:solidFill>
                  <a:schemeClr val="accent1">
                    <a:lumMod val="50000"/>
                  </a:schemeClr>
                </a:solidFill>
              </a:rPr>
              <a:t>	je posouzena třetí stranou </a:t>
            </a:r>
          </a:p>
          <a:p>
            <a:pPr marL="457200" lvl="0" indent="-342900">
              <a:buSzPts val="1800"/>
              <a:buFont typeface="Arial" panose="020B0604020202020204" pitchFamily="34" charset="0"/>
              <a:buChar char="•"/>
            </a:pPr>
            <a:endParaRPr lang="cs-CZ" sz="2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55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981" y="1753299"/>
            <a:ext cx="9213096" cy="41805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cs-CZ" sz="2800" b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" sz="3200" b="1">
                <a:solidFill>
                  <a:schemeClr val="accent1">
                    <a:lumMod val="50000"/>
                  </a:schemeClr>
                </a:solidFill>
              </a:rPr>
              <a:t>Děkuji za pozornost </a:t>
            </a:r>
          </a:p>
          <a:p>
            <a:endParaRPr lang="cs" sz="2800" b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Mgr. Vladimíra Pechanová 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Základní škola a Mateřská škola Obrnice, okres Most, příspěvková organizace                                                                                                             </a:t>
            </a:r>
            <a:r>
              <a:rPr lang="cs-CZ">
                <a:solidFill>
                  <a:schemeClr val="accent1">
                    <a:lumMod val="50000"/>
                  </a:schemeClr>
                </a:solidFill>
                <a:hlinkClick r:id="rId2"/>
              </a:rPr>
              <a:t>reditel@zsmsobrnice.cz</a:t>
            </a:r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endParaRPr lang="cs-CZ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Platforma pro včasnou péči, z. s.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Členka odborné rady                                                                                                            vladimira.pechanova@vcasnapece.cz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72;p28">
            <a:extLst>
              <a:ext uri="{FF2B5EF4-FFF2-40B4-BE49-F238E27FC236}">
                <a16:creationId xmlns:a16="http://schemas.microsoft.com/office/drawing/2014/main" id="{739D55BD-76D7-E592-0E51-5D6565181922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978" y="4470161"/>
            <a:ext cx="2133367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Obsah obrázku Písmo, Grafika, logo, text&#10;&#10;Obsah vygenerovaný umělou inteligencí může být nesprávný.">
            <a:extLst>
              <a:ext uri="{FF2B5EF4-FFF2-40B4-BE49-F238E27FC236}">
                <a16:creationId xmlns:a16="http://schemas.microsoft.com/office/drawing/2014/main" id="{71934378-F88F-FBF3-6486-ABAFFCC53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283" y="4103328"/>
            <a:ext cx="2429164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296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083E1-AB15-6CB9-1AD2-72CC6874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A5690D-3B10-F0CF-7851-5338F4E7D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1C803-F62F-8D86-14A0-4D2270AB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9F15F85D-2C05-21F4-4A8F-4E6F1564E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4D1C375-7024-2604-B414-8CAA18E92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C18E9FFE-ADDD-034C-D4BB-837721754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68791A-A0E9-CC58-9D98-243EC3E7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628" y="1706877"/>
            <a:ext cx="5311682" cy="2532614"/>
          </a:xfrm>
        </p:spPr>
        <p:txBody>
          <a:bodyPr anchor="t"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Snídaňové kluby v projektu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Podpora rovných příležitostí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Národní pedagogický institut ČR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endParaRPr lang="cs-CZ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AD21F4-EC88-511C-369A-651BDB5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87" y="3912395"/>
            <a:ext cx="4038604" cy="570070"/>
          </a:xfrm>
        </p:spPr>
        <p:txBody>
          <a:bodyPr anchor="b">
            <a:no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Eva Nováková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BAAC9AB-B81A-B223-C85C-DC5CB10E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095D9C-7C3D-CE8A-1E1C-D0123476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016" y="5279618"/>
            <a:ext cx="3468306" cy="9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31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C071-6A10-47C7-6A78-C600DFB03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36" y="849746"/>
            <a:ext cx="10037643" cy="666750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>
                <a:solidFill>
                  <a:schemeClr val="accent1">
                    <a:lumMod val="50000"/>
                  </a:schemeClr>
                </a:solidFill>
              </a:rPr>
              <a:t>Projekt Podpora rovných příležitostí (PROP)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E237EEC-7528-BB74-50CC-61E22B82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CD58E301-9224-DB13-42FD-D837BA812D88}"/>
              </a:ext>
            </a:extLst>
          </p:cNvPr>
          <p:cNvSpPr txBox="1">
            <a:spLocks/>
          </p:cNvSpPr>
          <p:nvPr/>
        </p:nvSpPr>
        <p:spPr>
          <a:xfrm>
            <a:off x="687674" y="2229049"/>
            <a:ext cx="3838143" cy="40886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rgbClr val="02216E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</a:pPr>
            <a:r>
              <a:rPr lang="cs-CZ" sz="1800" b="1">
                <a:cs typeface="Arial"/>
              </a:rPr>
              <a:t>Období realizace: 2022–2025</a:t>
            </a:r>
          </a:p>
          <a:p>
            <a:pPr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</a:pPr>
            <a:r>
              <a:rPr lang="cs-CZ" sz="1800" b="1">
                <a:cs typeface="Arial"/>
              </a:rPr>
              <a:t>Zapojeno </a:t>
            </a:r>
            <a:r>
              <a:rPr lang="cs-CZ" sz="1800" b="1">
                <a:cs typeface="Arial"/>
                <a:sym typeface="Symbol" panose="05050102010706020507" pitchFamily="18" charset="2"/>
              </a:rPr>
              <a:t> </a:t>
            </a:r>
            <a:r>
              <a:rPr lang="cs-CZ" sz="1800" b="1">
                <a:cs typeface="Arial"/>
              </a:rPr>
              <a:t>450 ZŠ i SŠ po celé ČR</a:t>
            </a:r>
            <a:endParaRPr lang="cs-CZ" sz="1800">
              <a:cs typeface="Arial"/>
            </a:endParaRPr>
          </a:p>
          <a:p>
            <a:pPr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</a:pPr>
            <a:r>
              <a:rPr lang="cs-CZ" sz="1800" b="1">
                <a:solidFill>
                  <a:srgbClr val="00B050"/>
                </a:solidFill>
                <a:cs typeface="Arial"/>
              </a:rPr>
              <a:t>Hlavní cíl</a:t>
            </a:r>
          </a:p>
          <a:p>
            <a:pPr marL="251460" indent="-25146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cs typeface="Arial"/>
              </a:rPr>
              <a:t>příprava a realizace řešení vedoucích ke </a:t>
            </a:r>
            <a:r>
              <a:rPr lang="cs-CZ" sz="1800" b="1">
                <a:cs typeface="Arial"/>
              </a:rPr>
              <a:t>snižování nerovností ve vzdělávání</a:t>
            </a:r>
            <a:endParaRPr lang="cs-CZ" sz="1800">
              <a:ea typeface="Calibri" panose="020F0502020204030204"/>
              <a:cs typeface="Arial"/>
            </a:endParaRPr>
          </a:p>
          <a:p>
            <a:pPr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</a:pPr>
            <a:r>
              <a:rPr lang="cs-CZ" sz="1800" b="1">
                <a:solidFill>
                  <a:srgbClr val="00B050"/>
                </a:solidFill>
                <a:cs typeface="Arial"/>
              </a:rPr>
              <a:t>Dílčí cíl</a:t>
            </a:r>
          </a:p>
          <a:p>
            <a:pPr marL="251460" indent="-25146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cs typeface="Arial"/>
              </a:rPr>
              <a:t>navrhnout a ověřit </a:t>
            </a:r>
            <a:r>
              <a:rPr lang="cs-CZ" sz="1800" b="1">
                <a:cs typeface="Arial"/>
              </a:rPr>
              <a:t>budoucí systém financování škol s vyšším počtem žáků se socioekonomickým znevýhodněním </a:t>
            </a:r>
            <a:r>
              <a:rPr lang="cs-CZ" sz="1800">
                <a:cs typeface="Arial"/>
              </a:rPr>
              <a:t>(indexace)</a:t>
            </a:r>
            <a:endParaRPr lang="cs-CZ" sz="18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BB23CF-B8F3-C804-21DD-F07CBB123FD6}"/>
              </a:ext>
            </a:extLst>
          </p:cNvPr>
          <p:cNvSpPr txBox="1"/>
          <p:nvPr/>
        </p:nvSpPr>
        <p:spPr>
          <a:xfrm>
            <a:off x="5255491" y="1556292"/>
            <a:ext cx="6096000" cy="5301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</a:pPr>
            <a:r>
              <a:rPr lang="cs-CZ" sz="1600" b="1">
                <a:solidFill>
                  <a:srgbClr val="00B050"/>
                </a:solidFill>
                <a:cs typeface="Arial"/>
              </a:rPr>
              <a:t>Oblasti podpory (finanční a metodické)</a:t>
            </a:r>
          </a:p>
          <a:p>
            <a:pPr marL="252000" lvl="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accent1">
                    <a:lumMod val="50000"/>
                  </a:schemeClr>
                </a:solidFill>
              </a:rPr>
              <a:t>personální pozice</a:t>
            </a:r>
          </a:p>
          <a:p>
            <a:pPr marL="252000" lvl="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accent1">
                    <a:lumMod val="50000"/>
                  </a:schemeClr>
                </a:solidFill>
              </a:rPr>
              <a:t>podpůrné nástroje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 vhodné pro práci se žáky se sociálním znevýhodněním</a:t>
            </a:r>
          </a:p>
          <a:p>
            <a:pPr marL="252000" lvl="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 b="1">
                <a:solidFill>
                  <a:schemeClr val="accent1">
                    <a:lumMod val="50000"/>
                  </a:schemeClr>
                </a:solidFill>
              </a:rPr>
              <a:t>posilování kompetencí pedagogických pracovníků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 pro práci s heterogenními skupinami žáků, zejména žáků se sociálním znevýhodněním</a:t>
            </a:r>
          </a:p>
          <a:p>
            <a:pPr lvl="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</a:pPr>
            <a:r>
              <a:rPr lang="cs-CZ" sz="1600" b="1">
                <a:solidFill>
                  <a:srgbClr val="00B050"/>
                </a:solidFill>
                <a:cs typeface="Arial"/>
              </a:rPr>
              <a:t>Identifikace žáků a dětí se sociálním znevýhodněním</a:t>
            </a:r>
          </a:p>
          <a:p>
            <a:pPr marL="25200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žactvo, v jehož vzdělávání se projevují výrazné bariéry vznikající v důsledku sociálně podmíněných příčin </a:t>
            </a:r>
            <a:endParaRPr lang="cs-CZ" sz="1600">
              <a:solidFill>
                <a:srgbClr val="0563C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200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metodika Zbyňka Němce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 pro využití přímo ve školách</a:t>
            </a:r>
          </a:p>
          <a:p>
            <a:pPr lvl="0" fontAlgn="base">
              <a:lnSpc>
                <a:spcPct val="125000"/>
              </a:lnSpc>
              <a:spcAft>
                <a:spcPts val="600"/>
              </a:spcAft>
              <a:buClr>
                <a:srgbClr val="FA9E0D"/>
              </a:buClr>
              <a:buSzPct val="120000"/>
            </a:pPr>
            <a:r>
              <a:rPr lang="cs-CZ" sz="1600" b="1">
                <a:solidFill>
                  <a:srgbClr val="00B050"/>
                </a:solidFill>
                <a:cs typeface="Arial"/>
              </a:rPr>
              <a:t>Další související aktivity</a:t>
            </a:r>
          </a:p>
          <a:p>
            <a:pPr marL="252000" lvl="0" indent="-252000" fontAlgn="base">
              <a:lnSpc>
                <a:spcPct val="125000"/>
              </a:lnSpc>
              <a:spcAft>
                <a:spcPts val="600"/>
              </a:spcAft>
              <a:buClr>
                <a:schemeClr val="accent3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přímá podpora škol, peer-to-peer setkávání pro vedení škol, vzdělávání pro podpořené personální pozice (webináře), Akademie, metodiky, PR kampaň</a:t>
            </a:r>
          </a:p>
        </p:txBody>
      </p:sp>
    </p:spTree>
    <p:extLst>
      <p:ext uri="{BB962C8B-B14F-4D97-AF65-F5344CB8AC3E}">
        <p14:creationId xmlns:p14="http://schemas.microsoft.com/office/powerpoint/2010/main" val="1110975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Co jsou snídaňové kluby: modely fungování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3E28860-F724-892E-4C8C-CD06B7B823CE}"/>
              </a:ext>
            </a:extLst>
          </p:cNvPr>
          <p:cNvSpPr/>
          <p:nvPr/>
        </p:nvSpPr>
        <p:spPr>
          <a:xfrm>
            <a:off x="137092" y="5641342"/>
            <a:ext cx="5220000" cy="108000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algn="ctr" defTabSz="194400">
              <a:spcBef>
                <a:spcPts val="600"/>
              </a:spcBef>
              <a:buSzPct val="110000"/>
            </a:pP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Výzkumy ukazují, že nejúspěšnější jsou kluby,</a:t>
            </a:r>
            <a:b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které mají velmi dobře rozvinutou a </a:t>
            </a:r>
            <a:r>
              <a:rPr lang="cs-CZ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zaintegrovanou</a:t>
            </a:r>
            <a:r>
              <a:rPr lang="cs-CZ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 sociální tak nutriční složku (ta je primární)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F0BA55D-F50F-2E5B-7715-F5C617AC0E7F}"/>
              </a:ext>
            </a:extLst>
          </p:cNvPr>
          <p:cNvSpPr txBox="1"/>
          <p:nvPr/>
        </p:nvSpPr>
        <p:spPr>
          <a:xfrm>
            <a:off x="452582" y="1774482"/>
            <a:ext cx="5052290" cy="3839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Snídaňový klub = prostor ve škole, kde žáci mohou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nasnídat se zdarma, případně za (symbolický) poplatek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trávit čas v bezpečném prostředí před vyučováním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budovat vztahy s vrstevníky a dospělými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Cíle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zajištění základní potřeby (jídlo)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podpora docházky a včasného příchodu</a:t>
            </a:r>
          </a:p>
          <a:p>
            <a:pPr marL="265113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posílení sociální soudržnosti a </a:t>
            </a:r>
            <a:r>
              <a:rPr kumimoji="0" lang="cs-CZ" b="0" i="0" u="none" strike="noStrike" kern="1200" cap="none" spc="0" normalizeH="0" baseline="0" noProof="0" err="1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wellbeingu</a:t>
            </a: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FAFAD8-C73C-6964-79A3-2807BB5079E9}"/>
              </a:ext>
            </a:extLst>
          </p:cNvPr>
          <p:cNvSpPr txBox="1"/>
          <p:nvPr/>
        </p:nvSpPr>
        <p:spPr>
          <a:xfrm>
            <a:off x="5643418" y="1774482"/>
            <a:ext cx="6096000" cy="449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cs-CZ" sz="1800" b="1">
                <a:solidFill>
                  <a:schemeClr val="accent1">
                    <a:lumMod val="50000"/>
                  </a:schemeClr>
                </a:solidFill>
              </a:rPr>
              <a:t>Modely realizace</a:t>
            </a:r>
          </a:p>
          <a:p>
            <a:pPr marL="265113" indent="-171450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</a:rPr>
              <a:t>snídaně ve školní jídelně</a:t>
            </a:r>
          </a:p>
          <a:p>
            <a:pPr marL="265113" indent="-171450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</a:rPr>
              <a:t>snídaně ve výukové kuchyňce / jiném neformálním prostoru</a:t>
            </a:r>
          </a:p>
          <a:p>
            <a:pPr marL="265113" indent="-171450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</a:rPr>
              <a:t>snídaně ve třídě</a:t>
            </a:r>
          </a:p>
          <a:p>
            <a:pPr marL="265113" indent="-171450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accent1">
                    <a:lumMod val="50000"/>
                  </a:schemeClr>
                </a:solidFill>
              </a:rPr>
              <a:t>zdravé balíčky s sebou / výdejní místa </a:t>
            </a:r>
          </a:p>
          <a:p>
            <a:pPr marL="265113" indent="-171450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cs-CZ" sz="180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cs-CZ" sz="1800" b="1">
                <a:solidFill>
                  <a:schemeClr val="accent1">
                    <a:lumMod val="50000"/>
                  </a:schemeClr>
                </a:solidFill>
              </a:rPr>
              <a:t>Zacílení</a:t>
            </a:r>
          </a:p>
          <a:p>
            <a:pPr marL="265113" lvl="0" indent="-171450" fontAlgn="base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chemeClr val="accent1">
                    <a:lumMod val="50000"/>
                  </a:schemeClr>
                </a:solidFill>
              </a:rPr>
              <a:t>univerzální model </a:t>
            </a:r>
            <a:r>
              <a:rPr lang="cs-CZ" altLang="cs-CZ" sz="1800">
                <a:solidFill>
                  <a:schemeClr val="accent1">
                    <a:lumMod val="50000"/>
                  </a:schemeClr>
                </a:solidFill>
              </a:rPr>
              <a:t>– otevřený všem žákům, prevence stigmatizace, budování komunity</a:t>
            </a:r>
          </a:p>
          <a:p>
            <a:pPr marL="265113" lvl="0" indent="-171450" fontAlgn="base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chemeClr val="accent1">
                    <a:lumMod val="50000"/>
                  </a:schemeClr>
                </a:solidFill>
              </a:rPr>
              <a:t>cílený model </a:t>
            </a:r>
            <a:r>
              <a:rPr lang="cs-CZ" altLang="cs-CZ" sz="1800">
                <a:solidFill>
                  <a:schemeClr val="accent1">
                    <a:lumMod val="50000"/>
                  </a:schemeClr>
                </a:solidFill>
              </a:rPr>
              <a:t>– zaměřený na žáky se sociálním znevýhodněním nebo určité ročníky</a:t>
            </a:r>
          </a:p>
          <a:p>
            <a:pPr marL="265113" lvl="0" indent="-171450" fontAlgn="base">
              <a:lnSpc>
                <a:spcPct val="110000"/>
              </a:lnSpc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chemeClr val="accent1">
                    <a:lumMod val="50000"/>
                  </a:schemeClr>
                </a:solidFill>
              </a:rPr>
              <a:t>hybridní přístup </a:t>
            </a:r>
            <a:r>
              <a:rPr lang="cs-CZ" altLang="cs-CZ" sz="1800">
                <a:solidFill>
                  <a:schemeClr val="accent1">
                    <a:lumMod val="50000"/>
                  </a:schemeClr>
                </a:solidFill>
              </a:rPr>
              <a:t>– kombinace obou, nejefektivnější z hlediska dopadů</a:t>
            </a:r>
            <a:endParaRPr lang="cs-CZ" sz="18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5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1104522"/>
          </a:xfr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Potravinová a materiální pomoc nejchudším osobám (POMPO)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47" y="3675706"/>
            <a:ext cx="3437671" cy="659054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sz="2800">
                <a:solidFill>
                  <a:schemeClr val="bg1"/>
                </a:solidFill>
              </a:rPr>
              <a:t>Jiří Bradáč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logo, symbol, Písm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717CC644-CD9B-7FC2-8F14-41FAB6E21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168" y="4528796"/>
            <a:ext cx="2086266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515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4813"/>
            <a:ext cx="9144000" cy="785387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Snídaňové kluby v projektu PROP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CD75C6A-CA0E-46C7-8DC2-9176EB8AF7EF}"/>
              </a:ext>
            </a:extLst>
          </p:cNvPr>
          <p:cNvSpPr txBox="1"/>
          <p:nvPr/>
        </p:nvSpPr>
        <p:spPr>
          <a:xfrm>
            <a:off x="434109" y="16765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Zapojení škol: 2022/23: 44 škol (z celkového počtu 256), 2023/24: 82 škol (ze 400)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4A60EA-9F2D-5F03-3D4F-F45A2D7F98B5}"/>
              </a:ext>
            </a:extLst>
          </p:cNvPr>
          <p:cNvSpPr txBox="1"/>
          <p:nvPr/>
        </p:nvSpPr>
        <p:spPr>
          <a:xfrm>
            <a:off x="434109" y="24252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accent1">
                    <a:lumMod val="50000"/>
                  </a:schemeClr>
                </a:solidFill>
              </a:rPr>
              <a:t>Finanční rámec (rozpočet na projekt</a:t>
            </a:r>
            <a:r>
              <a:rPr lang="pl-PL" b="1"/>
              <a:t>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7BF8E57-3C95-31A8-897D-031DA4002A85}"/>
              </a:ext>
            </a:extLst>
          </p:cNvPr>
          <p:cNvSpPr txBox="1"/>
          <p:nvPr/>
        </p:nvSpPr>
        <p:spPr>
          <a:xfrm>
            <a:off x="434109" y="28970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¾ škol s rozpočtem do 300 000 Kč</a:t>
            </a:r>
          </a:p>
          <a:p>
            <a:r>
              <a:rPr lang="pl-PL">
                <a:solidFill>
                  <a:schemeClr val="accent1">
                    <a:lumMod val="50000"/>
                  </a:schemeClr>
                </a:solidFill>
              </a:rPr>
              <a:t>jen zlomek nad 1 M Kč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DC3689-1D86-00E2-2024-3174940F9D0D}"/>
              </a:ext>
            </a:extLst>
          </p:cNvPr>
          <p:cNvSpPr txBox="1"/>
          <p:nvPr/>
        </p:nvSpPr>
        <p:spPr>
          <a:xfrm>
            <a:off x="6400800" y="24311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Frekvence klubů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B48580F-5976-13D8-5AE3-4D6FD2829625}"/>
              </a:ext>
            </a:extLst>
          </p:cNvPr>
          <p:cNvSpPr txBox="1"/>
          <p:nvPr/>
        </p:nvSpPr>
        <p:spPr>
          <a:xfrm>
            <a:off x="6400800" y="2758576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2022/23: většina 1–2× týdně nebo méně často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2023/24: více než polovina alespoň 1× týdně,</a:t>
            </a:r>
            <a:br>
              <a:rPr lang="cs-CZ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15 % 3–5× týdně </a:t>
            </a:r>
          </a:p>
        </p:txBody>
      </p:sp>
      <p:graphicFrame>
        <p:nvGraphicFramePr>
          <p:cNvPr id="27" name="Graf 26">
            <a:extLst>
              <a:ext uri="{FF2B5EF4-FFF2-40B4-BE49-F238E27FC236}">
                <a16:creationId xmlns:a16="http://schemas.microsoft.com/office/drawing/2014/main" id="{299FD891-450E-4245-EB40-D1C69AF80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059664"/>
              </p:ext>
            </p:extLst>
          </p:nvPr>
        </p:nvGraphicFramePr>
        <p:xfrm>
          <a:off x="188800" y="4283622"/>
          <a:ext cx="5292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Graf 27">
            <a:extLst>
              <a:ext uri="{FF2B5EF4-FFF2-40B4-BE49-F238E27FC236}">
                <a16:creationId xmlns:a16="http://schemas.microsoft.com/office/drawing/2014/main" id="{7AAEDBDF-6F9B-DD1C-A179-7389265F7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239672"/>
              </p:ext>
            </p:extLst>
          </p:nvPr>
        </p:nvGraphicFramePr>
        <p:xfrm>
          <a:off x="5967562" y="3778479"/>
          <a:ext cx="5716437" cy="259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31217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0079"/>
            <a:ext cx="9144000" cy="740121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Jaké dopady popisují české školy?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9F5E6F-4481-8DFC-A320-DE455FDB1A10}"/>
              </a:ext>
            </a:extLst>
          </p:cNvPr>
          <p:cNvSpPr txBox="1"/>
          <p:nvPr/>
        </p:nvSpPr>
        <p:spPr>
          <a:xfrm>
            <a:off x="969819" y="1846275"/>
            <a:ext cx="38238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cs-CZ" altLang="cs-CZ" sz="2000" b="1">
                <a:solidFill>
                  <a:schemeClr val="accent1">
                    <a:lumMod val="50000"/>
                  </a:schemeClr>
                </a:solidFill>
              </a:rPr>
              <a:t>Nejčastěji uváděné přínosy</a:t>
            </a:r>
          </a:p>
          <a:p>
            <a:pPr marL="265113" lvl="0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Atmosféra a vztahy (dominantní)</a:t>
            </a:r>
          </a:p>
          <a:p>
            <a:pPr marL="265113" lvl="0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Docházka a snížení absence</a:t>
            </a:r>
          </a:p>
          <a:p>
            <a:pPr marL="265113" lvl="0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Lepší soustředění na výuku</a:t>
            </a:r>
          </a:p>
          <a:p>
            <a:pPr marL="265113" lvl="0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Zapojení všech a komunita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90F006-7A6A-17B3-1BC0-359B3CF90537}"/>
              </a:ext>
            </a:extLst>
          </p:cNvPr>
          <p:cNvSpPr txBox="1"/>
          <p:nvPr/>
        </p:nvSpPr>
        <p:spPr>
          <a:xfrm>
            <a:off x="6391564" y="1880290"/>
            <a:ext cx="35467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cs-CZ" altLang="cs-CZ" sz="2000" b="1">
                <a:solidFill>
                  <a:schemeClr val="accent1">
                    <a:lumMod val="50000"/>
                  </a:schemeClr>
                </a:solidFill>
              </a:rPr>
              <a:t>Další přínosy</a:t>
            </a:r>
          </a:p>
          <a:p>
            <a:pPr marL="265113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Prospěch</a:t>
            </a:r>
          </a:p>
          <a:p>
            <a:pPr marL="265113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Chování</a:t>
            </a:r>
          </a:p>
          <a:p>
            <a:pPr marL="265113" indent="-171450" fontAlgn="base"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>
                    <a:lumMod val="50000"/>
                  </a:schemeClr>
                </a:solidFill>
              </a:rPr>
              <a:t>Podpora pedagogů 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FDBA3F2C-CD50-A7F4-FD85-8C43F5F0E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665628"/>
              </p:ext>
            </p:extLst>
          </p:nvPr>
        </p:nvGraphicFramePr>
        <p:xfrm>
          <a:off x="675891" y="3627582"/>
          <a:ext cx="10840218" cy="323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délník 15">
            <a:extLst>
              <a:ext uri="{FF2B5EF4-FFF2-40B4-BE49-F238E27FC236}">
                <a16:creationId xmlns:a16="http://schemas.microsoft.com/office/drawing/2014/main" id="{6945FE9A-5B82-42B9-076F-7A2D27F9797B}"/>
              </a:ext>
            </a:extLst>
          </p:cNvPr>
          <p:cNvSpPr/>
          <p:nvPr/>
        </p:nvSpPr>
        <p:spPr>
          <a:xfrm>
            <a:off x="9299875" y="3515265"/>
            <a:ext cx="144000" cy="14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rIns="0" rtlCol="0" anchor="ctr"/>
          <a:lstStyle/>
          <a:p>
            <a:r>
              <a:rPr lang="cs-CZ" sz="1200" b="1">
                <a:solidFill>
                  <a:schemeClr val="accent6"/>
                </a:solidFill>
              </a:rPr>
              <a:t>2022/23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EBB8229-10CD-E7FE-6D19-0EA4F85F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875" y="3711164"/>
            <a:ext cx="81083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81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47"/>
            <a:ext cx="9144000" cy="78765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accent1">
                    <a:lumMod val="50000"/>
                  </a:schemeClr>
                </a:solidFill>
              </a:rPr>
              <a:t>Přístupy k realizaci a jejich dopady </a:t>
            </a:r>
            <a:endParaRPr lang="cs-CZ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5BD963-9EA3-CBF1-6837-116E6AA5E821}"/>
              </a:ext>
            </a:extLst>
          </p:cNvPr>
          <p:cNvSpPr txBox="1"/>
          <p:nvPr/>
        </p:nvSpPr>
        <p:spPr>
          <a:xfrm>
            <a:off x="512618" y="2070140"/>
            <a:ext cx="11166764" cy="3898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Transformační model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každodenní kluby, dostatečný rozpočet, silná vztahová rovina → výrazné dopady na klima, vztahy, docházku, </a:t>
            </a:r>
            <a:r>
              <a:rPr kumimoji="0" lang="cs-CZ" sz="2000" b="0" i="0" u="none" strike="noStrike" kern="1200" cap="none" spc="0" normalizeH="0" baseline="0" noProof="0" err="1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wellbeing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Dobrá praxe s omezeným dopadem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vztahově silné, ale nepravidelné kluby → pozitivní efekty, ale bez naplnění základních potřeb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s převahou kontroly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selektivní, stigmatizující, bez vztahového rámce → nízká účinnost, riziko odporu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24A9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Nutriční funkce je klíčová: bez nasycení nelze očekávat plné dopady</a:t>
            </a:r>
            <a:b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24A9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24A9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oblasti vztahů, klimatu a podpory.</a:t>
            </a:r>
          </a:p>
        </p:txBody>
      </p:sp>
    </p:spTree>
    <p:extLst>
      <p:ext uri="{BB962C8B-B14F-4D97-AF65-F5344CB8AC3E}">
        <p14:creationId xmlns:p14="http://schemas.microsoft.com/office/powerpoint/2010/main" val="613198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6"/>
            <a:ext cx="9144000" cy="756101"/>
          </a:xfrm>
        </p:spPr>
        <p:txBody>
          <a:bodyPr>
            <a:normAutofit/>
          </a:bodyPr>
          <a:lstStyle/>
          <a:p>
            <a:pPr algn="l"/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Snídaňové kluby a sociální role školy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A110FA-F29B-6BCC-E194-D18108C6D774}"/>
              </a:ext>
            </a:extLst>
          </p:cNvPr>
          <p:cNvSpPr txBox="1"/>
          <p:nvPr/>
        </p:nvSpPr>
        <p:spPr>
          <a:xfrm>
            <a:off x="849745" y="1791403"/>
            <a:ext cx="10243128" cy="4567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Ač nemá ustálenou definici, je sociální role školy ukotvena ve Strategii 2030+, školském zákoně i rámcových vzdělávacích programech.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Zahrnuje: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kompenzační funkci</a:t>
            </a: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 – tedy materiální podporu, rovné podmínky, doučování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podporu duševního zdraví a </a:t>
            </a:r>
            <a:r>
              <a:rPr kumimoji="0" lang="cs-CZ" b="1" i="0" u="none" strike="noStrike" kern="1200" cap="none" spc="0" normalizeH="0" baseline="0" noProof="0" err="1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wellbeingu</a:t>
            </a: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 – bezpečné prostředí, kvalitní vztahy, včasný záchyt problémů, mezioborovou spolupráci a case-management, celoškolní přístup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Škola se tak stává spojovacím článkem v síti podpory – spolupracuje s rodinami, komunitou, odbornými službami.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b="0" i="0" u="none" strike="noStrike" kern="1200" cap="none" spc="0" normalizeH="0" baseline="0" noProof="0">
              <a:ln>
                <a:noFill/>
              </a:ln>
              <a:solidFill>
                <a:srgbClr val="0221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A právě zde se otevírá prostor pro nástroje, které tuto roli naplňují každodenně a nenásilně – podobně jako snídaňové kluby.</a:t>
            </a:r>
          </a:p>
        </p:txBody>
      </p:sp>
    </p:spTree>
    <p:extLst>
      <p:ext uri="{BB962C8B-B14F-4D97-AF65-F5344CB8AC3E}">
        <p14:creationId xmlns:p14="http://schemas.microsoft.com/office/powerpoint/2010/main" val="38358104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733329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Doporučení pro praxi a udržitelnost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EC9580E-DD9D-28FA-57E5-5BA19018163A}"/>
              </a:ext>
            </a:extLst>
          </p:cNvPr>
          <p:cNvSpPr txBox="1"/>
          <p:nvPr/>
        </p:nvSpPr>
        <p:spPr>
          <a:xfrm>
            <a:off x="281709" y="1922383"/>
            <a:ext cx="11836400" cy="263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Jednodušší, pravidelné a méně nákladné snídaně – vyšší dostupnost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Aktivně zapojovat různé zaměstnance školy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Začlenit klub do celoškolního přístupu – propojit s třídnickými hodinami, prevencí, poradenskými službami </a:t>
            </a:r>
          </a:p>
          <a:p>
            <a:pPr marL="171450" marR="0" lvl="0" indent="-1714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Poskytovat školám metodickou podporu a reflektovat etickou rovinu – důstojnost, spravedlnost, respekt k dětem a jejich potřebám</a:t>
            </a:r>
          </a:p>
          <a:p>
            <a:pPr marL="171450" marR="0" lvl="0" indent="-1714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4A9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2216E"/>
                </a:solidFill>
                <a:effectLst/>
                <a:uLnTx/>
                <a:uFillTx/>
                <a:ea typeface="+mn-ea"/>
                <a:cs typeface="+mn-cs"/>
              </a:rPr>
              <a:t>Začlenit snídaňové kluby do dotačních titulů na podporu školního stravování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CB0993F-0C59-A189-CA6D-D7468571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847" y="5328672"/>
            <a:ext cx="3468306" cy="9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79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5137"/>
            <a:ext cx="9144000" cy="4535786"/>
          </a:xfrm>
        </p:spPr>
        <p:txBody>
          <a:bodyPr>
            <a:normAutofit/>
          </a:bodyPr>
          <a:lstStyle/>
          <a:p>
            <a:endParaRPr lang="cs-CZ"/>
          </a:p>
          <a:p>
            <a:r>
              <a:rPr lang="cs-CZ" sz="3200" b="1">
                <a:solidFill>
                  <a:schemeClr val="accent1">
                    <a:lumMod val="50000"/>
                  </a:schemeClr>
                </a:solidFill>
              </a:rPr>
              <a:t>Děkuji za pozornost </a:t>
            </a:r>
          </a:p>
          <a:p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Bc. Eva Nováková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Metodička (sociální intervence a podpora zřizovatelů)</a:t>
            </a:r>
          </a:p>
          <a:p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Národní pedagogický institut ČR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9C65CD-E23E-A782-7DA3-0BCDDE44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487" y="5215062"/>
            <a:ext cx="7370786" cy="8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93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1117" y="2741351"/>
            <a:ext cx="5633355" cy="1354184"/>
          </a:xfrm>
        </p:spPr>
        <p:txBody>
          <a:bodyPr anchor="t"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Základní škola Za Chlumem Bílina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32" y="4095535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>
                <a:solidFill>
                  <a:schemeClr val="bg1"/>
                </a:solidFill>
              </a:rPr>
              <a:t>Barbora Schneiderová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756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336" y="757383"/>
            <a:ext cx="9144000" cy="1293090"/>
          </a:xfrm>
        </p:spPr>
        <p:txBody>
          <a:bodyPr>
            <a:noAutofit/>
          </a:bodyPr>
          <a:lstStyle/>
          <a:p>
            <a:pPr algn="l"/>
            <a:br>
              <a:rPr lang="cs-CZ" sz="4000"/>
            </a:br>
            <a:br>
              <a:rPr lang="cs-CZ" sz="4000"/>
            </a:br>
            <a:br>
              <a:rPr lang="cs-CZ" sz="4000"/>
            </a:br>
            <a:br>
              <a:rPr lang="cs-CZ" sz="4000"/>
            </a:br>
            <a:r>
              <a:rPr lang="cs-CZ" altLang="cs-CZ" sz="4000" b="1">
                <a:solidFill>
                  <a:schemeClr val="accent1">
                    <a:lumMod val="50000"/>
                  </a:schemeClr>
                </a:solidFill>
                <a:cs typeface="Segoe UI" panose="020B0502040204020203" pitchFamily="34" charset="0"/>
              </a:rPr>
              <a:t>Informace o škole</a:t>
            </a:r>
            <a:br>
              <a:rPr lang="en-US" altLang="cs-CZ" sz="40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cs-CZ" sz="400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3953D95-951B-3F0C-EC14-6AE6508376E0}"/>
              </a:ext>
            </a:extLst>
          </p:cNvPr>
          <p:cNvSpPr txBox="1"/>
          <p:nvPr/>
        </p:nvSpPr>
        <p:spPr>
          <a:xfrm>
            <a:off x="424872" y="1575505"/>
            <a:ext cx="6068292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jedná se o školu sídlištního typu sídlící v blízkosti sociálně vyloučené lokality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školu navštěvuje zhruba 500 žáků a zhruba 25 dětí ve dvou přípravných ročnících (škola řeší vysokou fluktuaci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až 200 žáků ročně)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zhruba 75 % žáků je sociálně znevýhodněných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v posledních letech číslo rapidně stoupá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škola je nadstandardně vybavena, zřizovatel, zaměstnanci i žáci o školu pečují - velmi pěkné prostředí a kvalitní vybavení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zrekonstruovaná školní jídelna s hracím koutkem </a:t>
            </a:r>
            <a:r>
              <a:rPr lang="cs-CZ">
                <a:solidFill>
                  <a:srgbClr val="02216E"/>
                </a:solidFill>
              </a:rPr>
              <a:t>–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i to je důležitý aspekt pro snídaně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aktivní zapojení do mnoha projektů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snídaně na škole probíhají od října 2023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Financováno z projektu PROP, od září 2025 zřizovatelem – městem Bílina (zatím do prosince)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11" name="Zástupný symbol pro obrázek 2">
            <a:extLst>
              <a:ext uri="{FF2B5EF4-FFF2-40B4-BE49-F238E27FC236}">
                <a16:creationId xmlns:a16="http://schemas.microsoft.com/office/drawing/2014/main" id="{C709D4ED-F35D-2F44-382A-DB8AB2F79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32" y="662996"/>
            <a:ext cx="4379868" cy="61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47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6660"/>
            <a:ext cx="9144000" cy="1262358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Když mám hlad, nemůžu se soustředit</a:t>
            </a: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A vy?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6C8D5A-E9B9-0210-65FF-49CE2284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243" y="2903324"/>
            <a:ext cx="4908146" cy="32266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6947CD-1587-8951-174D-32AC9506DFD8}"/>
              </a:ext>
            </a:extLst>
          </p:cNvPr>
          <p:cNvSpPr txBox="1"/>
          <p:nvPr/>
        </p:nvSpPr>
        <p:spPr>
          <a:xfrm>
            <a:off x="9301017" y="6129976"/>
            <a:ext cx="1764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/>
              <a:t>Zdroj: Wikipedie</a:t>
            </a:r>
          </a:p>
        </p:txBody>
      </p:sp>
    </p:spTree>
    <p:extLst>
      <p:ext uri="{BB962C8B-B14F-4D97-AF65-F5344CB8AC3E}">
        <p14:creationId xmlns:p14="http://schemas.microsoft.com/office/powerpoint/2010/main" val="1057517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18" y="917606"/>
            <a:ext cx="9144000" cy="1142103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Proč by se škola měla zabývat stravováním žáků?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910AB8A-A8B8-C8A3-8FB2-2C872208AD9C}"/>
              </a:ext>
            </a:extLst>
          </p:cNvPr>
          <p:cNvSpPr txBox="1"/>
          <p:nvPr/>
        </p:nvSpPr>
        <p:spPr>
          <a:xfrm>
            <a:off x="683490" y="2315184"/>
            <a:ext cx="6326910" cy="306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uspokojení základní fyziologické potřeby – hladu 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nevhodné stravovací návyky žáků (nejen) ze sociálně slabých rodin – škola je často jediným místem, které může ovlivnit stravování dítěte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stírání sociálních rozdílů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předcházení školnímu neúspěchu, zajištění podmínky k učení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zlepšení školního (třídního) klimatu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prevence a drobné intervence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254A6B0-117E-B22C-7853-2C279F792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959" y="2310565"/>
            <a:ext cx="4343551" cy="39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1062037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Potravinová a materiální pomoc nejchudším osobám III.(POMPO III.)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text, zeď, interiér, sklad&#10;&#10;Popis byl vytvořen automaticky">
            <a:extLst>
              <a:ext uri="{FF2B5EF4-FFF2-40B4-BE49-F238E27FC236}">
                <a16:creationId xmlns:a16="http://schemas.microsoft.com/office/drawing/2014/main" id="{7AE6894D-3123-330B-9BDA-532F7DA38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/>
        </p:blipFill>
        <p:spPr>
          <a:xfrm>
            <a:off x="5507040" y="2992436"/>
            <a:ext cx="5160960" cy="3424482"/>
          </a:xfrm>
          <a:prstGeom prst="rect">
            <a:avLst/>
          </a:prstGeom>
        </p:spPr>
      </p:pic>
      <p:pic>
        <p:nvPicPr>
          <p:cNvPr id="8" name="Obrázek 7" descr="Obsah obrázku text, Písmo, snímek obrazovky, Grafika">
            <a:extLst>
              <a:ext uri="{FF2B5EF4-FFF2-40B4-BE49-F238E27FC236}">
                <a16:creationId xmlns:a16="http://schemas.microsoft.com/office/drawing/2014/main" id="{212F6239-D5CB-F313-CA82-B629D1F2E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683" y="-135892"/>
            <a:ext cx="2911835" cy="871413"/>
          </a:xfrm>
          <a:prstGeom prst="rect">
            <a:avLst/>
          </a:prstGeom>
        </p:spPr>
      </p:pic>
      <p:pic>
        <p:nvPicPr>
          <p:cNvPr id="6" name="Obrázek 5" descr="Obsah obrázku text, venku, budova, pneumatika&#10;&#10;Popis byl vytvořen automaticky">
            <a:extLst>
              <a:ext uri="{FF2B5EF4-FFF2-40B4-BE49-F238E27FC236}">
                <a16:creationId xmlns:a16="http://schemas.microsoft.com/office/drawing/2014/main" id="{E0A34245-9BCA-734A-23E1-C598BACEEF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015067"/>
            <a:ext cx="4618208" cy="34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37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9499"/>
            <a:ext cx="9144000" cy="1815992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Stravovací zvyklosti žáků ze sociálně znevýhodněného prostředí – HBSC + vlastní školní výzkum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B188D4B-1C47-34B0-3811-FE2E8AD134DB}"/>
              </a:ext>
            </a:extLst>
          </p:cNvPr>
          <p:cNvSpPr txBox="1"/>
          <p:nvPr/>
        </p:nvSpPr>
        <p:spPr>
          <a:xfrm>
            <a:off x="1468581" y="2810981"/>
            <a:ext cx="9254837" cy="33695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Většina dětí ze sociálně znevýhodněného prostředí v týdnu nesnídá, o víkendu snídá zhruba polovina</a:t>
            </a: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Děti nemívají svačiny, případně rodina zvažuje, zda zajistí oběd nebo svačinu – nemívají obojí</a:t>
            </a: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Dvě třetiny dětí jí ovoce a zeleninu maximálně 1x týdně, velmi často je to ve škole</a:t>
            </a: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Děti, které mají svačiny, si je kupují ráno samy, případně s rodiči – pouze 10% mívá svačiny připravené z domova, častěji bývají voleny potraviny s vysokým podílem cukru a mnohdy jsou svačiny vyměněny za pochutiny a energetické nápoje</a:t>
            </a: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Alespoň jedno společné jídlo týdně s celou rodinou mívá 40 % dětí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20 % dětí nemívá ani jedno teplé jídlo denně </a:t>
            </a:r>
            <a:endParaRPr lang="cs-CZ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8000"/>
              </a:lnSpc>
              <a:buFont typeface="Wingdings" panose="05000000000000000000" pitchFamily="2" charset="2"/>
              <a:buChar char="Ø"/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Děti ze sociálně slabých rodin častěji ujídají mezi jídly, a to zejména </a:t>
            </a:r>
          </a:p>
          <a:p>
            <a:pPr>
              <a:lnSpc>
                <a:spcPct val="108000"/>
              </a:lnSpc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sladkosti a pochutiny, také častěji volí sladké nápoje</a:t>
            </a:r>
          </a:p>
        </p:txBody>
      </p:sp>
    </p:spTree>
    <p:extLst>
      <p:ext uri="{BB962C8B-B14F-4D97-AF65-F5344CB8AC3E}">
        <p14:creationId xmlns:p14="http://schemas.microsoft.com/office/powerpoint/2010/main" val="8846547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3" y="738910"/>
            <a:ext cx="9227127" cy="849746"/>
          </a:xfrm>
        </p:spPr>
        <p:txBody>
          <a:bodyPr>
            <a:no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Cíle snídaňových klubů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0053E9-5CC6-8A7A-0DA8-747CA6EBCFA4}"/>
              </a:ext>
            </a:extLst>
          </p:cNvPr>
          <p:cNvSpPr txBox="1"/>
          <p:nvPr/>
        </p:nvSpPr>
        <p:spPr>
          <a:xfrm>
            <a:off x="424871" y="1791855"/>
            <a:ext cx="6391565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Nejen cíle, ale i motivace, představy, očekávání...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uspokojení základní lidské potřeby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 hlad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(dlouhodobá zkušenost, kdy zhruba 20% žáků trpí z různých důvodů hlady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nejen z finančních důvodů)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zlepšení (úprava) školní docházky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(prolíná se s předchozím cílem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mnohdy žáci nechodí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 nemají na svačinu, oběd, nemají pomůcky, nejsou vedeni k rannímu vstávání + skryté záškoláctví)</a:t>
            </a:r>
            <a:endParaRPr lang="cs-CZ" sz="20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zlepšení sociálního klimatu, upevnění vztahů žák/žák, žák/učitel </a:t>
            </a: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prohloubení neformální atmosféry</a:t>
            </a: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vyzkoušení "nové výzvy"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(rádi zkoušíme nové věci a pokud nám to dává smysl, chceme dokázat, že jde všechno)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45CEC1F-4A53-8281-E8AA-8DD56E339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3890" y="1686844"/>
            <a:ext cx="3738529" cy="49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6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E9694-A8E1-BE58-CBA9-73394BD7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546"/>
            <a:ext cx="10515600" cy="1023938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Koncepce snídaňových klubů – příklad inspirativní praxe </a:t>
            </a:r>
            <a:br>
              <a:rPr lang="cs-CZ" b="1"/>
            </a:br>
            <a:br>
              <a:rPr lang="cs-CZ" b="1"/>
            </a:br>
            <a:endParaRPr lang="cs-CZ" sz="36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30E01A-82A7-EF6F-2D93-DBA2B739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4DC73B-8ADB-93EB-BCB7-DC3BC831191B}"/>
              </a:ext>
            </a:extLst>
          </p:cNvPr>
          <p:cNvSpPr txBox="1"/>
          <p:nvPr/>
        </p:nvSpPr>
        <p:spPr>
          <a:xfrm>
            <a:off x="1173019" y="2032000"/>
            <a:ext cx="10515600" cy="4278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700" b="1">
                <a:solidFill>
                  <a:schemeClr val="accent1">
                    <a:lumMod val="50000"/>
                  </a:schemeClr>
                </a:solidFill>
              </a:rPr>
              <a:t>Průběh snídaňových klubů Ptáčata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probíhají ve školní jídelně ve dvou časech formou bufetu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7:00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7:45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 přihlášení žáci prvního stupně a několik žáků druhého stupně (cca 90 žáků), 8:00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8:45 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 třídnické hodiny, běžná výuka spojená se snídaní (každá třída cca 2x měsíčně) + přípravné ročníky (cca 60 dětí a žáků)</a:t>
            </a:r>
            <a:endParaRPr lang="cs-CZ" sz="17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žáci si vybírají sami, co si dají k snídani, mohou si přidat, sami se obsluhují, případně požádají o pomoc, starší pomáhají mladším, po snídani myjí stoly, starší ročníky pomáhají se základním úklidem jídelny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po snídani si mohou hrát v herním koutku do 7:50 (hry, hračky)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pokud žáci přijdou pozdě, dostanou pečivo, pomazánku a ovoce nebo zeleninu s sebou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Varianty snídaní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žáci si mohou na snídani pozvat hosta (například jiného učitele, osobnost z města, lékařku, zdravotní sestřičku, hasiče, velmi zajímavá byla snídaně žákovského parlamentu s vedením města)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v případě výletů a akcí si mohou objednat snídani s sebou do balíčku (na prvním stupni velký úspěch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možnost objednat si suroviny a připravit si snídani v kuchyňce nebo ve třídě a posnídat v jiném prostoru, případně si udělat piknik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v rámci předmětu Příprava pokrmů nebo kroužku vaření je možné připravit snídani pro ostatní (velmi se osvědčilo zejména ve třídách, kde si děti nemohou dovolit nosit suroviny)</a:t>
            </a:r>
          </a:p>
        </p:txBody>
      </p:sp>
    </p:spTree>
    <p:extLst>
      <p:ext uri="{BB962C8B-B14F-4D97-AF65-F5344CB8AC3E}">
        <p14:creationId xmlns:p14="http://schemas.microsoft.com/office/powerpoint/2010/main" val="27278579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6774"/>
            <a:ext cx="9144000" cy="666751"/>
          </a:xfrm>
        </p:spPr>
        <p:txBody>
          <a:bodyPr>
            <a:normAutofit fontScale="90000"/>
          </a:bodyPr>
          <a:lstStyle/>
          <a:p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Koncepce snídaňových klubů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F6C095-EE10-C24E-8DB6-719A91FD3144}"/>
              </a:ext>
            </a:extLst>
          </p:cNvPr>
          <p:cNvSpPr txBox="1"/>
          <p:nvPr/>
        </p:nvSpPr>
        <p:spPr>
          <a:xfrm>
            <a:off x="749796" y="1956137"/>
            <a:ext cx="6096000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200" b="1" i="1">
                <a:solidFill>
                  <a:schemeClr val="accent1">
                    <a:lumMod val="50000"/>
                  </a:schemeClr>
                </a:solidFill>
              </a:rPr>
              <a:t>Snídaně probíhají každý den – odbavíme 150 (někdy i více žáků denně)</a:t>
            </a:r>
          </a:p>
          <a:p>
            <a:endParaRPr lang="cs-CZ" sz="2200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200" b="1" i="1">
                <a:solidFill>
                  <a:schemeClr val="accent1">
                    <a:lumMod val="50000"/>
                  </a:schemeClr>
                </a:solidFill>
              </a:rPr>
              <a:t>obsah snídaní:</a:t>
            </a:r>
            <a:endParaRPr lang="cs-CZ" sz="2200" b="1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vždy 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pečivo, sladké pečivo, pomazánka, cereálie, ovoce, zelenina, šunka, sýr, marmeláda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střídavě 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tvaroh, jogurt, ovocné pyré, domácí moučníky, tvarohové dezerty, pudink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pití 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džus/mošt, kakao/káva, čaj, voda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teplý bufet od 8:00 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střídá se každý den 1 jídlo </a:t>
            </a:r>
            <a:r>
              <a:rPr lang="cs-CZ">
                <a:solidFill>
                  <a:srgbClr val="02216E"/>
                </a:solidFill>
              </a:rPr>
              <a:t>–</a:t>
            </a:r>
            <a:r>
              <a:rPr lang="cs-CZ" sz="2200">
                <a:solidFill>
                  <a:schemeClr val="accent1">
                    <a:lumMod val="50000"/>
                  </a:schemeClr>
                </a:solidFill>
              </a:rPr>
              <a:t> palačinky, toasty, míchaná vejce, krupicová kaše, párek v rohlíku</a:t>
            </a:r>
            <a:endParaRPr lang="cs-CZ" sz="22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6008A0-9C0C-FC1D-303B-16844AF159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258" y="2665628"/>
            <a:ext cx="4593991" cy="34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32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8187"/>
            <a:ext cx="9144000" cy="722013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Tematické snídaně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B54826-4503-DA88-DF13-0B41282ECE5F}"/>
              </a:ext>
            </a:extLst>
          </p:cNvPr>
          <p:cNvSpPr txBox="1"/>
          <p:nvPr/>
        </p:nvSpPr>
        <p:spPr>
          <a:xfrm>
            <a:off x="286328" y="1351428"/>
            <a:ext cx="6096000" cy="57018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zhruba jednou až dvakrát do měsíce</a:t>
            </a:r>
          </a:p>
          <a:p>
            <a:pPr marL="171450" marR="0" lvl="0" indent="-17145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vždy má na starosti jedna třída, která připraví výzdobu jídelny a případně občerstvení</a:t>
            </a:r>
          </a:p>
          <a:p>
            <a:pPr marL="171450" indent="-171450" defTabSz="194400">
              <a:lnSpc>
                <a:spcPct val="15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/>
              </a:rPr>
              <a:t>spojeno s aktivitami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  <a:cs typeface="Arial"/>
              </a:rPr>
              <a:t> </a:t>
            </a:r>
            <a:r>
              <a:rPr lang="cs-CZ">
                <a:solidFill>
                  <a:srgbClr val="02216E"/>
                </a:solidFill>
                <a:cs typeface="Calibri"/>
              </a:rPr>
              <a:t>–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  <a:cs typeface="Arial"/>
              </a:rPr>
              <a:t> 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/>
              </a:rPr>
              <a:t>větší zapojení zaměstnanců školy</a:t>
            </a:r>
            <a:endParaRPr lang="cs-CZ" sz="1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Calibri"/>
              <a:cs typeface="Arial"/>
            </a:endParaRPr>
          </a:p>
          <a:p>
            <a:pPr marL="171450" marR="0" lvl="0" indent="-17145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širší výběr jídla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Tipy na snídaně: </a:t>
            </a: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halloweenská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snídaně								mikulášská snídaně </a:t>
            </a: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novoroční snídaně									snídaně s rodiči </a:t>
            </a: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masopustní snídaně								staročeská kuchyně</a:t>
            </a: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snídaně v anglicky mluvících zemích			mezinárodní snídaně </a:t>
            </a: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  <a:cs typeface="Arial"/>
              </a:rPr>
              <a:t>Den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/>
              </a:rPr>
              <a:t> dětí													velikonoční snídaně</a:t>
            </a:r>
            <a:endParaRPr lang="cs-CZ" sz="1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Calibri"/>
              <a:cs typeface="Arial"/>
            </a:endParaRPr>
          </a:p>
          <a:p>
            <a:pPr lvl="0" defTabSz="194400">
              <a:lnSpc>
                <a:spcPct val="150000"/>
              </a:lnSpc>
              <a:spcBef>
                <a:spcPts val="600"/>
              </a:spcBef>
              <a:buSzPct val="110000"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snídaně žákovského parlamentu</a:t>
            </a:r>
            <a:r>
              <a:rPr lang="cs-CZ" sz="16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	 A další….</a:t>
            </a: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19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										</a:t>
            </a:r>
            <a:endParaRPr lang="cs-CZ" sz="16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8FB22B6-FC46-2685-16E9-49D66A5520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94" y="3286794"/>
            <a:ext cx="4488203" cy="33680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A60784B-683B-B536-78A7-C9572E3437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107" y="1574800"/>
            <a:ext cx="2913402" cy="21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560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01256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Snídaňové kluby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AED430-4841-02E3-3861-202E9F86DD14}"/>
              </a:ext>
            </a:extLst>
          </p:cNvPr>
          <p:cNvSpPr txBox="1"/>
          <p:nvPr/>
        </p:nvSpPr>
        <p:spPr>
          <a:xfrm>
            <a:off x="345336" y="2020677"/>
            <a:ext cx="5765316" cy="48122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Snídaně je prvním jídlem, které by mělo být snědeno před denními aktivitami, snídaně by měla dodat 20–25 % denní energie.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7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Snídaně mají pozitivní vliv na lidský organismus – například – prevence obezity, delší pozornosti, zlepšení paměti, zlepšení podmínek pro učení, stabilizace hladiny glukózy aj.</a:t>
            </a:r>
            <a:endParaRPr lang="cs-CZ" sz="17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7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>
                <a:solidFill>
                  <a:schemeClr val="accent1">
                    <a:lumMod val="50000"/>
                  </a:schemeClr>
                </a:solidFill>
              </a:rPr>
              <a:t>Vyvážená snídaně poskytuje rostoucímu organismu dostatek všech potřebných živin. Vhodnou skladbu snídaně tvoří složené sacharidy, bílkoviny a v menším poměru tuky. Kvalitní snídaně dodává tělu také množství vitaminů a minerálních látek jako např. vitamin B1, B2, B6, sodík, draslík, fosfor, vápník, zinek a hořčík. V menším zastoupením jsou vitaminy A, D, E, kyselina listová, jod a koenzym Q. Pro správnou výživu je rovněž důležitá ranní dávka tekutin, která by měla činit cca 0,3 až 0,5 l tekutin (30, 31).</a:t>
            </a:r>
            <a:endParaRPr lang="cs-CZ" sz="170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203148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79E6EA-F500-725D-2C98-0C2FF511BD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1259" y="339447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39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7ED731-B7C0-85B5-24B8-879BC8A43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3517" y="748847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0189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8018"/>
            <a:ext cx="9144000" cy="1121617"/>
          </a:xfrm>
        </p:spPr>
        <p:txBody>
          <a:bodyPr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Přínosy snídaňových klubů (nejen) z hlediska prevence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2FB331-A31D-AEBD-31B8-08B128FF5AF0}"/>
              </a:ext>
            </a:extLst>
          </p:cNvPr>
          <p:cNvSpPr txBox="1"/>
          <p:nvPr/>
        </p:nvSpPr>
        <p:spPr>
          <a:xfrm>
            <a:off x="184727" y="1725761"/>
            <a:ext cx="8654473" cy="5132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Prevence pozdních příchodů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Učení samoobsluze, samostatnosti a zároveň vzájemná pomoc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Učení se neplýtvat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Vhodnější výběr potravin, změna jídelníčku, zařazení nutričně vyvážených potravin, zvýšení spotřeby ovoce a zeleniny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Stírání sociálních rozdílů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Zlepšení školního prospěchu, školní docházky – snížení skrytého záškoláctví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Zapojení žáků do školních a mimoškolních akcí, účast na akcích (možnost svačin)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Zlepšení klimatu školy a třídy, adaptace školy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Zlepšení mezilidských vztahů nejen mezi žáky, ale také v rovině učitel-žák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Zlepšení fyzického i psychického zdraví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Budování neformální atmosféry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Zapojení žáků do chodu školy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Viditelná a lepší soustředěnost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Podpora v rámci poruch chování a učení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Snížení kázeňských přestupků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Objevování nového – ochutnávky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Zapojení žáků do chodu školy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accent1">
                    <a:lumMod val="50000"/>
                  </a:schemeClr>
                </a:solidFill>
              </a:rPr>
              <a:t>Zapojení stravování do běžných předmětů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435F489-B9DC-65E0-6AF5-605F3787A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940249"/>
            <a:ext cx="3514333" cy="46800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1228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8019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Rezervy snídaňových klubů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AA388E-23F3-FBFC-EBF3-F48CCF176B79}"/>
              </a:ext>
            </a:extLst>
          </p:cNvPr>
          <p:cNvSpPr txBox="1"/>
          <p:nvPr/>
        </p:nvSpPr>
        <p:spPr>
          <a:xfrm>
            <a:off x="472966" y="1636038"/>
            <a:ext cx="6096000" cy="2403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Náročné financování a minimální nabídka dotací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V České republice dosud nepříliš podporovaný nástroj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Nedostatek personálu, nevhodné prostory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Obavy z neznámého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Nízká podpora ze strany veřejnosti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Nemožnost zachytit všechny žáky, kteří by podporu potřebovali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804DB4-3094-B048-70D4-68A43FC02088}"/>
              </a:ext>
            </a:extLst>
          </p:cNvPr>
          <p:cNvSpPr txBox="1"/>
          <p:nvPr/>
        </p:nvSpPr>
        <p:spPr>
          <a:xfrm>
            <a:off x="5654565" y="56706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KDO CHCE, HLEDÁ ZPŮSOB, KDO NECHCE, HLEDÁ DŮVOD…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95A10CF-F55F-44D7-E001-B9722990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81" y="4635315"/>
            <a:ext cx="370059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47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47"/>
            <a:ext cx="9144000" cy="933449"/>
          </a:xfrm>
        </p:spPr>
        <p:txBody>
          <a:bodyPr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Pohled ředitele školy, metodika prevence, učitele a sociálního pedagoga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C41973-775B-2B0A-31DD-139C983227DE}"/>
              </a:ext>
            </a:extLst>
          </p:cNvPr>
          <p:cNvSpPr txBox="1"/>
          <p:nvPr/>
        </p:nvSpPr>
        <p:spPr>
          <a:xfrm>
            <a:off x="388883" y="1965255"/>
            <a:ext cx="5391807" cy="336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Vedení školy: 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Administrativa veškeré podpory je náročná, přesto přínosy převažují nad riziky – ve škole je cítit větší klid, lépe funguje formální i neformální stránka školy. Snižuje se počet zameškaných hodin i kázeňských opatření.</a:t>
            </a:r>
          </a:p>
          <a:p>
            <a:pPr>
              <a:lnSpc>
                <a:spcPct val="108000"/>
              </a:lnSpc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Školní metodik prevence: U konkrétních žáků lze sledovat zlepšení v rámci chování, odstranění rizikových jevů, ze šetření vychází zlepšení klimatu, stravování rozhodně podporuje </a:t>
            </a:r>
            <a:r>
              <a:rPr lang="cs-CZ" err="1">
                <a:solidFill>
                  <a:schemeClr val="accent1">
                    <a:lumMod val="50000"/>
                  </a:schemeClr>
                </a:solidFill>
              </a:rPr>
              <a:t>wellbeing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08000"/>
              </a:lnSpc>
            </a:pPr>
            <a:endParaRPr lang="cs-CZ">
              <a:solidFill>
                <a:srgbClr val="FF0000"/>
              </a:solidFill>
            </a:endParaRPr>
          </a:p>
          <a:p>
            <a:pPr>
              <a:lnSpc>
                <a:spcPct val="108000"/>
              </a:lnSpc>
            </a:pPr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0F4A180-6D17-97D4-59B8-4015999302DC}"/>
              </a:ext>
            </a:extLst>
          </p:cNvPr>
          <p:cNvSpPr txBox="1"/>
          <p:nvPr/>
        </p:nvSpPr>
        <p:spPr>
          <a:xfrm>
            <a:off x="6096000" y="1965255"/>
            <a:ext cx="3231931" cy="4267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Učitelé: 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Lepší a delší soustředěnost, spokojenost žáků, více smíchu, těšení se na oběd i snídaně, větší účast na akcích, stírání rozdílů díky jednotným svačinám, ochutnávání nového, zážitkové jídlo, větší snaha na zapojení se, odstranění ranních nákupů zejména na prvním stupni (energetické nápoje, sladké a slané pochutiny, minimalizace pozdních příchodů, účast na mimoškolních akcích.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02CE96-0DAC-8425-1AB7-E3258C16367B}"/>
              </a:ext>
            </a:extLst>
          </p:cNvPr>
          <p:cNvSpPr txBox="1"/>
          <p:nvPr/>
        </p:nvSpPr>
        <p:spPr>
          <a:xfrm>
            <a:off x="446692" y="4755915"/>
            <a:ext cx="5475887" cy="187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cs-CZ" b="1">
                <a:solidFill>
                  <a:schemeClr val="accent1">
                    <a:lumMod val="50000"/>
                  </a:schemeClr>
                </a:solidFill>
              </a:rPr>
              <a:t>Sociální pedagog, terénní pracovník: </a:t>
            </a: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Značné zlepšení vztahů, větší důvěra ve škole, pocit bezpečí, klidná atmosféra,</a:t>
            </a:r>
          </a:p>
          <a:p>
            <a:pPr>
              <a:lnSpc>
                <a:spcPct val="108000"/>
              </a:lnSpc>
            </a:pPr>
            <a:r>
              <a:rPr lang="cs-CZ">
                <a:solidFill>
                  <a:schemeClr val="accent1">
                    <a:lumMod val="50000"/>
                  </a:schemeClr>
                </a:solidFill>
              </a:rPr>
              <a:t>Větší otevřenost žáků, snadnější odhalení problémů a rizik, zlepšení komunikace, menší stres, ekonomická pomoc.</a:t>
            </a:r>
          </a:p>
        </p:txBody>
      </p:sp>
      <p:pic>
        <p:nvPicPr>
          <p:cNvPr id="14" name="Zástupný symbol pro obrázek 8">
            <a:extLst>
              <a:ext uri="{FF2B5EF4-FFF2-40B4-BE49-F238E27FC236}">
                <a16:creationId xmlns:a16="http://schemas.microsoft.com/office/drawing/2014/main" id="{E050EC6D-B112-B40C-195B-9B6A69997A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575" y="1965255"/>
            <a:ext cx="2852850" cy="41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86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9545"/>
            <a:ext cx="9144000" cy="1059257"/>
          </a:xfrm>
        </p:spPr>
        <p:txBody>
          <a:bodyPr>
            <a:normAutofit fontScale="90000"/>
          </a:bodyPr>
          <a:lstStyle/>
          <a:p>
            <a:r>
              <a:rPr lang="cs-CZ" sz="4000" b="1">
                <a:solidFill>
                  <a:schemeClr val="accent1">
                    <a:lumMod val="50000"/>
                  </a:schemeClr>
                </a:solidFill>
              </a:rPr>
              <a:t>Podpora stravování z pohledu zákonných zástupců a žáků/dětí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47484C-F188-BC83-03A6-230F7D75D459}"/>
              </a:ext>
            </a:extLst>
          </p:cNvPr>
          <p:cNvSpPr txBox="1"/>
          <p:nvPr/>
        </p:nvSpPr>
        <p:spPr>
          <a:xfrm>
            <a:off x="157655" y="1931597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Zákonní zástupci: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pomoc, důvěra, méně stresu, snadnější ranní vypravování a vstávání, jistota, bezpečí, společně strávený čas</a:t>
            </a:r>
          </a:p>
          <a:p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>
                <a:solidFill>
                  <a:schemeClr val="accent1">
                    <a:lumMod val="50000"/>
                  </a:schemeClr>
                </a:solidFill>
              </a:rPr>
              <a:t>Žáci/děti: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těšení se, kamarádi, nová jídla, oblíbená jídla, pomoc, povinnost, zájem, hry.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0B12C5-40E8-EC7B-B6F3-747F71C90796}"/>
              </a:ext>
            </a:extLst>
          </p:cNvPr>
          <p:cNvSpPr txBox="1"/>
          <p:nvPr/>
        </p:nvSpPr>
        <p:spPr>
          <a:xfrm>
            <a:off x="157655" y="4497825"/>
            <a:ext cx="6096000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Zapojení rodin je pro spolupráci </a:t>
            </a:r>
            <a:r>
              <a:rPr lang="cs-CZ" sz="2000" i="1">
                <a:solidFill>
                  <a:schemeClr val="accent1">
                    <a:lumMod val="50000"/>
                  </a:schemeClr>
                </a:solidFill>
              </a:rPr>
              <a:t>škola – rodina </a:t>
            </a: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klíčové</a:t>
            </a:r>
          </a:p>
          <a:p>
            <a:pPr>
              <a:lnSpc>
                <a:spcPct val="108000"/>
              </a:lnSpc>
            </a:pPr>
            <a:endParaRPr lang="cs-CZ" sz="200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8000"/>
              </a:lnSpc>
            </a:pPr>
            <a:r>
              <a:rPr lang="cs-CZ" sz="2000">
                <a:solidFill>
                  <a:schemeClr val="accent1">
                    <a:lumMod val="50000"/>
                  </a:schemeClr>
                </a:solidFill>
              </a:rPr>
              <a:t>Zapojení do akcí spojených se školním stravováním je vhodnou a přínosnou formou nejen pro školu, ale i pro vztahy v rodině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80F09C-9A25-AC16-76D0-6FCF6725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79" y="3981529"/>
            <a:ext cx="3702946" cy="277153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046B18-0334-081A-AAD0-EBCB4B4CB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751" y="1523031"/>
            <a:ext cx="3310345" cy="248103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2077588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7923</Words>
  <Application>Microsoft Office PowerPoint</Application>
  <PresentationFormat>Širokoúhlá obrazovka</PresentationFormat>
  <Paragraphs>908</Paragraphs>
  <Slides>130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44" baseType="lpstr">
      <vt:lpstr>Arial</vt:lpstr>
      <vt:lpstr>Arial Black</vt:lpstr>
      <vt:lpstr>Bw Modelica</vt:lpstr>
      <vt:lpstr>Bw Modelica Bold</vt:lpstr>
      <vt:lpstr>Calibri</vt:lpstr>
      <vt:lpstr>Calibri Light</vt:lpstr>
      <vt:lpstr>Courier New</vt:lpstr>
      <vt:lpstr>League Spartan</vt:lpstr>
      <vt:lpstr>Open Sans</vt:lpstr>
      <vt:lpstr>Open Sans Bold</vt:lpstr>
      <vt:lpstr>Segoe UI</vt:lpstr>
      <vt:lpstr>Times New Roman</vt:lpstr>
      <vt:lpstr>Wingdings</vt:lpstr>
      <vt:lpstr>Motiv Office</vt:lpstr>
      <vt:lpstr>Prezentace aplikace PowerPoint</vt:lpstr>
      <vt:lpstr>Prezentace aplikace PowerPoint</vt:lpstr>
      <vt:lpstr>Metodická podpora krajům a obcím</vt:lpstr>
      <vt:lpstr>                   Podpora bezplatného stravování dětí ve školách: nástroje, zkušenosti, inspirace  23. 9. 2025 </vt:lpstr>
      <vt:lpstr>Podpora bezplatného stravování dětí ve školách: nástroje, zkušenosti, inspirace</vt:lpstr>
      <vt:lpstr>Podpora bezplatného stravování dětí ve školách: nástroje, zkušenosti, inspirace</vt:lpstr>
      <vt:lpstr>Příklady odpovědí z dotazníku</vt:lpstr>
      <vt:lpstr>Potravinová a materiální pomoc nejchudším osobám (POMPO)</vt:lpstr>
      <vt:lpstr>Potravinová a materiální pomoc nejchudším osobám III.(POMPO III.)</vt:lpstr>
      <vt:lpstr> Základní parametry projektu</vt:lpstr>
      <vt:lpstr>Klíčové aktivity</vt:lpstr>
      <vt:lpstr>Prezentace aplikace PowerPoint</vt:lpstr>
      <vt:lpstr>Průběh realizace projektu</vt:lpstr>
      <vt:lpstr>Průběh realizace projektu</vt:lpstr>
      <vt:lpstr>Sortiment nakupované pomoci</vt:lpstr>
      <vt:lpstr>Sortiment dodávaných komodit</vt:lpstr>
      <vt:lpstr>Přehled uskutečněných závozů</vt:lpstr>
      <vt:lpstr>Přehled uskutečněných závozů</vt:lpstr>
      <vt:lpstr>Přehled uskutečněných závozů</vt:lpstr>
      <vt:lpstr>Prezentace aplikace PowerPoint</vt:lpstr>
      <vt:lpstr>Potravinové banky, materiální pomoc, možnosti podpory</vt:lpstr>
      <vt:lpstr>Prezentace aplikace PowerPoint</vt:lpstr>
      <vt:lpstr>Obrat zachráněných potravin v tunách​ 2014 - 2024​</vt:lpstr>
      <vt:lpstr>Struktura darovaných potravin</vt:lpstr>
      <vt:lpstr>Jak to celé funguje? ​</vt:lpstr>
      <vt:lpstr>Sbírky potravin ​</vt:lpstr>
      <vt:lpstr>Sbírky potravin</vt:lpstr>
      <vt:lpstr>Proč to vlastně děláme?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Potravinová banka Benešov</vt:lpstr>
      <vt:lpstr>Potravinová banka Benešov</vt:lpstr>
      <vt:lpstr> Potravinová pomoc v krizových situacích</vt:lpstr>
      <vt:lpstr>Mobilní potravinová banka</vt:lpstr>
      <vt:lpstr>Spolupráce a role jednotlivých aktérů</vt:lpstr>
      <vt:lpstr>Přínosy systému</vt:lpstr>
      <vt:lpstr>Statistika / praxe u mobilní potravinové banky</vt:lpstr>
      <vt:lpstr> Výzvy a limity – krizová pomoc a mobilní potravinová pomoc </vt:lpstr>
      <vt:lpstr> Závěr </vt:lpstr>
      <vt:lpstr>Prezentace aplikace PowerPoint</vt:lpstr>
      <vt:lpstr>Obědy do škol</vt:lpstr>
      <vt:lpstr>SOUČASNOST – výzva 081</vt:lpstr>
      <vt:lpstr>Vývoj podpory  BEZPLATNÉHO STRAVOVÁNÍ z evr. fondů</vt:lpstr>
      <vt:lpstr>Vývoj podpory  BEZPLATNÉHO STRAVOVÁNÍ z evr. fondů</vt:lpstr>
      <vt:lpstr>Podmínky výzvy 081</vt:lpstr>
      <vt:lpstr>Bariéry v systému </vt:lpstr>
      <vt:lpstr>Bariéry v systému</vt:lpstr>
      <vt:lpstr>Podporované aktivity OPZ+</vt:lpstr>
      <vt:lpstr>Jednotkové náklady pro školní rok 2025/2026</vt:lpstr>
      <vt:lpstr>Čestné prohlášení  </vt:lpstr>
      <vt:lpstr>Prezentace aplikace PowerPoint</vt:lpstr>
      <vt:lpstr>Podpora bezplatného stravování dětí a žáků   Základní škola a Mateřská škola Obrnice </vt:lpstr>
      <vt:lpstr>Základní škola a Mateřská škola Obrnice, okr. Most, p. o.</vt:lpstr>
      <vt:lpstr>Základní škola a Mateřská škola Obrnice, okr. Most, p. o.</vt:lpstr>
      <vt:lpstr>Obec Obrnice</vt:lpstr>
      <vt:lpstr>Obec Obrnice</vt:lpstr>
      <vt:lpstr>Obec Obrnice</vt:lpstr>
      <vt:lpstr>Předcházíme školnímu neúspěchu  a boříme sociální bariéry</vt:lpstr>
      <vt:lpstr> Centra aktivit v MŠ </vt:lpstr>
      <vt:lpstr> U nás…</vt:lpstr>
      <vt:lpstr>Rovný přístup ke vzdělávání v MŠ Obrnice</vt:lpstr>
      <vt:lpstr>Podpora všech žáků a dětí</vt:lpstr>
      <vt:lpstr>Spolupráce s OCSS Obrnice, p. o.</vt:lpstr>
      <vt:lpstr>Potravinová pomoc dětem v sociální nouzi  v Ústeckém kraji</vt:lpstr>
      <vt:lpstr>Potravinová pomoc dětem v sociální nouzi  v Ústeckém kraji</vt:lpstr>
      <vt:lpstr>Potravinová pomoc dětem v sociální nouzi  v Ústeckém kraji</vt:lpstr>
      <vt:lpstr>Prezentace aplikace PowerPoint</vt:lpstr>
      <vt:lpstr>Snídaňové kluby v projektu Podpora rovných příležitostí  Národní pedagogický institut ČR  </vt:lpstr>
      <vt:lpstr>Projekt Podpora rovných příležitostí (PROP)</vt:lpstr>
      <vt:lpstr>Co jsou snídaňové kluby: modely fungování</vt:lpstr>
      <vt:lpstr>Snídaňové kluby v projektu PROP</vt:lpstr>
      <vt:lpstr>Jaké dopady popisují české školy?</vt:lpstr>
      <vt:lpstr>Přístupy k realizaci a jejich dopady </vt:lpstr>
      <vt:lpstr>Snídaňové kluby a sociální role školy</vt:lpstr>
      <vt:lpstr>Doporučení pro praxi a udržitelnost</vt:lpstr>
      <vt:lpstr>Prezentace aplikace PowerPoint</vt:lpstr>
      <vt:lpstr>Základní škola Za Chlumem Bílina</vt:lpstr>
      <vt:lpstr>    Informace o škole </vt:lpstr>
      <vt:lpstr>Když mám hlad, nemůžu se soustředit A vy?</vt:lpstr>
      <vt:lpstr>Proč by se škola měla zabývat stravováním žáků?</vt:lpstr>
      <vt:lpstr>Stravovací zvyklosti žáků ze sociálně znevýhodněného prostředí – HBSC + vlastní školní výzkum</vt:lpstr>
      <vt:lpstr>Cíle snídaňových klubů</vt:lpstr>
      <vt:lpstr>  Koncepce snídaňových klubů – příklad inspirativní praxe   </vt:lpstr>
      <vt:lpstr>   Koncepce snídaňových klubů</vt:lpstr>
      <vt:lpstr>Tematické snídaně</vt:lpstr>
      <vt:lpstr>Snídaňové kluby</vt:lpstr>
      <vt:lpstr>Přínosy snídaňových klubů (nejen) z hlediska prevence</vt:lpstr>
      <vt:lpstr>Rezervy snídaňových klubů</vt:lpstr>
      <vt:lpstr>Pohled ředitele školy, metodika prevence, učitele a sociálního pedagoga</vt:lpstr>
      <vt:lpstr>Podpora stravování z pohledu zákonných zástupců a žáků/dětí</vt:lpstr>
      <vt:lpstr>Zdroje</vt:lpstr>
      <vt:lpstr>Prezentace aplikace PowerPoint</vt:lpstr>
      <vt:lpstr>Darování zbylých nevydaných porcí  ze školních jídelen</vt:lpstr>
      <vt:lpstr>Kdo je Zachraň jídlo?</vt:lpstr>
      <vt:lpstr>Prezentace aplikace PowerPoint</vt:lpstr>
      <vt:lpstr>Školní stravování</vt:lpstr>
      <vt:lpstr>Školní stravování</vt:lpstr>
      <vt:lpstr>Školní stravování</vt:lpstr>
      <vt:lpstr>Prezentace aplikace PowerPoint</vt:lpstr>
      <vt:lpstr>Právní aspekty spolupráce škol a projektu Zachraň oběd z pohledu zřizovatele </vt:lpstr>
      <vt:lpstr>Zachraň oběd – pohled zřizovatele</vt:lpstr>
      <vt:lpstr>Zachraň oběd – pohled zřizovatele</vt:lpstr>
      <vt:lpstr>Zachraň oběd – pohled zřizovatele</vt:lpstr>
      <vt:lpstr>Zachraň oběd – pohled zřizovatele</vt:lpstr>
      <vt:lpstr>Prezentace aplikace PowerPoint</vt:lpstr>
      <vt:lpstr>Pilotní škola v projektu Zachraň oběd</vt:lpstr>
      <vt:lpstr>Jak to začalo? </vt:lpstr>
      <vt:lpstr>Počátky realizace </vt:lpstr>
      <vt:lpstr>Realizace </vt:lpstr>
      <vt:lpstr>Fakta </vt:lpstr>
      <vt:lpstr>Prezentace aplikace PowerPoint</vt:lpstr>
      <vt:lpstr>Prezentace aplikace PowerPoint</vt:lpstr>
      <vt:lpstr>Zachraň oběd – prakticky </vt:lpstr>
      <vt:lpstr>Projekt Zachraň oběd na ZŠ Litomyšl</vt:lpstr>
      <vt:lpstr>Způsob výběru žáků, kritéria pro zařazení do projektu</vt:lpstr>
      <vt:lpstr>Vlastní realizace</vt:lpstr>
      <vt:lpstr>Reakce zákonných zástupců</vt:lpstr>
      <vt:lpstr>Motivace školy pro zapojení do projektu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Jindrová Stanislava Mgr. (MPSV)</dc:creator>
  <cp:lastModifiedBy>Jindrová Stanislava Mgr. (MPSV)</cp:lastModifiedBy>
  <cp:revision>14</cp:revision>
  <dcterms:created xsi:type="dcterms:W3CDTF">2025-03-05T10:30:43Z</dcterms:created>
  <dcterms:modified xsi:type="dcterms:W3CDTF">2025-10-02T08:40:58Z</dcterms:modified>
</cp:coreProperties>
</file>