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9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7" r:id="rId9"/>
    <p:sldId id="269" r:id="rId10"/>
    <p:sldId id="270" r:id="rId11"/>
    <p:sldId id="263" r:id="rId12"/>
    <p:sldId id="264" r:id="rId13"/>
    <p:sldId id="265" r:id="rId14"/>
    <p:sldId id="268" r:id="rId15"/>
    <p:sldId id="266" r:id="rId16"/>
  </p:sldIdLst>
  <p:sldSz cx="12192000" cy="6858000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3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A989E2-241A-4EB8-8B61-E813021574C7}" type="datetimeFigureOut">
              <a:rPr lang="cs-CZ" smtClean="0"/>
              <a:t>31.07.2019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64D233-D65D-4A07-B153-AC8E4E317B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13299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19-06-04T08:07:56.418"/>
    </inkml:context>
    <inkml:brush xml:id="br0">
      <inkml:brushProperty name="width" value="0.05833" units="cm"/>
      <inkml:brushProperty name="height" value="0.05833" units="cm"/>
      <inkml:brushProperty name="color" value="#ED1C24"/>
      <inkml:brushProperty name="fitToCurve" value="1"/>
    </inkml:brush>
    <inkml:brush xml:id="br1">
      <inkml:brushProperty name="width" value="0.08333" units="cm"/>
      <inkml:brushProperty name="height" value="0.08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52EB56C2-318C-4A21-A20B-B73B006A8A8B}" emma:medium="tactile" emma:mode="ink">
          <msink:context xmlns:msink="http://schemas.microsoft.com/ink/2010/main" type="writingRegion" rotatedBoundingBox="8123,11002 8501,7112 9729,7231 9351,11121"/>
        </emma:interpretation>
      </emma:emma>
    </inkml:annotationXML>
    <inkml:traceGroup>
      <inkml:annotationXML>
        <emma:emma xmlns:emma="http://www.w3.org/2003/04/emma" version="1.0">
          <emma:interpretation id="{0C079518-D35D-4091-8E2E-68BAB8633FE9}" emma:medium="tactile" emma:mode="ink">
            <msink:context xmlns:msink="http://schemas.microsoft.com/ink/2010/main" type="paragraph" rotatedBoundingBox="8123,11002 8501,7112 9729,7231 9351,1112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540AAA7E-BCDB-4DEF-A8BB-EA7F5F87CB08}" emma:medium="tactile" emma:mode="ink">
              <msink:context xmlns:msink="http://schemas.microsoft.com/ink/2010/main" type="line" rotatedBoundingBox="8123,11002 8501,7112 9729,7231 9351,11121"/>
            </emma:interpretation>
          </emma:emma>
        </inkml:annotationXML>
        <inkml:traceGroup>
          <inkml:annotationXML>
            <emma:emma xmlns:emma="http://www.w3.org/2003/04/emma" version="1.0">
              <emma:interpretation id="{A787984B-CA06-459A-9D85-E85562B2D47C}" emma:medium="tactile" emma:mode="ink">
                <msink:context xmlns:msink="http://schemas.microsoft.com/ink/2010/main" type="inkWord" rotatedBoundingBox="8123,11002 8139,10835 9367,10955 9351,11121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667 52 0,'26'0'16,"-1"0"31</inkml:trace>
          <inkml:trace contextRef="#ctx0" brushRef="#br0" timeOffset="140.7421">718 52 0,'26'0'46,"51"0"-14</inkml:trace>
          <inkml:trace contextRef="#ctx0" brushRef="#br0" timeOffset="-234.3475">565 52 0</inkml:trace>
          <inkml:trace contextRef="#ctx0" brushRef="#br0" timeOffset="2031.6619">282 103 0,'-25'0'15,"-27"0"1,27 0 15,-1 0-15,0 0 15,1 0 0,-1 0 1</inkml:trace>
          <inkml:trace contextRef="#ctx0" brushRef="#br0" timeOffset="1078.3509">1206 52 0,'26'0'110,"-26"25"-79,-26 1 16,0-26-32,1 0 1,-1 0-16,0 0 16,26 26-1,-51-26 1,25 25-1,1-25 17,-27 0-32,27 0 15,-1 0 1,0 0 15,1 0-15,-1 0 31,-25 0 0,25 0-16,0 0-16</inkml:trace>
          <inkml:trace contextRef="#ctx0" brushRef="#br0" timeOffset="1625.3978">616 129 0,'-26'-26'0,"1"26"109,-1 0-93,0-26-16,1 26 16,-1 0-1,0 0 32,1 0-31,-1 0 15</inkml:trace>
          <inkml:trace contextRef="#ctx0" brushRef="#br0" timeOffset="-984.514">257 77 0</inkml:trace>
          <inkml:trace contextRef="#ctx0" brushRef="#br1" timeOffset="-9516.4923">0 0 0</inkml:trace>
          <inkml:trace contextRef="#ctx0" brushRef="#br0" timeOffset="-593.7644">334 0 0</inkml:trace>
        </inkml:traceGroup>
        <inkml:traceGroup>
          <inkml:annotationXML>
            <emma:emma xmlns:emma="http://www.w3.org/2003/04/emma" version="1.0">
              <emma:interpretation id="{C44B4BEB-8280-4DF5-8A95-A8D2535659F4}" emma:medium="tactile" emma:mode="ink">
                <msink:context xmlns:msink="http://schemas.microsoft.com/ink/2010/main" type="inkWord" rotatedBoundingBox="8258,10184 8274,10023 9444,10137 9428,10298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29568.5672">154-718 0,'-26'0'47,"26"-26"78,26 26-110,-26-25 1,26 25-1,25-26 1,-25 26 15,-1-26-15,27 26 31,-27 0-32,1 0 48,25 0-16,-25 0-16,0 0-15,-1 0 124,1 0-140,0 0 78,25 0 1,-26 0-48,1 0 0,25 0 0,-25 0 16,0 26-31,-1-26 31,1 0-16,0 0 0,25 0 0,-51 26-15,26-26 31,-1 0-16,1 0 16,0 0 0,-1 0-16,27 0 16,-27 0-31,1 0 46,25 0-46,-25 25 15,0-25-15,-1 0 15,1 0-15,0 0 15</inkml:trace>
        </inkml:traceGroup>
        <inkml:traceGroup>
          <inkml:annotationXML>
            <emma:emma xmlns:emma="http://www.w3.org/2003/04/emma" version="1.0">
              <emma:interpretation id="{98EBB980-76E5-4EC6-81DE-02A336DCD3F8}" emma:medium="tactile" emma:mode="ink">
                <msink:context xmlns:msink="http://schemas.microsoft.com/ink/2010/main" type="inkWord" rotatedBoundingBox="8901,7274 8906,7222 9020,7234 9015,7285"/>
              </emma:interpretation>
              <emma:one-of disjunction-type="recognition" id="oneOf2">
                <emma:interpretation id="interp2" emma:lang="" emma:confidence="1">
                  <emma:literal/>
                </emma:interpretation>
              </emma:one-of>
            </emma:emma>
          </inkml:annotationXML>
          <inkml:trace contextRef="#ctx0" brushRef="#br0" timeOffset="44852.9213">770-3643 0</inkml:trace>
          <inkml:trace contextRef="#ctx0" brushRef="#br0" timeOffset="45868.6766">872-3669 0</inkml:trace>
        </inkml:traceGroup>
        <inkml:traceGroup>
          <inkml:annotationXML>
            <emma:emma xmlns:emma="http://www.w3.org/2003/04/emma" version="1.0">
              <emma:interpretation id="{DA28A019-A0C6-423B-A286-6B78FC7C36E9}" emma:medium="tactile" emma:mode="ink">
                <msink:context xmlns:msink="http://schemas.microsoft.com/ink/2010/main" type="inkWord" rotatedBoundingBox="9208,7208 9211,7181 9381,7198 9378,7224"/>
              </emma:interpretation>
              <emma:one-of disjunction-type="recognition" id="oneOf3">
                <emma:interpretation id="interp3" emma:lang="" emma:confidence="0">
                  <emma:literal>:</emma:literal>
                </emma:interpretation>
                <emma:interpretation id="interp4" emma:lang="" emma:confidence="0">
                  <emma:literal>.</emma:literal>
                </emma:interpretation>
                <emma:interpretation id="interp5" emma:lang="" emma:confidence="0">
                  <emma:literal>;</emma:literal>
                </emma:interpretation>
                <emma:interpretation id="interp6" emma:lang="" emma:confidence="0">
                  <emma:literal>,</emma:literal>
                </emma:interpretation>
                <emma:interpretation id="interp7" emma:lang="" emma:confidence="0">
                  <emma:literal>'</emma:literal>
                </emma:interpretation>
              </emma:one-of>
            </emma:emma>
          </inkml:annotationXML>
          <inkml:trace contextRef="#ctx0" brushRef="#br0" timeOffset="47509.6925">1232-3694 0</inkml:trace>
          <inkml:trace contextRef="#ctx0" brushRef="#br0" timeOffset="47056.4955">1078-3720 0</inkml:trace>
        </inkml:traceGroup>
      </inkml:traceGroup>
    </inkml:traceGroup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19-06-04T08:08:01.169"/>
    </inkml:context>
    <inkml:brush xml:id="br0">
      <inkml:brushProperty name="width" value="0.05833" units="cm"/>
      <inkml:brushProperty name="height" value="0.058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737DABFD-5C61-4341-99DD-E36CACEF95A6}" emma:medium="tactile" emma:mode="ink">
          <msink:context xmlns:msink="http://schemas.microsoft.com/ink/2010/main" type="writingRegion" rotatedBoundingBox="19128,10961 20234,10776 20247,10850 19140,11036"/>
        </emma:interpretation>
      </emma:emma>
    </inkml:annotationXML>
    <inkml:traceGroup>
      <inkml:annotationXML>
        <emma:emma xmlns:emma="http://www.w3.org/2003/04/emma" version="1.0">
          <emma:interpretation id="{2830A13F-F648-48CD-B77F-18DD7CB75F71}" emma:medium="tactile" emma:mode="ink">
            <msink:context xmlns:msink="http://schemas.microsoft.com/ink/2010/main" type="paragraph" rotatedBoundingBox="19128,10961 20234,10776 20247,10850 19140,1103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FB42E724-BC83-421B-8185-B419B0FEA1FE}" emma:medium="tactile" emma:mode="ink">
              <msink:context xmlns:msink="http://schemas.microsoft.com/ink/2010/main" type="line" rotatedBoundingBox="19128,10961 20234,10776 20247,10850 19140,11036"/>
            </emma:interpretation>
          </emma:emma>
        </inkml:annotationXML>
        <inkml:traceGroup>
          <inkml:annotationXML>
            <emma:emma xmlns:emma="http://www.w3.org/2003/04/emma" version="1.0">
              <emma:interpretation id="{AE4D4839-224F-4A2A-8DEF-CACEC89C54FF}" emma:medium="tactile" emma:mode="ink">
                <msink:context xmlns:msink="http://schemas.microsoft.com/ink/2010/main" type="inkWord" rotatedBoundingBox="19129,10969 19266,10946 19277,11013 19140,11036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77 0,'25'0'15,"1"-52"110,0 27-94,-1 25-15,1 0 15</inkml:trace>
        </inkml:traceGroup>
        <inkml:traceGroup>
          <inkml:annotationXML>
            <emma:emma xmlns:emma="http://www.w3.org/2003/04/emma" version="1.0">
              <emma:interpretation id="{BEDB4A37-1D98-4C95-89D7-78280227D0C3}" emma:medium="tactile" emma:mode="ink">
                <msink:context xmlns:msink="http://schemas.microsoft.com/ink/2010/main" type="inkWord" rotatedBoundingBox="19618,10879 19781,10851 19790,10906 19627,10933"/>
              </emma:interpretation>
              <emma:one-of disjunction-type="recognition" id="oneOf1">
                <emma:interpretation id="interp1" emma:lang="" emma:confidence="0">
                  <emma:literal>-</emma:literal>
                </emma:interpretation>
                <emma:interpretation id="interp2" emma:lang="" emma:confidence="0">
                  <emma:literal>E</emma:literal>
                </emma:interpretation>
                <emma:interpretation id="interp3" emma:lang="" emma:confidence="0">
                  <emma:literal>T</emma:literal>
                </emma:interpretation>
                <emma:interpretation id="interp4" emma:lang="" emma:confidence="0">
                  <emma:literal>í</emma:literal>
                </emma:interpretation>
                <emma:interpretation id="interp5" emma:lang="" emma:confidence="0">
                  <emma:literal>I</emma:literal>
                </emma:interpretation>
              </emma:one-of>
            </emma:emma>
          </inkml:annotationXML>
          <inkml:trace contextRef="#ctx0" brushRef="#br0" timeOffset="578.238">487-26 0,'26'0'78,"0"-26"-47,-1 1-31,1 25 63,0 0-16,-1-26-32</inkml:trace>
        </inkml:traceGroup>
        <inkml:traceGroup>
          <inkml:annotationXML>
            <emma:emma xmlns:emma="http://www.w3.org/2003/04/emma" version="1.0">
              <emma:interpretation id="{C6D06AD6-302B-4AE5-AF95-43D0E71E493B}" emma:medium="tactile" emma:mode="ink">
                <msink:context xmlns:msink="http://schemas.microsoft.com/ink/2010/main" type="inkWord" rotatedBoundingBox="20115,10826 20239,10805 20243,10830 20119,10851"/>
              </emma:interpretation>
              <emma:one-of disjunction-type="recognition" id="oneOf2">
                <emma:interpretation id="interp6" emma:lang="" emma:confidence="0">
                  <emma:literal>-</emma:literal>
                </emma:interpretation>
                <emma:interpretation id="interp7" emma:lang="" emma:confidence="0">
                  <emma:literal>.</emma:literal>
                </emma:interpretation>
                <emma:interpretation id="interp8" emma:lang="" emma:confidence="0">
                  <emma:literal>=</emma:literal>
                </emma:interpretation>
                <emma:interpretation id="interp9" emma:lang="" emma:confidence="0">
                  <emma:literal>#</emma:literal>
                </emma:interpretation>
                <emma:interpretation id="interp10" emma:lang="" emma:confidence="0">
                  <emma:literal>x</emma:literal>
                </emma:interpretation>
              </emma:one-of>
            </emma:emma>
          </inkml:annotationXML>
          <inkml:trace contextRef="#ctx0" brushRef="#br0" timeOffset="1109.6715">975-129 0,'25'0'63,"1"0"-48,0 0 1,-1 0 0,1 0-1</inkml:trace>
        </inkml:traceGroup>
      </inkml:traceGroup>
    </inkml:traceGroup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19-06-04T08:07:29.368"/>
    </inkml:context>
    <inkml:brush xml:id="br0">
      <inkml:brushProperty name="width" value="0.08333" units="cm"/>
      <inkml:brushProperty name="height" value="0.08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18F2459C-FA59-4518-A906-7826D37F9B51}" emma:medium="tactile" emma:mode="ink">
          <msink:context xmlns:msink="http://schemas.microsoft.com/ink/2010/main" type="inkDrawing" rotatedBoundingBox="8034,5296 9598,5361 9572,5982 8009,5917" semanticType="callout" shapeName="Other"/>
        </emma:interpretation>
      </emma:emma>
    </inkml:annotationXML>
    <inkml:trace contextRef="#ctx0" brushRef="#br0">8 52 0,'0'25'234,"0"1"-234,0 0 16,0 25-1,0-25 17,0-1-17,0 1 16,0 0 16,0-1-31,0 27 78,0-27-63,26 1 31,0 0-30,25-1 15,-25-25-1,25 0 1,0 0 0,-25 0-31,0 0-1,-1 0-15,1 0 16,0 0-16,-1 0 16,1 0-16,0 0 15,-1 0-15,27 0 16,-27 0 15,1 0-15,0 0-16,-1 0 31,1 26-31,0-26 16,-1 0-1,1 0 1,-1 0 15,27 26 0,-27-26-15,27 25 0,-27-25 15,1 0-31,0 0 16,-1 0-1,1 0 1,25 0 15,-25 26-15,25-26-1,1 0 1,-27 26 0,1-26-16,0 0 15,-1 0-15,1 0 16,25 0-1,1 25 1,-1-25 93,-25 0-93,-26-25-16,0-1 78,0-25-47,0 25 1,0 0-17,0 1-15,25-27 16,-25 27 0,0-52-1,0 51-15,0 0 16,0-25-16,26 25 15,-26-25-15,0 25 16,26 1-16,-26-1 16,0 0-16</inkml:trace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483FE5-CF94-4BC0-8269-992B13FF5B3A}" type="datetimeFigureOut">
              <a:rPr lang="cs-CZ" smtClean="0"/>
              <a:t>31.07.2019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D9A42-5DC7-4F1C-A243-C9EF7C3438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6652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D9A42-5DC7-4F1C-A243-C9EF7C343895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8109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1833-9C39-4988-8786-80984BD53DC7}" type="datetimeFigureOut">
              <a:rPr lang="cs-CZ" smtClean="0"/>
              <a:t>31.07.2019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3013-261E-48DE-82A8-85F9D5C13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4204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1833-9C39-4988-8786-80984BD53DC7}" type="datetimeFigureOut">
              <a:rPr lang="cs-CZ" smtClean="0"/>
              <a:t>31.07.2019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3013-261E-48DE-82A8-85F9D5C13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1244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1833-9C39-4988-8786-80984BD53DC7}" type="datetimeFigureOut">
              <a:rPr lang="cs-CZ" smtClean="0"/>
              <a:t>31.07.2019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3013-261E-48DE-82A8-85F9D5C13408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47023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1833-9C39-4988-8786-80984BD53DC7}" type="datetimeFigureOut">
              <a:rPr lang="cs-CZ" smtClean="0"/>
              <a:t>31.07.2019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3013-261E-48DE-82A8-85F9D5C13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44885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1833-9C39-4988-8786-80984BD53DC7}" type="datetimeFigureOut">
              <a:rPr lang="cs-CZ" smtClean="0"/>
              <a:t>31.07.2019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3013-261E-48DE-82A8-85F9D5C13408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41600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1833-9C39-4988-8786-80984BD53DC7}" type="datetimeFigureOut">
              <a:rPr lang="cs-CZ" smtClean="0"/>
              <a:t>31.07.2019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3013-261E-48DE-82A8-85F9D5C13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5024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1833-9C39-4988-8786-80984BD53DC7}" type="datetimeFigureOut">
              <a:rPr lang="cs-CZ" smtClean="0"/>
              <a:t>31.07.2019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3013-261E-48DE-82A8-85F9D5C13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00314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1833-9C39-4988-8786-80984BD53DC7}" type="datetimeFigureOut">
              <a:rPr lang="cs-CZ" smtClean="0"/>
              <a:t>31.07.2019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3013-261E-48DE-82A8-85F9D5C13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666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1833-9C39-4988-8786-80984BD53DC7}" type="datetimeFigureOut">
              <a:rPr lang="cs-CZ" smtClean="0"/>
              <a:t>31.07.2019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3013-261E-48DE-82A8-85F9D5C13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5000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1833-9C39-4988-8786-80984BD53DC7}" type="datetimeFigureOut">
              <a:rPr lang="cs-CZ" smtClean="0"/>
              <a:t>31.07.2019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3013-261E-48DE-82A8-85F9D5C13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727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1833-9C39-4988-8786-80984BD53DC7}" type="datetimeFigureOut">
              <a:rPr lang="cs-CZ" smtClean="0"/>
              <a:t>31.07.2019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3013-261E-48DE-82A8-85F9D5C13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3343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1833-9C39-4988-8786-80984BD53DC7}" type="datetimeFigureOut">
              <a:rPr lang="cs-CZ" smtClean="0"/>
              <a:t>31.07.2019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3013-261E-48DE-82A8-85F9D5C13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2007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1833-9C39-4988-8786-80984BD53DC7}" type="datetimeFigureOut">
              <a:rPr lang="cs-CZ" smtClean="0"/>
              <a:t>31.07.2019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3013-261E-48DE-82A8-85F9D5C13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2841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1833-9C39-4988-8786-80984BD53DC7}" type="datetimeFigureOut">
              <a:rPr lang="cs-CZ" smtClean="0"/>
              <a:t>31.07.2019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3013-261E-48DE-82A8-85F9D5C13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9045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1833-9C39-4988-8786-80984BD53DC7}" type="datetimeFigureOut">
              <a:rPr lang="cs-CZ" smtClean="0"/>
              <a:t>31.07.2019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3013-261E-48DE-82A8-85F9D5C13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5388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1833-9C39-4988-8786-80984BD53DC7}" type="datetimeFigureOut">
              <a:rPr lang="cs-CZ" smtClean="0"/>
              <a:t>31.07.2019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3013-261E-48DE-82A8-85F9D5C13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203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71833-9C39-4988-8786-80984BD53DC7}" type="datetimeFigureOut">
              <a:rPr lang="cs-CZ" smtClean="0"/>
              <a:t>31.07.2019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3A03013-261E-48DE-82A8-85F9D5C13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3128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  <p:sldLayoutId id="2147483861" r:id="rId12"/>
    <p:sldLayoutId id="2147483862" r:id="rId13"/>
    <p:sldLayoutId id="2147483863" r:id="rId14"/>
    <p:sldLayoutId id="2147483864" r:id="rId15"/>
    <p:sldLayoutId id="214748386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customXml" Target="../ink/ink2.x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69725" y="1678820"/>
            <a:ext cx="8841619" cy="1646302"/>
          </a:xfrm>
        </p:spPr>
        <p:txBody>
          <a:bodyPr/>
          <a:lstStyle/>
          <a:p>
            <a:r>
              <a:rPr lang="cs-CZ" dirty="0" smtClean="0"/>
              <a:t>Dluhová situace v ORP Kolín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2422538"/>
          </a:xfrm>
        </p:spPr>
        <p:txBody>
          <a:bodyPr>
            <a:normAutofit/>
          </a:bodyPr>
          <a:lstStyle/>
          <a:p>
            <a:r>
              <a:rPr lang="cs-CZ" dirty="0" smtClean="0"/>
              <a:t>Mgr. Petr Zavřel</a:t>
            </a:r>
          </a:p>
          <a:p>
            <a:r>
              <a:rPr lang="cs-CZ" dirty="0" smtClean="0"/>
              <a:t>Mgr. Martina Pospěchová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Projekt „Systémová podpora sociální práce v obcích“ </a:t>
            </a:r>
          </a:p>
          <a:p>
            <a:r>
              <a:rPr lang="cs-CZ" dirty="0" smtClean="0"/>
              <a:t>Workshop 14. 6. 2019 Brno</a:t>
            </a:r>
            <a:endParaRPr lang="cs-CZ" dirty="0"/>
          </a:p>
        </p:txBody>
      </p:sp>
      <p:pic>
        <p:nvPicPr>
          <p:cNvPr id="4" name="Obrázek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948" y="300533"/>
            <a:ext cx="3519488" cy="6525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1793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37309"/>
          </a:xfrm>
        </p:spPr>
        <p:txBody>
          <a:bodyPr>
            <a:normAutofit fontScale="90000"/>
          </a:bodyPr>
          <a:lstStyle/>
          <a:p>
            <a:r>
              <a:rPr lang="cs-CZ" u="sng" dirty="0"/>
              <a:t>Dobrá praxe a limity sociální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76219"/>
            <a:ext cx="8596668" cy="5357090"/>
          </a:xfrm>
        </p:spPr>
        <p:txBody>
          <a:bodyPr/>
          <a:lstStyle/>
          <a:p>
            <a:pPr algn="just"/>
            <a:r>
              <a:rPr lang="cs-CZ" dirty="0" smtClean="0"/>
              <a:t>V současné době funguje dobrá praxe v předávání klientů a spolupráce (resp. při řešení složitých případů) s neziskovými organizacemi, které zajišťují jak dluhovou poradnu, tak případně oddlužení. </a:t>
            </a:r>
          </a:p>
          <a:p>
            <a:pPr algn="just"/>
            <a:r>
              <a:rPr lang="cs-CZ" dirty="0" smtClean="0"/>
              <a:t>Objevuje se mnoho klientů, kteří mají dluhy, ale ještě nespadli do exekuce – naprosto zásadní je rychlá identifikace problémů, analýza dluhů, případně vyjednání splátkových kalendářů a zcela určitě poskytnutí poradenství. </a:t>
            </a:r>
          </a:p>
          <a:p>
            <a:pPr algn="just"/>
            <a:r>
              <a:rPr lang="cs-CZ" dirty="0" smtClean="0"/>
              <a:t>Samostatnou kapitolou je řešení dluhové situace (a exekucí) u osob žijících v hmotné nouzi. Zde je zásadní motivace ke splácení dluhů - viz etické dilema v předminulém </a:t>
            </a:r>
            <a:r>
              <a:rPr lang="cs-CZ" dirty="0" err="1" smtClean="0"/>
              <a:t>slidu</a:t>
            </a:r>
            <a:r>
              <a:rPr lang="cs-CZ" dirty="0" smtClean="0"/>
              <a:t>.  </a:t>
            </a:r>
          </a:p>
          <a:p>
            <a:pPr algn="just"/>
            <a:r>
              <a:rPr lang="cs-CZ" dirty="0" smtClean="0"/>
              <a:t>Dle našich zkušeností je v ORP Kolín minimum (sociálních) pracovníků poskytujících dluhové poradenství (7 380 osob v exekuci + nezahrnuté osoby s dluhy/počet pracovníků organizací). Z tohoto důvodu jsme se rozhodli spolupracovat s Agenturou pro sociální začleňování. </a:t>
            </a:r>
          </a:p>
          <a:p>
            <a:pPr marL="0" indent="0" algn="just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614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74255"/>
            <a:ext cx="10323176" cy="1320800"/>
          </a:xfrm>
        </p:spPr>
        <p:txBody>
          <a:bodyPr>
            <a:normAutofit/>
          </a:bodyPr>
          <a:lstStyle/>
          <a:p>
            <a:r>
              <a:rPr lang="cs-CZ" sz="3200" u="sng" dirty="0" smtClean="0"/>
              <a:t>Spolupráce s Agenturou pro sociální začleňování</a:t>
            </a:r>
            <a:endParaRPr lang="cs-CZ" sz="3200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94691"/>
            <a:ext cx="8596668" cy="4646671"/>
          </a:xfrm>
        </p:spPr>
        <p:txBody>
          <a:bodyPr/>
          <a:lstStyle/>
          <a:p>
            <a:r>
              <a:rPr lang="cs-CZ" dirty="0" smtClean="0"/>
              <a:t>Vznik tzv. </a:t>
            </a:r>
            <a:r>
              <a:rPr lang="cs-CZ" dirty="0" err="1" smtClean="0"/>
              <a:t>TAPu</a:t>
            </a:r>
            <a:r>
              <a:rPr lang="cs-CZ" dirty="0" smtClean="0"/>
              <a:t> – </a:t>
            </a:r>
            <a:r>
              <a:rPr lang="cs-CZ" dirty="0" err="1" smtClean="0"/>
              <a:t>Tématický</a:t>
            </a:r>
            <a:r>
              <a:rPr lang="cs-CZ" dirty="0" smtClean="0"/>
              <a:t> akční plán</a:t>
            </a:r>
          </a:p>
          <a:p>
            <a:r>
              <a:rPr lang="cs-CZ" dirty="0" smtClean="0"/>
              <a:t>TAP je zpracován </a:t>
            </a:r>
            <a:r>
              <a:rPr lang="cs-CZ" dirty="0"/>
              <a:t>tehdy, pokud v území byly zjištěny specifické potřeby v oblasti podpory sociálního začleňování, na které je vhodné se zaměřit v rámci cílené </a:t>
            </a:r>
            <a:r>
              <a:rPr lang="cs-CZ" dirty="0" smtClean="0"/>
              <a:t>intervence</a:t>
            </a:r>
          </a:p>
          <a:p>
            <a:r>
              <a:rPr lang="cs-CZ" dirty="0"/>
              <a:t>Podmínkou pro poskytnutí podpory při zpracování a realizaci TAP je aktivní zapojení obce do přípravy a implementace tohoto plánu </a:t>
            </a:r>
            <a:endParaRPr lang="cs-CZ" dirty="0" smtClean="0"/>
          </a:p>
          <a:p>
            <a:r>
              <a:rPr lang="cs-CZ" dirty="0" smtClean="0"/>
              <a:t>TAP </a:t>
            </a:r>
            <a:r>
              <a:rPr lang="cs-CZ" dirty="0"/>
              <a:t>neřeší problematiku sociálního vyloučení v celé šíři, ale jen v dílčí oblasti </a:t>
            </a:r>
            <a:endParaRPr lang="cs-CZ" dirty="0" smtClean="0"/>
          </a:p>
          <a:p>
            <a:r>
              <a:rPr lang="cs-CZ" dirty="0" smtClean="0"/>
              <a:t>Identifikována oblast dluhů</a:t>
            </a:r>
          </a:p>
          <a:p>
            <a:r>
              <a:rPr lang="cs-CZ" dirty="0" smtClean="0"/>
              <a:t>Vznik Pracovní skupiny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238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Pracovní skupina TAP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487055"/>
            <a:ext cx="8596668" cy="4554307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Členové: místostarosta města, pracovníci Odboru sociálních věcí a zdravotnictví, pracovníci ASZ, zástupci sociálních služeb zajišťující dluhové poradenství</a:t>
            </a:r>
          </a:p>
          <a:p>
            <a:r>
              <a:rPr lang="cs-CZ" dirty="0" smtClean="0"/>
              <a:t>Doposud tři setkání, v červnu čtvrté</a:t>
            </a:r>
          </a:p>
          <a:p>
            <a:r>
              <a:rPr lang="cs-CZ" dirty="0" smtClean="0"/>
              <a:t>V průběhu byl diskutován problém zadlužení v ORP Kolín, následně byl sestaven „</a:t>
            </a:r>
            <a:r>
              <a:rPr lang="cs-CZ" dirty="0"/>
              <a:t>strom příčin a dopadů“ a rovněž „strom cílů a efektů</a:t>
            </a:r>
            <a:r>
              <a:rPr lang="cs-CZ" dirty="0" smtClean="0"/>
              <a:t>“. Aktéři definovali 4 hlavní cíle: </a:t>
            </a:r>
          </a:p>
          <a:p>
            <a:pPr marL="0" indent="0">
              <a:buNone/>
            </a:pPr>
            <a:r>
              <a:rPr lang="cs-CZ" dirty="0" smtClean="0"/>
              <a:t>1)  </a:t>
            </a:r>
            <a:r>
              <a:rPr lang="cs-CZ" dirty="0"/>
              <a:t>Zástupci CS mají dostatečnou úroveň znalostí řešení situace, vědí jak si poradit </a:t>
            </a:r>
            <a:r>
              <a:rPr lang="cs-CZ" dirty="0" smtClean="0"/>
              <a:t>(vzdělávání v rámci zaměstnání, letáky..)</a:t>
            </a:r>
          </a:p>
          <a:p>
            <a:pPr marL="0" indent="0">
              <a:buNone/>
            </a:pPr>
            <a:r>
              <a:rPr lang="cs-CZ" dirty="0" smtClean="0"/>
              <a:t>2) </a:t>
            </a:r>
            <a:r>
              <a:rPr lang="pl-PL" dirty="0" smtClean="0"/>
              <a:t>Organizace </a:t>
            </a:r>
            <a:r>
              <a:rPr lang="pl-PL" dirty="0"/>
              <a:t>řeší situaci klienta komplexně </a:t>
            </a:r>
            <a:r>
              <a:rPr lang="pl-PL" dirty="0" smtClean="0"/>
              <a:t>(dlouhodobá kontinuální práce, vzájemné informování organizaci, dostatečná kapacita..)</a:t>
            </a:r>
          </a:p>
          <a:p>
            <a:pPr marL="0" indent="0">
              <a:buNone/>
            </a:pPr>
            <a:r>
              <a:rPr lang="pl-PL" dirty="0" smtClean="0"/>
              <a:t>3) </a:t>
            </a:r>
            <a:r>
              <a:rPr lang="cs-CZ" dirty="0" smtClean="0"/>
              <a:t>V </a:t>
            </a:r>
            <a:r>
              <a:rPr lang="cs-CZ" dirty="0"/>
              <a:t>Kolíně funguje dluhová osvěta a </a:t>
            </a:r>
            <a:r>
              <a:rPr lang="cs-CZ" dirty="0" smtClean="0"/>
              <a:t>prevence (systémová prevence podporována městem, aktivní spolupráce škol, redukce reklamy na půjčky..)</a:t>
            </a:r>
          </a:p>
          <a:p>
            <a:pPr marL="0" indent="0">
              <a:buNone/>
            </a:pPr>
            <a:r>
              <a:rPr lang="cs-CZ" dirty="0" smtClean="0"/>
              <a:t>4) </a:t>
            </a:r>
            <a:r>
              <a:rPr lang="cs-CZ" dirty="0"/>
              <a:t>Agenda dluhů vůči městu Kolín je </a:t>
            </a:r>
            <a:r>
              <a:rPr lang="cs-CZ" dirty="0" smtClean="0"/>
              <a:t>jednotná (snížení byrokracie, dluhy lze zjistit na jednom místě..)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10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Opatření z posledního setkání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94691"/>
            <a:ext cx="8596668" cy="4646671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Do roku XY vznikne na MÚ až 1,0 úvazek pracovníka zaměřujícího se na dluhové poradenství 	</a:t>
            </a:r>
            <a:endParaRPr lang="cs-CZ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Od roku XY bude podpořena stávající činnost dluhové poradny </a:t>
            </a:r>
            <a:endParaRPr lang="cs-CZ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Do </a:t>
            </a:r>
            <a:r>
              <a:rPr lang="cs-CZ" dirty="0"/>
              <a:t>roku XY je navázána spolupráce se zaměstnavateli průmyslové zóny a je jim poskytnuta podpora při řešení dluhové problematiky jejich zaměstnanců </a:t>
            </a:r>
            <a:endParaRPr lang="cs-CZ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Do </a:t>
            </a:r>
            <a:r>
              <a:rPr lang="cs-CZ" dirty="0"/>
              <a:t>roku XY vznikne ucelený materiál obsahující informace k řešení dluhové problematiky </a:t>
            </a:r>
            <a:endParaRPr lang="cs-CZ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Od </a:t>
            </a:r>
            <a:r>
              <a:rPr lang="cs-CZ" dirty="0"/>
              <a:t>roku XY vychází série osvětových článku o dluhové problematice v městském zpravodaji 	</a:t>
            </a:r>
          </a:p>
          <a:p>
            <a:r>
              <a:rPr lang="cs-CZ" dirty="0" smtClean="0"/>
              <a:t>V rámci těchto opatření definováno: počet úvazků, realizátor, garant, zdroj, období</a:t>
            </a:r>
          </a:p>
          <a:p>
            <a:r>
              <a:rPr lang="cs-CZ" dirty="0" smtClean="0"/>
              <a:t>Na dalším setkání budou přidána opatření, které se váží k institucionální oblasti (splátkové kalendáře města atp.) a dojde k finalizaci.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243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Zdroje: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Mapaexekuci.cz</a:t>
            </a:r>
          </a:p>
          <a:p>
            <a:r>
              <a:rPr lang="cs-CZ" dirty="0" smtClean="0"/>
              <a:t>Mapabankrotu.cz</a:t>
            </a:r>
          </a:p>
          <a:p>
            <a:r>
              <a:rPr lang="cs-CZ" dirty="0" smtClean="0"/>
              <a:t>czso.cz/</a:t>
            </a:r>
            <a:r>
              <a:rPr lang="cs-CZ" dirty="0" err="1" smtClean="0"/>
              <a:t>csu</a:t>
            </a:r>
            <a:r>
              <a:rPr lang="cs-CZ" dirty="0" smtClean="0"/>
              <a:t>/</a:t>
            </a:r>
            <a:r>
              <a:rPr lang="cs-CZ" dirty="0" err="1" smtClean="0"/>
              <a:t>xs</a:t>
            </a:r>
            <a:r>
              <a:rPr lang="cs-CZ" dirty="0" smtClean="0"/>
              <a:t>/</a:t>
            </a:r>
            <a:r>
              <a:rPr lang="cs-CZ" dirty="0" err="1" smtClean="0"/>
              <a:t>so_orp_kolin</a:t>
            </a:r>
            <a:endParaRPr lang="cs-CZ" dirty="0" smtClean="0"/>
          </a:p>
          <a:p>
            <a:r>
              <a:rPr lang="cs-CZ" dirty="0" smtClean="0"/>
              <a:t>czso.cz/</a:t>
            </a:r>
            <a:r>
              <a:rPr lang="cs-CZ" dirty="0" err="1" smtClean="0"/>
              <a:t>csu</a:t>
            </a:r>
            <a:r>
              <a:rPr lang="cs-CZ" dirty="0" smtClean="0"/>
              <a:t>/</a:t>
            </a:r>
            <a:r>
              <a:rPr lang="cs-CZ" dirty="0" err="1" smtClean="0"/>
              <a:t>czso</a:t>
            </a:r>
            <a:r>
              <a:rPr lang="cs-CZ" dirty="0" smtClean="0"/>
              <a:t>/populacni-prognoza-cr-do-r2050-n-g9kah2fe2x</a:t>
            </a:r>
          </a:p>
          <a:p>
            <a:r>
              <a:rPr lang="cs-CZ" dirty="0" smtClean="0"/>
              <a:t>Interní analýzy a statistky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142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Děkujeme za pozornost </a:t>
            </a:r>
            <a:r>
              <a:rPr lang="cs-CZ" dirty="0" smtClean="0">
                <a:sym typeface="Wingdings" panose="05000000000000000000" pitchFamily="2" charset="2"/>
              </a:rPr>
              <a:t> 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59" y="1270000"/>
            <a:ext cx="8990967" cy="5052291"/>
          </a:xfrm>
        </p:spPr>
      </p:pic>
    </p:spTree>
    <p:extLst>
      <p:ext uri="{BB962C8B-B14F-4D97-AF65-F5344CB8AC3E}">
        <p14:creationId xmlns:p14="http://schemas.microsoft.com/office/powerpoint/2010/main" val="100691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163352" cy="1320800"/>
          </a:xfrm>
        </p:spPr>
        <p:txBody>
          <a:bodyPr/>
          <a:lstStyle/>
          <a:p>
            <a:r>
              <a:rPr lang="cs-CZ" u="sng" dirty="0" smtClean="0"/>
              <a:t>Základní charakteristika ORP Kolín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10640"/>
            <a:ext cx="8596668" cy="5455920"/>
          </a:xfrm>
        </p:spPr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Celkem </a:t>
            </a:r>
            <a:r>
              <a:rPr lang="cs-CZ" dirty="0">
                <a:solidFill>
                  <a:schemeClr val="tx1"/>
                </a:solidFill>
              </a:rPr>
              <a:t>69 obcí s </a:t>
            </a:r>
            <a:r>
              <a:rPr lang="cs-CZ" dirty="0" smtClean="0">
                <a:solidFill>
                  <a:schemeClr val="tx1"/>
                </a:solidFill>
              </a:rPr>
              <a:t>cca 81</a:t>
            </a:r>
            <a:r>
              <a:rPr lang="cs-CZ" dirty="0">
                <a:solidFill>
                  <a:schemeClr val="tx1"/>
                </a:solidFill>
              </a:rPr>
              <a:t> 000 obyvateli - Kolín 31 000 </a:t>
            </a:r>
            <a:r>
              <a:rPr lang="cs-CZ" dirty="0" smtClean="0">
                <a:solidFill>
                  <a:schemeClr val="tx1"/>
                </a:solidFill>
              </a:rPr>
              <a:t>obyvatel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5 měst, 3 městysů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Průměrný věk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40,3 let muži, 43,8 let ženy</a:t>
            </a:r>
          </a:p>
          <a:p>
            <a:pPr lvl="1"/>
            <a:r>
              <a:rPr lang="es-ES" dirty="0">
                <a:solidFill>
                  <a:schemeClr val="tx1"/>
                </a:solidFill>
              </a:rPr>
              <a:t>Podíl obyvatel ve věku </a:t>
            </a:r>
            <a:r>
              <a:rPr lang="es-ES" dirty="0" smtClean="0">
                <a:solidFill>
                  <a:schemeClr val="tx1"/>
                </a:solidFill>
              </a:rPr>
              <a:t>65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a více – 19,7 %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Index stáří (Počet osob 65+ na 100 dětí): 121,5 (2017); 102,7 (2001)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Věková prognóza: </a:t>
            </a:r>
          </a:p>
          <a:p>
            <a:pPr lvl="2"/>
            <a:r>
              <a:rPr lang="cs-CZ" dirty="0" smtClean="0">
                <a:solidFill>
                  <a:schemeClr val="tx1"/>
                </a:solidFill>
              </a:rPr>
              <a:t>Dnes cca 15 900 osob 65+</a:t>
            </a:r>
          </a:p>
          <a:p>
            <a:pPr lvl="2"/>
            <a:r>
              <a:rPr lang="cs-CZ" dirty="0" smtClean="0">
                <a:solidFill>
                  <a:schemeClr val="tx1"/>
                </a:solidFill>
              </a:rPr>
              <a:t>Nízká varianta v roce 2029: cca 17 900 osob 65+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Nezaměstnanost</a:t>
            </a:r>
          </a:p>
          <a:p>
            <a:pPr lvl="1"/>
            <a:r>
              <a:rPr lang="cs-CZ" dirty="0">
                <a:solidFill>
                  <a:schemeClr val="tx1"/>
                </a:solidFill>
              </a:rPr>
              <a:t>Evidovaní uchazeči o </a:t>
            </a:r>
            <a:r>
              <a:rPr lang="cs-CZ" dirty="0" smtClean="0">
                <a:solidFill>
                  <a:schemeClr val="tx1"/>
                </a:solidFill>
              </a:rPr>
              <a:t>zaměstnání: 2410 (2017)</a:t>
            </a:r>
          </a:p>
          <a:p>
            <a:pPr lvl="2"/>
            <a:r>
              <a:rPr lang="cs-CZ" dirty="0" smtClean="0">
                <a:solidFill>
                  <a:schemeClr val="tx1"/>
                </a:solidFill>
              </a:rPr>
              <a:t>Z toho OZP: 20 %</a:t>
            </a:r>
          </a:p>
          <a:p>
            <a:pPr lvl="2"/>
            <a:r>
              <a:rPr lang="cs-CZ" dirty="0" smtClean="0">
                <a:solidFill>
                  <a:schemeClr val="tx1"/>
                </a:solidFill>
              </a:rPr>
              <a:t>Z toho absolventi: 2,9 %</a:t>
            </a:r>
          </a:p>
          <a:p>
            <a:pPr lvl="2"/>
            <a:r>
              <a:rPr lang="cs-CZ" dirty="0" smtClean="0">
                <a:solidFill>
                  <a:schemeClr val="tx1"/>
                </a:solidFill>
              </a:rPr>
              <a:t>Z toho osoby s délkou evidence 12 měsíců a více: 28,7 %</a:t>
            </a:r>
          </a:p>
          <a:p>
            <a:pPr lvl="1"/>
            <a:r>
              <a:rPr lang="cs-CZ" dirty="0">
                <a:solidFill>
                  <a:schemeClr val="tx1"/>
                </a:solidFill>
              </a:rPr>
              <a:t>Počet uchazečů na 1 volné pracovní </a:t>
            </a:r>
            <a:r>
              <a:rPr lang="cs-CZ" dirty="0" smtClean="0">
                <a:solidFill>
                  <a:schemeClr val="tx1"/>
                </a:solidFill>
              </a:rPr>
              <a:t>místo: 1,5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Celková nezaměstnanost 4,2 %</a:t>
            </a:r>
            <a:endParaRPr lang="cs-CZ" dirty="0">
              <a:solidFill>
                <a:schemeClr val="tx1"/>
              </a:solidFill>
            </a:endParaRPr>
          </a:p>
          <a:p>
            <a:pPr marL="57150" indent="0">
              <a:buNone/>
            </a:pPr>
            <a:endParaRPr lang="cs-CZ" dirty="0" smtClean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714735"/>
              </p:ext>
            </p:extLst>
          </p:nvPr>
        </p:nvGraphicFramePr>
        <p:xfrm>
          <a:off x="0" y="0"/>
          <a:ext cx="2527300" cy="3886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7300">
                  <a:extLst>
                    <a:ext uri="{9D8B030D-6E8A-4147-A177-3AD203B41FA5}">
                      <a16:colId xmlns:a16="http://schemas.microsoft.com/office/drawing/2014/main" val="1640507364"/>
                    </a:ext>
                  </a:extLst>
                </a:gridCol>
              </a:tblGrid>
              <a:tr h="129540"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7620" marT="7620" marB="0" anchor="ctr"/>
                </a:tc>
                <a:extLst>
                  <a:ext uri="{0D108BD9-81ED-4DB2-BD59-A6C34878D82A}">
                    <a16:rowId xmlns:a16="http://schemas.microsoft.com/office/drawing/2014/main" val="1813749403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pPr algn="l" fontAlgn="ctr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7620" marT="7620" marB="0" anchor="ctr"/>
                </a:tc>
                <a:extLst>
                  <a:ext uri="{0D108BD9-81ED-4DB2-BD59-A6C34878D82A}">
                    <a16:rowId xmlns:a16="http://schemas.microsoft.com/office/drawing/2014/main" val="92645793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pPr algn="l" fontAlgn="ctr"/>
                      <a:endParaRPr lang="pl-PL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7620" marT="7620" marB="0" anchor="ctr"/>
                </a:tc>
                <a:extLst>
                  <a:ext uri="{0D108BD9-81ED-4DB2-BD59-A6C34878D82A}">
                    <a16:rowId xmlns:a16="http://schemas.microsoft.com/office/drawing/2014/main" val="3481932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245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Exekuce v ORP Kolín* – údaje 2017 </a:t>
            </a:r>
            <a:endParaRPr lang="cs-CZ" u="sng" dirty="0"/>
          </a:p>
        </p:txBody>
      </p:sp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677334" y="1330036"/>
            <a:ext cx="9431866" cy="5527963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Podíl osob v exekuci: 10,86 %</a:t>
            </a:r>
          </a:p>
          <a:p>
            <a:r>
              <a:rPr lang="cs-CZ" dirty="0" smtClean="0"/>
              <a:t>Počet osob v exekuci: 7 380</a:t>
            </a:r>
          </a:p>
          <a:p>
            <a:r>
              <a:rPr lang="cs-CZ" dirty="0" smtClean="0"/>
              <a:t>Průměrný počet exekucí na osobu: 5,1</a:t>
            </a:r>
          </a:p>
          <a:p>
            <a:r>
              <a:rPr lang="cs-CZ" dirty="0" smtClean="0"/>
              <a:t>Celkový počet exekucí: 37 686</a:t>
            </a:r>
          </a:p>
          <a:p>
            <a:r>
              <a:rPr lang="cs-CZ" dirty="0" smtClean="0"/>
              <a:t>Průměrná jistina na osobu: cca 258 tisíc</a:t>
            </a:r>
          </a:p>
          <a:p>
            <a:r>
              <a:rPr lang="cs-CZ" dirty="0" smtClean="0"/>
              <a:t>Medián jistiny na osobu: cca 93 tisíc</a:t>
            </a:r>
          </a:p>
          <a:p>
            <a:endParaRPr lang="cs-CZ" dirty="0"/>
          </a:p>
          <a:p>
            <a:r>
              <a:rPr lang="cs-CZ" dirty="0" smtClean="0"/>
              <a:t>Počet osob s 1 až 2 exekucemi: 3 321</a:t>
            </a:r>
          </a:p>
          <a:p>
            <a:r>
              <a:rPr lang="cs-CZ" dirty="0" smtClean="0"/>
              <a:t>Počet osob s 3 až 9 exekucemi: 2 804</a:t>
            </a:r>
          </a:p>
          <a:p>
            <a:r>
              <a:rPr lang="cs-CZ" dirty="0" smtClean="0"/>
              <a:t>Počet osob s 10 až 29 exekucemi: 1 180</a:t>
            </a:r>
          </a:p>
          <a:p>
            <a:r>
              <a:rPr lang="cs-CZ" dirty="0" smtClean="0"/>
              <a:t>Počet osob s 30 a více exekucemi: 73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Počet dětí a mladistvých: 55</a:t>
            </a:r>
          </a:p>
          <a:p>
            <a:r>
              <a:rPr lang="cs-CZ" dirty="0"/>
              <a:t>Počet</a:t>
            </a:r>
            <a:r>
              <a:rPr lang="cs-CZ" dirty="0" smtClean="0"/>
              <a:t> osob ve věku 18-29: 903</a:t>
            </a:r>
          </a:p>
          <a:p>
            <a:r>
              <a:rPr lang="cs-CZ" dirty="0" smtClean="0"/>
              <a:t>Počet seniorů: 477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*ORP Kolín = veškeré obce, i s městem Kolín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01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799175" cy="1320800"/>
          </a:xfrm>
        </p:spPr>
        <p:txBody>
          <a:bodyPr/>
          <a:lstStyle/>
          <a:p>
            <a:r>
              <a:rPr lang="cs-CZ" u="sng" dirty="0" smtClean="0"/>
              <a:t>Osobní bankroty v ORP Kolín – údaje 2018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91921"/>
            <a:ext cx="8596668" cy="4649442"/>
          </a:xfrm>
        </p:spPr>
        <p:txBody>
          <a:bodyPr/>
          <a:lstStyle/>
          <a:p>
            <a:r>
              <a:rPr lang="cs-CZ" dirty="0" smtClean="0"/>
              <a:t>Počet osob v osobním bankrotu: 1 104</a:t>
            </a:r>
          </a:p>
          <a:p>
            <a:r>
              <a:rPr lang="cs-CZ" dirty="0" smtClean="0"/>
              <a:t>Podíl osob v bankrotu: 1,62 %</a:t>
            </a:r>
          </a:p>
          <a:p>
            <a:r>
              <a:rPr lang="cs-CZ" dirty="0" smtClean="0"/>
              <a:t>Průměrný počet věřitelů: 9,3</a:t>
            </a:r>
          </a:p>
          <a:p>
            <a:r>
              <a:rPr lang="cs-CZ" dirty="0" smtClean="0"/>
              <a:t>Podíl manželů: 32,4 %</a:t>
            </a:r>
          </a:p>
          <a:p>
            <a:r>
              <a:rPr lang="cs-CZ" dirty="0" smtClean="0"/>
              <a:t>Osobní bankroty vs. Exekuce: 14,96 %</a:t>
            </a:r>
          </a:p>
          <a:p>
            <a:endParaRPr lang="cs-CZ" dirty="0"/>
          </a:p>
          <a:p>
            <a:r>
              <a:rPr lang="cs-CZ" dirty="0" smtClean="0"/>
              <a:t>Počet osob 18 – 29 let: 105</a:t>
            </a:r>
          </a:p>
          <a:p>
            <a:r>
              <a:rPr lang="cs-CZ" dirty="0" smtClean="0"/>
              <a:t>Počet osob 30 – 39 let: 276</a:t>
            </a:r>
          </a:p>
          <a:p>
            <a:r>
              <a:rPr lang="cs-CZ" dirty="0" smtClean="0"/>
              <a:t>Počet osob 40 – 49 let: 372</a:t>
            </a:r>
          </a:p>
          <a:p>
            <a:r>
              <a:rPr lang="cs-CZ" dirty="0" smtClean="0"/>
              <a:t>Počet osob 50 – 65 let: 260</a:t>
            </a:r>
          </a:p>
          <a:p>
            <a:r>
              <a:rPr lang="cs-CZ" dirty="0" smtClean="0"/>
              <a:t>Počet seniorů: 90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200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2480"/>
          </a:xfrm>
        </p:spPr>
        <p:txBody>
          <a:bodyPr/>
          <a:lstStyle/>
          <a:p>
            <a:r>
              <a:rPr lang="cs-CZ" u="sng" dirty="0" smtClean="0"/>
              <a:t>Exekuce v Kolíně*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402080"/>
            <a:ext cx="8596668" cy="5211155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Podíl osob v exekuci: </a:t>
            </a:r>
            <a:r>
              <a:rPr lang="cs-CZ" dirty="0" smtClean="0"/>
              <a:t>12,61 </a:t>
            </a:r>
            <a:r>
              <a:rPr lang="cs-CZ" dirty="0"/>
              <a:t>%</a:t>
            </a:r>
          </a:p>
          <a:p>
            <a:r>
              <a:rPr lang="cs-CZ" dirty="0"/>
              <a:t>Počet osob v exekuci: </a:t>
            </a:r>
            <a:r>
              <a:rPr lang="cs-CZ" dirty="0" smtClean="0"/>
              <a:t>3 320</a:t>
            </a:r>
            <a:endParaRPr lang="cs-CZ" dirty="0"/>
          </a:p>
          <a:p>
            <a:r>
              <a:rPr lang="cs-CZ" dirty="0"/>
              <a:t>Průměrný počet exekucí na osobu: </a:t>
            </a:r>
            <a:r>
              <a:rPr lang="cs-CZ" dirty="0" smtClean="0"/>
              <a:t>5,4</a:t>
            </a:r>
            <a:endParaRPr lang="cs-CZ" dirty="0"/>
          </a:p>
          <a:p>
            <a:r>
              <a:rPr lang="cs-CZ" dirty="0"/>
              <a:t>Celkový počet exekucí: </a:t>
            </a:r>
            <a:r>
              <a:rPr lang="cs-CZ" dirty="0" smtClean="0"/>
              <a:t>17 878</a:t>
            </a:r>
            <a:endParaRPr lang="cs-CZ" dirty="0"/>
          </a:p>
          <a:p>
            <a:r>
              <a:rPr lang="cs-CZ" dirty="0"/>
              <a:t>Průměrná jistina na osobu: cca </a:t>
            </a:r>
            <a:r>
              <a:rPr lang="cs-CZ" dirty="0" smtClean="0"/>
              <a:t>260 </a:t>
            </a:r>
            <a:r>
              <a:rPr lang="cs-CZ" dirty="0"/>
              <a:t>tisíc</a:t>
            </a:r>
          </a:p>
          <a:p>
            <a:r>
              <a:rPr lang="cs-CZ" dirty="0"/>
              <a:t>Medián jistiny na osobu: cca </a:t>
            </a:r>
            <a:r>
              <a:rPr lang="cs-CZ" dirty="0" smtClean="0"/>
              <a:t>92 </a:t>
            </a:r>
            <a:r>
              <a:rPr lang="cs-CZ" dirty="0"/>
              <a:t>tisíc</a:t>
            </a:r>
          </a:p>
          <a:p>
            <a:endParaRPr lang="cs-CZ" dirty="0"/>
          </a:p>
          <a:p>
            <a:r>
              <a:rPr lang="cs-CZ" dirty="0"/>
              <a:t>Počet osob s 1 až 2 exekucemi: </a:t>
            </a:r>
            <a:r>
              <a:rPr lang="cs-CZ" dirty="0" smtClean="0"/>
              <a:t>1 460</a:t>
            </a:r>
            <a:endParaRPr lang="cs-CZ" dirty="0"/>
          </a:p>
          <a:p>
            <a:r>
              <a:rPr lang="cs-CZ" dirty="0"/>
              <a:t>Počet osob s 3 až 9 exekucemi: </a:t>
            </a:r>
            <a:r>
              <a:rPr lang="cs-CZ" dirty="0" smtClean="0"/>
              <a:t>1 229</a:t>
            </a:r>
            <a:endParaRPr lang="cs-CZ" dirty="0"/>
          </a:p>
          <a:p>
            <a:r>
              <a:rPr lang="cs-CZ" dirty="0"/>
              <a:t>Počet osob s 10 až 29 exekucemi: </a:t>
            </a:r>
            <a:r>
              <a:rPr lang="cs-CZ" dirty="0" smtClean="0"/>
              <a:t>564</a:t>
            </a:r>
            <a:endParaRPr lang="cs-CZ" dirty="0"/>
          </a:p>
          <a:p>
            <a:r>
              <a:rPr lang="cs-CZ" dirty="0"/>
              <a:t>Počet osob s 30 a více exekucemi: </a:t>
            </a:r>
            <a:r>
              <a:rPr lang="cs-CZ" dirty="0" smtClean="0"/>
              <a:t>33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Počet dětí a mladistvých: </a:t>
            </a:r>
            <a:r>
              <a:rPr lang="cs-CZ" dirty="0" smtClean="0"/>
              <a:t>15</a:t>
            </a:r>
            <a:endParaRPr lang="cs-CZ" dirty="0"/>
          </a:p>
          <a:p>
            <a:r>
              <a:rPr lang="cs-CZ" dirty="0"/>
              <a:t>Počet osob ve věku 18-29: </a:t>
            </a:r>
            <a:r>
              <a:rPr lang="cs-CZ" dirty="0" smtClean="0"/>
              <a:t>398</a:t>
            </a:r>
            <a:endParaRPr lang="cs-CZ" dirty="0"/>
          </a:p>
          <a:p>
            <a:r>
              <a:rPr lang="cs-CZ" dirty="0"/>
              <a:t>Počet seniorů: </a:t>
            </a:r>
            <a:r>
              <a:rPr lang="cs-CZ" dirty="0" smtClean="0"/>
              <a:t>206</a:t>
            </a:r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* Údaje pouze za město Kolín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120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Srovnání ORP Kolín se sousedními ORP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496291"/>
            <a:ext cx="8596668" cy="4545071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4" name="Obrázek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56144"/>
            <a:ext cx="12192000" cy="560185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2" name="Rukopis 21"/>
              <p14:cNvContentPartPr/>
              <p14:nvPr/>
            </p14:nvContentPartPr>
            <p14:xfrm>
              <a:off x="2927898" y="2586171"/>
              <a:ext cx="471600" cy="1396080"/>
            </p14:xfrm>
          </p:contentPart>
        </mc:Choice>
        <mc:Fallback xmlns="">
          <p:pic>
            <p:nvPicPr>
              <p:cNvPr id="22" name="Rukopis 2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912778" y="2575731"/>
                <a:ext cx="497160" cy="1416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7" name="Rukopis 26"/>
              <p14:cNvContentPartPr/>
              <p14:nvPr/>
            </p14:nvContentPartPr>
            <p14:xfrm>
              <a:off x="6890418" y="3897651"/>
              <a:ext cx="397440" cy="74520"/>
            </p14:xfrm>
          </p:contentPart>
        </mc:Choice>
        <mc:Fallback xmlns="">
          <p:pic>
            <p:nvPicPr>
              <p:cNvPr id="27" name="Rukopis 26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879978" y="3887211"/>
                <a:ext cx="418320" cy="9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35" name="Rukopis 34"/>
              <p14:cNvContentPartPr/>
              <p14:nvPr/>
            </p14:nvContentPartPr>
            <p14:xfrm>
              <a:off x="2887938" y="1930251"/>
              <a:ext cx="567000" cy="222120"/>
            </p14:xfrm>
          </p:contentPart>
        </mc:Choice>
        <mc:Fallback xmlns="">
          <p:pic>
            <p:nvPicPr>
              <p:cNvPr id="35" name="Rukopis 34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872818" y="1915131"/>
                <a:ext cx="597240" cy="252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723991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Průběžné srovnání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13841"/>
            <a:ext cx="8596668" cy="5019040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V Kolíně je větší počet lidí v exekuci, s vyšší jistinou a vyšším počtem exekucí na jednu osobu. </a:t>
            </a:r>
          </a:p>
          <a:p>
            <a:endParaRPr lang="cs-CZ" dirty="0"/>
          </a:p>
          <a:p>
            <a:r>
              <a:rPr lang="cs-CZ" dirty="0" smtClean="0"/>
              <a:t>Identifikováno množství ,,více ohrožených osob“ (děti, mladiství, senioři)</a:t>
            </a:r>
          </a:p>
          <a:p>
            <a:pPr lvl="1"/>
            <a:r>
              <a:rPr lang="cs-CZ" dirty="0" smtClean="0"/>
              <a:t>55 dětí, 903 mladistvých, 477 seniorů</a:t>
            </a:r>
          </a:p>
          <a:p>
            <a:pPr lvl="2"/>
            <a:r>
              <a:rPr lang="cs-CZ" dirty="0" smtClean="0"/>
              <a:t>Mimo Kolín více zadlužených dětí a mladistvých, kdežto senioři cca půl/půl</a:t>
            </a:r>
          </a:p>
          <a:p>
            <a:r>
              <a:rPr lang="cs-CZ" dirty="0" smtClean="0"/>
              <a:t>ORP Kolín je v porovnání se sousedními ORP více zadlužené. Situace sice není tak tristní, jako například v Ústí nad Labem, ale statisticky vychází 7 380 lidí v exekuci jen na těchto několik služeb (nehledě na to, že statistiky podchycují lidí pouze ve fázi exekuce, celkové penzum tam bude vyšší):</a:t>
            </a:r>
          </a:p>
          <a:p>
            <a:pPr marL="914400" lvl="2" indent="0">
              <a:buNone/>
            </a:pPr>
            <a:endParaRPr lang="cs-CZ" dirty="0"/>
          </a:p>
          <a:p>
            <a:r>
              <a:rPr lang="cs-CZ" dirty="0" smtClean="0"/>
              <a:t>Sociální služby poskytující dluhové poradenství</a:t>
            </a:r>
          </a:p>
          <a:p>
            <a:pPr lvl="1"/>
            <a:r>
              <a:rPr lang="cs-CZ" dirty="0" smtClean="0"/>
              <a:t>Mela o.p.s. – občanská poradna – 1 pracovník</a:t>
            </a:r>
          </a:p>
          <a:p>
            <a:pPr lvl="1"/>
            <a:r>
              <a:rPr lang="cs-CZ" dirty="0" smtClean="0"/>
              <a:t>Diakonie ČCE – občanská poradna, oddlužení – 1 pracovník</a:t>
            </a:r>
          </a:p>
          <a:p>
            <a:pPr lvl="1"/>
            <a:r>
              <a:rPr lang="cs-CZ" dirty="0" smtClean="0"/>
              <a:t>Rubikon – poradna, oddlužení – bude končit</a:t>
            </a:r>
          </a:p>
          <a:p>
            <a:pPr lvl="1"/>
            <a:r>
              <a:rPr lang="cs-CZ" dirty="0" smtClean="0"/>
              <a:t>Prostor plus o.p.s. – poradna, oddlužení – 2 pracovníci</a:t>
            </a:r>
          </a:p>
          <a:p>
            <a:pPr lvl="1"/>
            <a:r>
              <a:rPr lang="cs-CZ" dirty="0" err="1" smtClean="0"/>
              <a:t>Respondeo</a:t>
            </a:r>
            <a:r>
              <a:rPr lang="cs-CZ" dirty="0" smtClean="0"/>
              <a:t> o.p.s. – občanská poradna – 1 pracovnice</a:t>
            </a:r>
          </a:p>
          <a:p>
            <a:pPr lvl="1"/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29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Zkušenosti z praxe – teze k zamyšlení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431638"/>
            <a:ext cx="8596668" cy="533861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cs-CZ" dirty="0" smtClean="0"/>
              <a:t>Většina klientů přicházejících na OSVZ měla nebo je zatížena dluhem, případně má zkušenost s exekucí/exekucemi.</a:t>
            </a:r>
          </a:p>
          <a:p>
            <a:pPr algn="just"/>
            <a:r>
              <a:rPr lang="cs-CZ" dirty="0" smtClean="0"/>
              <a:t>Klient sociální práce ne vždy podrobně informuje sociálního pracovníka o své dluhové situaci. Zvláště, má-li získat byt od města. </a:t>
            </a:r>
          </a:p>
          <a:p>
            <a:pPr algn="just"/>
            <a:r>
              <a:rPr lang="cs-CZ" dirty="0" smtClean="0"/>
              <a:t>Z rozpočtu rodiny či klienta – pokud je nutné uhradit jakoukoliv částku (splátka, nákup…), tak nejsou-li úspory, sáhne se na peníze určené na nájem. </a:t>
            </a:r>
          </a:p>
          <a:p>
            <a:pPr algn="just"/>
            <a:r>
              <a:rPr lang="cs-CZ" dirty="0" smtClean="0"/>
              <a:t>Část klientů žijících v městských bytech občas počítá s tím, že se u města zadluží (viz předchozí teze).</a:t>
            </a:r>
          </a:p>
          <a:p>
            <a:pPr algn="just"/>
            <a:r>
              <a:rPr lang="cs-CZ" dirty="0" smtClean="0"/>
              <a:t>Nebankovní půjčky, natož soukromé lichvy, jsou velmi dostupné. Souhra snadné dostupnosti, konzumního stylu života a postmoderní společnosti.  </a:t>
            </a:r>
          </a:p>
          <a:p>
            <a:pPr algn="just"/>
            <a:r>
              <a:rPr lang="cs-CZ" dirty="0" smtClean="0"/>
              <a:t>Existence ,,spojené nádoby“ dluhů a řešení bytové či životní situace – člověk mající dluhy či exekuci  o dost hůře může řešit náhle vzniklé situace, neboť z našich zkušeností většina těchto lidí žije na hranici relativní chudoby – stačí jeden výpadek v příjmu, kdy domácnost funguje z výplaty do výplaty a rázem se situace rapidně zhoršuje. </a:t>
            </a:r>
          </a:p>
          <a:p>
            <a:pPr algn="just"/>
            <a:r>
              <a:rPr lang="cs-CZ" dirty="0" smtClean="0"/>
              <a:t>Lidé žijící na ubytovnách jsou zadluženi takovým způsobem, že se jim nevyplatí dluhy splácet (hmotná nouze-exekuce), svou situaci často neřeší. </a:t>
            </a:r>
          </a:p>
          <a:p>
            <a:pPr lvl="1" algn="just"/>
            <a:r>
              <a:rPr lang="cs-CZ" dirty="0" smtClean="0"/>
              <a:t>Etické dilema – má sociální pracovník takovému klientovi radit, aby neplatil své dluhy, ale raději si šetřil peníze na kauci? Nebo pro děti?  </a:t>
            </a:r>
          </a:p>
          <a:p>
            <a:pPr lvl="1" algn="just"/>
            <a:r>
              <a:rPr lang="cs-CZ" dirty="0" smtClean="0"/>
              <a:t>Zvláště, pokud klient sice chce své dluhy umořovat, ale například v rámci stokorun, což ve výsledku ani nestačí na úroky z dlužné částky. 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825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Role sociálního pracovníka obce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1348508"/>
            <a:ext cx="8845357" cy="5347855"/>
          </a:xfrm>
        </p:spPr>
        <p:txBody>
          <a:bodyPr/>
          <a:lstStyle/>
          <a:p>
            <a:pPr algn="just"/>
            <a:r>
              <a:rPr lang="cs-CZ" dirty="0" smtClean="0"/>
              <a:t>SP obce se setkává s dluhovou situací klientů v převážně ve třech případech:</a:t>
            </a:r>
          </a:p>
          <a:p>
            <a:pPr lvl="1" algn="just"/>
            <a:r>
              <a:rPr lang="cs-CZ" dirty="0" smtClean="0"/>
              <a:t>Sociální šetření (klient kontaktuje SP obce s žádostí o pomoc při řešení své situace, dluhy „vyplouvají na povrch“ obvykle až postupně)</a:t>
            </a:r>
          </a:p>
          <a:p>
            <a:pPr lvl="1" algn="just"/>
            <a:r>
              <a:rPr lang="cs-CZ" dirty="0" smtClean="0"/>
              <a:t>Poradenství na oddělení (klient navštíví SP na našem oddělení a chce řešit určité zakázky, například dávky, zaměstnání, bydlení… Otázka dluhů se taktéž objevuje postupně. Není časté, že klient přijde primárně se zakázkou na řešení dluhů. </a:t>
            </a:r>
          </a:p>
          <a:p>
            <a:pPr lvl="1" algn="just"/>
            <a:r>
              <a:rPr lang="cs-CZ" dirty="0" smtClean="0"/>
              <a:t>Agenda sociálních bytů a DPS – klientovi jsou vysvětleny směrnice města, bezdlužnost vůči městu je jednou z podmínek. Nicméně je vždy přihlíženo k situaci klienta – jak dluh vznikl, zdali jej umořuje. V rámci sociálních bytů funguje Multidisciplinární tým (zástupci úřadu, úřadu práce, neziskových organizací). U obou dvou typů bytů rozhoduje Rada města Kolína. </a:t>
            </a:r>
          </a:p>
          <a:p>
            <a:pPr algn="just"/>
            <a:r>
              <a:rPr lang="cs-CZ" dirty="0" smtClean="0"/>
              <a:t>Sociální pracovník obce má především tyto úkoly:</a:t>
            </a:r>
          </a:p>
          <a:p>
            <a:pPr lvl="1" algn="just"/>
            <a:r>
              <a:rPr lang="cs-CZ" dirty="0" smtClean="0"/>
              <a:t>Zorientovat se v klientově situaci</a:t>
            </a:r>
          </a:p>
          <a:p>
            <a:pPr lvl="1" algn="just"/>
            <a:r>
              <a:rPr lang="cs-CZ" dirty="0" smtClean="0"/>
              <a:t>Poskytnout odpovídající poradenství, a případně odkázat do specializovaných poraden</a:t>
            </a:r>
          </a:p>
          <a:p>
            <a:pPr lvl="1" algn="just"/>
            <a:r>
              <a:rPr lang="cs-CZ" dirty="0" smtClean="0"/>
              <a:t>Provést klienta systémem směrnic města</a:t>
            </a:r>
          </a:p>
          <a:p>
            <a:pPr lvl="1" algn="just"/>
            <a:r>
              <a:rPr lang="cs-CZ" dirty="0" smtClean="0"/>
              <a:t>V případě sociálního bydlení (část bytů přes IROP) detailně zhodnotit jeho situaci</a:t>
            </a:r>
          </a:p>
          <a:p>
            <a:pPr lvl="1" algn="just"/>
            <a:endParaRPr lang="cs-CZ" dirty="0"/>
          </a:p>
          <a:p>
            <a:pPr marL="457200" lvl="1" indent="0" algn="just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71528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290</TotalTime>
  <Words>1312</Words>
  <Application>Microsoft Office PowerPoint</Application>
  <PresentationFormat>Širokoúhlá obrazovka</PresentationFormat>
  <Paragraphs>145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1" baseType="lpstr">
      <vt:lpstr>Arial</vt:lpstr>
      <vt:lpstr>Calibri</vt:lpstr>
      <vt:lpstr>Trebuchet MS</vt:lpstr>
      <vt:lpstr>Wingdings</vt:lpstr>
      <vt:lpstr>Wingdings 3</vt:lpstr>
      <vt:lpstr>Fazeta</vt:lpstr>
      <vt:lpstr>Dluhová situace v ORP Kolín</vt:lpstr>
      <vt:lpstr>Základní charakteristika ORP Kolín</vt:lpstr>
      <vt:lpstr>Exekuce v ORP Kolín* – údaje 2017 </vt:lpstr>
      <vt:lpstr>Osobní bankroty v ORP Kolín – údaje 2018</vt:lpstr>
      <vt:lpstr>Exekuce v Kolíně*</vt:lpstr>
      <vt:lpstr>Srovnání ORP Kolín se sousedními ORP</vt:lpstr>
      <vt:lpstr>Průběžné srovnání</vt:lpstr>
      <vt:lpstr>Zkušenosti z praxe – teze k zamyšlení</vt:lpstr>
      <vt:lpstr>Role sociálního pracovníka obce</vt:lpstr>
      <vt:lpstr>Dobrá praxe a limity sociální práce</vt:lpstr>
      <vt:lpstr>Spolupráce s Agenturou pro sociální začleňování</vt:lpstr>
      <vt:lpstr>Pracovní skupina TAP</vt:lpstr>
      <vt:lpstr>Opatření z posledního setkání</vt:lpstr>
      <vt:lpstr>Zdroje:</vt:lpstr>
      <vt:lpstr>Děkujeme za pozornost 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Dluhová situace v ORP Kolín</dc:title>
  <dc:creator>Zavřel Petr</dc:creator>
  <cp:lastModifiedBy>Tovt Šárka Mgr. (MPSV)</cp:lastModifiedBy>
  <cp:revision>33</cp:revision>
  <cp:lastPrinted>2019-06-12T11:19:31Z</cp:lastPrinted>
  <dcterms:created xsi:type="dcterms:W3CDTF">2019-06-03T13:39:10Z</dcterms:created>
  <dcterms:modified xsi:type="dcterms:W3CDTF">2019-07-31T07:04:12Z</dcterms:modified>
</cp:coreProperties>
</file>