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3" r:id="rId1"/>
  </p:sldMasterIdLst>
  <p:notesMasterIdLst>
    <p:notesMasterId r:id="rId17"/>
  </p:notesMasterIdLst>
  <p:handoutMasterIdLst>
    <p:handoutMasterId r:id="rId18"/>
  </p:handoutMasterIdLst>
  <p:sldIdLst>
    <p:sldId id="256" r:id="rId2"/>
    <p:sldId id="259" r:id="rId3"/>
    <p:sldId id="284" r:id="rId4"/>
    <p:sldId id="282" r:id="rId5"/>
    <p:sldId id="283" r:id="rId6"/>
    <p:sldId id="275" r:id="rId7"/>
    <p:sldId id="285" r:id="rId8"/>
    <p:sldId id="276" r:id="rId9"/>
    <p:sldId id="277" r:id="rId10"/>
    <p:sldId id="279" r:id="rId11"/>
    <p:sldId id="268" r:id="rId12"/>
    <p:sldId id="281" r:id="rId13"/>
    <p:sldId id="286" r:id="rId14"/>
    <p:sldId id="287" r:id="rId15"/>
    <p:sldId id="258" r:id="rId16"/>
  </p:sldIdLst>
  <p:sldSz cx="9144000" cy="5143500" type="screen16x9"/>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68">
          <p15:clr>
            <a:srgbClr val="A4A3A4"/>
          </p15:clr>
        </p15:guide>
        <p15:guide id="2" orient="horz" pos="2902">
          <p15:clr>
            <a:srgbClr val="A4A3A4"/>
          </p15:clr>
        </p15:guide>
        <p15:guide id="3" pos="345">
          <p15:clr>
            <a:srgbClr val="A4A3A4"/>
          </p15:clr>
        </p15:guide>
        <p15:guide id="4" pos="5366">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EFF3"/>
    <a:srgbClr val="E632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ittlere Formatvorlage 1 - Akz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DF18680-E054-41AD-8BC1-D1AEF772440D}" styleName="Mittlere Formatvorlage 2 - Akz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ittlere Formatvorlag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Helle Formatvorlag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818" autoAdjust="0"/>
  </p:normalViewPr>
  <p:slideViewPr>
    <p:cSldViewPr snapToGrid="0" snapToObjects="1">
      <p:cViewPr varScale="1">
        <p:scale>
          <a:sx n="79" d="100"/>
          <a:sy n="79" d="100"/>
        </p:scale>
        <p:origin x="102" y="1284"/>
      </p:cViewPr>
      <p:guideLst>
        <p:guide orient="horz" pos="668"/>
        <p:guide orient="horz" pos="2902"/>
        <p:guide pos="345"/>
        <p:guide pos="5366"/>
      </p:guideLst>
    </p:cSldViewPr>
  </p:slideViewPr>
  <p:outlineViewPr>
    <p:cViewPr>
      <p:scale>
        <a:sx n="33" d="100"/>
        <a:sy n="33" d="100"/>
      </p:scale>
      <p:origin x="36" y="4872"/>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p:scale>
          <a:sx n="100" d="100"/>
          <a:sy n="100" d="100"/>
        </p:scale>
        <p:origin x="-3486" y="-7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sz="quarter" idx="1"/>
          </p:nvPr>
        </p:nvSpPr>
        <p:spPr>
          <a:xfrm>
            <a:off x="3852016" y="9430306"/>
            <a:ext cx="2945659" cy="496332"/>
          </a:xfrm>
          <a:prstGeom prst="rect">
            <a:avLst/>
          </a:prstGeom>
        </p:spPr>
        <p:txBody>
          <a:bodyPr vert="horz" lIns="91440" tIns="45720" rIns="91440" bIns="45720" rtlCol="0" anchor="b" anchorCtr="0"/>
          <a:lstStyle>
            <a:lvl1pPr algn="r">
              <a:defRPr sz="1200"/>
            </a:lvl1pPr>
          </a:lstStyle>
          <a:p>
            <a:fld id="{A4F87B00-D7D7-4E73-88E5-5DF5797B2681}" type="datetimeFigureOut">
              <a:rPr lang="de-AT" smtClean="0"/>
              <a:t>28.09.2019</a:t>
            </a:fld>
            <a:endParaRPr lang="de-AT" dirty="0"/>
          </a:p>
        </p:txBody>
      </p:sp>
      <p:sp>
        <p:nvSpPr>
          <p:cNvPr id="4" name="Fußzeilenplatzhalt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dirty="0"/>
          </a:p>
        </p:txBody>
      </p:sp>
      <p:sp>
        <p:nvSpPr>
          <p:cNvPr id="6" name="Foliennummernplatzhalter 5"/>
          <p:cNvSpPr>
            <a:spLocks noGrp="1"/>
          </p:cNvSpPr>
          <p:nvPr>
            <p:ph type="sldNum" sz="quarter" idx="3"/>
          </p:nvPr>
        </p:nvSpPr>
        <p:spPr>
          <a:xfrm>
            <a:off x="2945659" y="9428583"/>
            <a:ext cx="904784" cy="496332"/>
          </a:xfrm>
          <a:prstGeom prst="rect">
            <a:avLst/>
          </a:prstGeom>
        </p:spPr>
        <p:txBody>
          <a:bodyPr vert="horz" lIns="91440" tIns="45720" rIns="91440" bIns="45720" rtlCol="0" anchor="b"/>
          <a:lstStyle>
            <a:lvl1pPr algn="r">
              <a:defRPr sz="1200"/>
            </a:lvl1pPr>
          </a:lstStyle>
          <a:p>
            <a:pPr algn="ctr"/>
            <a:fld id="{1BCACBB0-6C6B-4B3E-B6E6-54B62284C21B}" type="slidenum">
              <a:rPr lang="de-AT" smtClean="0"/>
              <a:pPr algn="ctr"/>
              <a:t>‹Nr.›</a:t>
            </a:fld>
            <a:endParaRPr lang="de-AT" dirty="0"/>
          </a:p>
        </p:txBody>
      </p:sp>
      <p:pic>
        <p:nvPicPr>
          <p:cNvPr id="7" name="Grafik 6"/>
          <p:cNvPicPr/>
          <p:nvPr/>
        </p:nvPicPr>
        <p:blipFill>
          <a:blip r:embed="rId2" cstate="print">
            <a:extLst>
              <a:ext uri="{28A0092B-C50C-407E-A947-70E740481C1C}">
                <a14:useLocalDpi xmlns:a14="http://schemas.microsoft.com/office/drawing/2010/main" val="0"/>
              </a:ext>
            </a:extLst>
          </a:blip>
          <a:stretch>
            <a:fillRect/>
          </a:stretch>
        </p:blipFill>
        <p:spPr bwMode="auto">
          <a:xfrm>
            <a:off x="5156941" y="330069"/>
            <a:ext cx="1371666" cy="332525"/>
          </a:xfrm>
          <a:prstGeom prst="rect">
            <a:avLst/>
          </a:prstGeom>
          <a:noFill/>
          <a:ln>
            <a:noFill/>
          </a:ln>
        </p:spPr>
      </p:pic>
    </p:spTree>
    <p:extLst>
      <p:ext uri="{BB962C8B-B14F-4D97-AF65-F5344CB8AC3E}">
        <p14:creationId xmlns:p14="http://schemas.microsoft.com/office/powerpoint/2010/main" val="14833474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52016" y="9428582"/>
            <a:ext cx="2945659" cy="496332"/>
          </a:xfrm>
          <a:prstGeom prst="rect">
            <a:avLst/>
          </a:prstGeom>
        </p:spPr>
        <p:txBody>
          <a:bodyPr vert="horz" lIns="91440" tIns="45720" rIns="91440" bIns="45720" rtlCol="0" anchor="b" anchorCtr="0"/>
          <a:lstStyle>
            <a:lvl1pPr algn="r">
              <a:defRPr sz="1200"/>
            </a:lvl1pPr>
          </a:lstStyle>
          <a:p>
            <a:fld id="{64F923B6-97FF-4AF0-A17D-1758840DBBE2}" type="datetimeFigureOut">
              <a:rPr lang="de-AT" smtClean="0"/>
              <a:t>28.09.2019</a:t>
            </a:fld>
            <a:endParaRPr lang="de-AT"/>
          </a:p>
        </p:txBody>
      </p:sp>
      <p:sp>
        <p:nvSpPr>
          <p:cNvPr id="4" name="Folienbildplatzhalter 3"/>
          <p:cNvSpPr>
            <a:spLocks noGrp="1" noRot="1" noChangeAspect="1"/>
          </p:cNvSpPr>
          <p:nvPr>
            <p:ph type="sldImg" idx="2"/>
          </p:nvPr>
        </p:nvSpPr>
        <p:spPr>
          <a:xfrm>
            <a:off x="-317500" y="674688"/>
            <a:ext cx="7432675" cy="4181475"/>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854894" y="4963319"/>
            <a:ext cx="5090351" cy="4218821"/>
          </a:xfrm>
          <a:prstGeom prst="rect">
            <a:avLst/>
          </a:prstGeom>
        </p:spPr>
        <p:txBody>
          <a:bodyPr vert="horz" lIns="91440" tIns="45720" rIns="91440" bIns="45720" rtlCol="0"/>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2945659" y="9428582"/>
            <a:ext cx="904784" cy="498056"/>
          </a:xfrm>
          <a:prstGeom prst="rect">
            <a:avLst/>
          </a:prstGeom>
        </p:spPr>
        <p:txBody>
          <a:bodyPr vert="horz" lIns="91440" tIns="45720" rIns="91440" bIns="45720" rtlCol="0" anchor="b"/>
          <a:lstStyle>
            <a:lvl1pPr algn="ctr">
              <a:defRPr sz="1200"/>
            </a:lvl1pPr>
          </a:lstStyle>
          <a:p>
            <a:fld id="{F0A5DA3B-92D6-4D4B-9895-D15CB563B5E4}" type="slidenum">
              <a:rPr lang="de-AT" smtClean="0"/>
              <a:pPr/>
              <a:t>‹Nr.›</a:t>
            </a:fld>
            <a:endParaRPr lang="de-AT"/>
          </a:p>
        </p:txBody>
      </p:sp>
    </p:spTree>
    <p:extLst>
      <p:ext uri="{BB962C8B-B14F-4D97-AF65-F5344CB8AC3E}">
        <p14:creationId xmlns:p14="http://schemas.microsoft.com/office/powerpoint/2010/main" val="1136113356"/>
      </p:ext>
    </p:extLst>
  </p:cSld>
  <p:clrMap bg1="lt1" tx1="dk1" bg2="lt2" tx2="dk2" accent1="accent1" accent2="accent2" accent3="accent3" accent4="accent4" accent5="accent5" accent6="accent6" hlink="hlink" folHlink="folHlink"/>
  <p:notesStyle>
    <a:lvl1pPr marL="0" algn="l" defTabSz="914400" rtl="0" eaLnBrk="1" latinLnBrk="0" hangingPunct="1">
      <a:spcBef>
        <a:spcPts val="200"/>
      </a:spcBef>
      <a:defRPr sz="1200" kern="1200">
        <a:solidFill>
          <a:schemeClr val="tx1"/>
        </a:solidFill>
        <a:latin typeface="+mn-lt"/>
        <a:ea typeface="+mn-ea"/>
        <a:cs typeface="+mn-cs"/>
      </a:defRPr>
    </a:lvl1pPr>
    <a:lvl2pPr marL="396000" indent="-171450" algn="l" defTabSz="914400" rtl="0" eaLnBrk="1" latinLnBrk="0" hangingPunct="1">
      <a:spcBef>
        <a:spcPts val="200"/>
      </a:spcBef>
      <a:buFont typeface="Arial" pitchFamily="34" charset="0"/>
      <a:buChar char="•"/>
      <a:defRPr sz="1200" kern="1200">
        <a:solidFill>
          <a:schemeClr val="tx1"/>
        </a:solidFill>
        <a:latin typeface="+mn-lt"/>
        <a:ea typeface="+mn-ea"/>
        <a:cs typeface="+mn-cs"/>
      </a:defRPr>
    </a:lvl2pPr>
    <a:lvl3pPr marL="792000" indent="-171450" algn="l" defTabSz="914400" rtl="0" eaLnBrk="1" latinLnBrk="0" hangingPunct="1">
      <a:spcBef>
        <a:spcPts val="200"/>
      </a:spcBef>
      <a:buFont typeface="Courier New" pitchFamily="49" charset="0"/>
      <a:buChar char="o"/>
      <a:defRPr sz="1200" kern="1200">
        <a:solidFill>
          <a:schemeClr val="tx1"/>
        </a:solidFill>
        <a:latin typeface="+mn-lt"/>
        <a:ea typeface="+mn-ea"/>
        <a:cs typeface="+mn-cs"/>
      </a:defRPr>
    </a:lvl3pPr>
    <a:lvl4pPr marL="1188000" indent="-171450" algn="l" defTabSz="914400" rtl="0" eaLnBrk="1" latinLnBrk="0" hangingPunct="1">
      <a:spcBef>
        <a:spcPts val="200"/>
      </a:spcBef>
      <a:buFont typeface="Wingdings" pitchFamily="2" charset="2"/>
      <a:buChar char="§"/>
      <a:defRPr sz="1200" kern="1200">
        <a:solidFill>
          <a:schemeClr val="tx1"/>
        </a:solidFill>
        <a:latin typeface="+mn-lt"/>
        <a:ea typeface="+mn-ea"/>
        <a:cs typeface="+mn-cs"/>
      </a:defRPr>
    </a:lvl4pPr>
    <a:lvl5pPr marL="1584000" indent="-171450" algn="l" defTabSz="914400" rtl="0" eaLnBrk="1" latinLnBrk="0" hangingPunct="1">
      <a:spcBef>
        <a:spcPts val="200"/>
      </a:spcBef>
      <a:buFont typeface="Symbol" pitchFamily="18" charset="2"/>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pic>
        <p:nvPicPr>
          <p:cNvPr id="11" name="Picture 2" descr="C:\BKA-2018\BKA2018-Brief\REPUBLIK-AT-DOKUMENTVORLAGEN\POTX\HG_Powerpoint_4zu3.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5129213"/>
          </a:xfrm>
          <a:prstGeom prst="rect">
            <a:avLst/>
          </a:prstGeom>
          <a:noFill/>
          <a:extLst>
            <a:ext uri="{909E8E84-426E-40DD-AFC4-6F175D3DCCD1}">
              <a14:hiddenFill xmlns:a14="http://schemas.microsoft.com/office/drawing/2010/main">
                <a:solidFill>
                  <a:srgbClr val="FFFFFF"/>
                </a:solidFill>
              </a14:hiddenFill>
            </a:ext>
          </a:extLst>
        </p:spPr>
      </p:pic>
      <p:sp>
        <p:nvSpPr>
          <p:cNvPr id="2" name="Titel 1"/>
          <p:cNvSpPr>
            <a:spLocks noGrp="1"/>
          </p:cNvSpPr>
          <p:nvPr>
            <p:ph type="ctrTitle" hasCustomPrompt="1"/>
          </p:nvPr>
        </p:nvSpPr>
        <p:spPr>
          <a:xfrm>
            <a:off x="539999" y="1060450"/>
            <a:ext cx="7978526" cy="996791"/>
          </a:xfrm>
        </p:spPr>
        <p:txBody>
          <a:bodyPr anchor="b" anchorCtr="0"/>
          <a:lstStyle>
            <a:lvl1pPr>
              <a:lnSpc>
                <a:spcPts val="4000"/>
              </a:lnSpc>
              <a:defRPr sz="3600" baseline="0">
                <a:solidFill>
                  <a:schemeClr val="tx1"/>
                </a:solidFill>
                <a:latin typeface="+mj-lt"/>
              </a:defRPr>
            </a:lvl1pPr>
          </a:lstStyle>
          <a:p>
            <a:r>
              <a:rPr lang="de-DE" dirty="0" err="1"/>
              <a:t>Digitaliziation</a:t>
            </a:r>
            <a:r>
              <a:rPr lang="de-DE" dirty="0"/>
              <a:t> </a:t>
            </a:r>
            <a:r>
              <a:rPr lang="de-DE" dirty="0" err="1"/>
              <a:t>and</a:t>
            </a:r>
            <a:r>
              <a:rPr lang="de-DE" dirty="0"/>
              <a:t> </a:t>
            </a:r>
            <a:br>
              <a:rPr lang="de-DE" dirty="0"/>
            </a:br>
            <a:r>
              <a:rPr lang="de-DE" dirty="0"/>
              <a:t>Human </a:t>
            </a:r>
            <a:r>
              <a:rPr lang="de-DE" dirty="0" err="1"/>
              <a:t>Rights</a:t>
            </a:r>
            <a:r>
              <a:rPr lang="de-DE" dirty="0"/>
              <a:t> of </a:t>
            </a:r>
            <a:r>
              <a:rPr lang="de-DE" dirty="0" err="1"/>
              <a:t>older</a:t>
            </a:r>
            <a:r>
              <a:rPr lang="de-DE" dirty="0"/>
              <a:t> Persons</a:t>
            </a:r>
            <a:endParaRPr lang="de-AT" dirty="0"/>
          </a:p>
        </p:txBody>
      </p:sp>
      <p:sp>
        <p:nvSpPr>
          <p:cNvPr id="3" name="Untertitel 1"/>
          <p:cNvSpPr>
            <a:spLocks noGrp="1"/>
          </p:cNvSpPr>
          <p:nvPr>
            <p:ph type="subTitle" idx="1" hasCustomPrompt="1"/>
          </p:nvPr>
        </p:nvSpPr>
        <p:spPr>
          <a:xfrm>
            <a:off x="539999" y="2125004"/>
            <a:ext cx="7978526" cy="1390388"/>
          </a:xfrm>
        </p:spPr>
        <p:txBody>
          <a:bodyPr/>
          <a:lstStyle>
            <a:lvl1pPr marL="0" indent="0" algn="l">
              <a:lnSpc>
                <a:spcPts val="4000"/>
              </a:lnSpc>
              <a:spcBef>
                <a:spcPts val="0"/>
              </a:spcBef>
              <a:buNone/>
              <a:defRPr sz="30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err="1"/>
              <a:t>Austria‘s</a:t>
            </a:r>
            <a:r>
              <a:rPr lang="de-DE" dirty="0"/>
              <a:t> </a:t>
            </a:r>
            <a:r>
              <a:rPr lang="de-DE" dirty="0" err="1"/>
              <a:t>experience</a:t>
            </a:r>
            <a:r>
              <a:rPr lang="de-DE" dirty="0"/>
              <a:t> </a:t>
            </a:r>
            <a:r>
              <a:rPr lang="de-DE" dirty="0" err="1"/>
              <a:t>and</a:t>
            </a:r>
            <a:r>
              <a:rPr lang="de-DE" dirty="0"/>
              <a:t> plan </a:t>
            </a:r>
            <a:r>
              <a:rPr lang="de-DE" dirty="0" err="1"/>
              <a:t>for</a:t>
            </a:r>
            <a:r>
              <a:rPr lang="de-DE" dirty="0"/>
              <a:t> </a:t>
            </a:r>
            <a:r>
              <a:rPr lang="de-DE" dirty="0" err="1"/>
              <a:t>the</a:t>
            </a:r>
            <a:r>
              <a:rPr lang="de-DE" dirty="0"/>
              <a:t> </a:t>
            </a:r>
            <a:r>
              <a:rPr lang="de-DE" dirty="0" err="1"/>
              <a:t>future</a:t>
            </a:r>
            <a:endParaRPr lang="de-AT" dirty="0"/>
          </a:p>
        </p:txBody>
      </p:sp>
      <p:sp>
        <p:nvSpPr>
          <p:cNvPr id="5" name="Textplatzhalter 4"/>
          <p:cNvSpPr>
            <a:spLocks noGrp="1"/>
          </p:cNvSpPr>
          <p:nvPr>
            <p:ph type="body" sz="quarter" idx="10"/>
          </p:nvPr>
        </p:nvSpPr>
        <p:spPr>
          <a:xfrm>
            <a:off x="539750" y="4191000"/>
            <a:ext cx="3422650" cy="415529"/>
          </a:xfrm>
        </p:spPr>
        <p:txBody>
          <a:bodyPr anchor="b" anchorCtr="0"/>
          <a:lstStyle>
            <a:lvl1pPr marL="0" indent="0">
              <a:lnSpc>
                <a:spcPts val="1800"/>
              </a:lnSpc>
              <a:spcAft>
                <a:spcPts val="0"/>
              </a:spcAft>
              <a:buNone/>
              <a:defRPr sz="1400"/>
            </a:lvl1pPr>
          </a:lstStyle>
          <a:p>
            <a:pPr lvl="0"/>
            <a:r>
              <a:rPr lang="de-DE" dirty="0"/>
              <a:t>Formatvorlagen des Textmasters bearbeiten</a:t>
            </a:r>
          </a:p>
        </p:txBody>
      </p:sp>
      <p:sp>
        <p:nvSpPr>
          <p:cNvPr id="8" name="Textfeld 7"/>
          <p:cNvSpPr txBox="1"/>
          <p:nvPr userDrawn="1"/>
        </p:nvSpPr>
        <p:spPr>
          <a:xfrm>
            <a:off x="6651752" y="230400"/>
            <a:ext cx="2200274" cy="184666"/>
          </a:xfrm>
          <a:prstGeom prst="rect">
            <a:avLst/>
          </a:prstGeom>
          <a:noFill/>
        </p:spPr>
        <p:txBody>
          <a:bodyPr wrap="square" lIns="0" tIns="0" rIns="0" bIns="0" rtlCol="0">
            <a:spAutoFit/>
          </a:bodyPr>
          <a:lstStyle/>
          <a:p>
            <a:pPr algn="r"/>
            <a:r>
              <a:rPr lang="de-AT" sz="1200" dirty="0">
                <a:solidFill>
                  <a:schemeClr val="tx2"/>
                </a:solidFill>
              </a:rPr>
              <a:t>sozialministerium.at</a:t>
            </a:r>
          </a:p>
        </p:txBody>
      </p:sp>
      <p:pic>
        <p:nvPicPr>
          <p:cNvPr id="9" name="Grafik 8"/>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89470" y="208971"/>
            <a:ext cx="2384425" cy="814667"/>
          </a:xfrm>
          <a:prstGeom prst="rect">
            <a:avLst/>
          </a:prstGeom>
          <a:noFill/>
          <a:ln>
            <a:noFill/>
          </a:ln>
        </p:spPr>
      </p:pic>
    </p:spTree>
    <p:extLst>
      <p:ext uri="{BB962C8B-B14F-4D97-AF65-F5344CB8AC3E}">
        <p14:creationId xmlns:p14="http://schemas.microsoft.com/office/powerpoint/2010/main" val="3897482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mit 1-zeiligem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8" name="Textplatzhalter 7"/>
          <p:cNvSpPr>
            <a:spLocks noGrp="1"/>
          </p:cNvSpPr>
          <p:nvPr>
            <p:ph type="body" sz="quarter" idx="13"/>
          </p:nvPr>
        </p:nvSpPr>
        <p:spPr>
          <a:xfrm>
            <a:off x="539751" y="1623600"/>
            <a:ext cx="7978775" cy="2983325"/>
          </a:xfrm>
        </p:spPr>
        <p:txBody>
          <a:bodyPr/>
          <a:lstStyle/>
          <a:p>
            <a:pPr lvl="0"/>
            <a:r>
              <a:rPr lang="de-DE"/>
              <a:t>Formatvorlagen des Textmasters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r>
              <a:rPr lang="de-AT"/>
              <a:t>Präsentationstitel</a:t>
            </a:r>
            <a:endParaRPr lang="de-AT" dirty="0"/>
          </a:p>
        </p:txBody>
      </p:sp>
      <p:sp>
        <p:nvSpPr>
          <p:cNvPr id="5" name="Foliennummernplatzhalter 4"/>
          <p:cNvSpPr>
            <a:spLocks noGrp="1"/>
          </p:cNvSpPr>
          <p:nvPr>
            <p:ph type="sldNum" sz="quarter" idx="12"/>
          </p:nvPr>
        </p:nvSpPr>
        <p:spPr>
          <a:xfrm>
            <a:off x="7704003" y="4790252"/>
            <a:ext cx="814522" cy="200025"/>
          </a:xfrm>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953168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ild">
    <p:spTree>
      <p:nvGrpSpPr>
        <p:cNvPr id="1" name=""/>
        <p:cNvGrpSpPr/>
        <p:nvPr/>
      </p:nvGrpSpPr>
      <p:grpSpPr>
        <a:xfrm>
          <a:off x="0" y="0"/>
          <a:ext cx="0" cy="0"/>
          <a:chOff x="0" y="0"/>
          <a:chExt cx="0" cy="0"/>
        </a:xfrm>
      </p:grpSpPr>
      <p:sp>
        <p:nvSpPr>
          <p:cNvPr id="2" name="Titel 1"/>
          <p:cNvSpPr>
            <a:spLocks noGrp="1"/>
          </p:cNvSpPr>
          <p:nvPr>
            <p:ph type="title"/>
          </p:nvPr>
        </p:nvSpPr>
        <p:spPr>
          <a:xfrm>
            <a:off x="540001" y="1054800"/>
            <a:ext cx="7978525" cy="622091"/>
          </a:xfrm>
        </p:spPr>
        <p:txBody>
          <a:bodyPr/>
          <a:lstStyle/>
          <a:p>
            <a:r>
              <a:rPr lang="de-DE"/>
              <a:t>Titelmasterformat durch Klicken bearbeiten</a:t>
            </a:r>
            <a:endParaRPr lang="de-DE" dirty="0"/>
          </a:p>
        </p:txBody>
      </p:sp>
      <p:sp>
        <p:nvSpPr>
          <p:cNvPr id="7" name="Bildplatzhalter 6"/>
          <p:cNvSpPr>
            <a:spLocks noGrp="1"/>
          </p:cNvSpPr>
          <p:nvPr>
            <p:ph type="pic" sz="quarter" idx="13"/>
          </p:nvPr>
        </p:nvSpPr>
        <p:spPr>
          <a:xfrm>
            <a:off x="539751" y="1630800"/>
            <a:ext cx="7978775" cy="2976125"/>
          </a:xfrm>
        </p:spPr>
        <p:txBody>
          <a:bodyPr/>
          <a:lstStyle/>
          <a:p>
            <a:r>
              <a:rPr lang="de-DE"/>
              <a:t>Bild durch Klicken auf Symbol hinzufügen</a:t>
            </a:r>
            <a:endParaRPr lang="de-DE" dirty="0"/>
          </a:p>
        </p:txBody>
      </p:sp>
      <p:sp>
        <p:nvSpPr>
          <p:cNvPr id="4" name="Fußzeilenplatzhalter 3"/>
          <p:cNvSpPr>
            <a:spLocks noGrp="1"/>
          </p:cNvSpPr>
          <p:nvPr>
            <p:ph type="ftr" sz="quarter" idx="11"/>
          </p:nvPr>
        </p:nvSpPr>
        <p:spPr/>
        <p:txBody>
          <a:bodyPr/>
          <a:lstStyle/>
          <a:p>
            <a:r>
              <a:rPr lang="de-AT"/>
              <a:t>Präsentationstitel</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260732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 Text 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DE" dirty="0"/>
          </a:p>
        </p:txBody>
      </p:sp>
      <p:sp>
        <p:nvSpPr>
          <p:cNvPr id="3" name="Fußzeilenplatzhalter 2"/>
          <p:cNvSpPr>
            <a:spLocks noGrp="1"/>
          </p:cNvSpPr>
          <p:nvPr>
            <p:ph type="ftr" sz="quarter" idx="10"/>
          </p:nvPr>
        </p:nvSpPr>
        <p:spPr/>
        <p:txBody>
          <a:bodyPr/>
          <a:lstStyle/>
          <a:p>
            <a:r>
              <a:rPr lang="de-AT"/>
              <a:t>Präsentationstitel</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
        <p:nvSpPr>
          <p:cNvPr id="5" name="Bildplatzhalter 6"/>
          <p:cNvSpPr>
            <a:spLocks noGrp="1"/>
          </p:cNvSpPr>
          <p:nvPr>
            <p:ph type="pic" sz="quarter" idx="13"/>
          </p:nvPr>
        </p:nvSpPr>
        <p:spPr>
          <a:xfrm>
            <a:off x="539750" y="1630800"/>
            <a:ext cx="3813175" cy="2976125"/>
          </a:xfrm>
        </p:spPr>
        <p:txBody>
          <a:bodyPr/>
          <a:lstStyle/>
          <a:p>
            <a:r>
              <a:rPr lang="de-DE"/>
              <a:t>Bild durch Klicken auf Symbol hinzufügen</a:t>
            </a:r>
            <a:endParaRPr lang="de-DE" dirty="0"/>
          </a:p>
        </p:txBody>
      </p:sp>
      <p:sp>
        <p:nvSpPr>
          <p:cNvPr id="7" name="Textplatzhalter 6"/>
          <p:cNvSpPr>
            <a:spLocks noGrp="1"/>
          </p:cNvSpPr>
          <p:nvPr>
            <p:ph type="body" sz="quarter" idx="14"/>
          </p:nvPr>
        </p:nvSpPr>
        <p:spPr>
          <a:xfrm>
            <a:off x="4706125" y="1630800"/>
            <a:ext cx="3812400" cy="2976125"/>
          </a:xfrm>
        </p:spPr>
        <p:txBody>
          <a:bodyPr/>
          <a:lstStyle/>
          <a:p>
            <a:pPr lvl="0"/>
            <a:r>
              <a:rPr lang="de-DE"/>
              <a:t>Formatvorlagen des Textmasters bearbeiten</a:t>
            </a:r>
          </a:p>
        </p:txBody>
      </p:sp>
    </p:spTree>
    <p:extLst>
      <p:ext uri="{BB962C8B-B14F-4D97-AF65-F5344CB8AC3E}">
        <p14:creationId xmlns:p14="http://schemas.microsoft.com/office/powerpoint/2010/main" val="2394268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Inhalte beliebig - nebeneinan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Fußzeilenplatzhalter 2"/>
          <p:cNvSpPr>
            <a:spLocks noGrp="1"/>
          </p:cNvSpPr>
          <p:nvPr>
            <p:ph type="ftr" sz="quarter" idx="10"/>
          </p:nvPr>
        </p:nvSpPr>
        <p:spPr/>
        <p:txBody>
          <a:bodyPr/>
          <a:lstStyle/>
          <a:p>
            <a:r>
              <a:rPr lang="de-AT"/>
              <a:t>Präsentationstitel</a:t>
            </a:r>
            <a:endParaRPr lang="de-AT" dirty="0"/>
          </a:p>
        </p:txBody>
      </p:sp>
      <p:sp>
        <p:nvSpPr>
          <p:cNvPr id="4" name="Foliennummernplatzhalter 3"/>
          <p:cNvSpPr>
            <a:spLocks noGrp="1"/>
          </p:cNvSpPr>
          <p:nvPr>
            <p:ph type="sldNum" sz="quarter" idx="11"/>
          </p:nvPr>
        </p:nvSpPr>
        <p:spPr/>
        <p:txBody>
          <a:bodyPr/>
          <a:lstStyle/>
          <a:p>
            <a:fld id="{1206269C-C24E-4E80-9A4B-E7E19BB59A67}" type="slidenum">
              <a:rPr lang="de-AT" smtClean="0"/>
              <a:pPr/>
              <a:t>‹Nr.›</a:t>
            </a:fld>
            <a:endParaRPr lang="de-AT" dirty="0"/>
          </a:p>
        </p:txBody>
      </p:sp>
      <p:sp>
        <p:nvSpPr>
          <p:cNvPr id="8" name="Inhaltsplatzhalter 7"/>
          <p:cNvSpPr>
            <a:spLocks noGrp="1"/>
          </p:cNvSpPr>
          <p:nvPr>
            <p:ph sz="quarter" idx="15"/>
          </p:nvPr>
        </p:nvSpPr>
        <p:spPr>
          <a:xfrm>
            <a:off x="540000" y="1630800"/>
            <a:ext cx="3838575" cy="2976125"/>
          </a:xfrm>
        </p:spPr>
        <p:txBody>
          <a:bodyPr/>
          <a:lstStyle/>
          <a:p>
            <a:pPr lvl="0"/>
            <a:r>
              <a:rPr lang="de-DE"/>
              <a:t>Formatvorlagen des Textmasters bearbeiten</a:t>
            </a:r>
          </a:p>
          <a:p>
            <a:pPr lvl="1"/>
            <a:r>
              <a:rPr lang="de-DE"/>
              <a:t>Zweite Ebene</a:t>
            </a:r>
          </a:p>
          <a:p>
            <a:pPr lvl="2"/>
            <a:r>
              <a:rPr lang="de-DE"/>
              <a:t>Dritte Ebene</a:t>
            </a:r>
          </a:p>
        </p:txBody>
      </p:sp>
      <p:sp>
        <p:nvSpPr>
          <p:cNvPr id="9" name="Inhaltsplatzhalter 7"/>
          <p:cNvSpPr>
            <a:spLocks noGrp="1"/>
          </p:cNvSpPr>
          <p:nvPr>
            <p:ph sz="quarter" idx="16"/>
          </p:nvPr>
        </p:nvSpPr>
        <p:spPr>
          <a:xfrm>
            <a:off x="4679951" y="1630800"/>
            <a:ext cx="3838575" cy="2976125"/>
          </a:xfrm>
        </p:spPr>
        <p:txBody>
          <a:bodyPr/>
          <a:lstStyle/>
          <a:p>
            <a:pPr lvl="0"/>
            <a:r>
              <a:rPr lang="de-DE"/>
              <a:t>Formatvorlagen des Textmasters bearbeiten</a:t>
            </a:r>
          </a:p>
          <a:p>
            <a:pPr lvl="1"/>
            <a:r>
              <a:rPr lang="de-DE"/>
              <a:t>Zweite Ebene</a:t>
            </a:r>
          </a:p>
          <a:p>
            <a:pPr lvl="2"/>
            <a:r>
              <a:rPr lang="de-DE"/>
              <a:t>Dritte Ebene</a:t>
            </a:r>
          </a:p>
        </p:txBody>
      </p:sp>
    </p:spTree>
    <p:extLst>
      <p:ext uri="{BB962C8B-B14F-4D97-AF65-F5344CB8AC3E}">
        <p14:creationId xmlns:p14="http://schemas.microsoft.com/office/powerpoint/2010/main" val="66619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halt-beliebig mit 1-zeiligem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9" name="Inhaltsplatzhalter 8"/>
          <p:cNvSpPr>
            <a:spLocks noGrp="1"/>
          </p:cNvSpPr>
          <p:nvPr>
            <p:ph sz="quarter" idx="13"/>
          </p:nvPr>
        </p:nvSpPr>
        <p:spPr>
          <a:xfrm>
            <a:off x="539751" y="1630800"/>
            <a:ext cx="7978775" cy="2976125"/>
          </a:xfrm>
        </p:spPr>
        <p:txBody>
          <a:bodyPr/>
          <a:lstStyle/>
          <a:p>
            <a:pPr lvl="0"/>
            <a:r>
              <a:rPr lang="de-DE"/>
              <a:t>Formatvorlagen des Textmasters bearbeiten</a:t>
            </a:r>
          </a:p>
          <a:p>
            <a:pPr lvl="1"/>
            <a:r>
              <a:rPr lang="de-DE"/>
              <a:t>Zweite Ebene</a:t>
            </a:r>
          </a:p>
          <a:p>
            <a:pPr lvl="2"/>
            <a:r>
              <a:rPr lang="de-DE"/>
              <a:t>Dritte Ebene</a:t>
            </a:r>
          </a:p>
        </p:txBody>
      </p:sp>
      <p:sp>
        <p:nvSpPr>
          <p:cNvPr id="4" name="Fußzeilenplatzhalter 3"/>
          <p:cNvSpPr>
            <a:spLocks noGrp="1"/>
          </p:cNvSpPr>
          <p:nvPr>
            <p:ph type="ftr" sz="quarter" idx="11"/>
          </p:nvPr>
        </p:nvSpPr>
        <p:spPr/>
        <p:txBody>
          <a:bodyPr/>
          <a:lstStyle/>
          <a:p>
            <a:r>
              <a:rPr lang="de-AT"/>
              <a:t>Präsentationstitel</a:t>
            </a:r>
            <a:endParaRPr lang="de-AT" dirty="0"/>
          </a:p>
        </p:txBody>
      </p:sp>
      <p:sp>
        <p:nvSpPr>
          <p:cNvPr id="5" name="Foliennummernplatzhalter 4"/>
          <p:cNvSpPr>
            <a:spLocks noGrp="1"/>
          </p:cNvSpPr>
          <p:nvPr>
            <p:ph type="sldNum" sz="quarter" idx="12"/>
          </p:nvPr>
        </p:nvSpPr>
        <p:spPr/>
        <p:txBody>
          <a:bodyPr/>
          <a:lstStyle/>
          <a:p>
            <a:fld id="{1206269C-C24E-4E80-9A4B-E7E19BB59A67}" type="slidenum">
              <a:rPr lang="de-AT" smtClean="0"/>
              <a:pPr/>
              <a:t>‹Nr.›</a:t>
            </a:fld>
            <a:endParaRPr lang="de-AT" dirty="0"/>
          </a:p>
        </p:txBody>
      </p:sp>
    </p:spTree>
    <p:extLst>
      <p:ext uri="{BB962C8B-B14F-4D97-AF65-F5344CB8AC3E}">
        <p14:creationId xmlns:p14="http://schemas.microsoft.com/office/powerpoint/2010/main" val="25504490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39999" y="1004430"/>
            <a:ext cx="5389200" cy="1063206"/>
          </a:xfrm>
        </p:spPr>
        <p:txBody>
          <a:bodyPr/>
          <a:lstStyle>
            <a:lvl1pPr>
              <a:lnSpc>
                <a:spcPts val="4000"/>
              </a:lnSpc>
              <a:defRPr sz="3000" b="0">
                <a:solidFill>
                  <a:schemeClr val="tx1"/>
                </a:solidFill>
              </a:defRPr>
            </a:lvl1pPr>
          </a:lstStyle>
          <a:p>
            <a:r>
              <a:rPr lang="de-DE" dirty="0"/>
              <a:t>Titelmasterformat durch Klicken </a:t>
            </a:r>
            <a:br>
              <a:rPr lang="de-DE" dirty="0"/>
            </a:br>
            <a:r>
              <a:rPr lang="de-DE" dirty="0"/>
              <a:t>bearbeiten</a:t>
            </a:r>
          </a:p>
        </p:txBody>
      </p:sp>
      <p:sp>
        <p:nvSpPr>
          <p:cNvPr id="9" name="Textplatzhalter 8"/>
          <p:cNvSpPr>
            <a:spLocks noGrp="1"/>
          </p:cNvSpPr>
          <p:nvPr>
            <p:ph type="body" sz="quarter" idx="10"/>
          </p:nvPr>
        </p:nvSpPr>
        <p:spPr>
          <a:xfrm>
            <a:off x="539750" y="3643313"/>
            <a:ext cx="3423600" cy="963216"/>
          </a:xfrm>
        </p:spPr>
        <p:txBody>
          <a:bodyPr anchor="b" anchorCtr="0"/>
          <a:lstStyle>
            <a:lvl1pPr marL="0" indent="0">
              <a:lnSpc>
                <a:spcPts val="1800"/>
              </a:lnSpc>
              <a:spcAft>
                <a:spcPts val="0"/>
              </a:spcAft>
              <a:buNone/>
              <a:defRPr sz="1400"/>
            </a:lvl1pPr>
          </a:lstStyle>
          <a:p>
            <a:pPr lvl="0"/>
            <a:r>
              <a:rPr lang="de-DE"/>
              <a:t>Formatvorlagen des Textmasters bearbeiten</a:t>
            </a:r>
          </a:p>
        </p:txBody>
      </p:sp>
    </p:spTree>
    <p:extLst>
      <p:ext uri="{BB962C8B-B14F-4D97-AF65-F5344CB8AC3E}">
        <p14:creationId xmlns:p14="http://schemas.microsoft.com/office/powerpoint/2010/main" val="1274369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1026" name="Picture 2" descr="C:\BKA-2018\BKA2018-Brief\REPUBLIK-AT-DOKUMENTVORLAGEN\POTX\HG_Powerpoint_4zu3.png"/>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0" y="0"/>
            <a:ext cx="9144000" cy="5129213"/>
          </a:xfrm>
          <a:prstGeom prst="rect">
            <a:avLst/>
          </a:prstGeom>
          <a:noFill/>
          <a:extLst>
            <a:ext uri="{909E8E84-426E-40DD-AFC4-6F175D3DCCD1}">
              <a14:hiddenFill xmlns:a14="http://schemas.microsoft.com/office/drawing/2010/main">
                <a:solidFill>
                  <a:srgbClr val="FFFFFF"/>
                </a:solidFill>
              </a14:hiddenFill>
            </a:ext>
          </a:extLst>
        </p:spPr>
      </p:pic>
      <p:sp>
        <p:nvSpPr>
          <p:cNvPr id="2" name="Titelplatzhalter 1"/>
          <p:cNvSpPr>
            <a:spLocks noGrp="1"/>
          </p:cNvSpPr>
          <p:nvPr>
            <p:ph type="title"/>
          </p:nvPr>
        </p:nvSpPr>
        <p:spPr>
          <a:xfrm>
            <a:off x="540001" y="1054894"/>
            <a:ext cx="7978525" cy="622091"/>
          </a:xfrm>
          <a:prstGeom prst="rect">
            <a:avLst/>
          </a:prstGeom>
        </p:spPr>
        <p:txBody>
          <a:bodyPr vert="horz" wrap="none" lIns="0" tIns="0" rIns="0" bIns="0" rtlCol="0" anchor="t" anchorCtr="0">
            <a:no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540001" y="1623576"/>
            <a:ext cx="7978525" cy="2983349"/>
          </a:xfrm>
          <a:prstGeom prst="rect">
            <a:avLst/>
          </a:prstGeom>
        </p:spPr>
        <p:txBody>
          <a:bodyPr vert="horz" lIns="0" tIns="0" rIns="0" bIns="0" rtlCol="0">
            <a:noAutofit/>
          </a:bodyPr>
          <a:lstStyle/>
          <a:p>
            <a:pPr lvl="0"/>
            <a:r>
              <a:rPr lang="de-DE" dirty="0"/>
              <a:t>Textmasterformat bearbeiten </a:t>
            </a:r>
            <a:br>
              <a:rPr lang="de-DE" dirty="0"/>
            </a:br>
            <a:r>
              <a:rPr lang="de-DE" dirty="0"/>
              <a:t>Erste Ebene </a:t>
            </a:r>
          </a:p>
          <a:p>
            <a:pPr lvl="1"/>
            <a:r>
              <a:rPr lang="de-DE" dirty="0"/>
              <a:t>Zweite Ebene – wie Ebene zuvor</a:t>
            </a:r>
          </a:p>
          <a:p>
            <a:pPr lvl="2"/>
            <a:r>
              <a:rPr lang="de-DE" dirty="0"/>
              <a:t>Dritte Ebene – wie Ebene zuvor</a:t>
            </a:r>
          </a:p>
        </p:txBody>
      </p:sp>
      <p:sp>
        <p:nvSpPr>
          <p:cNvPr id="9" name="Fußzeilenplatzhalter 12"/>
          <p:cNvSpPr>
            <a:spLocks noGrp="1"/>
          </p:cNvSpPr>
          <p:nvPr>
            <p:ph type="ftr" sz="quarter" idx="3"/>
          </p:nvPr>
        </p:nvSpPr>
        <p:spPr>
          <a:xfrm>
            <a:off x="540000" y="4790252"/>
            <a:ext cx="6875916" cy="200025"/>
          </a:xfrm>
          <a:prstGeom prst="rect">
            <a:avLst/>
          </a:prstGeom>
        </p:spPr>
        <p:txBody>
          <a:bodyPr vert="horz" lIns="0" tIns="0" rIns="0" bIns="0" rtlCol="0" anchor="ctr"/>
          <a:lstStyle>
            <a:lvl1pPr algn="l">
              <a:defRPr sz="1400">
                <a:solidFill>
                  <a:schemeClr val="tx1"/>
                </a:solidFill>
              </a:defRPr>
            </a:lvl1pPr>
          </a:lstStyle>
          <a:p>
            <a:r>
              <a:rPr lang="de-AT" dirty="0"/>
              <a:t>IDOP 2019 - </a:t>
            </a:r>
            <a:r>
              <a:rPr lang="de-AT" dirty="0" err="1"/>
              <a:t>Prague</a:t>
            </a:r>
            <a:endParaRPr lang="de-AT" dirty="0"/>
          </a:p>
        </p:txBody>
      </p:sp>
      <p:sp>
        <p:nvSpPr>
          <p:cNvPr id="20" name="Foliennummernplatzhalter 13"/>
          <p:cNvSpPr>
            <a:spLocks noGrp="1"/>
          </p:cNvSpPr>
          <p:nvPr>
            <p:ph type="sldNum" sz="quarter" idx="4"/>
          </p:nvPr>
        </p:nvSpPr>
        <p:spPr>
          <a:xfrm>
            <a:off x="7558201" y="4790252"/>
            <a:ext cx="960324" cy="200025"/>
          </a:xfrm>
          <a:prstGeom prst="rect">
            <a:avLst/>
          </a:prstGeom>
        </p:spPr>
        <p:txBody>
          <a:bodyPr vert="horz" lIns="0" tIns="0" rIns="0" bIns="0" rtlCol="0" anchor="ctr"/>
          <a:lstStyle>
            <a:lvl1pPr algn="r">
              <a:defRPr sz="1400">
                <a:solidFill>
                  <a:schemeClr val="tx1"/>
                </a:solidFill>
              </a:defRPr>
            </a:lvl1pPr>
          </a:lstStyle>
          <a:p>
            <a:fld id="{1206269C-C24E-4E80-9A4B-E7E19BB59A67}" type="slidenum">
              <a:rPr lang="de-AT" smtClean="0"/>
              <a:pPr/>
              <a:t>‹Nr.›</a:t>
            </a:fld>
            <a:endParaRPr lang="de-AT" dirty="0"/>
          </a:p>
        </p:txBody>
      </p:sp>
      <p:sp>
        <p:nvSpPr>
          <p:cNvPr id="10" name="Textfeld 9"/>
          <p:cNvSpPr txBox="1"/>
          <p:nvPr userDrawn="1"/>
        </p:nvSpPr>
        <p:spPr>
          <a:xfrm>
            <a:off x="6651752" y="230400"/>
            <a:ext cx="2200274" cy="184666"/>
          </a:xfrm>
          <a:prstGeom prst="rect">
            <a:avLst/>
          </a:prstGeom>
          <a:noFill/>
        </p:spPr>
        <p:txBody>
          <a:bodyPr wrap="square" lIns="0" tIns="0" rIns="0" bIns="0" rtlCol="0">
            <a:spAutoFit/>
          </a:bodyPr>
          <a:lstStyle/>
          <a:p>
            <a:pPr algn="r"/>
            <a:r>
              <a:rPr lang="de-AT" sz="1200" dirty="0">
                <a:solidFill>
                  <a:schemeClr val="tx2"/>
                </a:solidFill>
              </a:rPr>
              <a:t>sozialministerium.at</a:t>
            </a:r>
          </a:p>
        </p:txBody>
      </p:sp>
      <p:pic>
        <p:nvPicPr>
          <p:cNvPr id="11" name="Grafik 10"/>
          <p:cNvPicPr/>
          <p:nvPr userDrawn="1"/>
        </p:nvPicPr>
        <p:blipFill>
          <a:blip r:embed="rId10" cstate="print">
            <a:extLst>
              <a:ext uri="{28A0092B-C50C-407E-A947-70E740481C1C}">
                <a14:useLocalDpi xmlns:a14="http://schemas.microsoft.com/office/drawing/2010/main" val="0"/>
              </a:ext>
            </a:extLst>
          </a:blip>
          <a:stretch>
            <a:fillRect/>
          </a:stretch>
        </p:blipFill>
        <p:spPr bwMode="auto">
          <a:xfrm>
            <a:off x="189470" y="208971"/>
            <a:ext cx="2384425" cy="814667"/>
          </a:xfrm>
          <a:prstGeom prst="rect">
            <a:avLst/>
          </a:prstGeom>
          <a:noFill/>
          <a:ln>
            <a:noFill/>
          </a:ln>
        </p:spPr>
      </p:pic>
    </p:spTree>
    <p:extLst>
      <p:ext uri="{BB962C8B-B14F-4D97-AF65-F5344CB8AC3E}">
        <p14:creationId xmlns:p14="http://schemas.microsoft.com/office/powerpoint/2010/main" val="126338243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7" r:id="rId3"/>
    <p:sldLayoutId id="2147483721" r:id="rId4"/>
    <p:sldLayoutId id="2147483722" r:id="rId5"/>
    <p:sldLayoutId id="2147483718" r:id="rId6"/>
    <p:sldLayoutId id="2147483720" r:id="rId7"/>
  </p:sldLayoutIdLst>
  <p:hf hdr="0" dt="0"/>
  <p:txStyles>
    <p:titleStyle>
      <a:lvl1pPr algn="l" defTabSz="914400" rtl="0" eaLnBrk="1" latinLnBrk="0" hangingPunct="1">
        <a:lnSpc>
          <a:spcPts val="3000"/>
        </a:lnSpc>
        <a:spcBef>
          <a:spcPct val="0"/>
        </a:spcBef>
        <a:buNone/>
        <a:defRPr sz="2400" b="1" kern="1200">
          <a:solidFill>
            <a:schemeClr val="tx2"/>
          </a:solidFill>
          <a:latin typeface="+mj-lt"/>
          <a:ea typeface="+mj-ea"/>
          <a:cs typeface="+mj-cs"/>
        </a:defRPr>
      </a:lvl1pPr>
    </p:titleStyle>
    <p:bodyStyle>
      <a:lvl1pPr marL="252000" marR="0" indent="-252000" algn="l" defTabSz="914400" rtl="0" eaLnBrk="1" fontAlgn="auto" latinLnBrk="0" hangingPunct="1">
        <a:lnSpc>
          <a:spcPts val="2400"/>
        </a:lnSpc>
        <a:spcBef>
          <a:spcPts val="0"/>
        </a:spcBef>
        <a:spcAft>
          <a:spcPts val="1425"/>
        </a:spcAft>
        <a:buClr>
          <a:schemeClr val="tx2"/>
        </a:buClr>
        <a:buSzTx/>
        <a:buFont typeface="Arial" panose="020B0604020202020204" pitchFamily="34" charset="0"/>
        <a:buChar char="•"/>
        <a:tabLst/>
        <a:defRPr sz="1800" kern="1200">
          <a:solidFill>
            <a:schemeClr val="bg1">
              <a:lumMod val="10000"/>
            </a:schemeClr>
          </a:solidFill>
          <a:latin typeface="+mn-lt"/>
          <a:ea typeface="+mn-ea"/>
          <a:cs typeface="+mn-cs"/>
        </a:defRPr>
      </a:lvl1pPr>
      <a:lvl2pPr marL="504000" marR="0" indent="-252000" algn="l" defTabSz="914400" rtl="0" eaLnBrk="1" fontAlgn="auto" latinLnBrk="0" hangingPunct="1">
        <a:lnSpc>
          <a:spcPts val="2400"/>
        </a:lnSpc>
        <a:spcBef>
          <a:spcPts val="0"/>
        </a:spcBef>
        <a:spcAft>
          <a:spcPts val="1425"/>
        </a:spcAft>
        <a:buClrTx/>
        <a:buSzTx/>
        <a:buFont typeface="Corbel" panose="020B0503020204020204" pitchFamily="34" charset="0"/>
        <a:buChar char="−"/>
        <a:tabLst/>
        <a:defRPr sz="1800" kern="1200">
          <a:solidFill>
            <a:schemeClr val="bg1">
              <a:lumMod val="10000"/>
            </a:schemeClr>
          </a:solidFill>
          <a:latin typeface="+mn-lt"/>
          <a:ea typeface="+mn-ea"/>
          <a:cs typeface="+mn-cs"/>
        </a:defRPr>
      </a:lvl2pPr>
      <a:lvl3pPr marL="756000" indent="-252000" algn="l" defTabSz="914400" rtl="0" eaLnBrk="1" latinLnBrk="0" hangingPunct="1">
        <a:lnSpc>
          <a:spcPts val="2400"/>
        </a:lnSpc>
        <a:spcBef>
          <a:spcPts val="0"/>
        </a:spcBef>
        <a:spcAft>
          <a:spcPts val="1425"/>
        </a:spcAft>
        <a:buClr>
          <a:schemeClr val="tx2"/>
        </a:buClr>
        <a:buFont typeface="Arial" pitchFamily="34" charset="0"/>
        <a:buChar char="•"/>
        <a:defRPr sz="1800" kern="1200">
          <a:solidFill>
            <a:schemeClr val="bg1">
              <a:lumMod val="10000"/>
            </a:schemeClr>
          </a:solidFill>
          <a:latin typeface="+mn-lt"/>
          <a:ea typeface="+mn-ea"/>
          <a:cs typeface="+mn-cs"/>
        </a:defRPr>
      </a:lvl3pPr>
      <a:lvl4pPr marL="1600200" indent="-228600" algn="l" defTabSz="914400" rtl="0" eaLnBrk="1" latinLnBrk="0" hangingPunct="1">
        <a:lnSpc>
          <a:spcPct val="90000"/>
        </a:lnSpc>
        <a:spcBef>
          <a:spcPts val="600"/>
        </a:spcBef>
        <a:buClr>
          <a:schemeClr val="tx2"/>
        </a:buClr>
        <a:buFont typeface="Arial" pitchFamily="34" charset="0"/>
        <a:buChar char="–"/>
        <a:defRPr sz="1800" kern="1200">
          <a:solidFill>
            <a:schemeClr val="bg1">
              <a:lumMod val="10000"/>
            </a:schemeClr>
          </a:solidFill>
          <a:latin typeface="+mn-lt"/>
          <a:ea typeface="+mn-ea"/>
          <a:cs typeface="+mn-cs"/>
        </a:defRPr>
      </a:lvl4pPr>
      <a:lvl5pPr marL="2057400" indent="-228600" algn="l" defTabSz="914400" rtl="0" eaLnBrk="1" latinLnBrk="0" hangingPunct="1">
        <a:lnSpc>
          <a:spcPct val="90000"/>
        </a:lnSpc>
        <a:spcBef>
          <a:spcPts val="400"/>
        </a:spcBef>
        <a:buClr>
          <a:schemeClr val="tx2"/>
        </a:buClr>
        <a:buFont typeface="Arial" pitchFamily="34" charset="0"/>
        <a:buChar char="»"/>
        <a:defRPr sz="1800" kern="1200">
          <a:solidFill>
            <a:schemeClr val="bg1">
              <a:lumMod val="10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mailto:vorname.nachname@bmasgk.gv.at"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DE" dirty="0"/>
              <a:t>Social </a:t>
            </a:r>
            <a:r>
              <a:rPr lang="de-DE" dirty="0" err="1"/>
              <a:t>Developments</a:t>
            </a:r>
            <a:r>
              <a:rPr lang="de-DE" dirty="0"/>
              <a:t>, </a:t>
            </a:r>
            <a:r>
              <a:rPr lang="de-DE" dirty="0" err="1"/>
              <a:t>Digitalization</a:t>
            </a:r>
            <a:r>
              <a:rPr lang="de-DE" dirty="0"/>
              <a:t> </a:t>
            </a:r>
            <a:r>
              <a:rPr lang="de-DE" dirty="0" err="1"/>
              <a:t>and</a:t>
            </a:r>
            <a:br>
              <a:rPr lang="de-DE" dirty="0"/>
            </a:br>
            <a:r>
              <a:rPr lang="de-DE" dirty="0"/>
              <a:t>Human </a:t>
            </a:r>
            <a:r>
              <a:rPr lang="de-DE" dirty="0" err="1"/>
              <a:t>Rights</a:t>
            </a:r>
            <a:r>
              <a:rPr lang="de-DE" dirty="0"/>
              <a:t> on Older Persons</a:t>
            </a:r>
            <a:endParaRPr lang="de-AT" dirty="0"/>
          </a:p>
        </p:txBody>
      </p:sp>
      <p:sp>
        <p:nvSpPr>
          <p:cNvPr id="3" name="Untertitel 2"/>
          <p:cNvSpPr>
            <a:spLocks noGrp="1"/>
          </p:cNvSpPr>
          <p:nvPr>
            <p:ph type="subTitle" idx="1"/>
          </p:nvPr>
        </p:nvSpPr>
        <p:spPr/>
        <p:txBody>
          <a:bodyPr/>
          <a:lstStyle/>
          <a:p>
            <a:r>
              <a:rPr lang="de-DE" dirty="0" err="1"/>
              <a:t>Austria‘s</a:t>
            </a:r>
            <a:r>
              <a:rPr lang="de-DE" dirty="0"/>
              <a:t> </a:t>
            </a:r>
            <a:r>
              <a:rPr lang="de-DE" dirty="0" err="1"/>
              <a:t>experience</a:t>
            </a:r>
            <a:r>
              <a:rPr lang="de-DE" dirty="0"/>
              <a:t> </a:t>
            </a:r>
            <a:r>
              <a:rPr lang="de-DE" dirty="0" err="1"/>
              <a:t>and</a:t>
            </a:r>
            <a:r>
              <a:rPr lang="de-DE" dirty="0"/>
              <a:t> plan </a:t>
            </a:r>
            <a:r>
              <a:rPr lang="de-DE" dirty="0" err="1"/>
              <a:t>for</a:t>
            </a:r>
            <a:r>
              <a:rPr lang="de-DE" dirty="0"/>
              <a:t> </a:t>
            </a:r>
            <a:r>
              <a:rPr lang="de-DE" dirty="0" err="1"/>
              <a:t>the</a:t>
            </a:r>
            <a:r>
              <a:rPr lang="de-DE" dirty="0"/>
              <a:t> </a:t>
            </a:r>
            <a:r>
              <a:rPr lang="de-DE" dirty="0" err="1"/>
              <a:t>future</a:t>
            </a:r>
            <a:endParaRPr lang="de-AT" dirty="0"/>
          </a:p>
        </p:txBody>
      </p:sp>
      <p:sp>
        <p:nvSpPr>
          <p:cNvPr id="4" name="Textplatzhalter 3"/>
          <p:cNvSpPr>
            <a:spLocks noGrp="1"/>
          </p:cNvSpPr>
          <p:nvPr>
            <p:ph type="body" sz="quarter" idx="10"/>
          </p:nvPr>
        </p:nvSpPr>
        <p:spPr/>
        <p:txBody>
          <a:bodyPr/>
          <a:lstStyle/>
          <a:p>
            <a:r>
              <a:rPr lang="de-DE" dirty="0"/>
              <a:t>Christoph Angster</a:t>
            </a:r>
          </a:p>
          <a:p>
            <a:r>
              <a:rPr lang="de-DE" dirty="0"/>
              <a:t>BMASGK</a:t>
            </a:r>
          </a:p>
          <a:p>
            <a:r>
              <a:rPr lang="de-DE" dirty="0" err="1"/>
              <a:t>Prague</a:t>
            </a:r>
            <a:r>
              <a:rPr lang="de-DE" dirty="0"/>
              <a:t>, 01. </a:t>
            </a:r>
            <a:r>
              <a:rPr lang="de-DE" dirty="0" err="1"/>
              <a:t>October</a:t>
            </a:r>
            <a:r>
              <a:rPr lang="de-DE" dirty="0"/>
              <a:t> 2019</a:t>
            </a:r>
          </a:p>
        </p:txBody>
      </p:sp>
    </p:spTree>
    <p:extLst>
      <p:ext uri="{BB962C8B-B14F-4D97-AF65-F5344CB8AC3E}">
        <p14:creationId xmlns:p14="http://schemas.microsoft.com/office/powerpoint/2010/main" val="2742458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Human Rights </a:t>
            </a:r>
            <a:r>
              <a:rPr lang="de-DE" dirty="0" err="1"/>
              <a:t>of</a:t>
            </a:r>
            <a:r>
              <a:rPr lang="de-DE" dirty="0"/>
              <a:t> </a:t>
            </a:r>
            <a:r>
              <a:rPr lang="de-DE" dirty="0" err="1"/>
              <a:t>older</a:t>
            </a:r>
            <a:r>
              <a:rPr lang="de-DE" dirty="0"/>
              <a:t> </a:t>
            </a:r>
            <a:r>
              <a:rPr lang="de-DE" dirty="0" err="1"/>
              <a:t>Persons</a:t>
            </a:r>
            <a:endParaRPr lang="de-DE" dirty="0"/>
          </a:p>
        </p:txBody>
      </p:sp>
      <p:sp>
        <p:nvSpPr>
          <p:cNvPr id="3" name="Textplatzhalter 2"/>
          <p:cNvSpPr>
            <a:spLocks noGrp="1"/>
          </p:cNvSpPr>
          <p:nvPr>
            <p:ph type="body" sz="quarter" idx="13"/>
          </p:nvPr>
        </p:nvSpPr>
        <p:spPr/>
        <p:txBody>
          <a:bodyPr/>
          <a:lstStyle/>
          <a:p>
            <a:r>
              <a:rPr lang="en-US" dirty="0"/>
              <a:t>Aging policies experiences an increasing globalization</a:t>
            </a:r>
          </a:p>
          <a:p>
            <a:r>
              <a:rPr lang="en-US" dirty="0"/>
              <a:t>Inter-Ministerial cooperation is very important </a:t>
            </a:r>
          </a:p>
          <a:p>
            <a:r>
              <a:rPr lang="en-US" dirty="0"/>
              <a:t>Support the work at </a:t>
            </a:r>
            <a:r>
              <a:rPr lang="en-US" b="1" dirty="0"/>
              <a:t>Open Ended Working Group on Ageing</a:t>
            </a:r>
          </a:p>
          <a:p>
            <a:r>
              <a:rPr lang="en-US" dirty="0"/>
              <a:t>Update of the 2012 OHCHR Study on Normative standards in international human rights law in relation to older persons. </a:t>
            </a:r>
          </a:p>
          <a:p>
            <a:r>
              <a:rPr lang="en-US" dirty="0"/>
              <a:t>Promotion of the </a:t>
            </a:r>
            <a:r>
              <a:rPr lang="en-US" b="1" dirty="0"/>
              <a:t>Working Group on Ageing</a:t>
            </a:r>
            <a:r>
              <a:rPr lang="en-US" dirty="0"/>
              <a:t> at the UNECE</a:t>
            </a:r>
          </a:p>
          <a:p>
            <a:r>
              <a:rPr lang="en-US" dirty="0"/>
              <a:t>Combine the work of regional Commissions and the OEWGA</a:t>
            </a:r>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10</a:t>
            </a:fld>
            <a:endParaRPr lang="de-AT" dirty="0"/>
          </a:p>
        </p:txBody>
      </p:sp>
    </p:spTree>
    <p:extLst>
      <p:ext uri="{BB962C8B-B14F-4D97-AF65-F5344CB8AC3E}">
        <p14:creationId xmlns:p14="http://schemas.microsoft.com/office/powerpoint/2010/main" val="1761741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ICHROP 2018 – Ringturm Vienna</a:t>
            </a:r>
            <a:endParaRPr lang="de-DE" dirty="0"/>
          </a:p>
        </p:txBody>
      </p:sp>
      <p:sp>
        <p:nvSpPr>
          <p:cNvPr id="3" name="Fußzeilenplatzhalter 2"/>
          <p:cNvSpPr>
            <a:spLocks noGrp="1"/>
          </p:cNvSpPr>
          <p:nvPr>
            <p:ph type="ftr" sz="quarter" idx="10"/>
          </p:nvPr>
        </p:nvSpPr>
        <p:spPr/>
        <p:txBody>
          <a:bodyPr/>
          <a:lstStyle/>
          <a:p>
            <a:r>
              <a:rPr lang="de-AT" dirty="0"/>
              <a:t>IDOP, Prague 2019</a:t>
            </a:r>
          </a:p>
        </p:txBody>
      </p:sp>
      <p:sp>
        <p:nvSpPr>
          <p:cNvPr id="4" name="Foliennummernplatzhalter 3"/>
          <p:cNvSpPr>
            <a:spLocks noGrp="1"/>
          </p:cNvSpPr>
          <p:nvPr>
            <p:ph type="sldNum" sz="quarter" idx="11"/>
          </p:nvPr>
        </p:nvSpPr>
        <p:spPr/>
        <p:txBody>
          <a:bodyPr/>
          <a:lstStyle/>
          <a:p>
            <a:fld id="{1206269C-C24E-4E80-9A4B-E7E19BB59A67}" type="slidenum">
              <a:rPr lang="de-AT" smtClean="0"/>
              <a:pPr/>
              <a:t>11</a:t>
            </a:fld>
            <a:endParaRPr lang="de-AT" dirty="0"/>
          </a:p>
        </p:txBody>
      </p:sp>
      <p:pic>
        <p:nvPicPr>
          <p:cNvPr id="7" name="Bildplatzhalter 6"/>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tretch>
            <a:fillRect/>
          </a:stretch>
        </p:blipFill>
        <p:spPr>
          <a:xfrm>
            <a:off x="539750" y="2417196"/>
            <a:ext cx="3813175" cy="1314985"/>
          </a:xfrm>
        </p:spPr>
      </p:pic>
      <p:sp>
        <p:nvSpPr>
          <p:cNvPr id="6" name="Textplatzhalter 5"/>
          <p:cNvSpPr>
            <a:spLocks noGrp="1"/>
          </p:cNvSpPr>
          <p:nvPr>
            <p:ph type="body" sz="quarter" idx="14"/>
          </p:nvPr>
        </p:nvSpPr>
        <p:spPr/>
        <p:txBody>
          <a:bodyPr/>
          <a:lstStyle/>
          <a:p>
            <a:r>
              <a:rPr lang="de-AT" dirty="0"/>
              <a:t>11-12 November 2018</a:t>
            </a:r>
          </a:p>
          <a:p>
            <a:r>
              <a:rPr lang="de-AT" dirty="0"/>
              <a:t>Panel 2 </a:t>
            </a:r>
            <a:r>
              <a:rPr lang="de-AT" dirty="0" err="1"/>
              <a:t>Digitalization</a:t>
            </a:r>
            <a:r>
              <a:rPr lang="de-AT" dirty="0"/>
              <a:t> &amp; Education</a:t>
            </a:r>
          </a:p>
          <a:p>
            <a:r>
              <a:rPr lang="de-AT" dirty="0"/>
              <a:t>110 </a:t>
            </a:r>
            <a:r>
              <a:rPr lang="de-AT" dirty="0" err="1"/>
              <a:t>Participants</a:t>
            </a:r>
            <a:r>
              <a:rPr lang="de-AT" dirty="0"/>
              <a:t> | 19 Speakers</a:t>
            </a:r>
          </a:p>
          <a:p>
            <a:r>
              <a:rPr lang="de-AT" dirty="0"/>
              <a:t>36 States | 50 NGOs | </a:t>
            </a:r>
            <a:br>
              <a:rPr lang="de-AT" dirty="0"/>
            </a:br>
            <a:r>
              <a:rPr lang="de-AT" dirty="0"/>
              <a:t>7 UN </a:t>
            </a:r>
            <a:r>
              <a:rPr lang="de-AT" dirty="0" err="1"/>
              <a:t>Institutions</a:t>
            </a:r>
            <a:r>
              <a:rPr lang="de-AT" dirty="0"/>
              <a:t> | 5 EU </a:t>
            </a:r>
            <a:r>
              <a:rPr lang="de-AT" dirty="0" err="1"/>
              <a:t>Organisations</a:t>
            </a:r>
            <a:endParaRPr lang="de-DE" dirty="0"/>
          </a:p>
          <a:p>
            <a:r>
              <a:rPr lang="de-AT" b="1" dirty="0" err="1"/>
              <a:t>Confernce</a:t>
            </a:r>
            <a:r>
              <a:rPr lang="de-AT" b="1" dirty="0"/>
              <a:t> Declaration </a:t>
            </a:r>
            <a:r>
              <a:rPr lang="de-AT" i="1" dirty="0" err="1"/>
              <a:t>adopted</a:t>
            </a:r>
            <a:br>
              <a:rPr lang="de-AT" dirty="0"/>
            </a:br>
            <a:r>
              <a:rPr lang="de-AT" dirty="0"/>
              <a:t>Conference Report </a:t>
            </a:r>
            <a:r>
              <a:rPr lang="de-AT" i="1" dirty="0" err="1"/>
              <a:t>published</a:t>
            </a:r>
            <a:endParaRPr lang="de-AT" i="1" dirty="0"/>
          </a:p>
          <a:p>
            <a:endParaRPr lang="de-DE" dirty="0"/>
          </a:p>
        </p:txBody>
      </p:sp>
    </p:spTree>
    <p:extLst>
      <p:ext uri="{BB962C8B-B14F-4D97-AF65-F5344CB8AC3E}">
        <p14:creationId xmlns:p14="http://schemas.microsoft.com/office/powerpoint/2010/main" val="3410809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a:t>Panel </a:t>
            </a:r>
            <a:r>
              <a:rPr lang="de-AT" dirty="0"/>
              <a:t>2 – A </a:t>
            </a:r>
            <a:r>
              <a:rPr lang="de-AT" dirty="0" err="1"/>
              <a:t>Lifelong</a:t>
            </a:r>
            <a:r>
              <a:rPr lang="de-AT" dirty="0"/>
              <a:t> Learning </a:t>
            </a:r>
            <a:r>
              <a:rPr lang="de-AT" dirty="0" err="1"/>
              <a:t>Process</a:t>
            </a:r>
            <a:br>
              <a:rPr lang="de-AT" dirty="0"/>
            </a:br>
            <a:r>
              <a:rPr lang="de-AT" dirty="0" err="1"/>
              <a:t>Digitalization</a:t>
            </a:r>
            <a:r>
              <a:rPr lang="de-AT" dirty="0"/>
              <a:t> &amp; Education</a:t>
            </a:r>
            <a:endParaRPr lang="de-DE" dirty="0"/>
          </a:p>
        </p:txBody>
      </p:sp>
      <p:sp>
        <p:nvSpPr>
          <p:cNvPr id="3" name="Textplatzhalter 2"/>
          <p:cNvSpPr>
            <a:spLocks noGrp="1"/>
          </p:cNvSpPr>
          <p:nvPr>
            <p:ph type="body" sz="quarter" idx="13"/>
          </p:nvPr>
        </p:nvSpPr>
        <p:spPr>
          <a:xfrm>
            <a:off x="539751" y="1962150"/>
            <a:ext cx="7978775" cy="2644775"/>
          </a:xfrm>
        </p:spPr>
        <p:txBody>
          <a:bodyPr/>
          <a:lstStyle/>
          <a:p>
            <a:pPr>
              <a:lnSpc>
                <a:spcPct val="100000"/>
              </a:lnSpc>
              <a:spcAft>
                <a:spcPts val="0"/>
              </a:spcAft>
            </a:pPr>
            <a:r>
              <a:rPr lang="de-DE" sz="1400" dirty="0"/>
              <a:t>Human Right 26 </a:t>
            </a:r>
            <a:r>
              <a:rPr lang="de-DE" sz="1400" dirty="0">
                <a:sym typeface="Wingdings" panose="05000000000000000000" pitchFamily="2" charset="2"/>
              </a:rPr>
              <a:t> The Right </a:t>
            </a:r>
            <a:r>
              <a:rPr lang="de-DE" sz="1400" dirty="0" err="1">
                <a:sym typeface="Wingdings" panose="05000000000000000000" pitchFamily="2" charset="2"/>
              </a:rPr>
              <a:t>to</a:t>
            </a:r>
            <a:r>
              <a:rPr lang="de-DE" sz="1400" dirty="0">
                <a:sym typeface="Wingdings" panose="05000000000000000000" pitchFamily="2" charset="2"/>
              </a:rPr>
              <a:t> Education</a:t>
            </a:r>
          </a:p>
          <a:p>
            <a:pPr lvl="1">
              <a:lnSpc>
                <a:spcPct val="100000"/>
              </a:lnSpc>
              <a:spcAft>
                <a:spcPts val="0"/>
              </a:spcAft>
            </a:pPr>
            <a:r>
              <a:rPr lang="de-DE" sz="1400" dirty="0">
                <a:sym typeface="Wingdings" panose="05000000000000000000" pitchFamily="2" charset="2"/>
              </a:rPr>
              <a:t>Can </a:t>
            </a:r>
            <a:r>
              <a:rPr lang="de-DE" sz="1400" dirty="0" err="1">
                <a:sym typeface="Wingdings" panose="05000000000000000000" pitchFamily="2" charset="2"/>
              </a:rPr>
              <a:t>older</a:t>
            </a:r>
            <a:r>
              <a:rPr lang="de-DE" sz="1400" dirty="0">
                <a:sym typeface="Wingdings" panose="05000000000000000000" pitchFamily="2" charset="2"/>
              </a:rPr>
              <a:t> </a:t>
            </a:r>
            <a:r>
              <a:rPr lang="de-DE" sz="1400" dirty="0" err="1">
                <a:sym typeface="Wingdings" panose="05000000000000000000" pitchFamily="2" charset="2"/>
              </a:rPr>
              <a:t>persons</a:t>
            </a:r>
            <a:r>
              <a:rPr lang="de-DE" sz="1400" dirty="0">
                <a:sym typeface="Wingdings" panose="05000000000000000000" pitchFamily="2" charset="2"/>
              </a:rPr>
              <a:t> </a:t>
            </a:r>
            <a:r>
              <a:rPr lang="de-DE" sz="1400" dirty="0" err="1">
                <a:sym typeface="Wingdings" panose="05000000000000000000" pitchFamily="2" charset="2"/>
              </a:rPr>
              <a:t>enjoy</a:t>
            </a:r>
            <a:r>
              <a:rPr lang="de-DE" sz="1400" dirty="0">
                <a:sym typeface="Wingdings" panose="05000000000000000000" pitchFamily="2" charset="2"/>
              </a:rPr>
              <a:t> </a:t>
            </a:r>
            <a:r>
              <a:rPr lang="de-DE" sz="1400" dirty="0" err="1">
                <a:sym typeface="Wingdings" panose="05000000000000000000" pitchFamily="2" charset="2"/>
              </a:rPr>
              <a:t>this</a:t>
            </a:r>
            <a:r>
              <a:rPr lang="de-DE" sz="1400" dirty="0">
                <a:sym typeface="Wingdings" panose="05000000000000000000" pitchFamily="2" charset="2"/>
              </a:rPr>
              <a:t> HR? </a:t>
            </a:r>
          </a:p>
          <a:p>
            <a:pPr lvl="2">
              <a:lnSpc>
                <a:spcPct val="100000"/>
              </a:lnSpc>
            </a:pPr>
            <a:r>
              <a:rPr lang="de-DE" sz="1400" dirty="0" err="1">
                <a:sym typeface="Wingdings" panose="05000000000000000000" pitchFamily="2" charset="2"/>
              </a:rPr>
              <a:t>Increase</a:t>
            </a:r>
            <a:r>
              <a:rPr lang="de-DE" sz="1400" dirty="0">
                <a:sym typeface="Wingdings" panose="05000000000000000000" pitchFamily="2" charset="2"/>
              </a:rPr>
              <a:t> </a:t>
            </a:r>
            <a:r>
              <a:rPr lang="de-DE" sz="1400" dirty="0" err="1">
                <a:sym typeface="Wingdings" panose="05000000000000000000" pitchFamily="2" charset="2"/>
              </a:rPr>
              <a:t>physical</a:t>
            </a:r>
            <a:r>
              <a:rPr lang="de-DE" sz="1400" dirty="0">
                <a:sym typeface="Wingdings" panose="05000000000000000000" pitchFamily="2" charset="2"/>
              </a:rPr>
              <a:t> &amp; mental </a:t>
            </a:r>
            <a:r>
              <a:rPr lang="de-DE" sz="1400" dirty="0" err="1">
                <a:sym typeface="Wingdings" panose="05000000000000000000" pitchFamily="2" charset="2"/>
              </a:rPr>
              <a:t>heath</a:t>
            </a:r>
            <a:r>
              <a:rPr lang="de-DE" sz="1400" dirty="0">
                <a:sym typeface="Wingdings" panose="05000000000000000000" pitchFamily="2" charset="2"/>
              </a:rPr>
              <a:t>, </a:t>
            </a:r>
            <a:r>
              <a:rPr lang="de-DE" sz="1400" dirty="0" err="1">
                <a:sym typeface="Wingdings" panose="05000000000000000000" pitchFamily="2" charset="2"/>
              </a:rPr>
              <a:t>avoid</a:t>
            </a:r>
            <a:r>
              <a:rPr lang="de-DE" sz="1400" dirty="0">
                <a:sym typeface="Wingdings" panose="05000000000000000000" pitchFamily="2" charset="2"/>
              </a:rPr>
              <a:t> </a:t>
            </a:r>
            <a:r>
              <a:rPr lang="de-DE" sz="1400" dirty="0" err="1">
                <a:sym typeface="Wingdings" panose="05000000000000000000" pitchFamily="2" charset="2"/>
              </a:rPr>
              <a:t>poverty</a:t>
            </a:r>
            <a:endParaRPr lang="de-DE" sz="1400" dirty="0">
              <a:sym typeface="Wingdings" panose="05000000000000000000" pitchFamily="2" charset="2"/>
            </a:endParaRPr>
          </a:p>
          <a:p>
            <a:pPr>
              <a:lnSpc>
                <a:spcPct val="100000"/>
              </a:lnSpc>
              <a:spcAft>
                <a:spcPts val="0"/>
              </a:spcAft>
            </a:pPr>
            <a:r>
              <a:rPr lang="de-DE" sz="1400" dirty="0">
                <a:sym typeface="Wingdings" panose="05000000000000000000" pitchFamily="2" charset="2"/>
              </a:rPr>
              <a:t>Learning </a:t>
            </a:r>
            <a:r>
              <a:rPr lang="de-DE" sz="1400" dirty="0" err="1">
                <a:sym typeface="Wingdings" panose="05000000000000000000" pitchFamily="2" charset="2"/>
              </a:rPr>
              <a:t>with</a:t>
            </a:r>
            <a:r>
              <a:rPr lang="de-DE" sz="1400" dirty="0">
                <a:sym typeface="Wingdings" panose="05000000000000000000" pitchFamily="2" charset="2"/>
              </a:rPr>
              <a:t> digital </a:t>
            </a:r>
            <a:r>
              <a:rPr lang="de-DE" sz="1400" dirty="0" err="1">
                <a:sym typeface="Wingdings" panose="05000000000000000000" pitchFamily="2" charset="2"/>
              </a:rPr>
              <a:t>assistance</a:t>
            </a:r>
            <a:endParaRPr lang="de-DE" sz="1400" dirty="0">
              <a:sym typeface="Wingdings" panose="05000000000000000000" pitchFamily="2" charset="2"/>
            </a:endParaRPr>
          </a:p>
          <a:p>
            <a:pPr lvl="1">
              <a:lnSpc>
                <a:spcPct val="100000"/>
              </a:lnSpc>
            </a:pPr>
            <a:r>
              <a:rPr lang="de-DE" sz="1400" dirty="0"/>
              <a:t>VR Project </a:t>
            </a:r>
            <a:r>
              <a:rPr lang="de-DE" sz="1400" dirty="0" err="1"/>
              <a:t>for</a:t>
            </a:r>
            <a:r>
              <a:rPr lang="de-DE" sz="1400" dirty="0"/>
              <a:t> responsive </a:t>
            </a:r>
            <a:r>
              <a:rPr lang="de-DE" sz="1400" dirty="0" err="1"/>
              <a:t>behaviour</a:t>
            </a:r>
            <a:r>
              <a:rPr lang="de-DE" sz="1400" dirty="0"/>
              <a:t> </a:t>
            </a:r>
            <a:r>
              <a:rPr lang="de-DE" sz="1400" dirty="0" err="1"/>
              <a:t>training</a:t>
            </a:r>
            <a:r>
              <a:rPr lang="de-DE" sz="1400" dirty="0"/>
              <a:t>, </a:t>
            </a:r>
            <a:r>
              <a:rPr lang="de-DE" sz="1400" dirty="0" err="1"/>
              <a:t>to</a:t>
            </a:r>
            <a:r>
              <a:rPr lang="de-DE" sz="1400" dirty="0"/>
              <a:t> </a:t>
            </a:r>
            <a:r>
              <a:rPr lang="de-DE" sz="1400" dirty="0" err="1"/>
              <a:t>interact</a:t>
            </a:r>
            <a:r>
              <a:rPr lang="de-DE" sz="1400" dirty="0"/>
              <a:t> </a:t>
            </a:r>
            <a:r>
              <a:rPr lang="de-DE" sz="1400" dirty="0" err="1"/>
              <a:t>with</a:t>
            </a:r>
            <a:r>
              <a:rPr lang="de-DE" sz="1400" dirty="0"/>
              <a:t> </a:t>
            </a:r>
            <a:r>
              <a:rPr lang="de-DE" sz="1400" dirty="0" err="1"/>
              <a:t>people</a:t>
            </a:r>
            <a:r>
              <a:rPr lang="de-DE" sz="1400" dirty="0"/>
              <a:t> </a:t>
            </a:r>
            <a:r>
              <a:rPr lang="de-DE" sz="1400" dirty="0" err="1"/>
              <a:t>with</a:t>
            </a:r>
            <a:r>
              <a:rPr lang="de-DE" sz="1400" dirty="0"/>
              <a:t> </a:t>
            </a:r>
            <a:r>
              <a:rPr lang="de-DE" sz="1400" dirty="0" err="1"/>
              <a:t>dementia</a:t>
            </a:r>
            <a:r>
              <a:rPr lang="de-DE" sz="1400" dirty="0"/>
              <a:t> </a:t>
            </a:r>
          </a:p>
          <a:p>
            <a:pPr>
              <a:lnSpc>
                <a:spcPct val="100000"/>
              </a:lnSpc>
              <a:spcAft>
                <a:spcPts val="0"/>
              </a:spcAft>
            </a:pPr>
            <a:r>
              <a:rPr lang="de-DE" sz="1400" dirty="0">
                <a:sym typeface="Wingdings" panose="05000000000000000000" pitchFamily="2" charset="2"/>
              </a:rPr>
              <a:t>Training &amp; Education </a:t>
            </a:r>
            <a:r>
              <a:rPr lang="de-DE" sz="1400" dirty="0" err="1">
                <a:sym typeface="Wingdings" panose="05000000000000000000" pitchFamily="2" charset="2"/>
              </a:rPr>
              <a:t>for</a:t>
            </a:r>
            <a:r>
              <a:rPr lang="de-DE" sz="1400" dirty="0">
                <a:sym typeface="Wingdings" panose="05000000000000000000" pitchFamily="2" charset="2"/>
              </a:rPr>
              <a:t> </a:t>
            </a:r>
            <a:r>
              <a:rPr lang="de-DE" sz="1400" dirty="0" err="1">
                <a:sym typeface="Wingdings" panose="05000000000000000000" pitchFamily="2" charset="2"/>
              </a:rPr>
              <a:t>older</a:t>
            </a:r>
            <a:r>
              <a:rPr lang="de-DE" sz="1400" dirty="0">
                <a:sym typeface="Wingdings" panose="05000000000000000000" pitchFamily="2" charset="2"/>
              </a:rPr>
              <a:t> </a:t>
            </a:r>
            <a:r>
              <a:rPr lang="de-DE" sz="1400" dirty="0" err="1">
                <a:sym typeface="Wingdings" panose="05000000000000000000" pitchFamily="2" charset="2"/>
              </a:rPr>
              <a:t>Persons</a:t>
            </a:r>
            <a:endParaRPr lang="de-DE" sz="1400" dirty="0">
              <a:sym typeface="Wingdings" panose="05000000000000000000" pitchFamily="2" charset="2"/>
            </a:endParaRPr>
          </a:p>
          <a:p>
            <a:pPr lvl="1">
              <a:lnSpc>
                <a:spcPct val="100000"/>
              </a:lnSpc>
              <a:spcAft>
                <a:spcPts val="0"/>
              </a:spcAft>
            </a:pPr>
            <a:r>
              <a:rPr lang="en-US" sz="1400" dirty="0">
                <a:sym typeface="Wingdings" panose="05000000000000000000" pitchFamily="2" charset="2"/>
              </a:rPr>
              <a:t>French plan for inclusive digitalization, busses provide access to online services in rural areas</a:t>
            </a:r>
          </a:p>
          <a:p>
            <a:pPr lvl="1">
              <a:lnSpc>
                <a:spcPct val="100000"/>
              </a:lnSpc>
            </a:pPr>
            <a:r>
              <a:rPr lang="de-DE" sz="1400" dirty="0"/>
              <a:t>South Korea: 4th Basic Plan </a:t>
            </a:r>
            <a:r>
              <a:rPr lang="de-DE" sz="1400" dirty="0" err="1"/>
              <a:t>for</a:t>
            </a:r>
            <a:r>
              <a:rPr lang="de-DE" sz="1400" dirty="0"/>
              <a:t> </a:t>
            </a:r>
            <a:r>
              <a:rPr lang="de-DE" sz="1400" dirty="0" err="1"/>
              <a:t>the</a:t>
            </a:r>
            <a:r>
              <a:rPr lang="de-DE" sz="1400" dirty="0"/>
              <a:t> </a:t>
            </a:r>
            <a:r>
              <a:rPr lang="de-DE" sz="1400" dirty="0" err="1"/>
              <a:t>promotion</a:t>
            </a:r>
            <a:r>
              <a:rPr lang="de-DE" sz="1400" dirty="0"/>
              <a:t> </a:t>
            </a:r>
            <a:r>
              <a:rPr lang="de-DE" sz="1400" dirty="0" err="1"/>
              <a:t>of</a:t>
            </a:r>
            <a:r>
              <a:rPr lang="de-DE" sz="1400" dirty="0"/>
              <a:t> </a:t>
            </a:r>
            <a:r>
              <a:rPr lang="de-DE" sz="1400" dirty="0" err="1"/>
              <a:t>Lifelong</a:t>
            </a:r>
            <a:r>
              <a:rPr lang="de-DE" sz="1400" dirty="0"/>
              <a:t> Learning 18-22,</a:t>
            </a:r>
            <a:r>
              <a:rPr lang="en-US" sz="1400" dirty="0"/>
              <a:t> to provide tailored education for older persons</a:t>
            </a:r>
            <a:endParaRPr lang="de-DE" sz="1400" dirty="0"/>
          </a:p>
          <a:p>
            <a:pPr lvl="1">
              <a:lnSpc>
                <a:spcPct val="100000"/>
              </a:lnSpc>
            </a:pPr>
            <a:endParaRPr lang="en-US" sz="1400" dirty="0">
              <a:sym typeface="Wingdings" panose="05000000000000000000" pitchFamily="2" charset="2"/>
            </a:endParaRPr>
          </a:p>
        </p:txBody>
      </p:sp>
      <p:sp>
        <p:nvSpPr>
          <p:cNvPr id="4" name="Fußzeilenplatzhalter 3"/>
          <p:cNvSpPr>
            <a:spLocks noGrp="1"/>
          </p:cNvSpPr>
          <p:nvPr>
            <p:ph type="ftr" sz="quarter" idx="11"/>
          </p:nvPr>
        </p:nvSpPr>
        <p:spPr/>
        <p:txBody>
          <a:bodyPr/>
          <a:lstStyle/>
          <a:p>
            <a:r>
              <a:rPr lang="de-AT" dirty="0"/>
              <a:t>IDOP, Prague 2019</a:t>
            </a:r>
          </a:p>
        </p:txBody>
      </p:sp>
      <p:sp>
        <p:nvSpPr>
          <p:cNvPr id="5" name="Foliennummernplatzhalter 4"/>
          <p:cNvSpPr>
            <a:spLocks noGrp="1"/>
          </p:cNvSpPr>
          <p:nvPr>
            <p:ph type="sldNum" sz="quarter" idx="12"/>
          </p:nvPr>
        </p:nvSpPr>
        <p:spPr/>
        <p:txBody>
          <a:bodyPr/>
          <a:lstStyle/>
          <a:p>
            <a:fld id="{1206269C-C24E-4E80-9A4B-E7E19BB59A67}" type="slidenum">
              <a:rPr lang="de-AT" smtClean="0"/>
              <a:pPr/>
              <a:t>12</a:t>
            </a:fld>
            <a:endParaRPr lang="de-AT" dirty="0"/>
          </a:p>
        </p:txBody>
      </p:sp>
    </p:spTree>
    <p:extLst>
      <p:ext uri="{BB962C8B-B14F-4D97-AF65-F5344CB8AC3E}">
        <p14:creationId xmlns:p14="http://schemas.microsoft.com/office/powerpoint/2010/main" val="3714690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Panel 2 – A </a:t>
            </a:r>
            <a:r>
              <a:rPr lang="de-AT" dirty="0" err="1"/>
              <a:t>Lifelong</a:t>
            </a:r>
            <a:r>
              <a:rPr lang="de-AT" dirty="0"/>
              <a:t> Learning </a:t>
            </a:r>
            <a:r>
              <a:rPr lang="de-AT" dirty="0" err="1"/>
              <a:t>Process</a:t>
            </a:r>
            <a:br>
              <a:rPr lang="de-AT" dirty="0"/>
            </a:br>
            <a:r>
              <a:rPr lang="de-AT" dirty="0" err="1"/>
              <a:t>Digitalization</a:t>
            </a:r>
            <a:r>
              <a:rPr lang="de-AT" dirty="0"/>
              <a:t> &amp; Education</a:t>
            </a:r>
            <a:endParaRPr lang="de-DE" dirty="0"/>
          </a:p>
        </p:txBody>
      </p:sp>
      <p:sp>
        <p:nvSpPr>
          <p:cNvPr id="3" name="Textplatzhalter 2"/>
          <p:cNvSpPr>
            <a:spLocks noGrp="1"/>
          </p:cNvSpPr>
          <p:nvPr>
            <p:ph type="body" sz="quarter" idx="13"/>
          </p:nvPr>
        </p:nvSpPr>
        <p:spPr>
          <a:xfrm>
            <a:off x="539751" y="1962150"/>
            <a:ext cx="7978775" cy="2644775"/>
          </a:xfrm>
        </p:spPr>
        <p:txBody>
          <a:bodyPr/>
          <a:lstStyle/>
          <a:p>
            <a:pPr marL="0" indent="0">
              <a:buNone/>
            </a:pPr>
            <a:r>
              <a:rPr lang="de-DE" dirty="0" err="1"/>
              <a:t>Threaths</a:t>
            </a:r>
            <a:r>
              <a:rPr lang="de-DE" dirty="0"/>
              <a:t> </a:t>
            </a:r>
            <a:r>
              <a:rPr lang="de-DE" dirty="0" err="1"/>
              <a:t>of</a:t>
            </a:r>
            <a:r>
              <a:rPr lang="de-DE" dirty="0"/>
              <a:t> a </a:t>
            </a:r>
            <a:r>
              <a:rPr lang="de-DE" dirty="0" err="1"/>
              <a:t>digitalized</a:t>
            </a:r>
            <a:r>
              <a:rPr lang="de-DE" dirty="0"/>
              <a:t> </a:t>
            </a:r>
            <a:r>
              <a:rPr lang="de-DE" dirty="0" err="1"/>
              <a:t>future</a:t>
            </a:r>
            <a:r>
              <a:rPr lang="de-DE" dirty="0"/>
              <a:t>:</a:t>
            </a:r>
          </a:p>
          <a:p>
            <a:r>
              <a:rPr lang="de-DE" dirty="0" err="1"/>
              <a:t>Unaffordable</a:t>
            </a:r>
            <a:r>
              <a:rPr lang="de-DE" dirty="0"/>
              <a:t> </a:t>
            </a:r>
            <a:r>
              <a:rPr lang="de-DE" dirty="0" err="1"/>
              <a:t>technology</a:t>
            </a:r>
            <a:r>
              <a:rPr lang="de-DE" dirty="0"/>
              <a:t> </a:t>
            </a:r>
            <a:r>
              <a:rPr lang="de-DE" dirty="0" err="1"/>
              <a:t>leads</a:t>
            </a:r>
            <a:r>
              <a:rPr lang="de-DE" dirty="0"/>
              <a:t> </a:t>
            </a:r>
            <a:r>
              <a:rPr lang="de-DE" dirty="0" err="1"/>
              <a:t>to</a:t>
            </a:r>
            <a:r>
              <a:rPr lang="de-DE" dirty="0"/>
              <a:t> </a:t>
            </a:r>
            <a:r>
              <a:rPr lang="de-DE" dirty="0" err="1"/>
              <a:t>exclusion</a:t>
            </a:r>
            <a:r>
              <a:rPr lang="de-DE" dirty="0"/>
              <a:t> &amp; </a:t>
            </a:r>
            <a:r>
              <a:rPr lang="de-DE" dirty="0" err="1"/>
              <a:t>isoltation</a:t>
            </a:r>
            <a:endParaRPr lang="de-DE" dirty="0"/>
          </a:p>
          <a:p>
            <a:r>
              <a:rPr lang="de-DE" dirty="0"/>
              <a:t>Data </a:t>
            </a:r>
            <a:r>
              <a:rPr lang="de-DE" dirty="0" err="1"/>
              <a:t>protection</a:t>
            </a:r>
            <a:r>
              <a:rPr lang="de-DE" dirty="0"/>
              <a:t> in </a:t>
            </a:r>
            <a:r>
              <a:rPr lang="de-DE" dirty="0" err="1"/>
              <a:t>relation</a:t>
            </a:r>
            <a:r>
              <a:rPr lang="de-DE" dirty="0"/>
              <a:t> </a:t>
            </a:r>
            <a:r>
              <a:rPr lang="de-DE" dirty="0" err="1"/>
              <a:t>to</a:t>
            </a:r>
            <a:r>
              <a:rPr lang="de-DE" dirty="0"/>
              <a:t> </a:t>
            </a:r>
            <a:r>
              <a:rPr lang="de-DE" dirty="0" err="1"/>
              <a:t>older</a:t>
            </a:r>
            <a:r>
              <a:rPr lang="de-DE" dirty="0"/>
              <a:t> </a:t>
            </a:r>
            <a:r>
              <a:rPr lang="de-DE" dirty="0" err="1"/>
              <a:t>persons</a:t>
            </a:r>
            <a:r>
              <a:rPr lang="de-DE" dirty="0"/>
              <a:t> </a:t>
            </a:r>
            <a:r>
              <a:rPr lang="de-DE" dirty="0" err="1"/>
              <a:t>needs</a:t>
            </a:r>
            <a:r>
              <a:rPr lang="de-DE" dirty="0"/>
              <a:t> additional </a:t>
            </a:r>
            <a:r>
              <a:rPr lang="de-DE" dirty="0" err="1"/>
              <a:t>clarifications</a:t>
            </a:r>
            <a:r>
              <a:rPr lang="de-DE" dirty="0"/>
              <a:t> &amp; </a:t>
            </a:r>
            <a:r>
              <a:rPr lang="de-DE" dirty="0" err="1"/>
              <a:t>efforts</a:t>
            </a:r>
            <a:r>
              <a:rPr lang="de-DE" dirty="0"/>
              <a:t> </a:t>
            </a:r>
          </a:p>
          <a:p>
            <a:pPr marL="0" indent="0">
              <a:buNone/>
            </a:pPr>
            <a:r>
              <a:rPr lang="de-DE" b="1" dirty="0"/>
              <a:t>Key </a:t>
            </a:r>
            <a:r>
              <a:rPr lang="de-DE" b="1" dirty="0" err="1"/>
              <a:t>message</a:t>
            </a:r>
            <a:r>
              <a:rPr lang="de-DE" b="1" dirty="0"/>
              <a:t>:</a:t>
            </a:r>
            <a:r>
              <a:rPr lang="de-DE" dirty="0"/>
              <a:t> </a:t>
            </a:r>
            <a:r>
              <a:rPr lang="de-DE" dirty="0" err="1"/>
              <a:t>We</a:t>
            </a:r>
            <a:r>
              <a:rPr lang="de-DE" dirty="0"/>
              <a:t> </a:t>
            </a:r>
            <a:r>
              <a:rPr lang="de-DE" dirty="0" err="1"/>
              <a:t>need</a:t>
            </a:r>
            <a:r>
              <a:rPr lang="de-DE" dirty="0"/>
              <a:t> a human </a:t>
            </a:r>
            <a:r>
              <a:rPr lang="de-DE" dirty="0" err="1"/>
              <a:t>rights</a:t>
            </a:r>
            <a:r>
              <a:rPr lang="de-DE" dirty="0"/>
              <a:t> </a:t>
            </a:r>
            <a:r>
              <a:rPr lang="de-DE" dirty="0" err="1"/>
              <a:t>framework</a:t>
            </a:r>
            <a:r>
              <a:rPr lang="de-DE" dirty="0"/>
              <a:t> </a:t>
            </a:r>
            <a:r>
              <a:rPr lang="de-DE" dirty="0" err="1"/>
              <a:t>that</a:t>
            </a:r>
            <a:r>
              <a:rPr lang="de-DE" dirty="0"/>
              <a:t> </a:t>
            </a:r>
            <a:r>
              <a:rPr lang="de-DE" dirty="0" err="1"/>
              <a:t>is</a:t>
            </a:r>
            <a:r>
              <a:rPr lang="de-DE" dirty="0"/>
              <a:t> fit </a:t>
            </a:r>
            <a:r>
              <a:rPr lang="de-DE" dirty="0" err="1"/>
              <a:t>for</a:t>
            </a:r>
            <a:r>
              <a:rPr lang="de-DE" dirty="0"/>
              <a:t> a digital </a:t>
            </a:r>
            <a:r>
              <a:rPr lang="de-DE" dirty="0" err="1"/>
              <a:t>world</a:t>
            </a:r>
            <a:r>
              <a:rPr lang="de-DE" dirty="0"/>
              <a:t>, </a:t>
            </a:r>
            <a:r>
              <a:rPr lang="de-DE" dirty="0" err="1"/>
              <a:t>which</a:t>
            </a:r>
            <a:r>
              <a:rPr lang="de-DE" dirty="0"/>
              <a:t> </a:t>
            </a:r>
            <a:r>
              <a:rPr lang="de-DE" dirty="0" err="1"/>
              <a:t>ensures</a:t>
            </a:r>
            <a:r>
              <a:rPr lang="de-DE" dirty="0"/>
              <a:t> </a:t>
            </a:r>
            <a:r>
              <a:rPr lang="de-DE" dirty="0" err="1"/>
              <a:t>older</a:t>
            </a:r>
            <a:r>
              <a:rPr lang="de-DE" dirty="0"/>
              <a:t> </a:t>
            </a:r>
            <a:r>
              <a:rPr lang="de-DE" dirty="0" err="1"/>
              <a:t>persons</a:t>
            </a:r>
            <a:r>
              <a:rPr lang="de-DE" dirty="0"/>
              <a:t> </a:t>
            </a:r>
            <a:r>
              <a:rPr lang="de-DE" dirty="0" err="1"/>
              <a:t>have</a:t>
            </a:r>
            <a:r>
              <a:rPr lang="de-DE" dirty="0"/>
              <a:t> </a:t>
            </a:r>
            <a:r>
              <a:rPr lang="de-DE" dirty="0" err="1"/>
              <a:t>the</a:t>
            </a:r>
            <a:r>
              <a:rPr lang="de-DE" dirty="0"/>
              <a:t> same </a:t>
            </a:r>
            <a:r>
              <a:rPr lang="de-DE" dirty="0" err="1"/>
              <a:t>rights</a:t>
            </a:r>
            <a:r>
              <a:rPr lang="de-DE" dirty="0"/>
              <a:t> online </a:t>
            </a:r>
            <a:r>
              <a:rPr lang="de-DE" dirty="0" err="1"/>
              <a:t>as</a:t>
            </a:r>
            <a:r>
              <a:rPr lang="de-DE" dirty="0"/>
              <a:t> </a:t>
            </a:r>
            <a:r>
              <a:rPr lang="de-DE" dirty="0" err="1"/>
              <a:t>they</a:t>
            </a:r>
            <a:r>
              <a:rPr lang="de-DE" dirty="0"/>
              <a:t> do offline.</a:t>
            </a:r>
          </a:p>
          <a:p>
            <a:pPr marL="0" indent="0">
              <a:buNone/>
            </a:pPr>
            <a:endParaRPr lang="de-DE" dirty="0"/>
          </a:p>
        </p:txBody>
      </p:sp>
      <p:sp>
        <p:nvSpPr>
          <p:cNvPr id="4" name="Fußzeilenplatzhalter 3"/>
          <p:cNvSpPr>
            <a:spLocks noGrp="1"/>
          </p:cNvSpPr>
          <p:nvPr>
            <p:ph type="ftr" sz="quarter" idx="11"/>
          </p:nvPr>
        </p:nvSpPr>
        <p:spPr/>
        <p:txBody>
          <a:bodyPr/>
          <a:lstStyle/>
          <a:p>
            <a:r>
              <a:rPr lang="de-AT" dirty="0"/>
              <a:t>IDOP, Prague 2019</a:t>
            </a:r>
          </a:p>
        </p:txBody>
      </p:sp>
      <p:sp>
        <p:nvSpPr>
          <p:cNvPr id="5" name="Foliennummernplatzhalter 4"/>
          <p:cNvSpPr>
            <a:spLocks noGrp="1"/>
          </p:cNvSpPr>
          <p:nvPr>
            <p:ph type="sldNum" sz="quarter" idx="12"/>
          </p:nvPr>
        </p:nvSpPr>
        <p:spPr/>
        <p:txBody>
          <a:bodyPr/>
          <a:lstStyle/>
          <a:p>
            <a:fld id="{1206269C-C24E-4E80-9A4B-E7E19BB59A67}" type="slidenum">
              <a:rPr lang="de-AT" smtClean="0"/>
              <a:pPr/>
              <a:t>13</a:t>
            </a:fld>
            <a:endParaRPr lang="de-AT" dirty="0"/>
          </a:p>
        </p:txBody>
      </p:sp>
    </p:spTree>
    <p:extLst>
      <p:ext uri="{BB962C8B-B14F-4D97-AF65-F5344CB8AC3E}">
        <p14:creationId xmlns:p14="http://schemas.microsoft.com/office/powerpoint/2010/main" val="1859148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a:t>Conclusion</a:t>
            </a:r>
            <a:endParaRPr lang="de-DE" dirty="0"/>
          </a:p>
        </p:txBody>
      </p:sp>
      <p:sp>
        <p:nvSpPr>
          <p:cNvPr id="3" name="Textplatzhalter 2"/>
          <p:cNvSpPr>
            <a:spLocks noGrp="1"/>
          </p:cNvSpPr>
          <p:nvPr>
            <p:ph type="body" sz="quarter" idx="13"/>
          </p:nvPr>
        </p:nvSpPr>
        <p:spPr>
          <a:xfrm>
            <a:off x="539751" y="1645158"/>
            <a:ext cx="7978775" cy="2644775"/>
          </a:xfrm>
        </p:spPr>
        <p:txBody>
          <a:bodyPr/>
          <a:lstStyle/>
          <a:p>
            <a:r>
              <a:rPr lang="de-DE" dirty="0" err="1"/>
              <a:t>Prolong</a:t>
            </a:r>
            <a:r>
              <a:rPr lang="de-DE" dirty="0"/>
              <a:t> </a:t>
            </a:r>
            <a:r>
              <a:rPr lang="de-DE" dirty="0" err="1"/>
              <a:t>independency</a:t>
            </a:r>
            <a:r>
              <a:rPr lang="de-DE" dirty="0"/>
              <a:t> </a:t>
            </a:r>
            <a:r>
              <a:rPr lang="de-DE" dirty="0" err="1"/>
              <a:t>of</a:t>
            </a:r>
            <a:r>
              <a:rPr lang="de-DE" dirty="0"/>
              <a:t> </a:t>
            </a:r>
            <a:r>
              <a:rPr lang="de-DE" dirty="0" err="1"/>
              <a:t>older</a:t>
            </a:r>
            <a:r>
              <a:rPr lang="de-DE" dirty="0"/>
              <a:t> </a:t>
            </a:r>
            <a:r>
              <a:rPr lang="de-DE" dirty="0" err="1"/>
              <a:t>persons</a:t>
            </a:r>
            <a:r>
              <a:rPr lang="de-DE" dirty="0"/>
              <a:t> on multiple </a:t>
            </a:r>
            <a:r>
              <a:rPr lang="de-DE" dirty="0" err="1"/>
              <a:t>levels</a:t>
            </a:r>
            <a:endParaRPr lang="de-DE" dirty="0"/>
          </a:p>
          <a:p>
            <a:pPr lvl="1"/>
            <a:r>
              <a:rPr lang="de-DE" dirty="0"/>
              <a:t>Health- &amp; care </a:t>
            </a:r>
            <a:r>
              <a:rPr lang="de-DE" dirty="0" err="1"/>
              <a:t>sector</a:t>
            </a:r>
            <a:endParaRPr lang="de-DE" dirty="0"/>
          </a:p>
          <a:p>
            <a:pPr lvl="1"/>
            <a:r>
              <a:rPr lang="de-DE" dirty="0"/>
              <a:t>Labour </a:t>
            </a:r>
            <a:r>
              <a:rPr lang="de-DE" dirty="0" err="1"/>
              <a:t>market</a:t>
            </a:r>
            <a:endParaRPr lang="de-DE" dirty="0"/>
          </a:p>
          <a:p>
            <a:pPr lvl="1"/>
            <a:r>
              <a:rPr lang="de-DE" dirty="0"/>
              <a:t>Education on </a:t>
            </a:r>
            <a:r>
              <a:rPr lang="de-DE" dirty="0" err="1"/>
              <a:t>new</a:t>
            </a:r>
            <a:r>
              <a:rPr lang="de-DE" dirty="0"/>
              <a:t> </a:t>
            </a:r>
            <a:r>
              <a:rPr lang="de-DE" dirty="0" err="1"/>
              <a:t>technologies</a:t>
            </a:r>
            <a:endParaRPr lang="de-DE" dirty="0"/>
          </a:p>
          <a:p>
            <a:r>
              <a:rPr lang="de-DE" dirty="0"/>
              <a:t>Support international </a:t>
            </a:r>
            <a:r>
              <a:rPr lang="de-DE" dirty="0" err="1"/>
              <a:t>efforts</a:t>
            </a:r>
            <a:endParaRPr lang="de-DE" dirty="0"/>
          </a:p>
        </p:txBody>
      </p:sp>
      <p:sp>
        <p:nvSpPr>
          <p:cNvPr id="4" name="Fußzeilenplatzhalter 3"/>
          <p:cNvSpPr>
            <a:spLocks noGrp="1"/>
          </p:cNvSpPr>
          <p:nvPr>
            <p:ph type="ftr" sz="quarter" idx="11"/>
          </p:nvPr>
        </p:nvSpPr>
        <p:spPr/>
        <p:txBody>
          <a:bodyPr/>
          <a:lstStyle/>
          <a:p>
            <a:r>
              <a:rPr lang="de-AT" dirty="0"/>
              <a:t>IDOP, Prague 2019</a:t>
            </a:r>
          </a:p>
        </p:txBody>
      </p:sp>
      <p:sp>
        <p:nvSpPr>
          <p:cNvPr id="5" name="Foliennummernplatzhalter 4"/>
          <p:cNvSpPr>
            <a:spLocks noGrp="1"/>
          </p:cNvSpPr>
          <p:nvPr>
            <p:ph type="sldNum" sz="quarter" idx="12"/>
          </p:nvPr>
        </p:nvSpPr>
        <p:spPr/>
        <p:txBody>
          <a:bodyPr/>
          <a:lstStyle/>
          <a:p>
            <a:fld id="{1206269C-C24E-4E80-9A4B-E7E19BB59A67}" type="slidenum">
              <a:rPr lang="de-AT" smtClean="0"/>
              <a:pPr/>
              <a:t>14</a:t>
            </a:fld>
            <a:endParaRPr lang="de-AT" dirty="0"/>
          </a:p>
        </p:txBody>
      </p:sp>
    </p:spTree>
    <p:extLst>
      <p:ext uri="{BB962C8B-B14F-4D97-AF65-F5344CB8AC3E}">
        <p14:creationId xmlns:p14="http://schemas.microsoft.com/office/powerpoint/2010/main" val="1028645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a:xfrm>
            <a:off x="539999" y="2284590"/>
            <a:ext cx="5389200" cy="1063206"/>
          </a:xfrm>
        </p:spPr>
        <p:txBody>
          <a:bodyPr/>
          <a:lstStyle/>
          <a:p>
            <a:r>
              <a:rPr lang="de-AT" dirty="0" err="1"/>
              <a:t>Thank</a:t>
            </a:r>
            <a:r>
              <a:rPr lang="de-AT" dirty="0"/>
              <a:t> </a:t>
            </a:r>
            <a:r>
              <a:rPr lang="de-AT" dirty="0" err="1"/>
              <a:t>you</a:t>
            </a:r>
            <a:r>
              <a:rPr lang="de-AT" dirty="0"/>
              <a:t> </a:t>
            </a:r>
            <a:r>
              <a:rPr lang="de-AT" dirty="0" err="1"/>
              <a:t>for</a:t>
            </a:r>
            <a:r>
              <a:rPr lang="de-AT" dirty="0"/>
              <a:t> </a:t>
            </a:r>
            <a:r>
              <a:rPr lang="de-AT" dirty="0" err="1"/>
              <a:t>your</a:t>
            </a:r>
            <a:r>
              <a:rPr lang="de-AT" dirty="0"/>
              <a:t> </a:t>
            </a:r>
            <a:r>
              <a:rPr lang="de-AT" dirty="0" err="1"/>
              <a:t>attention</a:t>
            </a:r>
            <a:r>
              <a:rPr lang="de-AT" dirty="0"/>
              <a:t>!</a:t>
            </a:r>
            <a:endParaRPr lang="de-DE" dirty="0"/>
          </a:p>
        </p:txBody>
      </p:sp>
      <p:sp>
        <p:nvSpPr>
          <p:cNvPr id="10" name="Textplatzhalter 9"/>
          <p:cNvSpPr>
            <a:spLocks noGrp="1"/>
          </p:cNvSpPr>
          <p:nvPr>
            <p:ph type="body" sz="quarter" idx="10"/>
          </p:nvPr>
        </p:nvSpPr>
        <p:spPr/>
        <p:txBody>
          <a:bodyPr/>
          <a:lstStyle/>
          <a:p>
            <a:r>
              <a:rPr lang="de-DE" dirty="0"/>
              <a:t>Christoph Angster </a:t>
            </a:r>
          </a:p>
          <a:p>
            <a:r>
              <a:rPr lang="de-DE" dirty="0"/>
              <a:t>BMASGK - V/A/6</a:t>
            </a:r>
          </a:p>
          <a:p>
            <a:r>
              <a:rPr lang="de-DE" dirty="0">
                <a:hlinkClick r:id="rId2"/>
              </a:rPr>
              <a:t>christoph.angster@sozialministerium.at</a:t>
            </a:r>
            <a:r>
              <a:rPr lang="de-DE" dirty="0"/>
              <a:t> </a:t>
            </a:r>
          </a:p>
        </p:txBody>
      </p:sp>
    </p:spTree>
    <p:extLst>
      <p:ext uri="{BB962C8B-B14F-4D97-AF65-F5344CB8AC3E}">
        <p14:creationId xmlns:p14="http://schemas.microsoft.com/office/powerpoint/2010/main" val="2759185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Today‘s</a:t>
            </a:r>
            <a:r>
              <a:rPr lang="de-DE" dirty="0"/>
              <a:t> </a:t>
            </a:r>
            <a:r>
              <a:rPr lang="de-DE" dirty="0" err="1"/>
              <a:t>presentation</a:t>
            </a:r>
            <a:endParaRPr lang="de-DE" dirty="0"/>
          </a:p>
        </p:txBody>
      </p:sp>
      <p:sp>
        <p:nvSpPr>
          <p:cNvPr id="3" name="Textplatzhalter 2"/>
          <p:cNvSpPr>
            <a:spLocks noGrp="1"/>
          </p:cNvSpPr>
          <p:nvPr>
            <p:ph type="body" sz="quarter" idx="13"/>
          </p:nvPr>
        </p:nvSpPr>
        <p:spPr/>
        <p:txBody>
          <a:bodyPr/>
          <a:lstStyle/>
          <a:p>
            <a:pPr marL="342900" indent="-342900" algn="just">
              <a:buFont typeface="+mj-lt"/>
              <a:buAutoNum type="arabicPeriod"/>
            </a:pPr>
            <a:r>
              <a:rPr lang="de-AT" b="1" dirty="0" err="1"/>
              <a:t>Austria‘s</a:t>
            </a:r>
            <a:r>
              <a:rPr lang="de-AT" b="1" dirty="0"/>
              <a:t> </a:t>
            </a:r>
            <a:r>
              <a:rPr lang="de-AT" b="1" dirty="0" err="1"/>
              <a:t>priorities</a:t>
            </a:r>
            <a:r>
              <a:rPr lang="de-AT" b="1" dirty="0"/>
              <a:t> </a:t>
            </a:r>
            <a:r>
              <a:rPr lang="de-AT" b="1" dirty="0" err="1"/>
              <a:t>until</a:t>
            </a:r>
            <a:r>
              <a:rPr lang="de-AT" b="1" dirty="0"/>
              <a:t> 2030</a:t>
            </a:r>
          </a:p>
          <a:p>
            <a:pPr marL="342900" indent="-342900" algn="just">
              <a:buFont typeface="+mj-lt"/>
              <a:buAutoNum type="arabicPeriod"/>
            </a:pPr>
            <a:r>
              <a:rPr lang="en-US" b="1" dirty="0"/>
              <a:t>Human Rights of older Persons</a:t>
            </a:r>
            <a:endParaRPr lang="de-DE" dirty="0"/>
          </a:p>
          <a:p>
            <a:pPr marL="342900" indent="-342900" algn="just">
              <a:buFont typeface="+mj-lt"/>
              <a:buAutoNum type="arabicPeriod"/>
            </a:pPr>
            <a:r>
              <a:rPr lang="de-AT" b="1" dirty="0" err="1"/>
              <a:t>Intersessional</a:t>
            </a:r>
            <a:r>
              <a:rPr lang="de-AT" b="1" dirty="0"/>
              <a:t> Meetings – ICHROP 2018, Vienna</a:t>
            </a:r>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2</a:t>
            </a:fld>
            <a:endParaRPr lang="de-AT" dirty="0"/>
          </a:p>
        </p:txBody>
      </p:sp>
    </p:spTree>
    <p:extLst>
      <p:ext uri="{BB962C8B-B14F-4D97-AF65-F5344CB8AC3E}">
        <p14:creationId xmlns:p14="http://schemas.microsoft.com/office/powerpoint/2010/main" val="352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err="1"/>
              <a:t>Austria‘s</a:t>
            </a:r>
            <a:r>
              <a:rPr lang="de-AT" dirty="0"/>
              <a:t> </a:t>
            </a:r>
            <a:r>
              <a:rPr lang="de-AT" dirty="0" err="1"/>
              <a:t>priorities</a:t>
            </a:r>
            <a:r>
              <a:rPr lang="de-AT" dirty="0"/>
              <a:t> </a:t>
            </a:r>
            <a:r>
              <a:rPr lang="de-AT" dirty="0" err="1"/>
              <a:t>until</a:t>
            </a:r>
            <a:r>
              <a:rPr lang="de-AT" dirty="0"/>
              <a:t> 2030</a:t>
            </a:r>
            <a:endParaRPr lang="de-DE" dirty="0"/>
          </a:p>
        </p:txBody>
      </p:sp>
      <p:sp>
        <p:nvSpPr>
          <p:cNvPr id="3" name="Textplatzhalter 2"/>
          <p:cNvSpPr>
            <a:spLocks noGrp="1"/>
          </p:cNvSpPr>
          <p:nvPr>
            <p:ph type="body" sz="quarter" idx="13"/>
          </p:nvPr>
        </p:nvSpPr>
        <p:spPr/>
        <p:txBody>
          <a:bodyPr/>
          <a:lstStyle/>
          <a:p>
            <a:pPr marL="0" indent="0" algn="just">
              <a:buNone/>
            </a:pPr>
            <a:r>
              <a:rPr lang="en-US" dirty="0"/>
              <a:t>In Austria during the next decade until 2030 older people will increase to almost a third of the population. We have to focus on the following five important issues:</a:t>
            </a:r>
          </a:p>
          <a:p>
            <a:pPr marL="342900" indent="-342900" algn="just">
              <a:buFont typeface="+mj-lt"/>
              <a:buAutoNum type="arabicPeriod"/>
            </a:pPr>
            <a:r>
              <a:rPr lang="en-US" b="1" dirty="0"/>
              <a:t>The care sector - Accessibility of housing for older persons</a:t>
            </a:r>
          </a:p>
          <a:p>
            <a:pPr marL="342900" indent="-342900" algn="just">
              <a:buFont typeface="+mj-lt"/>
              <a:buAutoNum type="arabicPeriod"/>
            </a:pPr>
            <a:r>
              <a:rPr lang="en-US" b="1" dirty="0"/>
              <a:t>Anti poverty strategy for older persons</a:t>
            </a:r>
          </a:p>
          <a:p>
            <a:pPr marL="342900" indent="-342900" algn="just">
              <a:buFont typeface="+mj-lt"/>
              <a:buAutoNum type="arabicPeriod"/>
            </a:pPr>
            <a:r>
              <a:rPr lang="en-US" b="1" dirty="0"/>
              <a:t>Universal health coverage and social protective measures</a:t>
            </a:r>
          </a:p>
          <a:p>
            <a:pPr marL="342900" indent="-342900" algn="just">
              <a:buFont typeface="+mj-lt"/>
              <a:buAutoNum type="arabicPeriod"/>
            </a:pPr>
            <a:r>
              <a:rPr lang="en-US" b="1" dirty="0"/>
              <a:t>Lifelong learning and participation in new technologies</a:t>
            </a:r>
          </a:p>
          <a:p>
            <a:pPr marL="342900" indent="-342900" algn="just">
              <a:buFont typeface="+mj-lt"/>
              <a:buAutoNum type="arabicPeriod"/>
            </a:pPr>
            <a:r>
              <a:rPr lang="en-US" b="1" dirty="0"/>
              <a:t>A new culture and a positive image of ageing</a:t>
            </a:r>
          </a:p>
          <a:p>
            <a:pPr marL="342900" indent="-342900" algn="just">
              <a:buFont typeface="+mj-lt"/>
              <a:buAutoNum type="arabicPeriod"/>
            </a:pPr>
            <a:endParaRPr lang="de-DE" dirty="0"/>
          </a:p>
          <a:p>
            <a:pPr marL="342900" indent="-342900" algn="just">
              <a:buFont typeface="+mj-lt"/>
              <a:buAutoNum type="arabicPeriod"/>
            </a:pPr>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3</a:t>
            </a:fld>
            <a:endParaRPr lang="de-AT" dirty="0"/>
          </a:p>
        </p:txBody>
      </p:sp>
    </p:spTree>
    <p:extLst>
      <p:ext uri="{BB962C8B-B14F-4D97-AF65-F5344CB8AC3E}">
        <p14:creationId xmlns:p14="http://schemas.microsoft.com/office/powerpoint/2010/main" val="1108921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The care sector - Accessibility of housing for older persons</a:t>
            </a:r>
          </a:p>
        </p:txBody>
      </p:sp>
      <p:sp>
        <p:nvSpPr>
          <p:cNvPr id="3" name="Textplatzhalter 2"/>
          <p:cNvSpPr>
            <a:spLocks noGrp="1"/>
          </p:cNvSpPr>
          <p:nvPr>
            <p:ph type="body" sz="quarter" idx="13"/>
          </p:nvPr>
        </p:nvSpPr>
        <p:spPr/>
        <p:txBody>
          <a:bodyPr/>
          <a:lstStyle/>
          <a:p>
            <a:pPr marL="342900" indent="-342900" algn="just">
              <a:buAutoNum type="arabicPeriod"/>
            </a:pPr>
            <a:r>
              <a:rPr lang="de-AT" dirty="0"/>
              <a:t>A </a:t>
            </a:r>
            <a:r>
              <a:rPr lang="en-US" dirty="0"/>
              <a:t>contributor of decent work</a:t>
            </a:r>
            <a:r>
              <a:rPr lang="de-DE" dirty="0"/>
              <a:t>  </a:t>
            </a:r>
          </a:p>
          <a:p>
            <a:pPr marL="342900" indent="-342900" algn="just">
              <a:buAutoNum type="arabicPeriod"/>
            </a:pPr>
            <a:r>
              <a:rPr lang="de-DE" dirty="0" err="1"/>
              <a:t>Assisted</a:t>
            </a:r>
            <a:r>
              <a:rPr lang="de-DE" dirty="0"/>
              <a:t> </a:t>
            </a:r>
            <a:r>
              <a:rPr lang="de-DE" dirty="0" err="1"/>
              <a:t>living</a:t>
            </a:r>
            <a:r>
              <a:rPr lang="de-DE" dirty="0"/>
              <a:t> “at </a:t>
            </a:r>
            <a:r>
              <a:rPr lang="de-DE" dirty="0" err="1"/>
              <a:t>home</a:t>
            </a:r>
            <a:r>
              <a:rPr lang="de-DE" dirty="0"/>
              <a:t>“</a:t>
            </a:r>
          </a:p>
          <a:p>
            <a:pPr marL="342900" indent="-342900" algn="just">
              <a:buFont typeface="Arial" panose="020B0604020202020204" pitchFamily="34" charset="0"/>
              <a:buAutoNum type="arabicPeriod"/>
            </a:pPr>
            <a:r>
              <a:rPr lang="de-DE" dirty="0" err="1"/>
              <a:t>Assisted</a:t>
            </a:r>
            <a:r>
              <a:rPr lang="de-DE" dirty="0"/>
              <a:t> </a:t>
            </a:r>
            <a:r>
              <a:rPr lang="de-DE" dirty="0" err="1"/>
              <a:t>living</a:t>
            </a:r>
            <a:r>
              <a:rPr lang="de-DE" dirty="0"/>
              <a:t> </a:t>
            </a:r>
            <a:r>
              <a:rPr lang="de-DE" dirty="0" err="1"/>
              <a:t>is</a:t>
            </a:r>
            <a:r>
              <a:rPr lang="de-DE" dirty="0"/>
              <a:t> not </a:t>
            </a:r>
            <a:r>
              <a:rPr lang="de-DE" dirty="0" err="1"/>
              <a:t>subject</a:t>
            </a:r>
            <a:r>
              <a:rPr lang="de-DE" dirty="0"/>
              <a:t> </a:t>
            </a:r>
            <a:r>
              <a:rPr lang="de-DE" dirty="0" err="1"/>
              <a:t>to</a:t>
            </a:r>
            <a:r>
              <a:rPr lang="de-DE" dirty="0"/>
              <a:t> </a:t>
            </a:r>
            <a:r>
              <a:rPr lang="de-DE" dirty="0" err="1"/>
              <a:t>any</a:t>
            </a:r>
            <a:r>
              <a:rPr lang="de-DE" dirty="0"/>
              <a:t> legal </a:t>
            </a:r>
            <a:r>
              <a:rPr lang="de-DE" dirty="0" err="1"/>
              <a:t>framework</a:t>
            </a:r>
            <a:r>
              <a:rPr lang="de-DE" dirty="0"/>
              <a:t> but minimal </a:t>
            </a:r>
            <a:r>
              <a:rPr lang="de-DE" dirty="0" err="1"/>
              <a:t>standards</a:t>
            </a:r>
            <a:endParaRPr lang="de-DE" dirty="0"/>
          </a:p>
          <a:p>
            <a:pPr marL="342900" indent="-342900" algn="just">
              <a:buFont typeface="Arial" panose="020B0604020202020204" pitchFamily="34" charset="0"/>
              <a:buAutoNum type="arabicPeriod"/>
            </a:pPr>
            <a:r>
              <a:rPr lang="de-DE" dirty="0" err="1"/>
              <a:t>Social</a:t>
            </a:r>
            <a:r>
              <a:rPr lang="de-DE" dirty="0"/>
              <a:t> &amp; </a:t>
            </a:r>
            <a:r>
              <a:rPr lang="de-DE" dirty="0" err="1"/>
              <a:t>health</a:t>
            </a:r>
            <a:r>
              <a:rPr lang="de-DE" dirty="0"/>
              <a:t> </a:t>
            </a:r>
            <a:r>
              <a:rPr lang="de-DE" dirty="0" err="1"/>
              <a:t>services</a:t>
            </a:r>
            <a:r>
              <a:rPr lang="de-DE" dirty="0"/>
              <a:t> </a:t>
            </a:r>
            <a:r>
              <a:rPr lang="de-DE" dirty="0" err="1"/>
              <a:t>are</a:t>
            </a:r>
            <a:r>
              <a:rPr lang="de-DE" dirty="0"/>
              <a:t> </a:t>
            </a:r>
            <a:r>
              <a:rPr lang="de-DE" dirty="0" err="1"/>
              <a:t>available</a:t>
            </a:r>
            <a:r>
              <a:rPr lang="de-DE" dirty="0"/>
              <a:t> but </a:t>
            </a:r>
            <a:r>
              <a:rPr lang="de-DE" dirty="0" err="1"/>
              <a:t>vary</a:t>
            </a:r>
            <a:r>
              <a:rPr lang="de-DE" dirty="0"/>
              <a:t>, </a:t>
            </a:r>
            <a:r>
              <a:rPr lang="de-DE" dirty="0" err="1"/>
              <a:t>depending</a:t>
            </a:r>
            <a:r>
              <a:rPr lang="de-DE" dirty="0"/>
              <a:t> on </a:t>
            </a:r>
            <a:r>
              <a:rPr lang="de-DE" dirty="0" err="1"/>
              <a:t>the</a:t>
            </a:r>
            <a:r>
              <a:rPr lang="de-DE" dirty="0"/>
              <a:t> </a:t>
            </a:r>
            <a:r>
              <a:rPr lang="de-DE" dirty="0" err="1"/>
              <a:t>provider</a:t>
            </a:r>
            <a:endParaRPr lang="de-DE" dirty="0"/>
          </a:p>
          <a:p>
            <a:pPr marL="342900" indent="-342900" algn="just">
              <a:buAutoNum type="arabicPeriod"/>
            </a:pPr>
            <a:endParaRPr lang="de-DE" dirty="0"/>
          </a:p>
          <a:p>
            <a:pPr marL="342900" indent="-342900" algn="just">
              <a:buFont typeface="+mj-lt"/>
              <a:buAutoNum type="arabicPeriod"/>
            </a:pPr>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4</a:t>
            </a:fld>
            <a:endParaRPr lang="de-AT" dirty="0"/>
          </a:p>
        </p:txBody>
      </p:sp>
    </p:spTree>
    <p:extLst>
      <p:ext uri="{BB962C8B-B14F-4D97-AF65-F5344CB8AC3E}">
        <p14:creationId xmlns:p14="http://schemas.microsoft.com/office/powerpoint/2010/main" val="3580187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just"/>
            <a:r>
              <a:rPr lang="en-US" dirty="0"/>
              <a:t>Anti poverty strategy for older persons</a:t>
            </a:r>
          </a:p>
        </p:txBody>
      </p:sp>
      <p:sp>
        <p:nvSpPr>
          <p:cNvPr id="3" name="Textplatzhalter 2"/>
          <p:cNvSpPr>
            <a:spLocks noGrp="1"/>
          </p:cNvSpPr>
          <p:nvPr>
            <p:ph type="body" sz="quarter" idx="13"/>
          </p:nvPr>
        </p:nvSpPr>
        <p:spPr/>
        <p:txBody>
          <a:bodyPr/>
          <a:lstStyle/>
          <a:p>
            <a:pPr algn="just"/>
            <a:r>
              <a:rPr lang="en-US" dirty="0"/>
              <a:t>It is of high importance to take part in a full time employment to avoid poverty especially of women in older age. It is also to motivate enterprises to the employment of older persons to reach the legal retirement age of 65 years.</a:t>
            </a:r>
          </a:p>
          <a:p>
            <a:pPr algn="just"/>
            <a:r>
              <a:rPr lang="en-US" b="1" dirty="0"/>
              <a:t>Enable on prolong full time employment</a:t>
            </a:r>
          </a:p>
          <a:p>
            <a:pPr algn="just"/>
            <a:r>
              <a:rPr lang="en-US" dirty="0"/>
              <a:t>Minimum income</a:t>
            </a:r>
          </a:p>
          <a:p>
            <a:pPr lvl="1" algn="just"/>
            <a:r>
              <a:rPr lang="en-US" dirty="0"/>
              <a:t>Additional social benefits</a:t>
            </a:r>
          </a:p>
          <a:p>
            <a:pPr algn="just"/>
            <a:endParaRPr lang="en-US" dirty="0"/>
          </a:p>
          <a:p>
            <a:pPr algn="just"/>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5</a:t>
            </a:fld>
            <a:endParaRPr lang="de-AT" dirty="0"/>
          </a:p>
        </p:txBody>
      </p:sp>
    </p:spTree>
    <p:extLst>
      <p:ext uri="{BB962C8B-B14F-4D97-AF65-F5344CB8AC3E}">
        <p14:creationId xmlns:p14="http://schemas.microsoft.com/office/powerpoint/2010/main" val="1850372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Universal health coverage and social protective measures </a:t>
            </a:r>
            <a:endParaRPr lang="de-DE" dirty="0"/>
          </a:p>
        </p:txBody>
      </p:sp>
      <p:sp>
        <p:nvSpPr>
          <p:cNvPr id="3" name="Textplatzhalter 2"/>
          <p:cNvSpPr>
            <a:spLocks noGrp="1"/>
          </p:cNvSpPr>
          <p:nvPr>
            <p:ph type="body" sz="quarter" idx="13"/>
          </p:nvPr>
        </p:nvSpPr>
        <p:spPr/>
        <p:txBody>
          <a:bodyPr/>
          <a:lstStyle/>
          <a:p>
            <a:pPr algn="just"/>
            <a:r>
              <a:rPr lang="en-US" dirty="0"/>
              <a:t>Remaining active and healthy ageing through social integration </a:t>
            </a:r>
          </a:p>
          <a:p>
            <a:pPr algn="just"/>
            <a:r>
              <a:rPr lang="en-US" dirty="0"/>
              <a:t>Support and form age-friendly communities</a:t>
            </a:r>
          </a:p>
          <a:p>
            <a:pPr algn="just"/>
            <a:r>
              <a:rPr lang="en-US" dirty="0"/>
              <a:t>Facilitate the social, economic and political inclusion</a:t>
            </a:r>
          </a:p>
          <a:p>
            <a:pPr algn="just"/>
            <a:r>
              <a:rPr lang="en-US" dirty="0"/>
              <a:t>Improve availability of health services for older persons </a:t>
            </a:r>
          </a:p>
          <a:p>
            <a:pPr lvl="1" algn="just"/>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6</a:t>
            </a:fld>
            <a:endParaRPr lang="de-AT" dirty="0"/>
          </a:p>
        </p:txBody>
      </p:sp>
    </p:spTree>
    <p:extLst>
      <p:ext uri="{BB962C8B-B14F-4D97-AF65-F5344CB8AC3E}">
        <p14:creationId xmlns:p14="http://schemas.microsoft.com/office/powerpoint/2010/main" val="3384848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Availability of health services for older persons </a:t>
            </a:r>
            <a:endParaRPr lang="de-DE" dirty="0"/>
          </a:p>
        </p:txBody>
      </p:sp>
      <p:sp>
        <p:nvSpPr>
          <p:cNvPr id="3" name="Textplatzhalter 2"/>
          <p:cNvSpPr>
            <a:spLocks noGrp="1"/>
          </p:cNvSpPr>
          <p:nvPr>
            <p:ph type="body" sz="quarter" idx="13"/>
          </p:nvPr>
        </p:nvSpPr>
        <p:spPr/>
        <p:txBody>
          <a:bodyPr/>
          <a:lstStyle/>
          <a:p>
            <a:pPr algn="just"/>
            <a:r>
              <a:rPr lang="en-US" dirty="0"/>
              <a:t>What are the main obstacles for health services for older persons?</a:t>
            </a:r>
          </a:p>
          <a:p>
            <a:pPr lvl="1" algn="just"/>
            <a:r>
              <a:rPr lang="en-US" dirty="0"/>
              <a:t>Communication between physicians and patients and the meaning of time</a:t>
            </a:r>
          </a:p>
          <a:p>
            <a:pPr lvl="1" algn="just"/>
            <a:r>
              <a:rPr lang="en-US" dirty="0"/>
              <a:t>Lack of affordability</a:t>
            </a:r>
          </a:p>
          <a:p>
            <a:pPr lvl="1" algn="just"/>
            <a:r>
              <a:rPr lang="en-US" dirty="0"/>
              <a:t>Mobility issues: Dependence on your own car is a challenge in rural areas</a:t>
            </a:r>
          </a:p>
          <a:p>
            <a:pPr lvl="1" algn="just"/>
            <a:r>
              <a:rPr lang="en-US" dirty="0"/>
              <a:t>Waiting times: Long waiting times are one the main problems in the healthcare system, especially for older persons and their relatives</a:t>
            </a:r>
          </a:p>
          <a:p>
            <a:pPr lvl="1" algn="just"/>
            <a:r>
              <a:rPr lang="en-US" dirty="0"/>
              <a:t>Leaflets are difficult to understand and trigger fears</a:t>
            </a:r>
            <a:endParaRPr lang="de-AT" dirty="0"/>
          </a:p>
          <a:p>
            <a:pPr lvl="1" algn="just"/>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7</a:t>
            </a:fld>
            <a:endParaRPr lang="de-AT" dirty="0"/>
          </a:p>
        </p:txBody>
      </p:sp>
    </p:spTree>
    <p:extLst>
      <p:ext uri="{BB962C8B-B14F-4D97-AF65-F5344CB8AC3E}">
        <p14:creationId xmlns:p14="http://schemas.microsoft.com/office/powerpoint/2010/main" val="1222403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Lifelong learning and participation in new technologies</a:t>
            </a:r>
            <a:endParaRPr lang="de-DE" dirty="0"/>
          </a:p>
        </p:txBody>
      </p:sp>
      <p:sp>
        <p:nvSpPr>
          <p:cNvPr id="3" name="Textplatzhalter 2"/>
          <p:cNvSpPr>
            <a:spLocks noGrp="1"/>
          </p:cNvSpPr>
          <p:nvPr>
            <p:ph type="body" sz="quarter" idx="13"/>
          </p:nvPr>
        </p:nvSpPr>
        <p:spPr/>
        <p:txBody>
          <a:bodyPr/>
          <a:lstStyle/>
          <a:p>
            <a:r>
              <a:rPr lang="en-US" dirty="0"/>
              <a:t>Life Long Learning to meet current and future challenges</a:t>
            </a:r>
          </a:p>
          <a:p>
            <a:pPr lvl="1">
              <a:spcAft>
                <a:spcPts val="600"/>
              </a:spcAft>
            </a:pPr>
            <a:r>
              <a:rPr lang="en-US" dirty="0"/>
              <a:t>Quality assurance</a:t>
            </a:r>
          </a:p>
          <a:p>
            <a:pPr lvl="1">
              <a:spcAft>
                <a:spcPts val="600"/>
              </a:spcAft>
            </a:pPr>
            <a:r>
              <a:rPr lang="en-US" dirty="0"/>
              <a:t>Low-threshold and local education offers </a:t>
            </a:r>
          </a:p>
          <a:p>
            <a:pPr lvl="1">
              <a:spcAft>
                <a:spcPts val="600"/>
              </a:spcAft>
            </a:pPr>
            <a:r>
              <a:rPr lang="en-US" dirty="0"/>
              <a:t>Inter-generational projects</a:t>
            </a:r>
          </a:p>
          <a:p>
            <a:pPr lvl="1">
              <a:spcAft>
                <a:spcPts val="1200"/>
              </a:spcAft>
            </a:pPr>
            <a:r>
              <a:rPr lang="en-US" dirty="0"/>
              <a:t>Special offers in the field of new communication technologies.</a:t>
            </a:r>
          </a:p>
          <a:p>
            <a:r>
              <a:rPr lang="en-US" dirty="0"/>
              <a:t>TIK – Technik in </a:t>
            </a:r>
            <a:r>
              <a:rPr lang="en-US" dirty="0" err="1"/>
              <a:t>Kürze</a:t>
            </a:r>
            <a:r>
              <a:rPr lang="en-US" dirty="0"/>
              <a:t> / Technology briefly explained</a:t>
            </a:r>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8</a:t>
            </a:fld>
            <a:endParaRPr lang="de-AT" dirty="0"/>
          </a:p>
        </p:txBody>
      </p:sp>
    </p:spTree>
    <p:extLst>
      <p:ext uri="{BB962C8B-B14F-4D97-AF65-F5344CB8AC3E}">
        <p14:creationId xmlns:p14="http://schemas.microsoft.com/office/powerpoint/2010/main" val="26785843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dirty="0"/>
              <a:t>A new culture and a positive image of ageing</a:t>
            </a:r>
            <a:endParaRPr lang="de-DE" dirty="0"/>
          </a:p>
        </p:txBody>
      </p:sp>
      <p:sp>
        <p:nvSpPr>
          <p:cNvPr id="3" name="Textplatzhalter 2"/>
          <p:cNvSpPr>
            <a:spLocks noGrp="1"/>
          </p:cNvSpPr>
          <p:nvPr>
            <p:ph type="body" sz="quarter" idx="13"/>
          </p:nvPr>
        </p:nvSpPr>
        <p:spPr>
          <a:xfrm>
            <a:off x="539751" y="1623600"/>
            <a:ext cx="7978775" cy="3029881"/>
          </a:xfrm>
        </p:spPr>
        <p:txBody>
          <a:bodyPr/>
          <a:lstStyle/>
          <a:p>
            <a:pPr marL="0" indent="0">
              <a:buNone/>
            </a:pPr>
            <a:r>
              <a:rPr lang="en-US" dirty="0"/>
              <a:t>Austria’s senior citizens policy puts people and their abilities at the center and aims to safeguard and improve the quality of life and</a:t>
            </a:r>
          </a:p>
          <a:p>
            <a:r>
              <a:rPr lang="en-US" dirty="0"/>
              <a:t>End older age inequality</a:t>
            </a:r>
          </a:p>
          <a:p>
            <a:r>
              <a:rPr lang="en-US" dirty="0"/>
              <a:t>Change negative narratives and stereotypes </a:t>
            </a:r>
          </a:p>
          <a:p>
            <a:pPr marL="0" indent="0">
              <a:buNone/>
            </a:pPr>
            <a:endParaRPr lang="en-US" dirty="0"/>
          </a:p>
          <a:p>
            <a:pPr marL="0" indent="0">
              <a:buNone/>
            </a:pPr>
            <a:r>
              <a:rPr lang="en-US" dirty="0"/>
              <a:t>The federal senior citizens' law and the federal senior citizens' council </a:t>
            </a:r>
          </a:p>
          <a:p>
            <a:r>
              <a:rPr lang="en-US" dirty="0"/>
              <a:t>promote and safeguard participation possibilities </a:t>
            </a:r>
            <a:endParaRPr lang="de-DE" dirty="0"/>
          </a:p>
        </p:txBody>
      </p:sp>
      <p:sp>
        <p:nvSpPr>
          <p:cNvPr id="5" name="Fußzeilenplatzhalter 4"/>
          <p:cNvSpPr>
            <a:spLocks noGrp="1"/>
          </p:cNvSpPr>
          <p:nvPr>
            <p:ph type="ftr" sz="quarter" idx="11"/>
          </p:nvPr>
        </p:nvSpPr>
        <p:spPr/>
        <p:txBody>
          <a:bodyPr/>
          <a:lstStyle/>
          <a:p>
            <a:r>
              <a:rPr lang="de-AT" dirty="0"/>
              <a:t>IDOP, Prague 2019</a:t>
            </a:r>
          </a:p>
        </p:txBody>
      </p:sp>
      <p:sp>
        <p:nvSpPr>
          <p:cNvPr id="6" name="Foliennummernplatzhalter 5"/>
          <p:cNvSpPr>
            <a:spLocks noGrp="1"/>
          </p:cNvSpPr>
          <p:nvPr>
            <p:ph type="sldNum" sz="quarter" idx="12"/>
          </p:nvPr>
        </p:nvSpPr>
        <p:spPr/>
        <p:txBody>
          <a:bodyPr/>
          <a:lstStyle/>
          <a:p>
            <a:fld id="{1206269C-C24E-4E80-9A4B-E7E19BB59A67}" type="slidenum">
              <a:rPr lang="de-AT" smtClean="0"/>
              <a:pPr/>
              <a:t>9</a:t>
            </a:fld>
            <a:endParaRPr lang="de-AT" dirty="0"/>
          </a:p>
        </p:txBody>
      </p:sp>
    </p:spTree>
    <p:extLst>
      <p:ext uri="{BB962C8B-B14F-4D97-AF65-F5344CB8AC3E}">
        <p14:creationId xmlns:p14="http://schemas.microsoft.com/office/powerpoint/2010/main" val="3428282873"/>
      </p:ext>
    </p:extLst>
  </p:cSld>
  <p:clrMapOvr>
    <a:masterClrMapping/>
  </p:clrMapOvr>
</p:sld>
</file>

<file path=ppt/theme/theme1.xml><?xml version="1.0" encoding="utf-8"?>
<a:theme xmlns:a="http://schemas.openxmlformats.org/drawingml/2006/main" name="Republik-AT-4x3">
  <a:themeElements>
    <a:clrScheme name="Republik-AT">
      <a:dk1>
        <a:srgbClr val="000000"/>
      </a:dk1>
      <a:lt1>
        <a:srgbClr val="E6EFF3"/>
      </a:lt1>
      <a:dk2>
        <a:srgbClr val="E6320F"/>
      </a:dk2>
      <a:lt2>
        <a:srgbClr val="FFFFFF"/>
      </a:lt2>
      <a:accent1>
        <a:srgbClr val="CA0237"/>
      </a:accent1>
      <a:accent2>
        <a:srgbClr val="5FB564"/>
      </a:accent2>
      <a:accent3>
        <a:srgbClr val="950F53"/>
      </a:accent3>
      <a:accent4>
        <a:srgbClr val="F59C00"/>
      </a:accent4>
      <a:accent5>
        <a:srgbClr val="3BACBE"/>
      </a:accent5>
      <a:accent6>
        <a:srgbClr val="BCCF00"/>
      </a:accent6>
      <a:hlink>
        <a:srgbClr val="1C1C1C"/>
      </a:hlink>
      <a:folHlink>
        <a:srgbClr val="636362"/>
      </a:folHlink>
    </a:clrScheme>
    <a:fontScheme name="BKA2018-Schriften">
      <a:majorFont>
        <a:latin typeface="Corbel"/>
        <a:ea typeface=""/>
        <a:cs typeface=""/>
      </a:majorFont>
      <a:minorFont>
        <a:latin typeface="Corbel"/>
        <a:ea typeface=""/>
        <a:cs typeface=""/>
      </a:minorFont>
    </a:fontScheme>
    <a:fmtScheme name="Klarheit">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BMASGK-16x9.potx" id="{5C1C08D1-77C1-467D-A3BC-B6093E8FEC42}" vid="{230DD8F4-CA20-425E-A8E6-411D0E6738B1}"/>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PPT-BMASGK-16x9_EN</Template>
  <TotalTime>0</TotalTime>
  <Words>795</Words>
  <Application>Microsoft Office PowerPoint</Application>
  <PresentationFormat>Bildschirmpräsentation (16:9)</PresentationFormat>
  <Paragraphs>115</Paragraphs>
  <Slides>15</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15</vt:i4>
      </vt:variant>
    </vt:vector>
  </HeadingPairs>
  <TitlesOfParts>
    <vt:vector size="22" baseType="lpstr">
      <vt:lpstr>Arial</vt:lpstr>
      <vt:lpstr>Calibri</vt:lpstr>
      <vt:lpstr>Corbel</vt:lpstr>
      <vt:lpstr>Courier New</vt:lpstr>
      <vt:lpstr>Symbol</vt:lpstr>
      <vt:lpstr>Wingdings</vt:lpstr>
      <vt:lpstr>Republik-AT-4x3</vt:lpstr>
      <vt:lpstr>Social Developments, Digitalization and Human Rights on Older Persons</vt:lpstr>
      <vt:lpstr>Today‘s presentation</vt:lpstr>
      <vt:lpstr>Austria‘s priorities until 2030</vt:lpstr>
      <vt:lpstr>The care sector - Accessibility of housing for older persons</vt:lpstr>
      <vt:lpstr>Anti poverty strategy for older persons</vt:lpstr>
      <vt:lpstr>Universal health coverage and social protective measures </vt:lpstr>
      <vt:lpstr>Availability of health services for older persons </vt:lpstr>
      <vt:lpstr>Lifelong learning and participation in new technologies</vt:lpstr>
      <vt:lpstr>A new culture and a positive image of ageing</vt:lpstr>
      <vt:lpstr>Human Rights of older Persons</vt:lpstr>
      <vt:lpstr>ICHROP 2018 – Ringturm Vienna</vt:lpstr>
      <vt:lpstr>Panel 2 – A Lifelong Learning Process Digitalization &amp; Education</vt:lpstr>
      <vt:lpstr>Panel 2 – A Lifelong Learning Process Digitalization &amp; Education</vt:lpstr>
      <vt:lpstr>Conclusion</vt:lpstr>
      <vt:lpstr>Thank you for your attention!</vt:lpstr>
    </vt:vector>
  </TitlesOfParts>
  <Company>Sozialministerium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Digitaliziation and  Human Rights of older Persons</dc:title>
  <dc:creator>Angster, Christoph</dc:creator>
  <cp:lastModifiedBy>Christoph Angster</cp:lastModifiedBy>
  <cp:revision>47</cp:revision>
  <cp:lastPrinted>2018-07-05T18:23:58Z</cp:lastPrinted>
  <dcterms:created xsi:type="dcterms:W3CDTF">2019-09-27T11:11:11Z</dcterms:created>
  <dcterms:modified xsi:type="dcterms:W3CDTF">2019-09-30T20:01:16Z</dcterms:modified>
</cp:coreProperties>
</file>