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274" r:id="rId6"/>
    <p:sldId id="303" r:id="rId7"/>
    <p:sldId id="301" r:id="rId8"/>
    <p:sldId id="302" r:id="rId9"/>
    <p:sldId id="304" r:id="rId10"/>
    <p:sldId id="297" r:id="rId11"/>
    <p:sldId id="292" r:id="rId12"/>
    <p:sldId id="287" r:id="rId13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A5002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690" autoAdjust="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270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9DC7ABD-581E-4AE1-94B5-EE72BC9F6092}" type="datetimeFigureOut">
              <a:rPr lang="cs-CZ"/>
              <a:pPr>
                <a:defRPr/>
              </a:pPr>
              <a:t>30.1.2018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F49443F-1EFE-44CD-A227-9291AC0E65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13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16633D-71F4-4B6D-AE7B-00ABEF2EDF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44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0398A-4E14-43B4-9AED-E41D7D0445CF}" type="slidenum">
              <a:rPr lang="cs-CZ" smtClean="0"/>
              <a:pPr/>
              <a:t>1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47151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2285992"/>
            <a:ext cx="7772400" cy="1470025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3600" b="1" dirty="0">
                <a:solidFill>
                  <a:schemeClr val="tx2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lang="cs-CZ" sz="2400" dirty="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10" name="Obrázek 19" descr="titulka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2643188"/>
            <a:ext cx="985837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03433"/>
            <a:ext cx="8229600" cy="4240211"/>
          </a:xfrm>
          <a:prstGeom prst="rect">
            <a:avLst/>
          </a:prstGeom>
        </p:spPr>
        <p:txBody>
          <a:bodyPr vert="eaVert"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71546"/>
            <a:ext cx="2057400" cy="5054617"/>
          </a:xfrm>
        </p:spPr>
        <p:txBody>
          <a:bodyPr vert="eaVer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71546"/>
            <a:ext cx="6019800" cy="5054617"/>
          </a:xfrm>
          <a:prstGeom prst="rect">
            <a:avLst/>
          </a:prstGeom>
        </p:spPr>
        <p:txBody>
          <a:bodyPr vert="eaVert"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pro obsah 2"/>
          <p:cNvSpPr>
            <a:spLocks noGrp="1"/>
          </p:cNvSpPr>
          <p:nvPr>
            <p:ph sz="half" idx="1"/>
          </p:nvPr>
        </p:nvSpPr>
        <p:spPr>
          <a:xfrm>
            <a:off x="428596" y="1974871"/>
            <a:ext cx="8286808" cy="42402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chemeClr val="tx2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>
                <a:latin typeface="Verdana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74871"/>
            <a:ext cx="4038600" cy="3954459"/>
          </a:xfrm>
          <a:prstGeom prst="rect">
            <a:avLst/>
          </a:prstGeom>
        </p:spPr>
        <p:txBody>
          <a:bodyPr/>
          <a:lstStyle>
            <a:lvl1pPr>
              <a:defRPr lang="cs-CZ" sz="2400" dirty="0" smtClean="0">
                <a:solidFill>
                  <a:srgbClr val="0070C0"/>
                </a:solidFill>
                <a:latin typeface="Verdana" pitchFamily="34" charset="0"/>
                <a:ea typeface="+mn-ea"/>
                <a:cs typeface="+mn-cs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ástupný symbol pro obsah 3"/>
          <p:cNvSpPr>
            <a:spLocks noGrp="1"/>
          </p:cNvSpPr>
          <p:nvPr>
            <p:ph sz="half" idx="11"/>
          </p:nvPr>
        </p:nvSpPr>
        <p:spPr>
          <a:xfrm>
            <a:off x="428596" y="1974871"/>
            <a:ext cx="4038600" cy="3954459"/>
          </a:xfrm>
          <a:prstGeom prst="rect">
            <a:avLst/>
          </a:prstGeom>
        </p:spPr>
        <p:txBody>
          <a:bodyPr/>
          <a:lstStyle>
            <a:lvl1pPr>
              <a:defRPr lang="cs-CZ" sz="2400" dirty="0" smtClean="0">
                <a:solidFill>
                  <a:srgbClr val="0070C0"/>
                </a:solidFill>
                <a:latin typeface="Verdana" pitchFamily="34" charset="0"/>
                <a:ea typeface="+mn-ea"/>
                <a:cs typeface="+mn-cs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07485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049612"/>
            <a:ext cx="4040188" cy="295115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10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obsah 3"/>
          <p:cNvSpPr>
            <a:spLocks noGrp="1"/>
          </p:cNvSpPr>
          <p:nvPr>
            <p:ph sz="half" idx="11"/>
          </p:nvPr>
        </p:nvSpPr>
        <p:spPr>
          <a:xfrm>
            <a:off x="4643438" y="3049612"/>
            <a:ext cx="4040188" cy="295115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6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5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3008313" cy="1000132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142984"/>
            <a:ext cx="5111750" cy="498317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14554"/>
            <a:ext cx="3008313" cy="3929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1">
                <a:latin typeface="Verdana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857231"/>
            <a:ext cx="5486400" cy="3714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00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 txBox="1">
            <a:spLocks/>
          </p:cNvSpPr>
          <p:nvPr/>
        </p:nvSpPr>
        <p:spPr>
          <a:xfrm>
            <a:off x="6553200" y="642143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F5464F-CEEF-42A0-A8D2-3A8BB5495204}" type="slidenum">
              <a:rPr kumimoji="0" lang="cs-CZ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Zástupný symbol pro zápatí 15"/>
          <p:cNvSpPr txBox="1">
            <a:spLocks/>
          </p:cNvSpPr>
          <p:nvPr/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www.hradeckralove.org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cs-CZ" sz="2800" b="1" dirty="0" smtClean="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jiri.kotala@mmhk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élník 17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2736304"/>
          </a:xfrm>
        </p:spPr>
        <p:txBody>
          <a:bodyPr/>
          <a:lstStyle/>
          <a:p>
            <a:r>
              <a:rPr lang="cs-CZ" dirty="0"/>
              <a:t>Role sociální práce ve vztahu k výkonu veřejného </a:t>
            </a:r>
            <a:r>
              <a:rPr lang="cs-CZ" dirty="0" smtClean="0"/>
              <a:t>opatrovnictví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Hradec Králové</a:t>
            </a:r>
            <a:br>
              <a:rPr lang="cs-CZ" sz="2000" dirty="0" smtClean="0"/>
            </a:br>
            <a:r>
              <a:rPr lang="cs-CZ" sz="2000" dirty="0" smtClean="0"/>
              <a:t>1. 2. 2018</a:t>
            </a:r>
            <a:r>
              <a:rPr lang="cs-CZ" dirty="0"/>
              <a:t/>
            </a:r>
            <a:br>
              <a:rPr lang="cs-CZ" dirty="0"/>
            </a:br>
            <a:endParaRPr lang="cs-CZ" sz="2400" dirty="0" smtClean="0">
              <a:solidFill>
                <a:srgbClr val="0070C0"/>
              </a:solidFill>
            </a:endParaRPr>
          </a:p>
        </p:txBody>
      </p:sp>
      <p:sp>
        <p:nvSpPr>
          <p:cNvPr id="2052" name="Podnadpis 2"/>
          <p:cNvSpPr>
            <a:spLocks noGrp="1"/>
          </p:cNvSpPr>
          <p:nvPr>
            <p:ph type="subTitle" idx="1"/>
          </p:nvPr>
        </p:nvSpPr>
        <p:spPr>
          <a:xfrm>
            <a:off x="1318419" y="5068245"/>
            <a:ext cx="6400800" cy="714375"/>
          </a:xfrm>
        </p:spPr>
        <p:txBody>
          <a:bodyPr/>
          <a:lstStyle/>
          <a:p>
            <a:r>
              <a:rPr lang="cs-CZ" sz="1400" dirty="0"/>
              <a:t>Workshop je pořádán v rámci projektu Systémová podpora sociální práce v obcích reg. č. CZ.03.2.63/0.0/0.0/15_017/0003527, financovaného z prostředků Evropského sociálního fondu prostřednictvím Operačního programu Zaměstnanost a státního rozpočtu České republiky</a:t>
            </a:r>
            <a:endParaRPr lang="cs-CZ" sz="1400" dirty="0" smtClean="0"/>
          </a:p>
        </p:txBody>
      </p:sp>
      <p:cxnSp>
        <p:nvCxnSpPr>
          <p:cNvPr id="8" name="Přímá spojovací čára 7"/>
          <p:cNvCxnSpPr>
            <a:endCxn id="1027" idx="1"/>
          </p:cNvCxnSpPr>
          <p:nvPr/>
        </p:nvCxnSpPr>
        <p:spPr>
          <a:xfrm rot="10800000">
            <a:off x="3214688" y="27416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rot="5400000" flipH="1" flipV="1">
            <a:off x="3214688" y="25717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816" y="460136"/>
            <a:ext cx="4323099" cy="880632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první dochovaná písemná zmínka z roku 1225</a:t>
            </a:r>
          </a:p>
          <a:p>
            <a:r>
              <a:rPr lang="cs-CZ" dirty="0" smtClean="0"/>
              <a:t>Ke konci roku 2016 mělo město 92 929 obyvatel, z toho 44 582 mužů a 48 347 žen</a:t>
            </a:r>
          </a:p>
          <a:p>
            <a:r>
              <a:rPr lang="cs-CZ" dirty="0" smtClean="0"/>
              <a:t>Dotace na sociální služby a navazující aktivity město poskytuje ve výši 35 mil. Kč ročně</a:t>
            </a:r>
          </a:p>
          <a:p>
            <a:r>
              <a:rPr lang="cs-CZ" dirty="0" smtClean="0"/>
              <a:t>Ve městě působí 33 organizací, které zajišťují realizaci 50 sociálních služeb, 26 navazujících projektů, 4 akreditované dobrovolnické programy, 2 probační programy </a:t>
            </a:r>
            <a:r>
              <a:rPr lang="cs-CZ" sz="2000" dirty="0" smtClean="0"/>
              <a:t>(kde město poskytuje dotace)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Hradec Králové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484784"/>
            <a:ext cx="8286808" cy="4730299"/>
          </a:xfrm>
        </p:spPr>
        <p:txBody>
          <a:bodyPr/>
          <a:lstStyle/>
          <a:p>
            <a:pPr>
              <a:buNone/>
            </a:pPr>
            <a:r>
              <a:rPr lang="cs-CZ" sz="2100" dirty="0" smtClean="0"/>
              <a:t>2013 a 2014 – čtyři sociální pracovníci, kumulované funkce s opatrovnictvím a dalšími zajišťovanými činnostmi</a:t>
            </a:r>
          </a:p>
          <a:p>
            <a:pPr>
              <a:buNone/>
            </a:pPr>
            <a:r>
              <a:rPr lang="cs-CZ" sz="2100" dirty="0" smtClean="0"/>
              <a:t>2015 – pět sociálních pracovníků, kumulované funkce, zpracování Standardů kvality sociální práce oddělení</a:t>
            </a:r>
          </a:p>
          <a:p>
            <a:pPr>
              <a:buNone/>
            </a:pPr>
            <a:r>
              <a:rPr lang="cs-CZ" sz="2100" dirty="0" smtClean="0"/>
              <a:t>		</a:t>
            </a:r>
            <a:r>
              <a:rPr lang="cs-CZ" sz="2100" dirty="0"/>
              <a:t>- první dotace na </a:t>
            </a:r>
            <a:r>
              <a:rPr lang="cs-CZ" sz="2100" dirty="0" smtClean="0"/>
              <a:t>sociální práci, monitoring agend</a:t>
            </a:r>
          </a:p>
          <a:p>
            <a:pPr>
              <a:buNone/>
            </a:pPr>
            <a:r>
              <a:rPr lang="cs-CZ" sz="2100" dirty="0" smtClean="0"/>
              <a:t>2016 – </a:t>
            </a:r>
            <a:r>
              <a:rPr lang="cs-CZ" sz="2100" dirty="0"/>
              <a:t>ukončení kumulací funkcí u pěti sociálních pracovníků, u dvou funkce </a:t>
            </a:r>
            <a:r>
              <a:rPr lang="cs-CZ" sz="2100" dirty="0" smtClean="0"/>
              <a:t>kumulované, souvisí s rozšíření veřejného opatrovnictví na 2 samostatné úvazky bez kumulací</a:t>
            </a:r>
          </a:p>
          <a:p>
            <a:pPr>
              <a:buNone/>
            </a:pPr>
            <a:r>
              <a:rPr lang="cs-CZ" sz="2100" dirty="0" smtClean="0"/>
              <a:t>2017 – rozšíření týmu sociálních pracovníků o dva úvazky (projekt ESF)</a:t>
            </a:r>
          </a:p>
          <a:p>
            <a:pPr>
              <a:buNone/>
            </a:pPr>
            <a:r>
              <a:rPr lang="cs-CZ" sz="2100" dirty="0" smtClean="0"/>
              <a:t>2018 – 9 sociálních pracovníků na 7,5 </a:t>
            </a:r>
            <a:r>
              <a:rPr lang="cs-CZ" sz="2100" dirty="0" err="1" smtClean="0"/>
              <a:t>prac</a:t>
            </a:r>
            <a:r>
              <a:rPr lang="cs-CZ" sz="2100" dirty="0" smtClean="0"/>
              <a:t>. úvazku, jedna terénní pracovnice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69841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Historie sociální práce oddělení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Ubytovna Brněnská – změna pojetí, sociální bydlení</a:t>
            </a:r>
          </a:p>
          <a:p>
            <a:r>
              <a:rPr lang="cs-CZ" dirty="0" smtClean="0"/>
              <a:t>Byty zvláštního určení pro seniory a osoby se zdravotním postižením – změna pojetí, sociální bydlení</a:t>
            </a:r>
          </a:p>
          <a:p>
            <a:r>
              <a:rPr lang="cs-CZ" dirty="0" smtClean="0"/>
              <a:t>Podpůrný projekt KHK, projekt rozvoje KP, rozvoj depistáže, případové konference, supervize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Organizační limity zaměstnavatele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914436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Rozvoj sociální práce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77952" y="1628800"/>
            <a:ext cx="8286808" cy="4680519"/>
          </a:xfrm>
        </p:spPr>
        <p:txBody>
          <a:bodyPr/>
          <a:lstStyle/>
          <a:p>
            <a:r>
              <a:rPr lang="cs-CZ" sz="2200" dirty="0" smtClean="0"/>
              <a:t>V roce 2013 bylo 22 osob v opatrovnictví</a:t>
            </a:r>
          </a:p>
          <a:p>
            <a:r>
              <a:rPr lang="cs-CZ" sz="2200" dirty="0" smtClean="0"/>
              <a:t>V roce 2017 je 33 </a:t>
            </a:r>
            <a:r>
              <a:rPr lang="cs-CZ" sz="2200" dirty="0"/>
              <a:t>osob v </a:t>
            </a:r>
            <a:r>
              <a:rPr lang="cs-CZ" sz="2200" dirty="0" smtClean="0"/>
              <a:t>opatrovnictví</a:t>
            </a:r>
          </a:p>
          <a:p>
            <a:pPr marL="0" indent="0">
              <a:buNone/>
            </a:pPr>
            <a:r>
              <a:rPr lang="cs-CZ" sz="2200" u="sng" dirty="0" smtClean="0"/>
              <a:t>Z toho</a:t>
            </a:r>
            <a:endParaRPr lang="cs-CZ" sz="2200" u="sng" dirty="0"/>
          </a:p>
          <a:p>
            <a:pPr lvl="1"/>
            <a:r>
              <a:rPr lang="cs-CZ" sz="2200" dirty="0" smtClean="0"/>
              <a:t>9 s malým omezením</a:t>
            </a:r>
          </a:p>
          <a:p>
            <a:pPr lvl="1"/>
            <a:r>
              <a:rPr lang="cs-CZ" sz="2200" dirty="0" smtClean="0"/>
              <a:t>24 s rozsáhlým omezením</a:t>
            </a:r>
          </a:p>
          <a:p>
            <a:pPr lvl="1"/>
            <a:r>
              <a:rPr lang="cs-CZ" sz="2200" dirty="0">
                <a:solidFill>
                  <a:srgbClr val="0070C0"/>
                </a:solidFill>
              </a:rPr>
              <a:t> </a:t>
            </a:r>
            <a:r>
              <a:rPr lang="cs-CZ" sz="2200" u="sng" dirty="0" smtClean="0">
                <a:solidFill>
                  <a:srgbClr val="0070C0"/>
                </a:solidFill>
              </a:rPr>
              <a:t>u 6 lze aplikovat model spolupráce se sociálním pracovníkem</a:t>
            </a:r>
          </a:p>
          <a:p>
            <a:r>
              <a:rPr lang="cs-CZ" sz="2200" dirty="0" smtClean="0"/>
              <a:t>6 dalších osob </a:t>
            </a:r>
            <a:r>
              <a:rPr lang="cs-CZ" sz="2200" dirty="0"/>
              <a:t>ve fázi soudního </a:t>
            </a:r>
            <a:r>
              <a:rPr lang="cs-CZ" sz="2200" dirty="0" smtClean="0"/>
              <a:t>řízení</a:t>
            </a:r>
          </a:p>
          <a:p>
            <a:r>
              <a:rPr lang="cs-CZ" sz="2200" dirty="0" smtClean="0"/>
              <a:t>4 případy SP vedoucí k VO</a:t>
            </a:r>
            <a:endParaRPr lang="cs-CZ" sz="2200" dirty="0"/>
          </a:p>
          <a:p>
            <a:r>
              <a:rPr lang="cs-CZ" sz="2200" dirty="0" smtClean="0"/>
              <a:t>Spolupráce se soudem na velmi dobré úrovni</a:t>
            </a:r>
          </a:p>
          <a:p>
            <a:r>
              <a:rPr lang="cs-CZ" sz="2200" dirty="0" smtClean="0"/>
              <a:t>Výroky o rozsahu omezení srozumitelné</a:t>
            </a:r>
            <a:endParaRPr lang="cs-CZ" sz="22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770420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Rozvoj </a:t>
            </a:r>
            <a:r>
              <a:rPr lang="cs-CZ" dirty="0" smtClean="0">
                <a:solidFill>
                  <a:srgbClr val="FF0000"/>
                </a:solidFill>
              </a:rPr>
              <a:t>opatrovnictví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00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0" y="1484784"/>
            <a:ext cx="8686800" cy="4730299"/>
          </a:xfrm>
        </p:spPr>
        <p:txBody>
          <a:bodyPr/>
          <a:lstStyle/>
          <a:p>
            <a:pPr lvl="1" algn="ctr">
              <a:buNone/>
            </a:pPr>
            <a:r>
              <a:rPr lang="cs-CZ" sz="2200" dirty="0" smtClean="0">
                <a:solidFill>
                  <a:srgbClr val="00B050"/>
                </a:solidFill>
              </a:rPr>
              <a:t>SP - ztráta </a:t>
            </a:r>
            <a:r>
              <a:rPr lang="cs-CZ" sz="2200" u="sng" dirty="0" smtClean="0">
                <a:solidFill>
                  <a:srgbClr val="00B050"/>
                </a:solidFill>
              </a:rPr>
              <a:t>schopností řešit </a:t>
            </a:r>
            <a:r>
              <a:rPr lang="cs-CZ" sz="2200" dirty="0" smtClean="0">
                <a:solidFill>
                  <a:srgbClr val="00B050"/>
                </a:solidFill>
              </a:rPr>
              <a:t>vzniklou </a:t>
            </a:r>
            <a:r>
              <a:rPr lang="cs-CZ" sz="2200" dirty="0">
                <a:solidFill>
                  <a:srgbClr val="00B050"/>
                </a:solidFill>
              </a:rPr>
              <a:t>situaci a ohrožení sociálním </a:t>
            </a:r>
            <a:r>
              <a:rPr lang="cs-CZ" sz="2200" dirty="0" smtClean="0">
                <a:solidFill>
                  <a:srgbClr val="00B050"/>
                </a:solidFill>
              </a:rPr>
              <a:t>vyloučením, </a:t>
            </a:r>
            <a:r>
              <a:rPr lang="cs-CZ" sz="2200" u="sng" dirty="0" smtClean="0">
                <a:solidFill>
                  <a:srgbClr val="00B050"/>
                </a:solidFill>
              </a:rPr>
              <a:t>může samostatně právně jednat</a:t>
            </a:r>
            <a:endParaRPr lang="cs-CZ" sz="2200" u="sng" dirty="0">
              <a:solidFill>
                <a:srgbClr val="00B050"/>
              </a:solidFill>
            </a:endParaRPr>
          </a:p>
          <a:p>
            <a:pPr lvl="1" algn="ctr">
              <a:buNone/>
            </a:pPr>
            <a:r>
              <a:rPr lang="cs-CZ" sz="2200" dirty="0" smtClean="0">
                <a:solidFill>
                  <a:srgbClr val="0070C0"/>
                </a:solidFill>
              </a:rPr>
              <a:t>pomoc </a:t>
            </a:r>
            <a:r>
              <a:rPr lang="cs-CZ" sz="2200" dirty="0">
                <a:solidFill>
                  <a:srgbClr val="0070C0"/>
                </a:solidFill>
              </a:rPr>
              <a:t>a </a:t>
            </a:r>
            <a:r>
              <a:rPr lang="cs-CZ" sz="2200" dirty="0" smtClean="0">
                <a:solidFill>
                  <a:srgbClr val="0070C0"/>
                </a:solidFill>
              </a:rPr>
              <a:t>podpora </a:t>
            </a:r>
            <a:r>
              <a:rPr lang="cs-CZ" sz="2200" dirty="0">
                <a:solidFill>
                  <a:srgbClr val="0070C0"/>
                </a:solidFill>
              </a:rPr>
              <a:t>osobám za účelem sociálního začlenění nebo prevence sociálního </a:t>
            </a:r>
            <a:r>
              <a:rPr lang="cs-CZ" sz="2200" dirty="0" smtClean="0">
                <a:solidFill>
                  <a:srgbClr val="0070C0"/>
                </a:solidFill>
              </a:rPr>
              <a:t>vyloučení, bez možnosti právně jednat </a:t>
            </a:r>
            <a:r>
              <a:rPr lang="cs-CZ" dirty="0" smtClean="0">
                <a:solidFill>
                  <a:srgbClr val="0070C0"/>
                </a:solidFill>
              </a:rPr>
              <a:t>(viz však § 92 písm. a) z. č. 108/2006 Sb.)</a:t>
            </a:r>
            <a:endParaRPr lang="cs-CZ" dirty="0">
              <a:solidFill>
                <a:srgbClr val="0070C0"/>
              </a:solidFill>
            </a:endParaRPr>
          </a:p>
          <a:p>
            <a:pPr lvl="1" algn="ctr">
              <a:buNone/>
            </a:pPr>
            <a:r>
              <a:rPr lang="cs-CZ" sz="2200" dirty="0" smtClean="0">
                <a:solidFill>
                  <a:srgbClr val="00B050"/>
                </a:solidFill>
              </a:rPr>
              <a:t>VO - člověk </a:t>
            </a:r>
            <a:r>
              <a:rPr lang="cs-CZ" sz="2200" dirty="0">
                <a:solidFill>
                  <a:srgbClr val="00B050"/>
                </a:solidFill>
              </a:rPr>
              <a:t>není schopen </a:t>
            </a:r>
            <a:r>
              <a:rPr lang="cs-CZ" sz="2200" u="sng" dirty="0">
                <a:solidFill>
                  <a:srgbClr val="00B050"/>
                </a:solidFill>
              </a:rPr>
              <a:t>právně jednat </a:t>
            </a:r>
            <a:r>
              <a:rPr lang="cs-CZ" sz="2200" dirty="0" smtClean="0">
                <a:solidFill>
                  <a:srgbClr val="00B050"/>
                </a:solidFill>
              </a:rPr>
              <a:t>v důsledku duševní nemoci a </a:t>
            </a:r>
            <a:r>
              <a:rPr lang="cs-CZ" sz="2200" dirty="0">
                <a:solidFill>
                  <a:srgbClr val="00B050"/>
                </a:solidFill>
              </a:rPr>
              <a:t>hrozí mu </a:t>
            </a:r>
            <a:r>
              <a:rPr lang="cs-CZ" sz="2200" u="sng" dirty="0">
                <a:solidFill>
                  <a:srgbClr val="00B050"/>
                </a:solidFill>
              </a:rPr>
              <a:t>závažná újma</a:t>
            </a:r>
          </a:p>
          <a:p>
            <a:pPr lvl="1" algn="ctr">
              <a:buNone/>
            </a:pPr>
            <a:r>
              <a:rPr lang="cs-CZ" sz="2200" dirty="0">
                <a:solidFill>
                  <a:srgbClr val="0070C0"/>
                </a:solidFill>
              </a:rPr>
              <a:t>opatrovník jedná v rozsahu, kde již nemá </a:t>
            </a:r>
            <a:r>
              <a:rPr lang="cs-CZ" sz="2200" dirty="0" smtClean="0">
                <a:solidFill>
                  <a:srgbClr val="0070C0"/>
                </a:solidFill>
              </a:rPr>
              <a:t>dle soudu způsobilost právně jednat </a:t>
            </a:r>
            <a:r>
              <a:rPr lang="cs-CZ" sz="2200" dirty="0" err="1" smtClean="0">
                <a:solidFill>
                  <a:srgbClr val="0070C0"/>
                </a:solidFill>
              </a:rPr>
              <a:t>opatrovanec</a:t>
            </a:r>
            <a:r>
              <a:rPr lang="cs-CZ" sz="2200" dirty="0" smtClean="0">
                <a:solidFill>
                  <a:srgbClr val="0070C0"/>
                </a:solidFill>
              </a:rPr>
              <a:t> a má za to zodpovědnost; má/nemá povinnost pomoci mu pokud nemá schopnosti řešit? </a:t>
            </a:r>
            <a:r>
              <a:rPr lang="cs-CZ" dirty="0" smtClean="0">
                <a:solidFill>
                  <a:srgbClr val="0070C0"/>
                </a:solidFill>
              </a:rPr>
              <a:t>(viz z. č. 89/2012 Sb. občanský zákoník – udržovat pravidelné spojení, projevovat skutečný zájem…, nebo Met. doporučení MV ČR 2016 - sociální záležitosti…)</a:t>
            </a:r>
            <a:endParaRPr lang="cs-CZ" dirty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77042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Komparace právního zakotvení SP a VO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3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484784"/>
            <a:ext cx="8286808" cy="4730298"/>
          </a:xfrm>
        </p:spPr>
        <p:txBody>
          <a:bodyPr/>
          <a:lstStyle/>
          <a:p>
            <a:r>
              <a:rPr lang="cs-CZ" sz="2300" dirty="0" smtClean="0"/>
              <a:t>VO zajišťuje činnosti v souladu s rozhodnutím soudu – v některých případech je v malém rozsahu fakticky vykonávána i činnost SP </a:t>
            </a:r>
            <a:r>
              <a:rPr lang="cs-CZ" sz="2100" dirty="0" smtClean="0"/>
              <a:t>(vhodnost jednoho pracovníka, okamžitá provázanost s právním úkonem….)</a:t>
            </a:r>
          </a:p>
          <a:p>
            <a:r>
              <a:rPr lang="cs-CZ" dirty="0" smtClean="0"/>
              <a:t>SP zajišťuje činnosti týkající se pomoci a podpory při řešení nepříznivé sociální situace </a:t>
            </a:r>
            <a:r>
              <a:rPr lang="cs-CZ" sz="2100" dirty="0" smtClean="0"/>
              <a:t>(zejména při složitějších nepříznivých sociálních situacích, při organizování případových konferencí apod.)</a:t>
            </a:r>
          </a:p>
          <a:p>
            <a:r>
              <a:rPr lang="cs-CZ" sz="2300" dirty="0" smtClean="0"/>
              <a:t>Organizačně lze udržet obě odbornosti samostatně</a:t>
            </a:r>
            <a:endParaRPr lang="cs-CZ" sz="2300" dirty="0"/>
          </a:p>
          <a:p>
            <a:r>
              <a:rPr lang="cs-CZ" sz="2300" dirty="0" smtClean="0"/>
              <a:t>K diskuzi - Sociální pracovník se specializací na výkon opatrovnictví? </a:t>
            </a:r>
            <a:r>
              <a:rPr lang="cs-CZ" sz="2100" dirty="0" smtClean="0"/>
              <a:t>(ZOZ, příspěvek státu na výkon VO)</a:t>
            </a:r>
            <a:endParaRPr lang="cs-CZ" sz="21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77042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Hranice SP a VO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1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28596" y="1412776"/>
            <a:ext cx="8286808" cy="4464496"/>
          </a:xfrm>
        </p:spPr>
        <p:txBody>
          <a:bodyPr/>
          <a:lstStyle/>
          <a:p>
            <a:r>
              <a:rPr lang="cs-CZ" sz="2400" dirty="0" smtClean="0"/>
              <a:t>Magistrát města Hradec Králové</a:t>
            </a:r>
            <a:br>
              <a:rPr lang="cs-CZ" sz="2400" dirty="0" smtClean="0"/>
            </a:br>
            <a:r>
              <a:rPr lang="cs-CZ" sz="2400" dirty="0" smtClean="0"/>
              <a:t>odbor sociálních věcí a zdravotnictví</a:t>
            </a:r>
            <a:br>
              <a:rPr lang="cs-CZ" sz="2400" dirty="0" smtClean="0"/>
            </a:br>
            <a:r>
              <a:rPr lang="cs-CZ" sz="2400" dirty="0" smtClean="0"/>
              <a:t>oddělení koncepcí a sociální péče</a:t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b="0" dirty="0" smtClean="0"/>
              <a:t>Mgr. Jiří Kotala</a:t>
            </a:r>
            <a:br>
              <a:rPr lang="cs-CZ" sz="2400" b="0" dirty="0" smtClean="0"/>
            </a:br>
            <a:r>
              <a:rPr lang="cs-CZ" sz="2400" b="0" dirty="0" smtClean="0"/>
              <a:t>Mgr. Bc. Jindra Pavlišová</a:t>
            </a:r>
            <a:br>
              <a:rPr lang="cs-CZ" sz="2400" b="0" dirty="0" smtClean="0"/>
            </a:br>
            <a:r>
              <a:rPr lang="cs-CZ" sz="2400" b="0" dirty="0" smtClean="0"/>
              <a:t>Mgr. Simona Abrahámová, DiS.</a:t>
            </a:r>
            <a:br>
              <a:rPr lang="cs-CZ" sz="2400" b="0" dirty="0" smtClean="0"/>
            </a:br>
            <a:r>
              <a:rPr lang="cs-CZ" sz="2400" b="0" dirty="0"/>
              <a:t/>
            </a:r>
            <a:br>
              <a:rPr lang="cs-CZ" sz="2400" b="0" dirty="0"/>
            </a:br>
            <a:r>
              <a:rPr lang="cs-CZ" sz="2400" b="0" dirty="0" smtClean="0"/>
              <a:t/>
            </a:r>
            <a:br>
              <a:rPr lang="cs-CZ" sz="2400" b="0" dirty="0" smtClean="0"/>
            </a:br>
            <a:r>
              <a:rPr lang="cs-CZ" sz="2000" b="0" dirty="0" smtClean="0">
                <a:hlinkClick r:id="rId2"/>
              </a:rPr>
              <a:t>jiri.kotala@mmhk.cz</a:t>
            </a:r>
            <a:r>
              <a:rPr lang="cs-CZ" sz="2000" b="0" dirty="0" smtClean="0"/>
              <a:t/>
            </a:r>
            <a:br>
              <a:rPr lang="cs-CZ" sz="2000" b="0" dirty="0" smtClean="0"/>
            </a:br>
            <a:r>
              <a:rPr lang="cs-CZ" sz="2000" b="0" dirty="0" smtClean="0"/>
              <a:t>495707322</a:t>
            </a:r>
            <a:endParaRPr lang="cs-CZ" sz="2000" b="0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4365103"/>
            <a:ext cx="8286808" cy="1849979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846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nioři prezentace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BB10A8D5F604F4E80176D71504B02A2" ma:contentTypeVersion="1" ma:contentTypeDescription="Vytvoří nový dokument" ma:contentTypeScope="" ma:versionID="2fb5741d76592c8c6f7216c98ac84f00">
  <xsd:schema xmlns:xsd="http://www.w3.org/2001/XMLSchema" xmlns:xs="http://www.w3.org/2001/XMLSchema" xmlns:p="http://schemas.microsoft.com/office/2006/metadata/properties" xmlns:ns2="9404f7dc-a9ab-409d-895d-b766ab863d3b" targetNamespace="http://schemas.microsoft.com/office/2006/metadata/properties" ma:root="true" ma:fieldsID="7d4cdc1568cb0c1e32b8c8688c8852ac" ns2:_="">
    <xsd:import namespace="9404f7dc-a9ab-409d-895d-b766ab863d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04f7dc-a9ab-409d-895d-b766ab863d3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_dlc_DocIdUrl xmlns="9404f7dc-a9ab-409d-895d-b766ab863d3b">
      <Url>https://intranet.mmhk.cz/odbory/kp/lm/_layouts/DocIdRedir.aspx?ID=DN6A7ZFDTPKM-25-334</Url>
      <Description>DN6A7ZFDTPKM-25-334</Description>
    </_dlc_DocIdUrl>
    <_dlc_DocId xmlns="9404f7dc-a9ab-409d-895d-b766ab863d3b">DN6A7ZFDTPKM-25-334</_dlc_DocId>
  </documentManagement>
</p:properties>
</file>

<file path=customXml/itemProps1.xml><?xml version="1.0" encoding="utf-8"?>
<ds:datastoreItem xmlns:ds="http://schemas.openxmlformats.org/officeDocument/2006/customXml" ds:itemID="{BFF9A823-E6C9-4E92-B6FB-093A211D3E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04f7dc-a9ab-409d-895d-b766ab863d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86D8E1-850D-4466-8035-69258DF106B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C0897B0-2A1D-4D22-AC41-B74392D3513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7DA4550-3F9A-4742-A839-79F1B1716298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9404f7dc-a9ab-409d-895d-b766ab863d3b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1459</TotalTime>
  <Words>417</Words>
  <Application>Microsoft Office PowerPoint</Application>
  <PresentationFormat>Předvádění na obrazovce (4:3)</PresentationFormat>
  <Paragraphs>44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senioři prezentace</vt:lpstr>
      <vt:lpstr>Role sociální práce ve vztahu k výkonu veřejného opatrovnictví  Hradec Králové 1. 2. 2018 </vt:lpstr>
      <vt:lpstr>Hradec Králové</vt:lpstr>
      <vt:lpstr>Historie sociální práce oddělení</vt:lpstr>
      <vt:lpstr>Rozvoj sociální práce </vt:lpstr>
      <vt:lpstr>Rozvoj opatrovnictví </vt:lpstr>
      <vt:lpstr>Komparace právního zakotvení SP a VO</vt:lpstr>
      <vt:lpstr>Hranice SP a VO</vt:lpstr>
      <vt:lpstr>Magistrát města Hradec Králové odbor sociálních věcí a zdravotnictví oddělení koncepcí a sociální péče  Mgr. Jiří Kotala Mgr. Bc. Jindra Pavlišová Mgr. Simona Abrahámová, DiS.   jiri.kotala@mmhk.cz 495707322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A OCHRANA SENIORŮ V HRADCI KRÁLOVÉ</dc:title>
  <dc:creator>kotala</dc:creator>
  <cp:lastModifiedBy>Vomočilová Zuzana Bc. (MPSV)</cp:lastModifiedBy>
  <cp:revision>116</cp:revision>
  <cp:lastPrinted>2018-01-08T08:55:14Z</cp:lastPrinted>
  <dcterms:created xsi:type="dcterms:W3CDTF">2014-09-16T17:02:26Z</dcterms:created>
  <dcterms:modified xsi:type="dcterms:W3CDTF">2018-01-30T11:48:40Z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0x0101002BB10A8D5F604F4E80176D71504B02A2</vt:lpwstr>
  </property>
  <property fmtid="{D5CDD505-2E9C-101B-9397-08002B2CF9AE}" pid="3" name="_dlc_DocIdItemGuid">
    <vt:lpwstr>fb5eebf5-4d2b-4393-94d4-bb43dc875c29</vt:lpwstr>
  </property>
</Properties>
</file>