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4"/>
  </p:sldMasterIdLst>
  <p:notesMasterIdLst>
    <p:notesMasterId r:id="rId26"/>
  </p:notesMasterIdLst>
  <p:sldIdLst>
    <p:sldId id="256" r:id="rId5"/>
    <p:sldId id="320" r:id="rId6"/>
    <p:sldId id="319" r:id="rId7"/>
    <p:sldId id="300" r:id="rId8"/>
    <p:sldId id="301" r:id="rId9"/>
    <p:sldId id="302" r:id="rId10"/>
    <p:sldId id="303" r:id="rId11"/>
    <p:sldId id="304" r:id="rId12"/>
    <p:sldId id="305" r:id="rId13"/>
    <p:sldId id="306" r:id="rId14"/>
    <p:sldId id="307" r:id="rId15"/>
    <p:sldId id="322" r:id="rId16"/>
    <p:sldId id="308" r:id="rId17"/>
    <p:sldId id="315" r:id="rId18"/>
    <p:sldId id="310" r:id="rId19"/>
    <p:sldId id="311" r:id="rId20"/>
    <p:sldId id="323" r:id="rId21"/>
    <p:sldId id="317" r:id="rId22"/>
    <p:sldId id="313" r:id="rId23"/>
    <p:sldId id="314" r:id="rId24"/>
    <p:sldId id="321" r:id="rId25"/>
  </p:sldIdLst>
  <p:sldSz cx="9144000" cy="5143500" type="screen16x9"/>
  <p:notesSz cx="9947275" cy="6858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Lorman" initials="JL" lastIdx="1" clrIdx="0">
    <p:extLst>
      <p:ext uri="{19B8F6BF-5375-455C-9EA6-DF929625EA0E}">
        <p15:presenceInfo xmlns:p15="http://schemas.microsoft.com/office/powerpoint/2012/main" userId="S::jan.lorman@zivot90.cz::35fe54c3-d9d6-4fc1-b4dd-d7ad891edc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1B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E69300-89A7-4098-98D8-47D7C56A2476}" v="17" dt="2019-09-27T12:28:15.8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20" autoAdjust="0"/>
  </p:normalViewPr>
  <p:slideViewPr>
    <p:cSldViewPr snapToGrid="0">
      <p:cViewPr varScale="1">
        <p:scale>
          <a:sx n="85" d="100"/>
          <a:sy n="85" d="100"/>
        </p:scale>
        <p:origin x="893" y="62"/>
      </p:cViewPr>
      <p:guideLst>
        <p:guide orient="horz" pos="1620"/>
        <p:guide pos="2880"/>
      </p:guideLst>
    </p:cSldViewPr>
  </p:slideViewPr>
  <p:notesTextViewPr>
    <p:cViewPr>
      <p:scale>
        <a:sx n="1" d="1"/>
        <a:sy n="1" d="1"/>
      </p:scale>
      <p:origin x="0" y="0"/>
    </p:cViewPr>
  </p:notesTextViewPr>
  <p:sorterViewPr>
    <p:cViewPr>
      <p:scale>
        <a:sx n="100" d="100"/>
        <a:sy n="100" d="100"/>
      </p:scale>
      <p:origin x="0" y="-20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Lorman" userId="35fe54c3-d9d6-4fc1-b4dd-d7ad891edca9" providerId="ADAL" clId="{58E69300-89A7-4098-98D8-47D7C56A2476}"/>
    <pc:docChg chg="custSel delSld modSld sldOrd">
      <pc:chgData name="Jan Lorman" userId="35fe54c3-d9d6-4fc1-b4dd-d7ad891edca9" providerId="ADAL" clId="{58E69300-89A7-4098-98D8-47D7C56A2476}" dt="2019-09-30T06:49:45.890" v="187" actId="1076"/>
      <pc:docMkLst>
        <pc:docMk/>
      </pc:docMkLst>
      <pc:sldChg chg="addSp modSp">
        <pc:chgData name="Jan Lorman" userId="35fe54c3-d9d6-4fc1-b4dd-d7ad891edca9" providerId="ADAL" clId="{58E69300-89A7-4098-98D8-47D7C56A2476}" dt="2019-09-27T11:01:48.161" v="31" actId="14100"/>
        <pc:sldMkLst>
          <pc:docMk/>
          <pc:sldMk cId="0" sldId="256"/>
        </pc:sldMkLst>
        <pc:picChg chg="add mod">
          <ac:chgData name="Jan Lorman" userId="35fe54c3-d9d6-4fc1-b4dd-d7ad891edca9" providerId="ADAL" clId="{58E69300-89A7-4098-98D8-47D7C56A2476}" dt="2019-09-27T11:01:48.161" v="31" actId="14100"/>
          <ac:picMkLst>
            <pc:docMk/>
            <pc:sldMk cId="0" sldId="256"/>
            <ac:picMk id="5" creationId="{BA74F890-F9E7-43F6-B989-756CAFC79BC6}"/>
          </ac:picMkLst>
        </pc:picChg>
      </pc:sldChg>
      <pc:sldChg chg="modSp">
        <pc:chgData name="Jan Lorman" userId="35fe54c3-d9d6-4fc1-b4dd-d7ad891edca9" providerId="ADAL" clId="{58E69300-89A7-4098-98D8-47D7C56A2476}" dt="2019-09-27T10:34:43.913" v="3" actId="207"/>
        <pc:sldMkLst>
          <pc:docMk/>
          <pc:sldMk cId="88827441" sldId="301"/>
        </pc:sldMkLst>
        <pc:spChg chg="mod">
          <ac:chgData name="Jan Lorman" userId="35fe54c3-d9d6-4fc1-b4dd-d7ad891edca9" providerId="ADAL" clId="{58E69300-89A7-4098-98D8-47D7C56A2476}" dt="2019-09-27T10:34:43.913" v="3" actId="207"/>
          <ac:spMkLst>
            <pc:docMk/>
            <pc:sldMk cId="88827441" sldId="301"/>
            <ac:spMk id="7" creationId="{BC07C5DA-38CE-478C-BEC0-C034B3B076A8}"/>
          </ac:spMkLst>
        </pc:spChg>
        <pc:spChg chg="mod">
          <ac:chgData name="Jan Lorman" userId="35fe54c3-d9d6-4fc1-b4dd-d7ad891edca9" providerId="ADAL" clId="{58E69300-89A7-4098-98D8-47D7C56A2476}" dt="2019-09-27T10:34:39.396" v="2" actId="207"/>
          <ac:spMkLst>
            <pc:docMk/>
            <pc:sldMk cId="88827441" sldId="301"/>
            <ac:spMk id="8" creationId="{52CB3B1A-F0D8-4A3B-8F6E-99C5EDF0332E}"/>
          </ac:spMkLst>
        </pc:spChg>
      </pc:sldChg>
      <pc:sldChg chg="modNotesTx">
        <pc:chgData name="Jan Lorman" userId="35fe54c3-d9d6-4fc1-b4dd-d7ad891edca9" providerId="ADAL" clId="{58E69300-89A7-4098-98D8-47D7C56A2476}" dt="2019-09-27T12:46:57.378" v="164" actId="403"/>
        <pc:sldMkLst>
          <pc:docMk/>
          <pc:sldMk cId="3208258373" sldId="305"/>
        </pc:sldMkLst>
      </pc:sldChg>
      <pc:sldChg chg="modNotesTx">
        <pc:chgData name="Jan Lorman" userId="35fe54c3-d9d6-4fc1-b4dd-d7ad891edca9" providerId="ADAL" clId="{58E69300-89A7-4098-98D8-47D7C56A2476}" dt="2019-09-27T12:47:23.067" v="169" actId="403"/>
        <pc:sldMkLst>
          <pc:docMk/>
          <pc:sldMk cId="2286728565" sldId="308"/>
        </pc:sldMkLst>
      </pc:sldChg>
      <pc:sldChg chg="modSp">
        <pc:chgData name="Jan Lorman" userId="35fe54c3-d9d6-4fc1-b4dd-d7ad891edca9" providerId="ADAL" clId="{58E69300-89A7-4098-98D8-47D7C56A2476}" dt="2019-09-30T06:49:45.890" v="187" actId="1076"/>
        <pc:sldMkLst>
          <pc:docMk/>
          <pc:sldMk cId="2024081267" sldId="311"/>
        </pc:sldMkLst>
        <pc:spChg chg="mod">
          <ac:chgData name="Jan Lorman" userId="35fe54c3-d9d6-4fc1-b4dd-d7ad891edca9" providerId="ADAL" clId="{58E69300-89A7-4098-98D8-47D7C56A2476}" dt="2019-09-30T06:49:45.890" v="187" actId="1076"/>
          <ac:spMkLst>
            <pc:docMk/>
            <pc:sldMk cId="2024081267" sldId="311"/>
            <ac:spMk id="5" creationId="{0D4345B9-6FD2-49B0-82E9-A9481F84F23C}"/>
          </ac:spMkLst>
        </pc:spChg>
      </pc:sldChg>
      <pc:sldChg chg="modSp">
        <pc:chgData name="Jan Lorman" userId="35fe54c3-d9d6-4fc1-b4dd-d7ad891edca9" providerId="ADAL" clId="{58E69300-89A7-4098-98D8-47D7C56A2476}" dt="2019-09-30T06:49:24.791" v="186" actId="14100"/>
        <pc:sldMkLst>
          <pc:docMk/>
          <pc:sldMk cId="3866432295" sldId="315"/>
        </pc:sldMkLst>
        <pc:spChg chg="mod">
          <ac:chgData name="Jan Lorman" userId="35fe54c3-d9d6-4fc1-b4dd-d7ad891edca9" providerId="ADAL" clId="{58E69300-89A7-4098-98D8-47D7C56A2476}" dt="2019-09-30T06:49:24.791" v="186" actId="14100"/>
          <ac:spMkLst>
            <pc:docMk/>
            <pc:sldMk cId="3866432295" sldId="315"/>
            <ac:spMk id="2" creationId="{FAB5C849-3291-4B5C-B6B3-67C37326032C}"/>
          </ac:spMkLst>
        </pc:spChg>
        <pc:spChg chg="mod">
          <ac:chgData name="Jan Lorman" userId="35fe54c3-d9d6-4fc1-b4dd-d7ad891edca9" providerId="ADAL" clId="{58E69300-89A7-4098-98D8-47D7C56A2476}" dt="2019-09-30T06:49:13.931" v="184" actId="14100"/>
          <ac:spMkLst>
            <pc:docMk/>
            <pc:sldMk cId="3866432295" sldId="315"/>
            <ac:spMk id="5" creationId="{81097E0D-6337-4D97-8685-B90843A35716}"/>
          </ac:spMkLst>
        </pc:spChg>
      </pc:sldChg>
      <pc:sldChg chg="modNotesTx">
        <pc:chgData name="Jan Lorman" userId="35fe54c3-d9d6-4fc1-b4dd-d7ad891edca9" providerId="ADAL" clId="{58E69300-89A7-4098-98D8-47D7C56A2476}" dt="2019-09-27T12:47:48.545" v="182" actId="207"/>
        <pc:sldMkLst>
          <pc:docMk/>
          <pc:sldMk cId="784899605" sldId="317"/>
        </pc:sldMkLst>
      </pc:sldChg>
      <pc:sldChg chg="addSp delSp modSp ord delAnim modNotesTx">
        <pc:chgData name="Jan Lorman" userId="35fe54c3-d9d6-4fc1-b4dd-d7ad891edca9" providerId="ADAL" clId="{58E69300-89A7-4098-98D8-47D7C56A2476}" dt="2019-09-27T12:47:36.363" v="176" actId="404"/>
        <pc:sldMkLst>
          <pc:docMk/>
          <pc:sldMk cId="1850081013" sldId="323"/>
        </pc:sldMkLst>
        <pc:spChg chg="del">
          <ac:chgData name="Jan Lorman" userId="35fe54c3-d9d6-4fc1-b4dd-d7ad891edca9" providerId="ADAL" clId="{58E69300-89A7-4098-98D8-47D7C56A2476}" dt="2019-09-27T11:00:26.822" v="16" actId="478"/>
          <ac:spMkLst>
            <pc:docMk/>
            <pc:sldMk cId="1850081013" sldId="323"/>
            <ac:spMk id="7" creationId="{8C3B8835-41FC-4297-BAAD-289761C7C4F8}"/>
          </ac:spMkLst>
        </pc:spChg>
        <pc:spChg chg="del">
          <ac:chgData name="Jan Lorman" userId="35fe54c3-d9d6-4fc1-b4dd-d7ad891edca9" providerId="ADAL" clId="{58E69300-89A7-4098-98D8-47D7C56A2476}" dt="2019-09-27T11:00:28.744" v="17" actId="478"/>
          <ac:spMkLst>
            <pc:docMk/>
            <pc:sldMk cId="1850081013" sldId="323"/>
            <ac:spMk id="9" creationId="{4CF23AB4-E4B6-428F-A9A7-301B01AF3511}"/>
          </ac:spMkLst>
        </pc:spChg>
        <pc:graphicFrameChg chg="mod">
          <ac:chgData name="Jan Lorman" userId="35fe54c3-d9d6-4fc1-b4dd-d7ad891edca9" providerId="ADAL" clId="{58E69300-89A7-4098-98D8-47D7C56A2476}" dt="2019-09-27T11:00:59.521" v="24" actId="1076"/>
          <ac:graphicFrameMkLst>
            <pc:docMk/>
            <pc:sldMk cId="1850081013" sldId="323"/>
            <ac:graphicFrameMk id="10" creationId="{3C76C60C-211F-46AC-937F-BC84AF861EEB}"/>
          </ac:graphicFrameMkLst>
        </pc:graphicFrameChg>
        <pc:picChg chg="add del">
          <ac:chgData name="Jan Lorman" userId="35fe54c3-d9d6-4fc1-b4dd-d7ad891edca9" providerId="ADAL" clId="{58E69300-89A7-4098-98D8-47D7C56A2476}" dt="2019-09-27T11:00:18.005" v="13" actId="478"/>
          <ac:picMkLst>
            <pc:docMk/>
            <pc:sldMk cId="1850081013" sldId="323"/>
            <ac:picMk id="5" creationId="{4DBCA1DE-4E74-4E9D-9DD7-F9F571EDA6F4}"/>
          </ac:picMkLst>
        </pc:picChg>
        <pc:picChg chg="add del">
          <ac:chgData name="Jan Lorman" userId="35fe54c3-d9d6-4fc1-b4dd-d7ad891edca9" providerId="ADAL" clId="{58E69300-89A7-4098-98D8-47D7C56A2476}" dt="2019-09-27T10:57:58.463" v="7"/>
          <ac:picMkLst>
            <pc:docMk/>
            <pc:sldMk cId="1850081013" sldId="323"/>
            <ac:picMk id="6" creationId="{C28D04CF-9BB1-485D-AB6C-F6085630927C}"/>
          </ac:picMkLst>
        </pc:picChg>
        <pc:picChg chg="add del mod">
          <ac:chgData name="Jan Lorman" userId="35fe54c3-d9d6-4fc1-b4dd-d7ad891edca9" providerId="ADAL" clId="{58E69300-89A7-4098-98D8-47D7C56A2476}" dt="2019-09-27T11:01:15.866" v="25"/>
          <ac:picMkLst>
            <pc:docMk/>
            <pc:sldMk cId="1850081013" sldId="323"/>
            <ac:picMk id="8" creationId="{30941ACD-F32A-48A0-B0CA-37C897E371FA}"/>
          </ac:picMkLst>
        </pc:picChg>
        <pc:picChg chg="del">
          <ac:chgData name="Jan Lorman" userId="35fe54c3-d9d6-4fc1-b4dd-d7ad891edca9" providerId="ADAL" clId="{58E69300-89A7-4098-98D8-47D7C56A2476}" dt="2019-09-27T10:36:16.467" v="4" actId="478"/>
          <ac:picMkLst>
            <pc:docMk/>
            <pc:sldMk cId="1850081013" sldId="323"/>
            <ac:picMk id="1026" creationId="{14B3FC9B-42B6-4A14-98E9-8200B9E1D31F}"/>
          </ac:picMkLst>
        </pc:picChg>
      </pc:sldChg>
    </pc:docChg>
  </pc:docChgLst>
  <pc:docChgLst>
    <pc:chgData name="Jan Lorman" userId="35fe54c3-d9d6-4fc1-b4dd-d7ad891edca9" providerId="ADAL" clId="{20A0A1BB-2D41-477F-8322-D70561A21464}"/>
    <pc:docChg chg="undo custSel mod addSld delSld modSld sldOrd modMainMaster">
      <pc:chgData name="Jan Lorman" userId="35fe54c3-d9d6-4fc1-b4dd-d7ad891edca9" providerId="ADAL" clId="{20A0A1BB-2D41-477F-8322-D70561A21464}" dt="2019-09-26T14:47:46.512" v="2458" actId="6549"/>
      <pc:docMkLst>
        <pc:docMk/>
      </pc:docMkLst>
      <pc:sldChg chg="modSp">
        <pc:chgData name="Jan Lorman" userId="35fe54c3-d9d6-4fc1-b4dd-d7ad891edca9" providerId="ADAL" clId="{20A0A1BB-2D41-477F-8322-D70561A21464}" dt="2019-09-16T14:46:12.453" v="1202" actId="20577"/>
        <pc:sldMkLst>
          <pc:docMk/>
          <pc:sldMk cId="0" sldId="256"/>
        </pc:sldMkLst>
        <pc:spChg chg="mod">
          <ac:chgData name="Jan Lorman" userId="35fe54c3-d9d6-4fc1-b4dd-d7ad891edca9" providerId="ADAL" clId="{20A0A1BB-2D41-477F-8322-D70561A21464}" dt="2019-09-16T14:46:08.712" v="1192"/>
          <ac:spMkLst>
            <pc:docMk/>
            <pc:sldMk cId="0" sldId="256"/>
            <ac:spMk id="54" creationId="{00000000-0000-0000-0000-000000000000}"/>
          </ac:spMkLst>
        </pc:spChg>
        <pc:spChg chg="mod">
          <ac:chgData name="Jan Lorman" userId="35fe54c3-d9d6-4fc1-b4dd-d7ad891edca9" providerId="ADAL" clId="{20A0A1BB-2D41-477F-8322-D70561A21464}" dt="2019-09-16T14:46:12.453" v="1202" actId="20577"/>
          <ac:spMkLst>
            <pc:docMk/>
            <pc:sldMk cId="0" sldId="256"/>
            <ac:spMk id="55" creationId="{00000000-0000-0000-0000-000000000000}"/>
          </ac:spMkLst>
        </pc:spChg>
      </pc:sldChg>
      <pc:sldChg chg="addSp modSp add">
        <pc:chgData name="Jan Lorman" userId="35fe54c3-d9d6-4fc1-b4dd-d7ad891edca9" providerId="ADAL" clId="{20A0A1BB-2D41-477F-8322-D70561A21464}" dt="2019-09-16T15:12:55.177" v="1497" actId="404"/>
        <pc:sldMkLst>
          <pc:docMk/>
          <pc:sldMk cId="497049453" sldId="300"/>
        </pc:sldMkLst>
        <pc:spChg chg="mod">
          <ac:chgData name="Jan Lorman" userId="35fe54c3-d9d6-4fc1-b4dd-d7ad891edca9" providerId="ADAL" clId="{20A0A1BB-2D41-477F-8322-D70561A21464}" dt="2019-09-16T15:07:56.606" v="1443" actId="2711"/>
          <ac:spMkLst>
            <pc:docMk/>
            <pc:sldMk cId="497049453" sldId="300"/>
            <ac:spMk id="2" creationId="{FAB5C849-3291-4B5C-B6B3-67C37326032C}"/>
          </ac:spMkLst>
        </pc:spChg>
        <pc:spChg chg="add mod">
          <ac:chgData name="Jan Lorman" userId="35fe54c3-d9d6-4fc1-b4dd-d7ad891edca9" providerId="ADAL" clId="{20A0A1BB-2D41-477F-8322-D70561A21464}" dt="2019-09-16T12:53:40.126" v="522" actId="790"/>
          <ac:spMkLst>
            <pc:docMk/>
            <pc:sldMk cId="497049453" sldId="300"/>
            <ac:spMk id="5" creationId="{1A4E6A3D-8BE3-4C05-B2A4-18390307D6F2}"/>
          </ac:spMkLst>
        </pc:spChg>
        <pc:spChg chg="add mod">
          <ac:chgData name="Jan Lorman" userId="35fe54c3-d9d6-4fc1-b4dd-d7ad891edca9" providerId="ADAL" clId="{20A0A1BB-2D41-477F-8322-D70561A21464}" dt="2019-09-16T15:12:55.177" v="1497" actId="404"/>
          <ac:spMkLst>
            <pc:docMk/>
            <pc:sldMk cId="497049453" sldId="300"/>
            <ac:spMk id="6" creationId="{F1082AFD-9DD6-49D6-A03B-BAD244F52D45}"/>
          </ac:spMkLst>
        </pc:spChg>
      </pc:sldChg>
      <pc:sldChg chg="addSp delSp modSp add">
        <pc:chgData name="Jan Lorman" userId="35fe54c3-d9d6-4fc1-b4dd-d7ad891edca9" providerId="ADAL" clId="{20A0A1BB-2D41-477F-8322-D70561A21464}" dt="2019-09-26T14:44:32.070" v="2453" actId="113"/>
        <pc:sldMkLst>
          <pc:docMk/>
          <pc:sldMk cId="88827441" sldId="301"/>
        </pc:sldMkLst>
        <pc:spChg chg="mod">
          <ac:chgData name="Jan Lorman" userId="35fe54c3-d9d6-4fc1-b4dd-d7ad891edca9" providerId="ADAL" clId="{20A0A1BB-2D41-477F-8322-D70561A21464}" dt="2019-09-16T15:08:03.684" v="1444" actId="2711"/>
          <ac:spMkLst>
            <pc:docMk/>
            <pc:sldMk cId="88827441" sldId="301"/>
            <ac:spMk id="2" creationId="{FAB5C849-3291-4B5C-B6B3-67C37326032C}"/>
          </ac:spMkLst>
        </pc:spChg>
        <pc:spChg chg="add del">
          <ac:chgData name="Jan Lorman" userId="35fe54c3-d9d6-4fc1-b4dd-d7ad891edca9" providerId="ADAL" clId="{20A0A1BB-2D41-477F-8322-D70561A21464}" dt="2019-09-16T11:36:23.205" v="68" actId="478"/>
          <ac:spMkLst>
            <pc:docMk/>
            <pc:sldMk cId="88827441" sldId="301"/>
            <ac:spMk id="5" creationId="{98D5DB86-AC34-452B-85B0-8590F0DBA8FA}"/>
          </ac:spMkLst>
        </pc:spChg>
        <pc:spChg chg="add del mod">
          <ac:chgData name="Jan Lorman" userId="35fe54c3-d9d6-4fc1-b4dd-d7ad891edca9" providerId="ADAL" clId="{20A0A1BB-2D41-477F-8322-D70561A21464}" dt="2019-09-16T11:36:17.949" v="66"/>
          <ac:spMkLst>
            <pc:docMk/>
            <pc:sldMk cId="88827441" sldId="301"/>
            <ac:spMk id="6" creationId="{0BE1F654-372D-4C16-88D0-B2B474B5A801}"/>
          </ac:spMkLst>
        </pc:spChg>
        <pc:spChg chg="add mod">
          <ac:chgData name="Jan Lorman" userId="35fe54c3-d9d6-4fc1-b4dd-d7ad891edca9" providerId="ADAL" clId="{20A0A1BB-2D41-477F-8322-D70561A21464}" dt="2019-09-16T13:06:58.950" v="588" actId="14100"/>
          <ac:spMkLst>
            <pc:docMk/>
            <pc:sldMk cId="88827441" sldId="301"/>
            <ac:spMk id="7" creationId="{BC07C5DA-38CE-478C-BEC0-C034B3B076A8}"/>
          </ac:spMkLst>
        </pc:spChg>
        <pc:spChg chg="add mod">
          <ac:chgData name="Jan Lorman" userId="35fe54c3-d9d6-4fc1-b4dd-d7ad891edca9" providerId="ADAL" clId="{20A0A1BB-2D41-477F-8322-D70561A21464}" dt="2019-09-26T14:44:32.070" v="2453" actId="113"/>
          <ac:spMkLst>
            <pc:docMk/>
            <pc:sldMk cId="88827441" sldId="301"/>
            <ac:spMk id="8" creationId="{52CB3B1A-F0D8-4A3B-8F6E-99C5EDF0332E}"/>
          </ac:spMkLst>
        </pc:spChg>
        <pc:spChg chg="add mod">
          <ac:chgData name="Jan Lorman" userId="35fe54c3-d9d6-4fc1-b4dd-d7ad891edca9" providerId="ADAL" clId="{20A0A1BB-2D41-477F-8322-D70561A21464}" dt="2019-09-16T15:13:29.954" v="1508" actId="113"/>
          <ac:spMkLst>
            <pc:docMk/>
            <pc:sldMk cId="88827441" sldId="301"/>
            <ac:spMk id="9" creationId="{98563751-B863-4405-B60E-A212FDE69901}"/>
          </ac:spMkLst>
        </pc:spChg>
      </pc:sldChg>
      <pc:sldChg chg="addSp modSp add">
        <pc:chgData name="Jan Lorman" userId="35fe54c3-d9d6-4fc1-b4dd-d7ad891edca9" providerId="ADAL" clId="{20A0A1BB-2D41-477F-8322-D70561A21464}" dt="2019-09-16T15:13:50.479" v="1512" actId="14100"/>
        <pc:sldMkLst>
          <pc:docMk/>
          <pc:sldMk cId="4112638375" sldId="302"/>
        </pc:sldMkLst>
        <pc:spChg chg="mod">
          <ac:chgData name="Jan Lorman" userId="35fe54c3-d9d6-4fc1-b4dd-d7ad891edca9" providerId="ADAL" clId="{20A0A1BB-2D41-477F-8322-D70561A21464}" dt="2019-09-16T15:08:07.580" v="1445" actId="1076"/>
          <ac:spMkLst>
            <pc:docMk/>
            <pc:sldMk cId="4112638375" sldId="302"/>
            <ac:spMk id="2" creationId="{FAB5C849-3291-4B5C-B6B3-67C37326032C}"/>
          </ac:spMkLst>
        </pc:spChg>
        <pc:spChg chg="add mod">
          <ac:chgData name="Jan Lorman" userId="35fe54c3-d9d6-4fc1-b4dd-d7ad891edca9" providerId="ADAL" clId="{20A0A1BB-2D41-477F-8322-D70561A21464}" dt="2019-09-16T14:58:39.868" v="1305" actId="6549"/>
          <ac:spMkLst>
            <pc:docMk/>
            <pc:sldMk cId="4112638375" sldId="302"/>
            <ac:spMk id="5" creationId="{6C90147D-8B4B-407D-9304-1A82E28DD015}"/>
          </ac:spMkLst>
        </pc:spChg>
        <pc:spChg chg="add mod">
          <ac:chgData name="Jan Lorman" userId="35fe54c3-d9d6-4fc1-b4dd-d7ad891edca9" providerId="ADAL" clId="{20A0A1BB-2D41-477F-8322-D70561A21464}" dt="2019-09-16T15:13:50.479" v="1512" actId="14100"/>
          <ac:spMkLst>
            <pc:docMk/>
            <pc:sldMk cId="4112638375" sldId="302"/>
            <ac:spMk id="6" creationId="{D05C8B2D-0190-464F-ACD0-2F7658EDC952}"/>
          </ac:spMkLst>
        </pc:spChg>
      </pc:sldChg>
      <pc:sldChg chg="addSp modSp add">
        <pc:chgData name="Jan Lorman" userId="35fe54c3-d9d6-4fc1-b4dd-d7ad891edca9" providerId="ADAL" clId="{20A0A1BB-2D41-477F-8322-D70561A21464}" dt="2019-09-26T14:44:59.163" v="2455" actId="6549"/>
        <pc:sldMkLst>
          <pc:docMk/>
          <pc:sldMk cId="2354607247" sldId="303"/>
        </pc:sldMkLst>
        <pc:spChg chg="mod">
          <ac:chgData name="Jan Lorman" userId="35fe54c3-d9d6-4fc1-b4dd-d7ad891edca9" providerId="ADAL" clId="{20A0A1BB-2D41-477F-8322-D70561A21464}" dt="2019-09-16T15:14:01.435" v="1516" actId="121"/>
          <ac:spMkLst>
            <pc:docMk/>
            <pc:sldMk cId="2354607247" sldId="303"/>
            <ac:spMk id="2" creationId="{FAB5C849-3291-4B5C-B6B3-67C37326032C}"/>
          </ac:spMkLst>
        </pc:spChg>
        <pc:spChg chg="add mod">
          <ac:chgData name="Jan Lorman" userId="35fe54c3-d9d6-4fc1-b4dd-d7ad891edca9" providerId="ADAL" clId="{20A0A1BB-2D41-477F-8322-D70561A21464}" dt="2019-09-16T13:14:21.465" v="692" actId="6549"/>
          <ac:spMkLst>
            <pc:docMk/>
            <pc:sldMk cId="2354607247" sldId="303"/>
            <ac:spMk id="5" creationId="{77B8FAE5-92B7-4728-A5DA-4C0B8F66E97C}"/>
          </ac:spMkLst>
        </pc:spChg>
        <pc:spChg chg="add mod">
          <ac:chgData name="Jan Lorman" userId="35fe54c3-d9d6-4fc1-b4dd-d7ad891edca9" providerId="ADAL" clId="{20A0A1BB-2D41-477F-8322-D70561A21464}" dt="2019-09-26T14:44:59.163" v="2455" actId="6549"/>
          <ac:spMkLst>
            <pc:docMk/>
            <pc:sldMk cId="2354607247" sldId="303"/>
            <ac:spMk id="6" creationId="{9BC7B066-83C6-4223-A988-2A0517C45E1C}"/>
          </ac:spMkLst>
        </pc:spChg>
      </pc:sldChg>
      <pc:sldChg chg="addSp delSp modSp add">
        <pc:chgData name="Jan Lorman" userId="35fe54c3-d9d6-4fc1-b4dd-d7ad891edca9" providerId="ADAL" clId="{20A0A1BB-2D41-477F-8322-D70561A21464}" dt="2019-09-16T15:14:12.052" v="1520" actId="121"/>
        <pc:sldMkLst>
          <pc:docMk/>
          <pc:sldMk cId="780666063" sldId="304"/>
        </pc:sldMkLst>
        <pc:spChg chg="del mod">
          <ac:chgData name="Jan Lorman" userId="35fe54c3-d9d6-4fc1-b4dd-d7ad891edca9" providerId="ADAL" clId="{20A0A1BB-2D41-477F-8322-D70561A21464}" dt="2019-09-16T13:16:42.921" v="721" actId="478"/>
          <ac:spMkLst>
            <pc:docMk/>
            <pc:sldMk cId="780666063" sldId="304"/>
            <ac:spMk id="2" creationId="{FAB5C849-3291-4B5C-B6B3-67C37326032C}"/>
          </ac:spMkLst>
        </pc:spChg>
        <pc:spChg chg="add mod">
          <ac:chgData name="Jan Lorman" userId="35fe54c3-d9d6-4fc1-b4dd-d7ad891edca9" providerId="ADAL" clId="{20A0A1BB-2D41-477F-8322-D70561A21464}" dt="2019-09-16T15:14:12.052" v="1520" actId="121"/>
          <ac:spMkLst>
            <pc:docMk/>
            <pc:sldMk cId="780666063" sldId="304"/>
            <ac:spMk id="6" creationId="{2CC1A7C6-8E01-45AE-8D57-917843F6330F}"/>
          </ac:spMkLst>
        </pc:spChg>
        <pc:graphicFrameChg chg="add mod modGraphic">
          <ac:chgData name="Jan Lorman" userId="35fe54c3-d9d6-4fc1-b4dd-d7ad891edca9" providerId="ADAL" clId="{20A0A1BB-2D41-477F-8322-D70561A21464}" dt="2019-09-16T13:18:09.972" v="729" actId="14100"/>
          <ac:graphicFrameMkLst>
            <pc:docMk/>
            <pc:sldMk cId="780666063" sldId="304"/>
            <ac:graphicFrameMk id="5" creationId="{C64A6CDD-C411-4CC6-9600-35AFE9D166E8}"/>
          </ac:graphicFrameMkLst>
        </pc:graphicFrameChg>
      </pc:sldChg>
      <pc:sldChg chg="addSp modSp add">
        <pc:chgData name="Jan Lorman" userId="35fe54c3-d9d6-4fc1-b4dd-d7ad891edca9" providerId="ADAL" clId="{20A0A1BB-2D41-477F-8322-D70561A21464}" dt="2019-09-16T15:17:10.663" v="1562" actId="20577"/>
        <pc:sldMkLst>
          <pc:docMk/>
          <pc:sldMk cId="3208258373" sldId="305"/>
        </pc:sldMkLst>
        <pc:spChg chg="mod">
          <ac:chgData name="Jan Lorman" userId="35fe54c3-d9d6-4fc1-b4dd-d7ad891edca9" providerId="ADAL" clId="{20A0A1BB-2D41-477F-8322-D70561A21464}" dt="2019-09-16T15:17:10.663" v="1562" actId="20577"/>
          <ac:spMkLst>
            <pc:docMk/>
            <pc:sldMk cId="3208258373" sldId="305"/>
            <ac:spMk id="2" creationId="{FAB5C849-3291-4B5C-B6B3-67C37326032C}"/>
          </ac:spMkLst>
        </pc:spChg>
        <pc:graphicFrameChg chg="add mod modGraphic">
          <ac:chgData name="Jan Lorman" userId="35fe54c3-d9d6-4fc1-b4dd-d7ad891edca9" providerId="ADAL" clId="{20A0A1BB-2D41-477F-8322-D70561A21464}" dt="2019-09-16T13:20:52.463" v="749" actId="404"/>
          <ac:graphicFrameMkLst>
            <pc:docMk/>
            <pc:sldMk cId="3208258373" sldId="305"/>
            <ac:graphicFrameMk id="5" creationId="{A9B1F92F-2B08-4395-8FE3-4AFF4EA7A407}"/>
          </ac:graphicFrameMkLst>
        </pc:graphicFrameChg>
      </pc:sldChg>
      <pc:sldChg chg="addSp delSp modSp add">
        <pc:chgData name="Jan Lorman" userId="35fe54c3-d9d6-4fc1-b4dd-d7ad891edca9" providerId="ADAL" clId="{20A0A1BB-2D41-477F-8322-D70561A21464}" dt="2019-09-16T15:17:34.079" v="1566" actId="1076"/>
        <pc:sldMkLst>
          <pc:docMk/>
          <pc:sldMk cId="2204045538" sldId="306"/>
        </pc:sldMkLst>
        <pc:spChg chg="del mod">
          <ac:chgData name="Jan Lorman" userId="35fe54c3-d9d6-4fc1-b4dd-d7ad891edca9" providerId="ADAL" clId="{20A0A1BB-2D41-477F-8322-D70561A21464}" dt="2019-09-16T12:01:51.990" v="273" actId="478"/>
          <ac:spMkLst>
            <pc:docMk/>
            <pc:sldMk cId="2204045538" sldId="306"/>
            <ac:spMk id="2" creationId="{FAB5C849-3291-4B5C-B6B3-67C37326032C}"/>
          </ac:spMkLst>
        </pc:spChg>
        <pc:spChg chg="add del">
          <ac:chgData name="Jan Lorman" userId="35fe54c3-d9d6-4fc1-b4dd-d7ad891edca9" providerId="ADAL" clId="{20A0A1BB-2D41-477F-8322-D70561A21464}" dt="2019-09-16T15:17:30.519" v="1565" actId="478"/>
          <ac:spMkLst>
            <pc:docMk/>
            <pc:sldMk cId="2204045538" sldId="306"/>
            <ac:spMk id="6" creationId="{4CB4A67A-C0E4-4940-8F76-DACB9283544C}"/>
          </ac:spMkLst>
        </pc:spChg>
        <pc:spChg chg="add mod">
          <ac:chgData name="Jan Lorman" userId="35fe54c3-d9d6-4fc1-b4dd-d7ad891edca9" providerId="ADAL" clId="{20A0A1BB-2D41-477F-8322-D70561A21464}" dt="2019-09-16T15:17:34.079" v="1566" actId="1076"/>
          <ac:spMkLst>
            <pc:docMk/>
            <pc:sldMk cId="2204045538" sldId="306"/>
            <ac:spMk id="7" creationId="{F36D3E5C-4108-43E8-AED6-341B3567D5D4}"/>
          </ac:spMkLst>
        </pc:spChg>
        <pc:graphicFrameChg chg="add mod modGraphic">
          <ac:chgData name="Jan Lorman" userId="35fe54c3-d9d6-4fc1-b4dd-d7ad891edca9" providerId="ADAL" clId="{20A0A1BB-2D41-477F-8322-D70561A21464}" dt="2019-09-16T13:21:58.435" v="766" actId="20577"/>
          <ac:graphicFrameMkLst>
            <pc:docMk/>
            <pc:sldMk cId="2204045538" sldId="306"/>
            <ac:graphicFrameMk id="5" creationId="{55880231-8900-4179-AF49-519C007FFF62}"/>
          </ac:graphicFrameMkLst>
        </pc:graphicFrameChg>
      </pc:sldChg>
      <pc:sldChg chg="addSp modSp add">
        <pc:chgData name="Jan Lorman" userId="35fe54c3-d9d6-4fc1-b4dd-d7ad891edca9" providerId="ADAL" clId="{20A0A1BB-2D41-477F-8322-D70561A21464}" dt="2019-09-16T15:08:22.076" v="1446" actId="2711"/>
        <pc:sldMkLst>
          <pc:docMk/>
          <pc:sldMk cId="4136042263" sldId="307"/>
        </pc:sldMkLst>
        <pc:spChg chg="mod">
          <ac:chgData name="Jan Lorman" userId="35fe54c3-d9d6-4fc1-b4dd-d7ad891edca9" providerId="ADAL" clId="{20A0A1BB-2D41-477F-8322-D70561A21464}" dt="2019-09-16T15:08:22.076" v="1446" actId="2711"/>
          <ac:spMkLst>
            <pc:docMk/>
            <pc:sldMk cId="4136042263" sldId="307"/>
            <ac:spMk id="2" creationId="{FAB5C849-3291-4B5C-B6B3-67C37326032C}"/>
          </ac:spMkLst>
        </pc:spChg>
        <pc:spChg chg="add mod">
          <ac:chgData name="Jan Lorman" userId="35fe54c3-d9d6-4fc1-b4dd-d7ad891edca9" providerId="ADAL" clId="{20A0A1BB-2D41-477F-8322-D70561A21464}" dt="2019-09-16T13:27:13.704" v="826" actId="6549"/>
          <ac:spMkLst>
            <pc:docMk/>
            <pc:sldMk cId="4136042263" sldId="307"/>
            <ac:spMk id="5" creationId="{841D7586-FDBB-4AB2-BA50-BC313598C34F}"/>
          </ac:spMkLst>
        </pc:spChg>
      </pc:sldChg>
      <pc:sldChg chg="addSp modSp add modNotesTx">
        <pc:chgData name="Jan Lorman" userId="35fe54c3-d9d6-4fc1-b4dd-d7ad891edca9" providerId="ADAL" clId="{20A0A1BB-2D41-477F-8322-D70561A21464}" dt="2019-09-26T14:47:46.512" v="2458" actId="6549"/>
        <pc:sldMkLst>
          <pc:docMk/>
          <pc:sldMk cId="2286728565" sldId="308"/>
        </pc:sldMkLst>
        <pc:spChg chg="mod">
          <ac:chgData name="Jan Lorman" userId="35fe54c3-d9d6-4fc1-b4dd-d7ad891edca9" providerId="ADAL" clId="{20A0A1BB-2D41-477F-8322-D70561A21464}" dt="2019-09-16T15:08:32.640" v="1447" actId="2711"/>
          <ac:spMkLst>
            <pc:docMk/>
            <pc:sldMk cId="2286728565" sldId="308"/>
            <ac:spMk id="2" creationId="{FAB5C849-3291-4B5C-B6B3-67C37326032C}"/>
          </ac:spMkLst>
        </pc:spChg>
        <pc:spChg chg="mod">
          <ac:chgData name="Jan Lorman" userId="35fe54c3-d9d6-4fc1-b4dd-d7ad891edca9" providerId="ADAL" clId="{20A0A1BB-2D41-477F-8322-D70561A21464}" dt="2019-09-26T14:47:17.085" v="2456" actId="1076"/>
          <ac:spMkLst>
            <pc:docMk/>
            <pc:sldMk cId="2286728565" sldId="308"/>
            <ac:spMk id="3" creationId="{012EE9E9-1EC5-45FB-8979-8DA9A9DE9B8A}"/>
          </ac:spMkLst>
        </pc:spChg>
        <pc:spChg chg="add mod">
          <ac:chgData name="Jan Lorman" userId="35fe54c3-d9d6-4fc1-b4dd-d7ad891edca9" providerId="ADAL" clId="{20A0A1BB-2D41-477F-8322-D70561A21464}" dt="2019-09-23T15:10:54.871" v="2452" actId="6549"/>
          <ac:spMkLst>
            <pc:docMk/>
            <pc:sldMk cId="2286728565" sldId="308"/>
            <ac:spMk id="5" creationId="{02B356C1-A24F-4968-AB5C-38DAA280BCD1}"/>
          </ac:spMkLst>
        </pc:spChg>
        <pc:spChg chg="add mod">
          <ac:chgData name="Jan Lorman" userId="35fe54c3-d9d6-4fc1-b4dd-d7ad891edca9" providerId="ADAL" clId="{20A0A1BB-2D41-477F-8322-D70561A21464}" dt="2019-09-16T15:17:50.243" v="1570" actId="121"/>
          <ac:spMkLst>
            <pc:docMk/>
            <pc:sldMk cId="2286728565" sldId="308"/>
            <ac:spMk id="6" creationId="{72EEA569-DBCE-42C7-AC54-8EBB505D1325}"/>
          </ac:spMkLst>
        </pc:spChg>
        <pc:spChg chg="mod">
          <ac:chgData name="Jan Lorman" userId="35fe54c3-d9d6-4fc1-b4dd-d7ad891edca9" providerId="ADAL" clId="{20A0A1BB-2D41-477F-8322-D70561A21464}" dt="2019-09-26T14:47:46.512" v="2458" actId="6549"/>
          <ac:spMkLst>
            <pc:docMk/>
            <pc:sldMk cId="2286728565" sldId="308"/>
            <ac:spMk id="7" creationId="{D34FA5BF-CB60-4F06-B135-713891619570}"/>
          </ac:spMkLst>
        </pc:spChg>
      </pc:sldChg>
      <pc:sldChg chg="addSp delSp modSp add">
        <pc:chgData name="Jan Lorman" userId="35fe54c3-d9d6-4fc1-b4dd-d7ad891edca9" providerId="ADAL" clId="{20A0A1BB-2D41-477F-8322-D70561A21464}" dt="2019-09-16T15:31:22.121" v="1616" actId="207"/>
        <pc:sldMkLst>
          <pc:docMk/>
          <pc:sldMk cId="3398606743" sldId="310"/>
        </pc:sldMkLst>
        <pc:spChg chg="del mod">
          <ac:chgData name="Jan Lorman" userId="35fe54c3-d9d6-4fc1-b4dd-d7ad891edca9" providerId="ADAL" clId="{20A0A1BB-2D41-477F-8322-D70561A21464}" dt="2019-09-16T12:15:16.478" v="308" actId="478"/>
          <ac:spMkLst>
            <pc:docMk/>
            <pc:sldMk cId="3398606743" sldId="310"/>
            <ac:spMk id="2" creationId="{FAB5C849-3291-4B5C-B6B3-67C37326032C}"/>
          </ac:spMkLst>
        </pc:spChg>
        <pc:spChg chg="add mod">
          <ac:chgData name="Jan Lorman" userId="35fe54c3-d9d6-4fc1-b4dd-d7ad891edca9" providerId="ADAL" clId="{20A0A1BB-2D41-477F-8322-D70561A21464}" dt="2019-09-16T15:31:22.121" v="1616" actId="207"/>
          <ac:spMkLst>
            <pc:docMk/>
            <pc:sldMk cId="3398606743" sldId="310"/>
            <ac:spMk id="5" creationId="{A0B85202-43CE-425D-85B7-AD59993FB64B}"/>
          </ac:spMkLst>
        </pc:spChg>
        <pc:spChg chg="add del">
          <ac:chgData name="Jan Lorman" userId="35fe54c3-d9d6-4fc1-b4dd-d7ad891edca9" providerId="ADAL" clId="{20A0A1BB-2D41-477F-8322-D70561A21464}" dt="2019-09-16T12:14:42.589" v="303"/>
          <ac:spMkLst>
            <pc:docMk/>
            <pc:sldMk cId="3398606743" sldId="310"/>
            <ac:spMk id="7" creationId="{EBCB1ADC-7BD7-4DFB-BA7B-F13DBC862788}"/>
          </ac:spMkLst>
        </pc:spChg>
        <pc:spChg chg="add mod">
          <ac:chgData name="Jan Lorman" userId="35fe54c3-d9d6-4fc1-b4dd-d7ad891edca9" providerId="ADAL" clId="{20A0A1BB-2D41-477F-8322-D70561A21464}" dt="2019-09-16T15:09:14.902" v="1451" actId="2711"/>
          <ac:spMkLst>
            <pc:docMk/>
            <pc:sldMk cId="3398606743" sldId="310"/>
            <ac:spMk id="9" creationId="{B0BE412C-A53D-467F-8185-77DE12F38C31}"/>
          </ac:spMkLst>
        </pc:spChg>
        <pc:picChg chg="add mod">
          <ac:chgData name="Jan Lorman" userId="35fe54c3-d9d6-4fc1-b4dd-d7ad891edca9" providerId="ADAL" clId="{20A0A1BB-2D41-477F-8322-D70561A21464}" dt="2019-09-16T14:49:41.999" v="1210" actId="14100"/>
          <ac:picMkLst>
            <pc:docMk/>
            <pc:sldMk cId="3398606743" sldId="310"/>
            <ac:picMk id="6" creationId="{19FD940B-E2D4-408F-A1BF-7969A21F2CB2}"/>
          </ac:picMkLst>
        </pc:picChg>
        <pc:picChg chg="add del mod">
          <ac:chgData name="Jan Lorman" userId="35fe54c3-d9d6-4fc1-b4dd-d7ad891edca9" providerId="ADAL" clId="{20A0A1BB-2D41-477F-8322-D70561A21464}" dt="2019-09-16T12:16:45.850" v="313" actId="478"/>
          <ac:picMkLst>
            <pc:docMk/>
            <pc:sldMk cId="3398606743" sldId="310"/>
            <ac:picMk id="8" creationId="{7949B94F-2EEA-4594-89C9-9160451B8199}"/>
          </ac:picMkLst>
        </pc:picChg>
      </pc:sldChg>
      <pc:sldChg chg="addSp delSp modSp add">
        <pc:chgData name="Jan Lorman" userId="35fe54c3-d9d6-4fc1-b4dd-d7ad891edca9" providerId="ADAL" clId="{20A0A1BB-2D41-477F-8322-D70561A21464}" dt="2019-09-16T15:09:20.973" v="1452" actId="2711"/>
        <pc:sldMkLst>
          <pc:docMk/>
          <pc:sldMk cId="2024081267" sldId="311"/>
        </pc:sldMkLst>
        <pc:spChg chg="del mod">
          <ac:chgData name="Jan Lorman" userId="35fe54c3-d9d6-4fc1-b4dd-d7ad891edca9" providerId="ADAL" clId="{20A0A1BB-2D41-477F-8322-D70561A21464}" dt="2019-09-16T11:41:56.318" v="103"/>
          <ac:spMkLst>
            <pc:docMk/>
            <pc:sldMk cId="2024081267" sldId="311"/>
            <ac:spMk id="2" creationId="{FAB5C849-3291-4B5C-B6B3-67C37326032C}"/>
          </ac:spMkLst>
        </pc:spChg>
        <pc:spChg chg="add mod">
          <ac:chgData name="Jan Lorman" userId="35fe54c3-d9d6-4fc1-b4dd-d7ad891edca9" providerId="ADAL" clId="{20A0A1BB-2D41-477F-8322-D70561A21464}" dt="2019-09-16T14:52:47.037" v="1253" actId="20577"/>
          <ac:spMkLst>
            <pc:docMk/>
            <pc:sldMk cId="2024081267" sldId="311"/>
            <ac:spMk id="5" creationId="{0D4345B9-6FD2-49B0-82E9-A9481F84F23C}"/>
          </ac:spMkLst>
        </pc:spChg>
        <pc:spChg chg="add mod">
          <ac:chgData name="Jan Lorman" userId="35fe54c3-d9d6-4fc1-b4dd-d7ad891edca9" providerId="ADAL" clId="{20A0A1BB-2D41-477F-8322-D70561A21464}" dt="2019-09-16T15:09:20.973" v="1452" actId="2711"/>
          <ac:spMkLst>
            <pc:docMk/>
            <pc:sldMk cId="2024081267" sldId="311"/>
            <ac:spMk id="7" creationId="{66A5CC9B-F67B-42F3-8E5A-8D31042E577B}"/>
          </ac:spMkLst>
        </pc:spChg>
        <pc:picChg chg="add mod">
          <ac:chgData name="Jan Lorman" userId="35fe54c3-d9d6-4fc1-b4dd-d7ad891edca9" providerId="ADAL" clId="{20A0A1BB-2D41-477F-8322-D70561A21464}" dt="2019-09-16T14:49:03.262" v="1207" actId="14100"/>
          <ac:picMkLst>
            <pc:docMk/>
            <pc:sldMk cId="2024081267" sldId="311"/>
            <ac:picMk id="6" creationId="{6815D6C0-4725-4D10-B8B9-62D3B6234FFD}"/>
          </ac:picMkLst>
        </pc:picChg>
      </pc:sldChg>
      <pc:sldChg chg="addSp modSp">
        <pc:chgData name="Jan Lorman" userId="35fe54c3-d9d6-4fc1-b4dd-d7ad891edca9" providerId="ADAL" clId="{20A0A1BB-2D41-477F-8322-D70561A21464}" dt="2019-09-16T15:24:14.421" v="1605" actId="121"/>
        <pc:sldMkLst>
          <pc:docMk/>
          <pc:sldMk cId="3269131795" sldId="313"/>
        </pc:sldMkLst>
        <pc:spChg chg="mod">
          <ac:chgData name="Jan Lorman" userId="35fe54c3-d9d6-4fc1-b4dd-d7ad891edca9" providerId="ADAL" clId="{20A0A1BB-2D41-477F-8322-D70561A21464}" dt="2019-09-16T15:10:32.713" v="1462" actId="113"/>
          <ac:spMkLst>
            <pc:docMk/>
            <pc:sldMk cId="3269131795" sldId="313"/>
            <ac:spMk id="2" creationId="{FAB5C849-3291-4B5C-B6B3-67C37326032C}"/>
          </ac:spMkLst>
        </pc:spChg>
        <pc:spChg chg="add mod">
          <ac:chgData name="Jan Lorman" userId="35fe54c3-d9d6-4fc1-b4dd-d7ad891edca9" providerId="ADAL" clId="{20A0A1BB-2D41-477F-8322-D70561A21464}" dt="2019-09-16T15:23:59.154" v="1598" actId="1076"/>
          <ac:spMkLst>
            <pc:docMk/>
            <pc:sldMk cId="3269131795" sldId="313"/>
            <ac:spMk id="5" creationId="{BA4E50CF-D3B4-41AD-92BA-85F8EDB58D40}"/>
          </ac:spMkLst>
        </pc:spChg>
        <pc:spChg chg="add mod">
          <ac:chgData name="Jan Lorman" userId="35fe54c3-d9d6-4fc1-b4dd-d7ad891edca9" providerId="ADAL" clId="{20A0A1BB-2D41-477F-8322-D70561A21464}" dt="2019-09-16T15:24:14.421" v="1605" actId="121"/>
          <ac:spMkLst>
            <pc:docMk/>
            <pc:sldMk cId="3269131795" sldId="313"/>
            <ac:spMk id="6" creationId="{1BF21D23-519C-46E2-8168-3E2A485D8B76}"/>
          </ac:spMkLst>
        </pc:spChg>
      </pc:sldChg>
      <pc:sldChg chg="addSp modSp">
        <pc:chgData name="Jan Lorman" userId="35fe54c3-d9d6-4fc1-b4dd-d7ad891edca9" providerId="ADAL" clId="{20A0A1BB-2D41-477F-8322-D70561A21464}" dt="2019-09-16T15:24:25.526" v="1608" actId="121"/>
        <pc:sldMkLst>
          <pc:docMk/>
          <pc:sldMk cId="1758647121" sldId="314"/>
        </pc:sldMkLst>
        <pc:spChg chg="mod">
          <ac:chgData name="Jan Lorman" userId="35fe54c3-d9d6-4fc1-b4dd-d7ad891edca9" providerId="ADAL" clId="{20A0A1BB-2D41-477F-8322-D70561A21464}" dt="2019-09-16T11:44:27.897" v="106" actId="1076"/>
          <ac:spMkLst>
            <pc:docMk/>
            <pc:sldMk cId="1758647121" sldId="314"/>
            <ac:spMk id="2" creationId="{FAB5C849-3291-4B5C-B6B3-67C37326032C}"/>
          </ac:spMkLst>
        </pc:spChg>
        <pc:spChg chg="add mod">
          <ac:chgData name="Jan Lorman" userId="35fe54c3-d9d6-4fc1-b4dd-d7ad891edca9" providerId="ADAL" clId="{20A0A1BB-2D41-477F-8322-D70561A21464}" dt="2019-09-16T15:10:43.517" v="1464" actId="14100"/>
          <ac:spMkLst>
            <pc:docMk/>
            <pc:sldMk cId="1758647121" sldId="314"/>
            <ac:spMk id="6" creationId="{924C3EA9-2442-4944-9D45-50AEAC10212E}"/>
          </ac:spMkLst>
        </pc:spChg>
        <pc:spChg chg="add mod">
          <ac:chgData name="Jan Lorman" userId="35fe54c3-d9d6-4fc1-b4dd-d7ad891edca9" providerId="ADAL" clId="{20A0A1BB-2D41-477F-8322-D70561A21464}" dt="2019-09-16T15:24:25.526" v="1608" actId="121"/>
          <ac:spMkLst>
            <pc:docMk/>
            <pc:sldMk cId="1758647121" sldId="314"/>
            <ac:spMk id="7" creationId="{08602F01-E825-43B8-8D5C-3B30094A8CBF}"/>
          </ac:spMkLst>
        </pc:spChg>
        <pc:picChg chg="add mod">
          <ac:chgData name="Jan Lorman" userId="35fe54c3-d9d6-4fc1-b4dd-d7ad891edca9" providerId="ADAL" clId="{20A0A1BB-2D41-477F-8322-D70561A21464}" dt="2019-09-16T14:57:43.590" v="1297" actId="1076"/>
          <ac:picMkLst>
            <pc:docMk/>
            <pc:sldMk cId="1758647121" sldId="314"/>
            <ac:picMk id="5" creationId="{7BBD8CF5-E920-4E36-8EAB-D4ED065D7AC8}"/>
          </ac:picMkLst>
        </pc:picChg>
      </pc:sldChg>
      <pc:sldChg chg="addSp modSp ord">
        <pc:chgData name="Jan Lorman" userId="35fe54c3-d9d6-4fc1-b4dd-d7ad891edca9" providerId="ADAL" clId="{20A0A1BB-2D41-477F-8322-D70561A21464}" dt="2019-09-16T15:29:16.593" v="1609"/>
        <pc:sldMkLst>
          <pc:docMk/>
          <pc:sldMk cId="3866432295" sldId="315"/>
        </pc:sldMkLst>
        <pc:spChg chg="mod">
          <ac:chgData name="Jan Lorman" userId="35fe54c3-d9d6-4fc1-b4dd-d7ad891edca9" providerId="ADAL" clId="{20A0A1BB-2D41-477F-8322-D70561A21464}" dt="2019-09-16T15:18:43.700" v="1595" actId="121"/>
          <ac:spMkLst>
            <pc:docMk/>
            <pc:sldMk cId="3866432295" sldId="315"/>
            <ac:spMk id="2" creationId="{FAB5C849-3291-4B5C-B6B3-67C37326032C}"/>
          </ac:spMkLst>
        </pc:spChg>
        <pc:spChg chg="add mod">
          <ac:chgData name="Jan Lorman" userId="35fe54c3-d9d6-4fc1-b4dd-d7ad891edca9" providerId="ADAL" clId="{20A0A1BB-2D41-477F-8322-D70561A21464}" dt="2019-09-16T14:18:08.985" v="884" actId="27636"/>
          <ac:spMkLst>
            <pc:docMk/>
            <pc:sldMk cId="3866432295" sldId="315"/>
            <ac:spMk id="5" creationId="{81097E0D-6337-4D97-8685-B90843A35716}"/>
          </ac:spMkLst>
        </pc:spChg>
      </pc:sldChg>
      <pc:sldChg chg="addSp delSp modSp ord modAnim">
        <pc:chgData name="Jan Lorman" userId="35fe54c3-d9d6-4fc1-b4dd-d7ad891edca9" providerId="ADAL" clId="{20A0A1BB-2D41-477F-8322-D70561A21464}" dt="2019-09-16T15:10:24.524" v="1460" actId="1076"/>
        <pc:sldMkLst>
          <pc:docMk/>
          <pc:sldMk cId="784899605" sldId="317"/>
        </pc:sldMkLst>
        <pc:spChg chg="mod">
          <ac:chgData name="Jan Lorman" userId="35fe54c3-d9d6-4fc1-b4dd-d7ad891edca9" providerId="ADAL" clId="{20A0A1BB-2D41-477F-8322-D70561A21464}" dt="2019-09-16T13:34:07.584" v="835" actId="1076"/>
          <ac:spMkLst>
            <pc:docMk/>
            <pc:sldMk cId="784899605" sldId="317"/>
            <ac:spMk id="2" creationId="{FAB5C849-3291-4B5C-B6B3-67C37326032C}"/>
          </ac:spMkLst>
        </pc:spChg>
        <pc:spChg chg="add del mod">
          <ac:chgData name="Jan Lorman" userId="35fe54c3-d9d6-4fc1-b4dd-d7ad891edca9" providerId="ADAL" clId="{20A0A1BB-2D41-477F-8322-D70561A21464}" dt="2019-09-16T13:34:33.616" v="842" actId="478"/>
          <ac:spMkLst>
            <pc:docMk/>
            <pc:sldMk cId="784899605" sldId="317"/>
            <ac:spMk id="5" creationId="{0E42C7E4-875F-40B5-AA0C-DAC8C4BCF751}"/>
          </ac:spMkLst>
        </pc:spChg>
        <pc:spChg chg="add mod">
          <ac:chgData name="Jan Lorman" userId="35fe54c3-d9d6-4fc1-b4dd-d7ad891edca9" providerId="ADAL" clId="{20A0A1BB-2D41-477F-8322-D70561A21464}" dt="2019-09-16T15:09:53.995" v="1455" actId="403"/>
          <ac:spMkLst>
            <pc:docMk/>
            <pc:sldMk cId="784899605" sldId="317"/>
            <ac:spMk id="7" creationId="{8C3B8835-41FC-4297-BAAD-289761C7C4F8}"/>
          </ac:spMkLst>
        </pc:spChg>
        <pc:spChg chg="add mod">
          <ac:chgData name="Jan Lorman" userId="35fe54c3-d9d6-4fc1-b4dd-d7ad891edca9" providerId="ADAL" clId="{20A0A1BB-2D41-477F-8322-D70561A21464}" dt="2019-09-16T15:10:24.524" v="1460" actId="1076"/>
          <ac:spMkLst>
            <pc:docMk/>
            <pc:sldMk cId="784899605" sldId="317"/>
            <ac:spMk id="9" creationId="{4CF23AB4-E4B6-428F-A9A7-301B01AF3511}"/>
          </ac:spMkLst>
        </pc:spChg>
        <pc:picChg chg="add del">
          <ac:chgData name="Jan Lorman" userId="35fe54c3-d9d6-4fc1-b4dd-d7ad891edca9" providerId="ADAL" clId="{20A0A1BB-2D41-477F-8322-D70561A21464}" dt="2019-09-16T13:33:51.749" v="831" actId="478"/>
          <ac:picMkLst>
            <pc:docMk/>
            <pc:sldMk cId="784899605" sldId="317"/>
            <ac:picMk id="6" creationId="{FD50285F-A1FF-447A-B6E3-831E9FF267F5}"/>
          </ac:picMkLst>
        </pc:picChg>
        <pc:picChg chg="add mod">
          <ac:chgData name="Jan Lorman" userId="35fe54c3-d9d6-4fc1-b4dd-d7ad891edca9" providerId="ADAL" clId="{20A0A1BB-2D41-477F-8322-D70561A21464}" dt="2019-09-16T15:10:21.006" v="1459" actId="1076"/>
          <ac:picMkLst>
            <pc:docMk/>
            <pc:sldMk cId="784899605" sldId="317"/>
            <ac:picMk id="1026" creationId="{14B3FC9B-42B6-4A14-98E9-8200B9E1D31F}"/>
          </ac:picMkLst>
        </pc:picChg>
      </pc:sldChg>
      <pc:sldChg chg="addSp delSp modSp add ord">
        <pc:chgData name="Jan Lorman" userId="35fe54c3-d9d6-4fc1-b4dd-d7ad891edca9" providerId="ADAL" clId="{20A0A1BB-2D41-477F-8322-D70561A21464}" dt="2019-09-16T15:12:42.097" v="1494" actId="1076"/>
        <pc:sldMkLst>
          <pc:docMk/>
          <pc:sldMk cId="2716280803" sldId="319"/>
        </pc:sldMkLst>
        <pc:spChg chg="del mod">
          <ac:chgData name="Jan Lorman" userId="35fe54c3-d9d6-4fc1-b4dd-d7ad891edca9" providerId="ADAL" clId="{20A0A1BB-2D41-477F-8322-D70561A21464}" dt="2019-09-16T12:30:34.171" v="428" actId="478"/>
          <ac:spMkLst>
            <pc:docMk/>
            <pc:sldMk cId="2716280803" sldId="319"/>
            <ac:spMk id="2" creationId="{FAB5C849-3291-4B5C-B6B3-67C37326032C}"/>
          </ac:spMkLst>
        </pc:spChg>
        <pc:spChg chg="del">
          <ac:chgData name="Jan Lorman" userId="35fe54c3-d9d6-4fc1-b4dd-d7ad891edca9" providerId="ADAL" clId="{20A0A1BB-2D41-477F-8322-D70561A21464}" dt="2019-09-16T12:30:30.182" v="426" actId="478"/>
          <ac:spMkLst>
            <pc:docMk/>
            <pc:sldMk cId="2716280803" sldId="319"/>
            <ac:spMk id="5" creationId="{1A4E6A3D-8BE3-4C05-B2A4-18390307D6F2}"/>
          </ac:spMkLst>
        </pc:spChg>
        <pc:spChg chg="add mod">
          <ac:chgData name="Jan Lorman" userId="35fe54c3-d9d6-4fc1-b4dd-d7ad891edca9" providerId="ADAL" clId="{20A0A1BB-2D41-477F-8322-D70561A21464}" dt="2019-09-16T15:07:49.124" v="1442" actId="2711"/>
          <ac:spMkLst>
            <pc:docMk/>
            <pc:sldMk cId="2716280803" sldId="319"/>
            <ac:spMk id="7" creationId="{37810DA1-904B-4E08-B30A-1F280C6F8264}"/>
          </ac:spMkLst>
        </pc:spChg>
        <pc:spChg chg="add mod">
          <ac:chgData name="Jan Lorman" userId="35fe54c3-d9d6-4fc1-b4dd-d7ad891edca9" providerId="ADAL" clId="{20A0A1BB-2D41-477F-8322-D70561A21464}" dt="2019-09-16T12:55:40.756" v="561" actId="207"/>
          <ac:spMkLst>
            <pc:docMk/>
            <pc:sldMk cId="2716280803" sldId="319"/>
            <ac:spMk id="8" creationId="{CFA3ED88-6921-4E2E-931C-097FB5FB4F4D}"/>
          </ac:spMkLst>
        </pc:spChg>
        <pc:spChg chg="add mod">
          <ac:chgData name="Jan Lorman" userId="35fe54c3-d9d6-4fc1-b4dd-d7ad891edca9" providerId="ADAL" clId="{20A0A1BB-2D41-477F-8322-D70561A21464}" dt="2019-09-16T15:12:42.097" v="1494" actId="1076"/>
          <ac:spMkLst>
            <pc:docMk/>
            <pc:sldMk cId="2716280803" sldId="319"/>
            <ac:spMk id="9" creationId="{BB8B8343-FC3C-490A-BEF8-4046205C6741}"/>
          </ac:spMkLst>
        </pc:spChg>
      </pc:sldChg>
      <pc:sldChg chg="addSp delSp modSp ord">
        <pc:chgData name="Jan Lorman" userId="35fe54c3-d9d6-4fc1-b4dd-d7ad891edca9" providerId="ADAL" clId="{20A0A1BB-2D41-477F-8322-D70561A21464}" dt="2019-09-16T15:11:54.119" v="1489" actId="6549"/>
        <pc:sldMkLst>
          <pc:docMk/>
          <pc:sldMk cId="2654406786" sldId="320"/>
        </pc:sldMkLst>
        <pc:spChg chg="del">
          <ac:chgData name="Jan Lorman" userId="35fe54c3-d9d6-4fc1-b4dd-d7ad891edca9" providerId="ADAL" clId="{20A0A1BB-2D41-477F-8322-D70561A21464}" dt="2019-09-16T12:35:37.366" v="440" actId="478"/>
          <ac:spMkLst>
            <pc:docMk/>
            <pc:sldMk cId="2654406786" sldId="320"/>
            <ac:spMk id="2" creationId="{FAB5C849-3291-4B5C-B6B3-67C37326032C}"/>
          </ac:spMkLst>
        </pc:spChg>
        <pc:spChg chg="del">
          <ac:chgData name="Jan Lorman" userId="35fe54c3-d9d6-4fc1-b4dd-d7ad891edca9" providerId="ADAL" clId="{20A0A1BB-2D41-477F-8322-D70561A21464}" dt="2019-09-16T12:35:34.820" v="439" actId="478"/>
          <ac:spMkLst>
            <pc:docMk/>
            <pc:sldMk cId="2654406786" sldId="320"/>
            <ac:spMk id="5" creationId="{6C90147D-8B4B-407D-9304-1A82E28DD015}"/>
          </ac:spMkLst>
        </pc:spChg>
        <pc:spChg chg="add mod">
          <ac:chgData name="Jan Lorman" userId="35fe54c3-d9d6-4fc1-b4dd-d7ad891edca9" providerId="ADAL" clId="{20A0A1BB-2D41-477F-8322-D70561A21464}" dt="2019-09-16T15:07:41.723" v="1441" actId="2711"/>
          <ac:spMkLst>
            <pc:docMk/>
            <pc:sldMk cId="2654406786" sldId="320"/>
            <ac:spMk id="7" creationId="{FB481340-FCB3-49A0-9085-EAEDDBAE6553}"/>
          </ac:spMkLst>
        </pc:spChg>
        <pc:spChg chg="add mod">
          <ac:chgData name="Jan Lorman" userId="35fe54c3-d9d6-4fc1-b4dd-d7ad891edca9" providerId="ADAL" clId="{20A0A1BB-2D41-477F-8322-D70561A21464}" dt="2019-09-16T15:11:12.686" v="1465"/>
          <ac:spMkLst>
            <pc:docMk/>
            <pc:sldMk cId="2654406786" sldId="320"/>
            <ac:spMk id="8" creationId="{6E5AB67B-E670-4808-906C-6ED3F77DCB24}"/>
          </ac:spMkLst>
        </pc:spChg>
        <pc:spChg chg="add mod">
          <ac:chgData name="Jan Lorman" userId="35fe54c3-d9d6-4fc1-b4dd-d7ad891edca9" providerId="ADAL" clId="{20A0A1BB-2D41-477F-8322-D70561A21464}" dt="2019-09-16T15:11:54.119" v="1489" actId="6549"/>
          <ac:spMkLst>
            <pc:docMk/>
            <pc:sldMk cId="2654406786" sldId="320"/>
            <ac:spMk id="9" creationId="{47799555-0969-4242-9D41-5CB0B4019494}"/>
          </ac:spMkLst>
        </pc:spChg>
      </pc:sldChg>
      <pc:sldChg chg="addSp modSp add">
        <pc:chgData name="Jan Lorman" userId="35fe54c3-d9d6-4fc1-b4dd-d7ad891edca9" providerId="ADAL" clId="{20A0A1BB-2D41-477F-8322-D70561A21464}" dt="2019-09-16T15:01:54.811" v="1342" actId="1076"/>
        <pc:sldMkLst>
          <pc:docMk/>
          <pc:sldMk cId="223692400" sldId="321"/>
        </pc:sldMkLst>
        <pc:spChg chg="add mod">
          <ac:chgData name="Jan Lorman" userId="35fe54c3-d9d6-4fc1-b4dd-d7ad891edca9" providerId="ADAL" clId="{20A0A1BB-2D41-477F-8322-D70561A21464}" dt="2019-09-16T15:01:54.811" v="1342" actId="1076"/>
          <ac:spMkLst>
            <pc:docMk/>
            <pc:sldMk cId="223692400" sldId="321"/>
            <ac:spMk id="5" creationId="{B0882274-F988-4E08-863B-D5592A0FDE6C}"/>
          </ac:spMkLst>
        </pc:spChg>
        <pc:spChg chg="mod">
          <ac:chgData name="Jan Lorman" userId="35fe54c3-d9d6-4fc1-b4dd-d7ad891edca9" providerId="ADAL" clId="{20A0A1BB-2D41-477F-8322-D70561A21464}" dt="2019-09-16T15:01:50.257" v="1340" actId="1076"/>
          <ac:spMkLst>
            <pc:docMk/>
            <pc:sldMk cId="223692400" sldId="321"/>
            <ac:spMk id="54" creationId="{00000000-0000-0000-0000-000000000000}"/>
          </ac:spMkLst>
        </pc:spChg>
        <pc:spChg chg="mod">
          <ac:chgData name="Jan Lorman" userId="35fe54c3-d9d6-4fc1-b4dd-d7ad891edca9" providerId="ADAL" clId="{20A0A1BB-2D41-477F-8322-D70561A21464}" dt="2019-09-16T15:01:52.280" v="1341" actId="1076"/>
          <ac:spMkLst>
            <pc:docMk/>
            <pc:sldMk cId="223692400" sldId="321"/>
            <ac:spMk id="55" creationId="{00000000-0000-0000-0000-000000000000}"/>
          </ac:spMkLst>
        </pc:spChg>
      </pc:sldChg>
      <pc:sldMasterChg chg="modTransition">
        <pc:chgData name="Jan Lorman" userId="35fe54c3-d9d6-4fc1-b4dd-d7ad891edca9" providerId="ADAL" clId="{20A0A1BB-2D41-477F-8322-D70561A21464}" dt="2019-09-15T13:57:54.830" v="16"/>
        <pc:sldMasterMkLst>
          <pc:docMk/>
          <pc:sldMasterMk cId="105633711" sldId="2147483661"/>
        </pc:sldMasterMkLst>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687638"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94729" y="3257551"/>
            <a:ext cx="7957820" cy="3086100"/>
          </a:xfrm>
          <a:prstGeom prst="rect">
            <a:avLst/>
          </a:prstGeom>
          <a:noFill/>
          <a:ln>
            <a:noFill/>
          </a:ln>
        </p:spPr>
        <p:txBody>
          <a:bodyPr spcFirstLastPara="1" wrap="square" lIns="92147" tIns="92147" rIns="92147" bIns="92147"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687638"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94729" y="3257551"/>
            <a:ext cx="7957820" cy="3086100"/>
          </a:xfrm>
          <a:prstGeom prst="rect">
            <a:avLst/>
          </a:prstGeom>
        </p:spPr>
        <p:txBody>
          <a:bodyPr spcFirstLastPara="1" wrap="square" lIns="92147" tIns="92147" rIns="92147" bIns="92147"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2400" dirty="0"/>
              <a:t>Jediný výzkum, jihočeský kraj. Placeno MZV! </a:t>
            </a:r>
          </a:p>
        </p:txBody>
      </p:sp>
    </p:spTree>
    <p:extLst>
      <p:ext uri="{BB962C8B-B14F-4D97-AF65-F5344CB8AC3E}">
        <p14:creationId xmlns:p14="http://schemas.microsoft.com/office/powerpoint/2010/main" val="488813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2687638" y="514350"/>
            <a:ext cx="4572000" cy="2571750"/>
          </a:xfrm>
        </p:spPr>
      </p:sp>
      <p:sp>
        <p:nvSpPr>
          <p:cNvPr id="3" name="Zástupný symbol pro poznámky 2"/>
          <p:cNvSpPr>
            <a:spLocks noGrp="1"/>
          </p:cNvSpPr>
          <p:nvPr>
            <p:ph type="body" idx="1"/>
          </p:nvPr>
        </p:nvSpPr>
        <p:spPr/>
        <p:txBody>
          <a:bodyPr/>
          <a:lstStyle/>
          <a:p>
            <a:r>
              <a:rPr lang="cs-CZ" sz="2000" dirty="0">
                <a:solidFill>
                  <a:srgbClr val="000000"/>
                </a:solidFill>
                <a:latin typeface="Times New Roman" panose="02020603050405020304" pitchFamily="18" charset="0"/>
                <a:ea typeface="Times New Roman" panose="02020603050405020304" pitchFamily="18" charset="0"/>
              </a:rPr>
              <a:t>Nedostupnost terénních služeb, pokud kraj nečiní cílené kroky k tomu, aby zajistil poskytování a dostupnost služeb na svém území, ačkoliv má informace o tom, že potřeby některých skupin nejsou sociálními službami kompenzovány, </a:t>
            </a:r>
            <a:r>
              <a:rPr lang="cs-CZ" sz="2000" b="1" dirty="0">
                <a:solidFill>
                  <a:srgbClr val="000000"/>
                </a:solidFill>
                <a:latin typeface="Times New Roman" panose="02020603050405020304" pitchFamily="18" charset="0"/>
                <a:ea typeface="Times New Roman" panose="02020603050405020304" pitchFamily="18" charset="0"/>
              </a:rPr>
              <a:t>dopouští se nepřímé diskriminace.</a:t>
            </a:r>
          </a:p>
          <a:p>
            <a:r>
              <a:rPr lang="cs-CZ" sz="2000" b="1" dirty="0">
                <a:solidFill>
                  <a:srgbClr val="000000"/>
                </a:solidFill>
                <a:latin typeface="Times New Roman" panose="02020603050405020304" pitchFamily="18" charset="0"/>
                <a:ea typeface="Times New Roman" panose="02020603050405020304" pitchFamily="18" charset="0"/>
              </a:rPr>
              <a:t>Nález ÚS z 23.1.2018, </a:t>
            </a:r>
            <a:r>
              <a:rPr lang="cs-CZ" sz="2000" b="1" dirty="0" err="1">
                <a:solidFill>
                  <a:srgbClr val="000000"/>
                </a:solidFill>
                <a:latin typeface="Times New Roman" panose="02020603050405020304" pitchFamily="18" charset="0"/>
                <a:ea typeface="Times New Roman" panose="02020603050405020304" pitchFamily="18" charset="0"/>
              </a:rPr>
              <a:t>sp</a:t>
            </a:r>
            <a:r>
              <a:rPr lang="cs-CZ" sz="2000" b="1" dirty="0">
                <a:solidFill>
                  <a:srgbClr val="000000"/>
                </a:solidFill>
                <a:latin typeface="Times New Roman" panose="02020603050405020304" pitchFamily="18" charset="0"/>
                <a:ea typeface="Times New Roman" panose="02020603050405020304" pitchFamily="18" charset="0"/>
              </a:rPr>
              <a:t>. Zn. I. ÚS 2637/17, dostupné na https://nalus.usoud</a:t>
            </a:r>
          </a:p>
          <a:p>
            <a:r>
              <a:rPr lang="cs-CZ" sz="2000" b="1" dirty="0">
                <a:solidFill>
                  <a:srgbClr val="000000"/>
                </a:solidFill>
                <a:latin typeface="Times New Roman" panose="02020603050405020304" pitchFamily="18" charset="0"/>
                <a:ea typeface="Times New Roman" panose="02020603050405020304" pitchFamily="18" charset="0"/>
              </a:rPr>
              <a:t>Rozsudek Nejvyšší správní soud 30.102014, č.j. 4Ads 134/2014-29 a Ústavním soudem zrušený rozsudek </a:t>
            </a:r>
            <a:r>
              <a:rPr lang="cs-CZ" sz="2000" b="1" dirty="0" err="1">
                <a:solidFill>
                  <a:srgbClr val="000000"/>
                </a:solidFill>
                <a:latin typeface="Times New Roman" panose="02020603050405020304" pitchFamily="18" charset="0"/>
                <a:ea typeface="Times New Roman" panose="02020603050405020304" pitchFamily="18" charset="0"/>
              </a:rPr>
              <a:t>Nejvyšš</a:t>
            </a:r>
            <a:r>
              <a:rPr lang="cs-CZ" sz="2000" b="1" dirty="0">
                <a:solidFill>
                  <a:srgbClr val="000000"/>
                </a:solidFill>
                <a:latin typeface="Times New Roman" panose="02020603050405020304" pitchFamily="18" charset="0"/>
                <a:ea typeface="Times New Roman" panose="02020603050405020304" pitchFamily="18" charset="0"/>
              </a:rPr>
              <a:t> </a:t>
            </a:r>
            <a:r>
              <a:rPr lang="cs-CZ" sz="2000" b="1" dirty="0" err="1">
                <a:solidFill>
                  <a:srgbClr val="000000"/>
                </a:solidFill>
                <a:latin typeface="Times New Roman" panose="02020603050405020304" pitchFamily="18" charset="0"/>
                <a:ea typeface="Times New Roman" panose="02020603050405020304" pitchFamily="18" charset="0"/>
              </a:rPr>
              <a:t>spr</a:t>
            </a:r>
            <a:r>
              <a:rPr lang="cs-CZ" sz="2000" b="1" dirty="0">
                <a:solidFill>
                  <a:srgbClr val="000000"/>
                </a:solidFill>
                <a:latin typeface="Times New Roman" panose="02020603050405020304" pitchFamily="18" charset="0"/>
                <a:ea typeface="Times New Roman" panose="02020603050405020304" pitchFamily="18" charset="0"/>
              </a:rPr>
              <a:t> soudu ze 14.6.2017 č.j. 3 Ads151/2016-59 dostupné z www.nssoud.cz </a:t>
            </a:r>
          </a:p>
          <a:p>
            <a:r>
              <a:rPr lang="cs-CZ" sz="2000" b="1" dirty="0">
                <a:solidFill>
                  <a:srgbClr val="000000"/>
                </a:solidFill>
                <a:latin typeface="Times New Roman" panose="02020603050405020304" pitchFamily="18" charset="0"/>
                <a:ea typeface="Times New Roman" panose="02020603050405020304" pitchFamily="18" charset="0"/>
              </a:rPr>
              <a:t>Lidé jsou svobodní a rovní v důstojnosti i v právech. (Listina, čl. 1)</a:t>
            </a:r>
          </a:p>
          <a:p>
            <a:r>
              <a:rPr lang="cs-CZ" sz="2000" b="1" dirty="0">
                <a:solidFill>
                  <a:srgbClr val="000000"/>
                </a:solidFill>
                <a:latin typeface="Times New Roman" panose="02020603050405020304" pitchFamily="18" charset="0"/>
                <a:ea typeface="Times New Roman" panose="02020603050405020304" pitchFamily="18" charset="0"/>
              </a:rPr>
              <a:t>hodnoty autonomie: osobnost, soukromý a rodinný život, osobní svoboda, vlastnictví majetku,</a:t>
            </a:r>
          </a:p>
          <a:p>
            <a:r>
              <a:rPr lang="cs-CZ" sz="2000" b="1" dirty="0">
                <a:solidFill>
                  <a:srgbClr val="000000"/>
                </a:solidFill>
                <a:latin typeface="Times New Roman" panose="02020603050405020304" pitchFamily="18" charset="0"/>
                <a:ea typeface="Times New Roman" panose="02020603050405020304" pitchFamily="18" charset="0"/>
              </a:rPr>
              <a:t>další hodnoty „ve hře“: život, důstojnost, nebýt podroben špatnému zacházení</a:t>
            </a:r>
          </a:p>
          <a:p>
            <a:r>
              <a:rPr lang="cs-CZ" sz="2000" dirty="0">
                <a:solidFill>
                  <a:srgbClr val="000000"/>
                </a:solidFill>
                <a:latin typeface="Times New Roman" panose="02020603050405020304" pitchFamily="18" charset="0"/>
                <a:ea typeface="Times New Roman" panose="02020603050405020304" pitchFamily="18" charset="0"/>
              </a:rPr>
              <a:t>Uživatel Domova pro seniory, DZR nemá možnost odejít do vlastního domova; on je v pasti;</a:t>
            </a:r>
          </a:p>
          <a:p>
            <a:r>
              <a:rPr lang="cs-CZ" sz="2000" dirty="0">
                <a:solidFill>
                  <a:srgbClr val="000000"/>
                </a:solidFill>
                <a:latin typeface="Times New Roman" panose="02020603050405020304" pitchFamily="18" charset="0"/>
                <a:ea typeface="Times New Roman" panose="02020603050405020304" pitchFamily="18" charset="0"/>
              </a:rPr>
              <a:t>odmítnutí návštěvy u lékaře – pokud klienta neohrozí na životě. </a:t>
            </a:r>
          </a:p>
          <a:p>
            <a:endParaRPr lang="cs-CZ" dirty="0"/>
          </a:p>
        </p:txBody>
      </p:sp>
    </p:spTree>
    <p:extLst>
      <p:ext uri="{BB962C8B-B14F-4D97-AF65-F5344CB8AC3E}">
        <p14:creationId xmlns:p14="http://schemas.microsoft.com/office/powerpoint/2010/main" val="1939541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2000" dirty="0"/>
              <a:t>STATEČNÝ SENIOŘI!!!</a:t>
            </a:r>
          </a:p>
        </p:txBody>
      </p:sp>
    </p:spTree>
    <p:extLst>
      <p:ext uri="{BB962C8B-B14F-4D97-AF65-F5344CB8AC3E}">
        <p14:creationId xmlns:p14="http://schemas.microsoft.com/office/powerpoint/2010/main" val="2489865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2000" dirty="0">
                <a:solidFill>
                  <a:schemeClr val="tx1"/>
                </a:solidFill>
              </a:rPr>
              <a:t>Potřebujeme novelizovat antidiskriminační zákon.</a:t>
            </a:r>
          </a:p>
        </p:txBody>
      </p:sp>
    </p:spTree>
    <p:extLst>
      <p:ext uri="{BB962C8B-B14F-4D97-AF65-F5344CB8AC3E}">
        <p14:creationId xmlns:p14="http://schemas.microsoft.com/office/powerpoint/2010/main" val="314735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245243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687638"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94729" y="3257551"/>
            <a:ext cx="7957820" cy="3086100"/>
          </a:xfrm>
          <a:prstGeom prst="rect">
            <a:avLst/>
          </a:prstGeom>
        </p:spPr>
        <p:txBody>
          <a:bodyPr spcFirstLastPara="1" wrap="square" lIns="92147" tIns="92147" rIns="92147" bIns="92147" anchor="t" anchorCtr="0">
            <a:noAutofit/>
          </a:bodyPr>
          <a:lstStyle/>
          <a:p>
            <a:pPr marL="0" indent="0">
              <a:buNone/>
            </a:pPr>
            <a:endParaRPr dirty="0"/>
          </a:p>
        </p:txBody>
      </p:sp>
    </p:spTree>
    <p:extLst>
      <p:ext uri="{BB962C8B-B14F-4D97-AF65-F5344CB8AC3E}">
        <p14:creationId xmlns:p14="http://schemas.microsoft.com/office/powerpoint/2010/main" val="2361521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BC1E0-331B-44DD-B843-106CF048B243}"/>
              </a:ext>
            </a:extLst>
          </p:cNvPr>
          <p:cNvSpPr>
            <a:spLocks noGrp="1"/>
          </p:cNvSpPr>
          <p:nvPr>
            <p:ph type="ctrTitle"/>
          </p:nvPr>
        </p:nvSpPr>
        <p:spPr>
          <a:xfrm>
            <a:off x="1143000" y="841772"/>
            <a:ext cx="6858000" cy="1790700"/>
          </a:xfrm>
        </p:spPr>
        <p:txBody>
          <a:bodyPr anchor="b"/>
          <a:lstStyle>
            <a:lvl1pPr algn="ctr">
              <a:defRPr sz="4500"/>
            </a:lvl1pPr>
          </a:lstStyle>
          <a:p>
            <a:r>
              <a:rPr lang="cs-CZ"/>
              <a:t>Kliknutím lze upravit styl.</a:t>
            </a:r>
          </a:p>
        </p:txBody>
      </p:sp>
      <p:sp>
        <p:nvSpPr>
          <p:cNvPr id="3" name="Podnadpis 2">
            <a:extLst>
              <a:ext uri="{FF2B5EF4-FFF2-40B4-BE49-F238E27FC236}">
                <a16:creationId xmlns:a16="http://schemas.microsoft.com/office/drawing/2014/main" id="{40DD0D7F-E34A-4798-8BEE-A1C8A7DD50B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CCD345D-6D4E-4D79-8AF4-383F64DA662B}"/>
              </a:ext>
            </a:extLst>
          </p:cNvPr>
          <p:cNvSpPr>
            <a:spLocks noGrp="1"/>
          </p:cNvSpPr>
          <p:nvPr>
            <p:ph type="dt" sz="half" idx="10"/>
          </p:nvPr>
        </p:nvSpPr>
        <p:spPr/>
        <p:txBody>
          <a:bodyPr/>
          <a:lstStyle/>
          <a:p>
            <a:fld id="{4E0FF7FB-177C-448C-8675-BD27747C6276}" type="datetimeFigureOut">
              <a:rPr lang="cs-CZ" smtClean="0"/>
              <a:t>30.09.2019</a:t>
            </a:fld>
            <a:endParaRPr lang="cs-CZ"/>
          </a:p>
        </p:txBody>
      </p:sp>
      <p:sp>
        <p:nvSpPr>
          <p:cNvPr id="5" name="Zástupný symbol pro zápatí 4">
            <a:extLst>
              <a:ext uri="{FF2B5EF4-FFF2-40B4-BE49-F238E27FC236}">
                <a16:creationId xmlns:a16="http://schemas.microsoft.com/office/drawing/2014/main" id="{BB46E0BE-AD5F-4A0F-823B-DD4595A7EB2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CF4CA2E-A016-4525-92EF-96E8C9EDD3D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9651640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9EB3BA-B112-4683-B675-1F1BAA06A37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E87D2D79-2C7D-4D88-96D7-C35630E6F8A8}"/>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5C34F39-5F2B-4B23-94CF-3D9E48665621}"/>
              </a:ext>
            </a:extLst>
          </p:cNvPr>
          <p:cNvSpPr>
            <a:spLocks noGrp="1"/>
          </p:cNvSpPr>
          <p:nvPr>
            <p:ph type="dt" sz="half" idx="10"/>
          </p:nvPr>
        </p:nvSpPr>
        <p:spPr/>
        <p:txBody>
          <a:bodyPr/>
          <a:lstStyle/>
          <a:p>
            <a:fld id="{4E0FF7FB-177C-448C-8675-BD27747C6276}" type="datetimeFigureOut">
              <a:rPr lang="cs-CZ" smtClean="0"/>
              <a:t>30.09.2019</a:t>
            </a:fld>
            <a:endParaRPr lang="cs-CZ"/>
          </a:p>
        </p:txBody>
      </p:sp>
      <p:sp>
        <p:nvSpPr>
          <p:cNvPr id="5" name="Zástupný symbol pro zápatí 4">
            <a:extLst>
              <a:ext uri="{FF2B5EF4-FFF2-40B4-BE49-F238E27FC236}">
                <a16:creationId xmlns:a16="http://schemas.microsoft.com/office/drawing/2014/main" id="{4FD6E106-2537-49F9-B37E-AAA9D870EAE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C6F849F-5B1A-46C6-9B0A-0AD76EDD5DE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936423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008A8D91-2D4B-47DD-BE2B-1F45A154242F}"/>
              </a:ext>
            </a:extLst>
          </p:cNvPr>
          <p:cNvSpPr>
            <a:spLocks noGrp="1"/>
          </p:cNvSpPr>
          <p:nvPr>
            <p:ph type="title" orient="vert"/>
          </p:nvPr>
        </p:nvSpPr>
        <p:spPr>
          <a:xfrm>
            <a:off x="6543675" y="273844"/>
            <a:ext cx="1971675" cy="4358879"/>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92561B52-3903-49AA-BC5E-4DAB5103B9E9}"/>
              </a:ext>
            </a:extLst>
          </p:cNvPr>
          <p:cNvSpPr>
            <a:spLocks noGrp="1"/>
          </p:cNvSpPr>
          <p:nvPr>
            <p:ph type="body" orient="vert" idx="1"/>
          </p:nvPr>
        </p:nvSpPr>
        <p:spPr>
          <a:xfrm>
            <a:off x="628650" y="273844"/>
            <a:ext cx="5800725" cy="4358879"/>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35C9566-1B6C-4644-BE09-4F0BBD188657}"/>
              </a:ext>
            </a:extLst>
          </p:cNvPr>
          <p:cNvSpPr>
            <a:spLocks noGrp="1"/>
          </p:cNvSpPr>
          <p:nvPr>
            <p:ph type="dt" sz="half" idx="10"/>
          </p:nvPr>
        </p:nvSpPr>
        <p:spPr/>
        <p:txBody>
          <a:bodyPr/>
          <a:lstStyle/>
          <a:p>
            <a:fld id="{4E0FF7FB-177C-448C-8675-BD27747C6276}" type="datetimeFigureOut">
              <a:rPr lang="cs-CZ" smtClean="0"/>
              <a:t>30.09.2019</a:t>
            </a:fld>
            <a:endParaRPr lang="cs-CZ"/>
          </a:p>
        </p:txBody>
      </p:sp>
      <p:sp>
        <p:nvSpPr>
          <p:cNvPr id="5" name="Zástupný symbol pro zápatí 4">
            <a:extLst>
              <a:ext uri="{FF2B5EF4-FFF2-40B4-BE49-F238E27FC236}">
                <a16:creationId xmlns:a16="http://schemas.microsoft.com/office/drawing/2014/main" id="{17CA411B-7FC5-4E22-B3F6-E76C3696E71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ACACF8B-69F1-4CDA-8A08-029B8F597E5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01541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83696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9E528C-1A86-40B7-A972-835EA9099D1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7E08800-3172-434F-A24E-0B392A1AF3DF}"/>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55D4642-D951-4D85-B2AB-62FA5AE64C67}"/>
              </a:ext>
            </a:extLst>
          </p:cNvPr>
          <p:cNvSpPr>
            <a:spLocks noGrp="1"/>
          </p:cNvSpPr>
          <p:nvPr>
            <p:ph type="dt" sz="half" idx="10"/>
          </p:nvPr>
        </p:nvSpPr>
        <p:spPr/>
        <p:txBody>
          <a:bodyPr/>
          <a:lstStyle/>
          <a:p>
            <a:fld id="{4E0FF7FB-177C-448C-8675-BD27747C6276}" type="datetimeFigureOut">
              <a:rPr lang="cs-CZ" smtClean="0"/>
              <a:t>30.09.2019</a:t>
            </a:fld>
            <a:endParaRPr lang="cs-CZ"/>
          </a:p>
        </p:txBody>
      </p:sp>
      <p:sp>
        <p:nvSpPr>
          <p:cNvPr id="5" name="Zástupný symbol pro zápatí 4">
            <a:extLst>
              <a:ext uri="{FF2B5EF4-FFF2-40B4-BE49-F238E27FC236}">
                <a16:creationId xmlns:a16="http://schemas.microsoft.com/office/drawing/2014/main" id="{5655408F-A510-43A3-B8D5-34B9FE73E51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A2BA5ED-0827-49DA-B76B-A19DA1C7487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3701486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7478B1-C7B8-49C4-B050-6D67019AE324}"/>
              </a:ext>
            </a:extLst>
          </p:cNvPr>
          <p:cNvSpPr>
            <a:spLocks noGrp="1"/>
          </p:cNvSpPr>
          <p:nvPr>
            <p:ph type="title"/>
          </p:nvPr>
        </p:nvSpPr>
        <p:spPr>
          <a:xfrm>
            <a:off x="623888" y="1282304"/>
            <a:ext cx="7886700" cy="2139553"/>
          </a:xfrm>
        </p:spPr>
        <p:txBody>
          <a:bodyPr anchor="b"/>
          <a:lstStyle>
            <a:lvl1pPr>
              <a:defRPr sz="4500"/>
            </a:lvl1pPr>
          </a:lstStyle>
          <a:p>
            <a:r>
              <a:rPr lang="cs-CZ"/>
              <a:t>Kliknutím lze upravit styl.</a:t>
            </a:r>
          </a:p>
        </p:txBody>
      </p:sp>
      <p:sp>
        <p:nvSpPr>
          <p:cNvPr id="3" name="Zástupný text 2">
            <a:extLst>
              <a:ext uri="{FF2B5EF4-FFF2-40B4-BE49-F238E27FC236}">
                <a16:creationId xmlns:a16="http://schemas.microsoft.com/office/drawing/2014/main" id="{CBAA2DDA-E03C-431D-A20A-B4D40E1F3A81}"/>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7B21700A-803F-4D62-B429-ECA70A6E2E77}"/>
              </a:ext>
            </a:extLst>
          </p:cNvPr>
          <p:cNvSpPr>
            <a:spLocks noGrp="1"/>
          </p:cNvSpPr>
          <p:nvPr>
            <p:ph type="dt" sz="half" idx="10"/>
          </p:nvPr>
        </p:nvSpPr>
        <p:spPr/>
        <p:txBody>
          <a:bodyPr/>
          <a:lstStyle/>
          <a:p>
            <a:fld id="{4E0FF7FB-177C-448C-8675-BD27747C6276}" type="datetimeFigureOut">
              <a:rPr lang="cs-CZ" smtClean="0"/>
              <a:t>30.09.2019</a:t>
            </a:fld>
            <a:endParaRPr lang="cs-CZ"/>
          </a:p>
        </p:txBody>
      </p:sp>
      <p:sp>
        <p:nvSpPr>
          <p:cNvPr id="5" name="Zástupný symbol pro zápatí 4">
            <a:extLst>
              <a:ext uri="{FF2B5EF4-FFF2-40B4-BE49-F238E27FC236}">
                <a16:creationId xmlns:a16="http://schemas.microsoft.com/office/drawing/2014/main" id="{FFC85C6E-BD94-413E-9831-1AF9A86E63B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C59A06F-DC62-4819-B7BF-29C2361201F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189651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727583-181B-4593-B220-3D8DEB34F66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7ED5499-3343-4A4A-B2FC-4327C361F920}"/>
              </a:ext>
            </a:extLst>
          </p:cNvPr>
          <p:cNvSpPr>
            <a:spLocks noGrp="1"/>
          </p:cNvSpPr>
          <p:nvPr>
            <p:ph sz="half" idx="1"/>
          </p:nvPr>
        </p:nvSpPr>
        <p:spPr>
          <a:xfrm>
            <a:off x="628650" y="1369219"/>
            <a:ext cx="3886200" cy="3263504"/>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43A8FD44-8A0C-46FA-A545-692FA5607E0E}"/>
              </a:ext>
            </a:extLst>
          </p:cNvPr>
          <p:cNvSpPr>
            <a:spLocks noGrp="1"/>
          </p:cNvSpPr>
          <p:nvPr>
            <p:ph sz="half" idx="2"/>
          </p:nvPr>
        </p:nvSpPr>
        <p:spPr>
          <a:xfrm>
            <a:off x="4629150" y="1369219"/>
            <a:ext cx="3886200" cy="3263504"/>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DC7A768-1E0F-4B67-A58B-3375F4CCAF08}"/>
              </a:ext>
            </a:extLst>
          </p:cNvPr>
          <p:cNvSpPr>
            <a:spLocks noGrp="1"/>
          </p:cNvSpPr>
          <p:nvPr>
            <p:ph type="dt" sz="half" idx="10"/>
          </p:nvPr>
        </p:nvSpPr>
        <p:spPr/>
        <p:txBody>
          <a:bodyPr/>
          <a:lstStyle/>
          <a:p>
            <a:fld id="{4E0FF7FB-177C-448C-8675-BD27747C6276}" type="datetimeFigureOut">
              <a:rPr lang="cs-CZ" smtClean="0"/>
              <a:t>30.09.2019</a:t>
            </a:fld>
            <a:endParaRPr lang="cs-CZ"/>
          </a:p>
        </p:txBody>
      </p:sp>
      <p:sp>
        <p:nvSpPr>
          <p:cNvPr id="6" name="Zástupný symbol pro zápatí 5">
            <a:extLst>
              <a:ext uri="{FF2B5EF4-FFF2-40B4-BE49-F238E27FC236}">
                <a16:creationId xmlns:a16="http://schemas.microsoft.com/office/drawing/2014/main" id="{1BE93F3E-A384-462C-85C1-5006575726E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D148D85-A6FE-457A-88BE-9E596B802A4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3628399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C1EA80-424D-48B9-950F-5FB57B78DC42}"/>
              </a:ext>
            </a:extLst>
          </p:cNvPr>
          <p:cNvSpPr>
            <a:spLocks noGrp="1"/>
          </p:cNvSpPr>
          <p:nvPr>
            <p:ph type="title"/>
          </p:nvPr>
        </p:nvSpPr>
        <p:spPr>
          <a:xfrm>
            <a:off x="629841" y="273844"/>
            <a:ext cx="7886700" cy="994172"/>
          </a:xfrm>
        </p:spPr>
        <p:txBody>
          <a:bodyPr/>
          <a:lstStyle/>
          <a:p>
            <a:r>
              <a:rPr lang="cs-CZ"/>
              <a:t>Kliknutím lze upravit styl.</a:t>
            </a:r>
          </a:p>
        </p:txBody>
      </p:sp>
      <p:sp>
        <p:nvSpPr>
          <p:cNvPr id="3" name="Zástupný text 2">
            <a:extLst>
              <a:ext uri="{FF2B5EF4-FFF2-40B4-BE49-F238E27FC236}">
                <a16:creationId xmlns:a16="http://schemas.microsoft.com/office/drawing/2014/main" id="{9A0C0056-A932-4BB9-8F65-7D847AF66A35}"/>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CF5CC1B-D050-4A3A-A0D8-D5CCB917538A}"/>
              </a:ext>
            </a:extLst>
          </p:cNvPr>
          <p:cNvSpPr>
            <a:spLocks noGrp="1"/>
          </p:cNvSpPr>
          <p:nvPr>
            <p:ph sz="half" idx="2"/>
          </p:nvPr>
        </p:nvSpPr>
        <p:spPr>
          <a:xfrm>
            <a:off x="629842" y="1878806"/>
            <a:ext cx="3868340" cy="276344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A9649492-5B97-48BB-81AC-BDA153A1645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C94766DB-9372-4AB0-A9DF-9C8D7A83CD45}"/>
              </a:ext>
            </a:extLst>
          </p:cNvPr>
          <p:cNvSpPr>
            <a:spLocks noGrp="1"/>
          </p:cNvSpPr>
          <p:nvPr>
            <p:ph sz="quarter" idx="4"/>
          </p:nvPr>
        </p:nvSpPr>
        <p:spPr>
          <a:xfrm>
            <a:off x="4629150" y="1878806"/>
            <a:ext cx="3887391" cy="276344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740D08F7-7050-419E-B01E-FD51BDEE8DA9}"/>
              </a:ext>
            </a:extLst>
          </p:cNvPr>
          <p:cNvSpPr>
            <a:spLocks noGrp="1"/>
          </p:cNvSpPr>
          <p:nvPr>
            <p:ph type="dt" sz="half" idx="10"/>
          </p:nvPr>
        </p:nvSpPr>
        <p:spPr/>
        <p:txBody>
          <a:bodyPr/>
          <a:lstStyle/>
          <a:p>
            <a:fld id="{4E0FF7FB-177C-448C-8675-BD27747C6276}" type="datetimeFigureOut">
              <a:rPr lang="cs-CZ" smtClean="0"/>
              <a:t>30.09.2019</a:t>
            </a:fld>
            <a:endParaRPr lang="cs-CZ"/>
          </a:p>
        </p:txBody>
      </p:sp>
      <p:sp>
        <p:nvSpPr>
          <p:cNvPr id="8" name="Zástupný symbol pro zápatí 7">
            <a:extLst>
              <a:ext uri="{FF2B5EF4-FFF2-40B4-BE49-F238E27FC236}">
                <a16:creationId xmlns:a16="http://schemas.microsoft.com/office/drawing/2014/main" id="{45557D8C-BD75-4CEB-AE9D-B160E9532EA4}"/>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2FEE3F57-4678-4005-859A-D418D44853A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1663605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C3796E-2DEF-4A7A-93FB-02F70B2D8009}"/>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CAE9422-CC40-4CFB-9985-91BD0D1F78AF}"/>
              </a:ext>
            </a:extLst>
          </p:cNvPr>
          <p:cNvSpPr>
            <a:spLocks noGrp="1"/>
          </p:cNvSpPr>
          <p:nvPr>
            <p:ph type="dt" sz="half" idx="10"/>
          </p:nvPr>
        </p:nvSpPr>
        <p:spPr/>
        <p:txBody>
          <a:bodyPr/>
          <a:lstStyle/>
          <a:p>
            <a:fld id="{4E0FF7FB-177C-448C-8675-BD27747C6276}" type="datetimeFigureOut">
              <a:rPr lang="cs-CZ" smtClean="0"/>
              <a:t>30.09.2019</a:t>
            </a:fld>
            <a:endParaRPr lang="cs-CZ"/>
          </a:p>
        </p:txBody>
      </p:sp>
      <p:sp>
        <p:nvSpPr>
          <p:cNvPr id="4" name="Zástupný symbol pro zápatí 3">
            <a:extLst>
              <a:ext uri="{FF2B5EF4-FFF2-40B4-BE49-F238E27FC236}">
                <a16:creationId xmlns:a16="http://schemas.microsoft.com/office/drawing/2014/main" id="{14DEDFA2-D86A-4427-AFAB-92FC81D9DA8C}"/>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8B39A38E-866A-4153-8BFD-6C2FE8B0F54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6649557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89374063-CAE7-4E06-AB5B-E9549231B20C}"/>
              </a:ext>
            </a:extLst>
          </p:cNvPr>
          <p:cNvSpPr>
            <a:spLocks noGrp="1"/>
          </p:cNvSpPr>
          <p:nvPr>
            <p:ph type="dt" sz="half" idx="10"/>
          </p:nvPr>
        </p:nvSpPr>
        <p:spPr/>
        <p:txBody>
          <a:bodyPr/>
          <a:lstStyle/>
          <a:p>
            <a:fld id="{4E0FF7FB-177C-448C-8675-BD27747C6276}" type="datetimeFigureOut">
              <a:rPr lang="cs-CZ" smtClean="0"/>
              <a:t>30.09.2019</a:t>
            </a:fld>
            <a:endParaRPr lang="cs-CZ"/>
          </a:p>
        </p:txBody>
      </p:sp>
      <p:sp>
        <p:nvSpPr>
          <p:cNvPr id="3" name="Zástupný symbol pro zápatí 2">
            <a:extLst>
              <a:ext uri="{FF2B5EF4-FFF2-40B4-BE49-F238E27FC236}">
                <a16:creationId xmlns:a16="http://schemas.microsoft.com/office/drawing/2014/main" id="{6E8AD1B4-38E9-466F-8B1A-F2F6799C4B7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7491DCEE-86B6-46F8-BBDC-2869FA5A1B6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1134920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8D8DF6-0006-4892-B465-CB26BEE9F8D6}"/>
              </a:ext>
            </a:extLst>
          </p:cNvPr>
          <p:cNvSpPr>
            <a:spLocks noGrp="1"/>
          </p:cNvSpPr>
          <p:nvPr>
            <p:ph type="title"/>
          </p:nvPr>
        </p:nvSpPr>
        <p:spPr>
          <a:xfrm>
            <a:off x="629841" y="342900"/>
            <a:ext cx="2949178" cy="1200150"/>
          </a:xfrm>
        </p:spPr>
        <p:txBody>
          <a:bodyPr anchor="b"/>
          <a:lstStyle>
            <a:lvl1pPr>
              <a:defRPr sz="2400"/>
            </a:lvl1pPr>
          </a:lstStyle>
          <a:p>
            <a:r>
              <a:rPr lang="cs-CZ"/>
              <a:t>Kliknutím lze upravit styl.</a:t>
            </a:r>
          </a:p>
        </p:txBody>
      </p:sp>
      <p:sp>
        <p:nvSpPr>
          <p:cNvPr id="3" name="Zástupný obsah 2">
            <a:extLst>
              <a:ext uri="{FF2B5EF4-FFF2-40B4-BE49-F238E27FC236}">
                <a16:creationId xmlns:a16="http://schemas.microsoft.com/office/drawing/2014/main" id="{94378501-D830-4D38-9F1C-7FE61F9CC83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AEC7D6A4-8B44-48A8-ABD1-854ED04C101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AC7A2C7-4753-4661-A37C-00EA50839F6C}"/>
              </a:ext>
            </a:extLst>
          </p:cNvPr>
          <p:cNvSpPr>
            <a:spLocks noGrp="1"/>
          </p:cNvSpPr>
          <p:nvPr>
            <p:ph type="dt" sz="half" idx="10"/>
          </p:nvPr>
        </p:nvSpPr>
        <p:spPr/>
        <p:txBody>
          <a:bodyPr/>
          <a:lstStyle/>
          <a:p>
            <a:fld id="{4E0FF7FB-177C-448C-8675-BD27747C6276}" type="datetimeFigureOut">
              <a:rPr lang="cs-CZ" smtClean="0"/>
              <a:t>30.09.2019</a:t>
            </a:fld>
            <a:endParaRPr lang="cs-CZ"/>
          </a:p>
        </p:txBody>
      </p:sp>
      <p:sp>
        <p:nvSpPr>
          <p:cNvPr id="6" name="Zástupný symbol pro zápatí 5">
            <a:extLst>
              <a:ext uri="{FF2B5EF4-FFF2-40B4-BE49-F238E27FC236}">
                <a16:creationId xmlns:a16="http://schemas.microsoft.com/office/drawing/2014/main" id="{EC1B41FB-6E6C-423B-A0FC-60FF6C5B17B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520DEDD-6277-45B0-8945-584920ECBDF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3799316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86E375-219E-4934-A2BE-F7565C42DA79}"/>
              </a:ext>
            </a:extLst>
          </p:cNvPr>
          <p:cNvSpPr>
            <a:spLocks noGrp="1"/>
          </p:cNvSpPr>
          <p:nvPr>
            <p:ph type="title"/>
          </p:nvPr>
        </p:nvSpPr>
        <p:spPr>
          <a:xfrm>
            <a:off x="629841" y="342900"/>
            <a:ext cx="2949178" cy="1200150"/>
          </a:xfrm>
        </p:spPr>
        <p:txBody>
          <a:bodyPr anchor="b"/>
          <a:lstStyle>
            <a:lvl1pPr>
              <a:defRPr sz="2400"/>
            </a:lvl1pPr>
          </a:lstStyle>
          <a:p>
            <a:r>
              <a:rPr lang="cs-CZ"/>
              <a:t>Kliknutím lze upravit styl.</a:t>
            </a:r>
          </a:p>
        </p:txBody>
      </p:sp>
      <p:sp>
        <p:nvSpPr>
          <p:cNvPr id="3" name="Zástupný symbol obrázku 2">
            <a:extLst>
              <a:ext uri="{FF2B5EF4-FFF2-40B4-BE49-F238E27FC236}">
                <a16:creationId xmlns:a16="http://schemas.microsoft.com/office/drawing/2014/main" id="{64FBA8CE-5CF8-4796-A0AE-5466E63B537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cs-CZ"/>
          </a:p>
        </p:txBody>
      </p:sp>
      <p:sp>
        <p:nvSpPr>
          <p:cNvPr id="4" name="Zástupný text 3">
            <a:extLst>
              <a:ext uri="{FF2B5EF4-FFF2-40B4-BE49-F238E27FC236}">
                <a16:creationId xmlns:a16="http://schemas.microsoft.com/office/drawing/2014/main" id="{37072B4E-B445-47CD-A41A-757B5F4C0C1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EAAA1FF-8873-4652-94F5-BE844988B7A8}"/>
              </a:ext>
            </a:extLst>
          </p:cNvPr>
          <p:cNvSpPr>
            <a:spLocks noGrp="1"/>
          </p:cNvSpPr>
          <p:nvPr>
            <p:ph type="dt" sz="half" idx="10"/>
          </p:nvPr>
        </p:nvSpPr>
        <p:spPr/>
        <p:txBody>
          <a:bodyPr/>
          <a:lstStyle/>
          <a:p>
            <a:fld id="{A5F992EE-BB49-4756-BC98-D68270AF99D7}" type="datetimeFigureOut">
              <a:rPr lang="cs-CZ" smtClean="0"/>
              <a:t>30.09.2019</a:t>
            </a:fld>
            <a:endParaRPr lang="cs-CZ"/>
          </a:p>
        </p:txBody>
      </p:sp>
      <p:sp>
        <p:nvSpPr>
          <p:cNvPr id="6" name="Zástupný symbol pro zápatí 5">
            <a:extLst>
              <a:ext uri="{FF2B5EF4-FFF2-40B4-BE49-F238E27FC236}">
                <a16:creationId xmlns:a16="http://schemas.microsoft.com/office/drawing/2014/main" id="{8F031801-DC56-4E7D-8429-50CD1532F62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99F3699-B784-41E5-A8A7-09BE6FAB42E7}"/>
              </a:ext>
            </a:extLst>
          </p:cNvPr>
          <p:cNvSpPr>
            <a:spLocks noGrp="1"/>
          </p:cNvSpPr>
          <p:nvPr>
            <p:ph type="sldNum" sz="quarter" idx="12"/>
          </p:nvPr>
        </p:nvSpPr>
        <p:spPr/>
        <p:txBody>
          <a:bodyPr/>
          <a:lstStyle/>
          <a:p>
            <a:fld id="{6E361949-9533-43FC-B9C1-666095C1FD18}" type="slidenum">
              <a:rPr lang="cs-CZ" smtClean="0"/>
              <a:t>‹#›</a:t>
            </a:fld>
            <a:endParaRPr lang="cs-CZ"/>
          </a:p>
        </p:txBody>
      </p:sp>
    </p:spTree>
    <p:extLst>
      <p:ext uri="{BB962C8B-B14F-4D97-AF65-F5344CB8AC3E}">
        <p14:creationId xmlns:p14="http://schemas.microsoft.com/office/powerpoint/2010/main" val="2769769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BBD144F-9DCF-415E-9F12-68797E45261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D7AF2D41-032A-44F4-A67D-613F80C98D9F}"/>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478AA06-EE27-4134-82BE-4ACAB62116E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E0FF7FB-177C-448C-8675-BD27747C6276}" type="datetimeFigureOut">
              <a:rPr lang="cs-CZ" smtClean="0"/>
              <a:t>30.09.2019</a:t>
            </a:fld>
            <a:endParaRPr lang="cs-CZ"/>
          </a:p>
        </p:txBody>
      </p:sp>
      <p:sp>
        <p:nvSpPr>
          <p:cNvPr id="5" name="Zástupný symbol pro zápatí 4">
            <a:extLst>
              <a:ext uri="{FF2B5EF4-FFF2-40B4-BE49-F238E27FC236}">
                <a16:creationId xmlns:a16="http://schemas.microsoft.com/office/drawing/2014/main" id="{3201BEBE-7E74-4785-9440-B3D1C8AEABC6}"/>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B0DC2763-7A75-4074-A943-FD0760EE96F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56337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slow">
    <p:fade thruBlk="1"/>
  </p:transition>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8333D"/>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084025"/>
            <a:ext cx="8520600" cy="1124700"/>
          </a:xfrm>
          <a:prstGeom prst="rect">
            <a:avLst/>
          </a:prstGeom>
        </p:spPr>
        <p:txBody>
          <a:bodyPr spcFirstLastPara="1" wrap="square" lIns="91425" tIns="91425" rIns="91425" bIns="91425" anchor="b" anchorCtr="0">
            <a:noAutofit/>
          </a:bodyPr>
          <a:lstStyle/>
          <a:p>
            <a:r>
              <a:rPr lang="cs-CZ" b="1" dirty="0">
                <a:solidFill>
                  <a:srgbClr val="99CA3C"/>
                </a:solidFill>
              </a:rPr>
              <a:t>Týrání seniorů, to nejsou jen facky </a:t>
            </a:r>
            <a:endParaRPr lang="en" b="1" dirty="0">
              <a:solidFill>
                <a:srgbClr val="99CA3C"/>
              </a:solidFill>
            </a:endParaRPr>
          </a:p>
        </p:txBody>
      </p:sp>
      <p:sp>
        <p:nvSpPr>
          <p:cNvPr id="55" name="Google Shape;55;p13"/>
          <p:cNvSpPr txBox="1">
            <a:spLocks noGrp="1"/>
          </p:cNvSpPr>
          <p:nvPr>
            <p:ph type="subTitle" idx="1"/>
          </p:nvPr>
        </p:nvSpPr>
        <p:spPr>
          <a:xfrm>
            <a:off x="311700" y="2272869"/>
            <a:ext cx="8520600" cy="546300"/>
          </a:xfrm>
          <a:prstGeom prst="rect">
            <a:avLst/>
          </a:prstGeom>
        </p:spPr>
        <p:txBody>
          <a:bodyPr spcFirstLastPara="1" wrap="square" lIns="91425" tIns="91425" rIns="91425" bIns="91425" anchor="t" anchorCtr="0">
            <a:noAutofit/>
          </a:bodyPr>
          <a:lstStyle/>
          <a:p>
            <a:pPr marL="0" indent="0"/>
            <a:r>
              <a:rPr lang="cs-CZ" dirty="0">
                <a:solidFill>
                  <a:srgbClr val="FFFFFF"/>
                </a:solidFill>
              </a:rPr>
              <a:t>Jan Lorman</a:t>
            </a:r>
            <a:endParaRPr lang="en" dirty="0">
              <a:solidFill>
                <a:srgbClr val="FFFFFF"/>
              </a:solidFill>
            </a:endParaRPr>
          </a:p>
        </p:txBody>
      </p:sp>
      <p:pic>
        <p:nvPicPr>
          <p:cNvPr id="56" name="Google Shape;56;p13"/>
          <p:cNvPicPr preferRelativeResize="0"/>
          <p:nvPr/>
        </p:nvPicPr>
        <p:blipFill>
          <a:blip r:embed="rId3">
            <a:alphaModFix/>
          </a:blip>
          <a:stretch>
            <a:fillRect/>
          </a:stretch>
        </p:blipFill>
        <p:spPr>
          <a:xfrm>
            <a:off x="3569113" y="3899324"/>
            <a:ext cx="2005774" cy="722075"/>
          </a:xfrm>
          <a:prstGeom prst="rect">
            <a:avLst/>
          </a:prstGeom>
          <a:noFill/>
          <a:ln>
            <a:noFill/>
          </a:ln>
        </p:spPr>
      </p:pic>
      <p:pic>
        <p:nvPicPr>
          <p:cNvPr id="5" name="Obrázek 4">
            <a:extLst>
              <a:ext uri="{FF2B5EF4-FFF2-40B4-BE49-F238E27FC236}">
                <a16:creationId xmlns:a16="http://schemas.microsoft.com/office/drawing/2014/main" id="{BA74F890-F9E7-43F6-B989-756CAFC79BC6}"/>
              </a:ext>
            </a:extLst>
          </p:cNvPr>
          <p:cNvPicPr>
            <a:picLocks noChangeAspect="1"/>
          </p:cNvPicPr>
          <p:nvPr/>
        </p:nvPicPr>
        <p:blipFill>
          <a:blip r:embed="rId4"/>
          <a:stretch>
            <a:fillRect/>
          </a:stretch>
        </p:blipFill>
        <p:spPr>
          <a:xfrm>
            <a:off x="5729647" y="2571749"/>
            <a:ext cx="3102653" cy="23299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3;p14">
            <a:extLst>
              <a:ext uri="{FF2B5EF4-FFF2-40B4-BE49-F238E27FC236}">
                <a16:creationId xmlns:a16="http://schemas.microsoft.com/office/drawing/2014/main" id="{012EE9E9-1EC5-45FB-8979-8DA9A9DE9B8A}"/>
              </a:ext>
            </a:extLst>
          </p:cNvPr>
          <p:cNvSpPr/>
          <p:nvPr/>
        </p:nvSpPr>
        <p:spPr>
          <a:xfrm>
            <a:off x="-8" y="4635000"/>
            <a:ext cx="9144000" cy="508500"/>
          </a:xfrm>
          <a:prstGeom prst="rect">
            <a:avLst/>
          </a:prstGeom>
          <a:solidFill>
            <a:srgbClr val="99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5394"/>
              </a:solidFill>
            </a:endParaRPr>
          </a:p>
        </p:txBody>
      </p:sp>
      <p:pic>
        <p:nvPicPr>
          <p:cNvPr id="4" name="Google Shape;64;p14">
            <a:extLst>
              <a:ext uri="{FF2B5EF4-FFF2-40B4-BE49-F238E27FC236}">
                <a16:creationId xmlns:a16="http://schemas.microsoft.com/office/drawing/2014/main" id="{18A515BF-7D0F-4DD8-AD39-F1735A000BC6}"/>
              </a:ext>
            </a:extLst>
          </p:cNvPr>
          <p:cNvPicPr preferRelativeResize="0"/>
          <p:nvPr/>
        </p:nvPicPr>
        <p:blipFill>
          <a:blip r:embed="rId2">
            <a:alphaModFix/>
          </a:blip>
          <a:stretch>
            <a:fillRect/>
          </a:stretch>
        </p:blipFill>
        <p:spPr>
          <a:xfrm>
            <a:off x="4027342" y="4755450"/>
            <a:ext cx="1089300" cy="267625"/>
          </a:xfrm>
          <a:prstGeom prst="rect">
            <a:avLst/>
          </a:prstGeom>
          <a:noFill/>
          <a:ln>
            <a:noFill/>
          </a:ln>
        </p:spPr>
      </p:pic>
      <p:graphicFrame>
        <p:nvGraphicFramePr>
          <p:cNvPr id="5" name="Group 4">
            <a:extLst>
              <a:ext uri="{FF2B5EF4-FFF2-40B4-BE49-F238E27FC236}">
                <a16:creationId xmlns:a16="http://schemas.microsoft.com/office/drawing/2014/main" id="{55880231-8900-4179-AF49-519C007FFF62}"/>
              </a:ext>
            </a:extLst>
          </p:cNvPr>
          <p:cNvGraphicFramePr>
            <a:graphicFrameLocks/>
          </p:cNvGraphicFramePr>
          <p:nvPr>
            <p:extLst>
              <p:ext uri="{D42A27DB-BD31-4B8C-83A1-F6EECF244321}">
                <p14:modId xmlns:p14="http://schemas.microsoft.com/office/powerpoint/2010/main" val="4205892282"/>
              </p:ext>
            </p:extLst>
          </p:nvPr>
        </p:nvGraphicFramePr>
        <p:xfrm>
          <a:off x="133047" y="120425"/>
          <a:ext cx="8926287" cy="3608071"/>
        </p:xfrm>
        <a:graphic>
          <a:graphicData uri="http://schemas.openxmlformats.org/drawingml/2006/table">
            <a:tbl>
              <a:tblPr/>
              <a:tblGrid>
                <a:gridCol w="4667553">
                  <a:extLst>
                    <a:ext uri="{9D8B030D-6E8A-4147-A177-3AD203B41FA5}">
                      <a16:colId xmlns:a16="http://schemas.microsoft.com/office/drawing/2014/main" val="20000"/>
                    </a:ext>
                  </a:extLst>
                </a:gridCol>
                <a:gridCol w="881743">
                  <a:extLst>
                    <a:ext uri="{9D8B030D-6E8A-4147-A177-3AD203B41FA5}">
                      <a16:colId xmlns:a16="http://schemas.microsoft.com/office/drawing/2014/main" val="20001"/>
                    </a:ext>
                  </a:extLst>
                </a:gridCol>
                <a:gridCol w="1500128">
                  <a:extLst>
                    <a:ext uri="{9D8B030D-6E8A-4147-A177-3AD203B41FA5}">
                      <a16:colId xmlns:a16="http://schemas.microsoft.com/office/drawing/2014/main" val="20002"/>
                    </a:ext>
                  </a:extLst>
                </a:gridCol>
                <a:gridCol w="872391">
                  <a:extLst>
                    <a:ext uri="{9D8B030D-6E8A-4147-A177-3AD203B41FA5}">
                      <a16:colId xmlns:a16="http://schemas.microsoft.com/office/drawing/2014/main" val="20003"/>
                    </a:ext>
                  </a:extLst>
                </a:gridCol>
                <a:gridCol w="1004472">
                  <a:extLst>
                    <a:ext uri="{9D8B030D-6E8A-4147-A177-3AD203B41FA5}">
                      <a16:colId xmlns:a16="http://schemas.microsoft.com/office/drawing/2014/main" val="20004"/>
                    </a:ext>
                  </a:extLst>
                </a:gridCol>
              </a:tblGrid>
              <a:tr h="608013">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400" b="1" i="0" u="none" strike="noStrike" cap="none" normalizeH="0" baseline="0" noProof="0" dirty="0">
                          <a:ln>
                            <a:noFill/>
                          </a:ln>
                          <a:solidFill>
                            <a:schemeClr val="tx1"/>
                          </a:solidFill>
                          <a:effectLst/>
                          <a:latin typeface="Arial" pitchFamily="34" charset="0"/>
                          <a:cs typeface="Arial" pitchFamily="34" charset="0"/>
                        </a:rPr>
                        <a:t>OTÁZKA</a:t>
                      </a:r>
                      <a:endParaRPr kumimoji="1" lang="cs-CZ" sz="1400" b="0" i="0" u="none" strike="noStrike" cap="none" normalizeH="0" baseline="0" noProof="0" dirty="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400" b="1" i="0" u="none" strike="noStrike" cap="none" normalizeH="0" baseline="0" noProof="0" dirty="0">
                          <a:ln>
                            <a:noFill/>
                          </a:ln>
                          <a:solidFill>
                            <a:schemeClr val="tx1"/>
                          </a:solidFill>
                          <a:effectLst/>
                          <a:latin typeface="Arial" pitchFamily="34" charset="0"/>
                          <a:cs typeface="Arial" pitchFamily="34" charset="0"/>
                        </a:rPr>
                        <a:t>SUMA</a:t>
                      </a:r>
                      <a:endParaRPr kumimoji="1" lang="cs-CZ" sz="1400" b="0" i="0" u="none" strike="noStrike" cap="none" normalizeH="0" baseline="0" noProof="0" dirty="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400" b="1" i="0" u="none" strike="noStrike" cap="none" normalizeH="0" baseline="0" noProof="0" dirty="0">
                          <a:ln>
                            <a:noFill/>
                          </a:ln>
                          <a:solidFill>
                            <a:schemeClr val="tx1"/>
                          </a:solidFill>
                          <a:effectLst/>
                          <a:latin typeface="Arial" pitchFamily="34" charset="0"/>
                          <a:cs typeface="Arial" pitchFamily="34" charset="0"/>
                        </a:rPr>
                        <a:t>TYP</a:t>
                      </a:r>
                      <a:endParaRPr kumimoji="1" lang="cs-CZ" sz="1400" b="0" i="0" u="none" strike="noStrike" cap="none" normalizeH="0" baseline="0" noProof="0" dirty="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400" b="1" i="0" u="none" strike="noStrike" cap="none" normalizeH="0" baseline="0" noProof="0" dirty="0">
                          <a:ln>
                            <a:noFill/>
                          </a:ln>
                          <a:solidFill>
                            <a:schemeClr val="tx1"/>
                          </a:solidFill>
                          <a:effectLst/>
                          <a:latin typeface="Arial" pitchFamily="34" charset="0"/>
                          <a:cs typeface="Arial" pitchFamily="34" charset="0"/>
                        </a:rPr>
                        <a:t>JMENOVITÁ</a:t>
                      </a:r>
                      <a:endParaRPr kumimoji="1" lang="cs-CZ" sz="1400" b="0" i="0" u="none" strike="noStrike" cap="none" normalizeH="0" baseline="0" noProof="0" dirty="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400" b="1" i="0" u="none" strike="noStrike" cap="none" normalizeH="0" baseline="0" noProof="0" dirty="0">
                          <a:ln>
                            <a:noFill/>
                          </a:ln>
                          <a:solidFill>
                            <a:schemeClr val="tx1"/>
                          </a:solidFill>
                          <a:effectLst/>
                          <a:latin typeface="Arial" pitchFamily="34" charset="0"/>
                          <a:cs typeface="Arial" pitchFamily="34" charset="0"/>
                        </a:rPr>
                        <a:t>POMĚRNÁ</a:t>
                      </a:r>
                      <a:endParaRPr kumimoji="1" lang="cs-CZ" sz="1400" b="0" i="0" u="none" strike="noStrike" cap="none" normalizeH="0" baseline="0" noProof="0" dirty="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54138">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1" u="none" strike="noStrike" cap="none" normalizeH="0" baseline="0" noProof="0" dirty="0">
                          <a:ln>
                            <a:noFill/>
                          </a:ln>
                          <a:solidFill>
                            <a:schemeClr val="tx1"/>
                          </a:solidFill>
                          <a:effectLst/>
                          <a:latin typeface="Times New Roman" pitchFamily="18" charset="0"/>
                          <a:cs typeface="Times New Roman" pitchFamily="18" charset="0"/>
                        </a:rPr>
                        <a:t>Setkali jste se či jste sami byli fyzicky napadáni svým okolím?</a:t>
                      </a:r>
                      <a:br>
                        <a:rPr kumimoji="1" lang="cs-CZ" sz="1600" b="1" i="1" u="none" strike="noStrike" cap="none" normalizeH="0" baseline="0" noProof="0" dirty="0">
                          <a:ln>
                            <a:noFill/>
                          </a:ln>
                          <a:solidFill>
                            <a:schemeClr val="tx1"/>
                          </a:solidFill>
                          <a:effectLst/>
                          <a:latin typeface="Times New Roman" pitchFamily="18" charset="0"/>
                          <a:cs typeface="Times New Roman" pitchFamily="18" charset="0"/>
                        </a:rPr>
                      </a:br>
                      <a:r>
                        <a:rPr kumimoji="1" lang="cs-CZ" sz="1600" b="1" i="1" u="none" strike="noStrike" cap="none" normalizeH="0" baseline="0" noProof="0" dirty="0">
                          <a:ln>
                            <a:noFill/>
                          </a:ln>
                          <a:solidFill>
                            <a:schemeClr val="tx1"/>
                          </a:solidFill>
                          <a:effectLst/>
                          <a:latin typeface="Times New Roman" pitchFamily="18" charset="0"/>
                          <a:cs typeface="Times New Roman" pitchFamily="18" charset="0"/>
                        </a:rPr>
                        <a:t>Ot.č.2  Napadl Vás fyzicky některý člen rodiny?</a:t>
                      </a:r>
                      <a:br>
                        <a:rPr kumimoji="1" lang="cs-CZ" sz="1600" b="1" i="1" u="none" strike="noStrike" cap="none" normalizeH="0" baseline="0" noProof="0" dirty="0">
                          <a:ln>
                            <a:noFill/>
                          </a:ln>
                          <a:solidFill>
                            <a:schemeClr val="tx1"/>
                          </a:solidFill>
                          <a:effectLst/>
                          <a:latin typeface="Times New Roman" pitchFamily="18" charset="0"/>
                          <a:cs typeface="Times New Roman" pitchFamily="18" charset="0"/>
                        </a:rPr>
                      </a:br>
                      <a:r>
                        <a:rPr kumimoji="1" lang="cs-CZ" sz="1600" b="1" i="1" u="none" strike="noStrike" cap="none" normalizeH="0" baseline="0" noProof="0" dirty="0">
                          <a:ln>
                            <a:noFill/>
                          </a:ln>
                          <a:solidFill>
                            <a:schemeClr val="tx1"/>
                          </a:solidFill>
                          <a:effectLst/>
                          <a:latin typeface="Times New Roman" pitchFamily="18" charset="0"/>
                          <a:cs typeface="Times New Roman" pitchFamily="18" charset="0"/>
                        </a:rPr>
                        <a:t>Stalo se někdy . že Vám bylo vyhrožováno, či přímo použito fyzické násilí?</a:t>
                      </a:r>
                      <a:endParaRPr kumimoji="1" lang="cs-CZ" sz="1600" b="0" i="0" u="none" strike="noStrike" cap="none" normalizeH="0" baseline="0" noProof="0" dirty="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0" u="none" strike="noStrike" cap="none" normalizeH="0" baseline="0" noProof="0">
                          <a:ln>
                            <a:noFill/>
                          </a:ln>
                          <a:solidFill>
                            <a:schemeClr val="tx1"/>
                          </a:solidFill>
                          <a:effectLst/>
                          <a:latin typeface="Arial" pitchFamily="34" charset="0"/>
                          <a:cs typeface="Arial" pitchFamily="34" charset="0"/>
                        </a:rPr>
                        <a:t>1300</a:t>
                      </a:r>
                      <a:endParaRPr kumimoji="1" lang="cs-CZ" sz="1600" b="0" i="0" u="none" strike="noStrike" cap="none" normalizeH="0" baseline="0" noProof="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0" u="none" strike="noStrike" cap="none" normalizeH="0" baseline="0" noProof="0">
                          <a:ln>
                            <a:noFill/>
                          </a:ln>
                          <a:solidFill>
                            <a:schemeClr val="tx1"/>
                          </a:solidFill>
                          <a:effectLst/>
                          <a:latin typeface="Arial" pitchFamily="34" charset="0"/>
                          <a:cs typeface="Arial" pitchFamily="34" charset="0"/>
                        </a:rPr>
                        <a:t>všechny typy</a:t>
                      </a:r>
                      <a:endParaRPr kumimoji="1" lang="cs-CZ" sz="1600" b="0" i="0" u="none" strike="noStrike" cap="none" normalizeH="0" baseline="0" noProof="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0" u="none" strike="noStrike" cap="none" normalizeH="0" baseline="0" noProof="0">
                          <a:ln>
                            <a:noFill/>
                          </a:ln>
                          <a:solidFill>
                            <a:schemeClr val="tx1"/>
                          </a:solidFill>
                          <a:effectLst/>
                          <a:latin typeface="Arial" pitchFamily="34" charset="0"/>
                          <a:cs typeface="Arial" pitchFamily="34" charset="0"/>
                        </a:rPr>
                        <a:t>169</a:t>
                      </a:r>
                      <a:endParaRPr kumimoji="1" lang="cs-CZ" sz="1600" b="0" i="0" u="none" strike="noStrike" cap="none" normalizeH="0" baseline="0" noProof="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0" u="none" strike="noStrike" cap="none" normalizeH="0" baseline="0" noProof="0">
                          <a:ln>
                            <a:noFill/>
                          </a:ln>
                          <a:solidFill>
                            <a:schemeClr val="tx1"/>
                          </a:solidFill>
                          <a:effectLst/>
                          <a:latin typeface="Arial" pitchFamily="34" charset="0"/>
                          <a:cs typeface="Arial" pitchFamily="34" charset="0"/>
                        </a:rPr>
                        <a:t>13,0%</a:t>
                      </a:r>
                      <a:endParaRPr kumimoji="1" lang="cs-CZ" sz="1600" b="0" i="0" u="none" strike="noStrike" cap="none" normalizeH="0" baseline="0" noProof="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42963">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1" u="none" strike="noStrike" cap="none" normalizeH="0" baseline="0" noProof="0">
                          <a:ln>
                            <a:noFill/>
                          </a:ln>
                          <a:solidFill>
                            <a:schemeClr val="tx1"/>
                          </a:solidFill>
                          <a:effectLst/>
                          <a:latin typeface="Times New Roman" pitchFamily="18" charset="0"/>
                          <a:cs typeface="Times New Roman" pitchFamily="18" charset="0"/>
                        </a:rPr>
                        <a:t>Myslíte si, že svými problémy obtěžujete, nebo že jsou zlehčovány?; Strava a léky vám nejsou podávány včas v dostatečném množství a vždy dle ordinace lékaře?</a:t>
                      </a:r>
                      <a:endParaRPr kumimoji="1" lang="cs-CZ" sz="1600" b="0" i="0" u="none" strike="noStrike" cap="none" normalizeH="0" baseline="0" noProof="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0" u="none" strike="noStrike" cap="none" normalizeH="0" baseline="0" noProof="0">
                          <a:ln>
                            <a:noFill/>
                          </a:ln>
                          <a:solidFill>
                            <a:schemeClr val="tx1"/>
                          </a:solidFill>
                          <a:effectLst/>
                          <a:latin typeface="Arial" pitchFamily="34" charset="0"/>
                          <a:cs typeface="Arial" pitchFamily="34" charset="0"/>
                        </a:rPr>
                        <a:t>550</a:t>
                      </a:r>
                      <a:endParaRPr kumimoji="1" lang="cs-CZ" sz="1600" b="0" i="0" u="none" strike="noStrike" cap="none" normalizeH="0" baseline="0" noProof="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0" u="none" strike="noStrike" cap="none" normalizeH="0" baseline="0" noProof="0" dirty="0">
                          <a:ln>
                            <a:noFill/>
                          </a:ln>
                          <a:solidFill>
                            <a:schemeClr val="tx1"/>
                          </a:solidFill>
                          <a:effectLst/>
                          <a:latin typeface="Arial" pitchFamily="34" charset="0"/>
                          <a:cs typeface="Arial" pitchFamily="34" charset="0"/>
                        </a:rPr>
                        <a:t>klienti domácí péče a ústavů / domovů</a:t>
                      </a:r>
                      <a:endParaRPr kumimoji="1" lang="cs-CZ" sz="1600" b="0" i="0" u="none" strike="noStrike" cap="none" normalizeH="0" baseline="0" noProof="0" dirty="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0" u="none" strike="noStrike" cap="none" normalizeH="0" baseline="0" noProof="0">
                          <a:ln>
                            <a:noFill/>
                          </a:ln>
                          <a:solidFill>
                            <a:schemeClr val="tx1"/>
                          </a:solidFill>
                          <a:effectLst/>
                          <a:latin typeface="Arial" pitchFamily="34" charset="0"/>
                          <a:cs typeface="Arial" pitchFamily="34" charset="0"/>
                        </a:rPr>
                        <a:t>63</a:t>
                      </a:r>
                      <a:endParaRPr kumimoji="1" lang="cs-CZ" sz="1600" b="0" i="0" u="none" strike="noStrike" cap="none" normalizeH="0" baseline="0" noProof="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0" u="none" strike="noStrike" cap="none" normalizeH="0" baseline="0" noProof="0">
                          <a:ln>
                            <a:noFill/>
                          </a:ln>
                          <a:solidFill>
                            <a:schemeClr val="tx1"/>
                          </a:solidFill>
                          <a:effectLst/>
                          <a:latin typeface="Arial" pitchFamily="34" charset="0"/>
                          <a:cs typeface="Arial" pitchFamily="34" charset="0"/>
                        </a:rPr>
                        <a:t>11,5%</a:t>
                      </a:r>
                      <a:endParaRPr kumimoji="1" lang="cs-CZ" sz="1600" b="0" i="0" u="none" strike="noStrike" cap="none" normalizeH="0" baseline="0" noProof="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0375">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1" u="none" strike="noStrike" cap="none" normalizeH="0" baseline="0" noProof="0">
                          <a:ln>
                            <a:noFill/>
                          </a:ln>
                          <a:solidFill>
                            <a:schemeClr val="tx1"/>
                          </a:solidFill>
                          <a:effectLst/>
                          <a:latin typeface="Times New Roman" pitchFamily="18" charset="0"/>
                          <a:cs typeface="Times New Roman" pitchFamily="18" charset="0"/>
                        </a:rPr>
                        <a:t>Vyžadují od Vás Vaši blízcí finanční pomoc ?</a:t>
                      </a:r>
                      <a:endParaRPr kumimoji="1" lang="cs-CZ" sz="1600" b="0" i="0" u="none" strike="noStrike" cap="none" normalizeH="0" baseline="0" noProof="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0" u="none" strike="noStrike" cap="none" normalizeH="0" baseline="0" noProof="0">
                          <a:ln>
                            <a:noFill/>
                          </a:ln>
                          <a:solidFill>
                            <a:schemeClr val="tx1"/>
                          </a:solidFill>
                          <a:effectLst/>
                          <a:latin typeface="Arial" pitchFamily="34" charset="0"/>
                          <a:cs typeface="Arial" pitchFamily="34" charset="0"/>
                        </a:rPr>
                        <a:t>750</a:t>
                      </a:r>
                      <a:endParaRPr kumimoji="1" lang="cs-CZ" sz="1600" b="0" i="0" u="none" strike="noStrike" cap="none" normalizeH="0" baseline="0" noProof="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0" u="none" strike="noStrike" cap="none" normalizeH="0" baseline="0" noProof="0">
                          <a:ln>
                            <a:noFill/>
                          </a:ln>
                          <a:solidFill>
                            <a:schemeClr val="tx1"/>
                          </a:solidFill>
                          <a:effectLst/>
                          <a:latin typeface="Arial" pitchFamily="34" charset="0"/>
                          <a:cs typeface="Arial" pitchFamily="34" charset="0"/>
                        </a:rPr>
                        <a:t>senioři žijicí ve svém</a:t>
                      </a:r>
                      <a:endParaRPr kumimoji="1" lang="cs-CZ" sz="1600" b="0" i="0" u="none" strike="noStrike" cap="none" normalizeH="0" baseline="0" noProof="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0" u="none" strike="noStrike" cap="none" normalizeH="0" baseline="0" noProof="0">
                          <a:ln>
                            <a:noFill/>
                          </a:ln>
                          <a:solidFill>
                            <a:schemeClr val="tx1"/>
                          </a:solidFill>
                          <a:effectLst/>
                          <a:latin typeface="Arial" pitchFamily="34" charset="0"/>
                          <a:cs typeface="Arial" pitchFamily="34" charset="0"/>
                        </a:rPr>
                        <a:t>105</a:t>
                      </a:r>
                      <a:endParaRPr kumimoji="1" lang="cs-CZ" sz="1600" b="0" i="0" u="none" strike="noStrike" cap="none" normalizeH="0" baseline="0" noProof="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0" u="none" strike="noStrike" cap="none" normalizeH="0" baseline="0" noProof="0" dirty="0">
                          <a:ln>
                            <a:noFill/>
                          </a:ln>
                          <a:solidFill>
                            <a:schemeClr val="tx1"/>
                          </a:solidFill>
                          <a:effectLst/>
                          <a:latin typeface="Arial" pitchFamily="34" charset="0"/>
                          <a:cs typeface="Arial" pitchFamily="34" charset="0"/>
                        </a:rPr>
                        <a:t>14,0%</a:t>
                      </a:r>
                      <a:endParaRPr kumimoji="1" lang="cs-CZ" sz="1600" b="0" i="0" u="none" strike="noStrike" cap="none" normalizeH="0" baseline="0" noProof="0" dirty="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 name="Nadpis 1">
            <a:extLst>
              <a:ext uri="{FF2B5EF4-FFF2-40B4-BE49-F238E27FC236}">
                <a16:creationId xmlns:a16="http://schemas.microsoft.com/office/drawing/2014/main" id="{F36D3E5C-4108-43E8-AED6-341B3567D5D4}"/>
              </a:ext>
            </a:extLst>
          </p:cNvPr>
          <p:cNvSpPr>
            <a:spLocks noGrp="1"/>
          </p:cNvSpPr>
          <p:nvPr>
            <p:ph type="title"/>
          </p:nvPr>
        </p:nvSpPr>
        <p:spPr>
          <a:xfrm>
            <a:off x="-84665" y="4006075"/>
            <a:ext cx="9143999" cy="508500"/>
          </a:xfrm>
        </p:spPr>
        <p:txBody>
          <a:bodyPr>
            <a:noAutofit/>
          </a:bodyPr>
          <a:lstStyle/>
          <a:p>
            <a:pPr algn="r"/>
            <a:r>
              <a:rPr kumimoji="1" lang="cs-CZ" sz="1800" b="1" dirty="0">
                <a:latin typeface="+mn-lt"/>
                <a:cs typeface="Arial" pitchFamily="34" charset="0"/>
              </a:rPr>
              <a:t>Jihočeská univerzita </a:t>
            </a:r>
            <a:br>
              <a:rPr kumimoji="1" lang="cs-CZ" sz="1800" b="1" dirty="0">
                <a:latin typeface="+mn-lt"/>
                <a:cs typeface="Arial" pitchFamily="34" charset="0"/>
              </a:rPr>
            </a:br>
            <a:r>
              <a:rPr kumimoji="1" lang="cs-CZ" sz="1800" b="1" i="1" dirty="0">
                <a:latin typeface="+mn-lt"/>
                <a:cs typeface="Arial" pitchFamily="34" charset="0"/>
              </a:rPr>
              <a:t>Popis jednotlivých forem domácího násilí, analýza jejich příčin, prevence; 2005</a:t>
            </a:r>
            <a:endParaRPr lang="cs-CZ" sz="1800" b="1" dirty="0">
              <a:latin typeface="+mn-lt"/>
            </a:endParaRPr>
          </a:p>
        </p:txBody>
      </p:sp>
    </p:spTree>
    <p:extLst>
      <p:ext uri="{BB962C8B-B14F-4D97-AF65-F5344CB8AC3E}">
        <p14:creationId xmlns:p14="http://schemas.microsoft.com/office/powerpoint/2010/main" val="2204045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B5C849-3291-4B5C-B6B3-67C37326032C}"/>
              </a:ext>
            </a:extLst>
          </p:cNvPr>
          <p:cNvSpPr>
            <a:spLocks noGrp="1"/>
          </p:cNvSpPr>
          <p:nvPr>
            <p:ph type="title"/>
          </p:nvPr>
        </p:nvSpPr>
        <p:spPr>
          <a:xfrm>
            <a:off x="184700" y="221115"/>
            <a:ext cx="8520600" cy="407810"/>
          </a:xfrm>
        </p:spPr>
        <p:txBody>
          <a:bodyPr>
            <a:normAutofit fontScale="90000"/>
          </a:bodyPr>
          <a:lstStyle/>
          <a:p>
            <a:r>
              <a:rPr lang="cs-CZ" b="1" dirty="0">
                <a:latin typeface="+mn-lt"/>
              </a:rPr>
              <a:t>Ztráta respektu </a:t>
            </a:r>
            <a:endParaRPr lang="cs-CZ" dirty="0">
              <a:latin typeface="+mn-lt"/>
            </a:endParaRPr>
          </a:p>
        </p:txBody>
      </p:sp>
      <p:sp>
        <p:nvSpPr>
          <p:cNvPr id="3" name="Google Shape;63;p14">
            <a:extLst>
              <a:ext uri="{FF2B5EF4-FFF2-40B4-BE49-F238E27FC236}">
                <a16:creationId xmlns:a16="http://schemas.microsoft.com/office/drawing/2014/main" id="{012EE9E9-1EC5-45FB-8979-8DA9A9DE9B8A}"/>
              </a:ext>
            </a:extLst>
          </p:cNvPr>
          <p:cNvSpPr/>
          <p:nvPr/>
        </p:nvSpPr>
        <p:spPr>
          <a:xfrm>
            <a:off x="-8" y="4635000"/>
            <a:ext cx="9144000" cy="508500"/>
          </a:xfrm>
          <a:prstGeom prst="rect">
            <a:avLst/>
          </a:prstGeom>
          <a:solidFill>
            <a:srgbClr val="99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5394"/>
              </a:solidFill>
            </a:endParaRPr>
          </a:p>
        </p:txBody>
      </p:sp>
      <p:pic>
        <p:nvPicPr>
          <p:cNvPr id="4" name="Google Shape;64;p14">
            <a:extLst>
              <a:ext uri="{FF2B5EF4-FFF2-40B4-BE49-F238E27FC236}">
                <a16:creationId xmlns:a16="http://schemas.microsoft.com/office/drawing/2014/main" id="{18A515BF-7D0F-4DD8-AD39-F1735A000BC6}"/>
              </a:ext>
            </a:extLst>
          </p:cNvPr>
          <p:cNvPicPr preferRelativeResize="0"/>
          <p:nvPr/>
        </p:nvPicPr>
        <p:blipFill>
          <a:blip r:embed="rId2">
            <a:alphaModFix/>
          </a:blip>
          <a:stretch>
            <a:fillRect/>
          </a:stretch>
        </p:blipFill>
        <p:spPr>
          <a:xfrm>
            <a:off x="4027342" y="4755450"/>
            <a:ext cx="1089300" cy="267625"/>
          </a:xfrm>
          <a:prstGeom prst="rect">
            <a:avLst/>
          </a:prstGeom>
          <a:noFill/>
          <a:ln>
            <a:noFill/>
          </a:ln>
        </p:spPr>
      </p:pic>
      <p:sp>
        <p:nvSpPr>
          <p:cNvPr id="5" name="Obdélník 4">
            <a:extLst>
              <a:ext uri="{FF2B5EF4-FFF2-40B4-BE49-F238E27FC236}">
                <a16:creationId xmlns:a16="http://schemas.microsoft.com/office/drawing/2014/main" id="{841D7586-FDBB-4AB2-BA50-BC313598C34F}"/>
              </a:ext>
            </a:extLst>
          </p:cNvPr>
          <p:cNvSpPr/>
          <p:nvPr/>
        </p:nvSpPr>
        <p:spPr>
          <a:xfrm>
            <a:off x="76013" y="821256"/>
            <a:ext cx="8991957" cy="3416320"/>
          </a:xfrm>
          <a:prstGeom prst="rect">
            <a:avLst/>
          </a:prstGeom>
        </p:spPr>
        <p:txBody>
          <a:bodyPr wrap="square">
            <a:spAutoFit/>
          </a:bodyPr>
          <a:lstStyle/>
          <a:p>
            <a:r>
              <a:rPr lang="cs-CZ" dirty="0"/>
              <a:t>Nedostatek vážnosti a lidské úcty; absence ohledu na potřeby, názory a rozhodnutí starého člověka. Projevy neúcty, nevážnosti, podceňování a zesměšňování. Nerespektování integrity lidského života. </a:t>
            </a:r>
          </a:p>
          <a:p>
            <a:r>
              <a:rPr lang="cs-CZ" dirty="0"/>
              <a:t>Ageismus. Redukcionismus: pro staré to stačí. Pauperizace starých lidí. Stáří je neproduktivní. Bez šance. </a:t>
            </a:r>
          </a:p>
          <a:p>
            <a:r>
              <a:rPr lang="cs-CZ" dirty="0"/>
              <a:t> </a:t>
            </a:r>
          </a:p>
          <a:p>
            <a:r>
              <a:rPr lang="cs-CZ" dirty="0"/>
              <a:t>Příznaky:</a:t>
            </a:r>
          </a:p>
          <a:p>
            <a:r>
              <a:rPr lang="cs-CZ" dirty="0"/>
              <a:t>Ztráta jistot, životní energie, rezignace, apatie. Ztráta vůle měnit nepříznivé okolnosti. Pochybnosti o svých schopnostech řešit běžné i náročné životní situace. Nedůvěra v podporu a pomoc blízkých osob. Vyhledávání samoty. Minimalizace potřeb. Bolestivé vnímání nesouladu vztahů. Přetlak využít situace k vypovídání se. Nedůtklivost. Zatrpklost. </a:t>
            </a:r>
          </a:p>
          <a:p>
            <a:endParaRPr lang="cs-CZ" dirty="0"/>
          </a:p>
        </p:txBody>
      </p:sp>
    </p:spTree>
    <p:extLst>
      <p:ext uri="{BB962C8B-B14F-4D97-AF65-F5344CB8AC3E}">
        <p14:creationId xmlns:p14="http://schemas.microsoft.com/office/powerpoint/2010/main" val="4136042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B5C849-3291-4B5C-B6B3-67C37326032C}"/>
              </a:ext>
            </a:extLst>
          </p:cNvPr>
          <p:cNvSpPr>
            <a:spLocks noGrp="1"/>
          </p:cNvSpPr>
          <p:nvPr>
            <p:ph type="title"/>
          </p:nvPr>
        </p:nvSpPr>
        <p:spPr>
          <a:xfrm>
            <a:off x="184700" y="159529"/>
            <a:ext cx="8520600" cy="407810"/>
          </a:xfrm>
        </p:spPr>
        <p:txBody>
          <a:bodyPr>
            <a:normAutofit fontScale="90000"/>
          </a:bodyPr>
          <a:lstStyle/>
          <a:p>
            <a:r>
              <a:rPr lang="cs-CZ" b="1" dirty="0">
                <a:latin typeface="+mn-lt"/>
              </a:rPr>
              <a:t>Zanedbávání </a:t>
            </a:r>
            <a:endParaRPr lang="cs-CZ" dirty="0">
              <a:latin typeface="+mn-lt"/>
            </a:endParaRPr>
          </a:p>
        </p:txBody>
      </p:sp>
      <p:sp>
        <p:nvSpPr>
          <p:cNvPr id="3" name="Google Shape;63;p14">
            <a:extLst>
              <a:ext uri="{FF2B5EF4-FFF2-40B4-BE49-F238E27FC236}">
                <a16:creationId xmlns:a16="http://schemas.microsoft.com/office/drawing/2014/main" id="{012EE9E9-1EC5-45FB-8979-8DA9A9DE9B8A}"/>
              </a:ext>
            </a:extLst>
          </p:cNvPr>
          <p:cNvSpPr/>
          <p:nvPr/>
        </p:nvSpPr>
        <p:spPr>
          <a:xfrm>
            <a:off x="-8" y="4635000"/>
            <a:ext cx="9144000" cy="508500"/>
          </a:xfrm>
          <a:prstGeom prst="rect">
            <a:avLst/>
          </a:prstGeom>
          <a:solidFill>
            <a:srgbClr val="99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5394"/>
              </a:solidFill>
            </a:endParaRPr>
          </a:p>
        </p:txBody>
      </p:sp>
      <p:pic>
        <p:nvPicPr>
          <p:cNvPr id="4" name="Google Shape;64;p14">
            <a:extLst>
              <a:ext uri="{FF2B5EF4-FFF2-40B4-BE49-F238E27FC236}">
                <a16:creationId xmlns:a16="http://schemas.microsoft.com/office/drawing/2014/main" id="{18A515BF-7D0F-4DD8-AD39-F1735A000BC6}"/>
              </a:ext>
            </a:extLst>
          </p:cNvPr>
          <p:cNvPicPr preferRelativeResize="0"/>
          <p:nvPr/>
        </p:nvPicPr>
        <p:blipFill>
          <a:blip r:embed="rId2">
            <a:alphaModFix/>
          </a:blip>
          <a:stretch>
            <a:fillRect/>
          </a:stretch>
        </p:blipFill>
        <p:spPr>
          <a:xfrm>
            <a:off x="4027342" y="4755450"/>
            <a:ext cx="1089300" cy="267625"/>
          </a:xfrm>
          <a:prstGeom prst="rect">
            <a:avLst/>
          </a:prstGeom>
          <a:noFill/>
          <a:ln>
            <a:noFill/>
          </a:ln>
        </p:spPr>
      </p:pic>
      <p:sp>
        <p:nvSpPr>
          <p:cNvPr id="6" name="Obdélník 5">
            <a:extLst>
              <a:ext uri="{FF2B5EF4-FFF2-40B4-BE49-F238E27FC236}">
                <a16:creationId xmlns:a16="http://schemas.microsoft.com/office/drawing/2014/main" id="{D6AA0B36-D954-434F-91F7-FFFF5A06A3BE}"/>
              </a:ext>
            </a:extLst>
          </p:cNvPr>
          <p:cNvSpPr/>
          <p:nvPr/>
        </p:nvSpPr>
        <p:spPr>
          <a:xfrm>
            <a:off x="184700" y="623561"/>
            <a:ext cx="8856663" cy="3375283"/>
          </a:xfrm>
          <a:prstGeom prst="rect">
            <a:avLst/>
          </a:prstGeom>
        </p:spPr>
        <p:txBody>
          <a:bodyPr wrap="square">
            <a:spAutoFit/>
          </a:bodyPr>
          <a:lstStyle/>
          <a:p>
            <a:r>
              <a:rPr lang="cs-CZ" sz="2000" dirty="0"/>
              <a:t>Odpírání či selhání plnit pečovatelské/ošetřovatelské závazky, bez ohledu na to, zda jde či nejde o vědomý a úmyslný pokus způsobit starému člověku tělesné či duševní potíže a ohrožení</a:t>
            </a:r>
            <a:r>
              <a:rPr lang="cs-CZ" sz="2000" b="1" dirty="0"/>
              <a:t>.</a:t>
            </a:r>
            <a:r>
              <a:rPr lang="cs-CZ" sz="2000" baseline="30000" dirty="0"/>
              <a:t>1</a:t>
            </a:r>
          </a:p>
          <a:p>
            <a:endParaRPr lang="cs-CZ" sz="2000" baseline="30000" dirty="0"/>
          </a:p>
          <a:p>
            <a:r>
              <a:rPr lang="cs-CZ" sz="2000" dirty="0"/>
              <a:t>Projevuje se odmítnutím nebo neposkytnutím takových životních potřeb jako jídlo, voda, oblečení, přístřeší, osobní hygiena, lékařská péče, pohodlí, osobní bezpečnost a další náležitosti zahrnuté v předpokládané nebo dohodnuté odpovědnosti.</a:t>
            </a:r>
            <a:r>
              <a:rPr lang="cs-CZ" sz="2000" baseline="30000" dirty="0"/>
              <a:t> 1</a:t>
            </a:r>
            <a:endParaRPr lang="cs-CZ" sz="2000" dirty="0"/>
          </a:p>
          <a:p>
            <a:endParaRPr lang="cs-CZ" sz="2000" dirty="0"/>
          </a:p>
          <a:p>
            <a:r>
              <a:rPr lang="cs-CZ" sz="2000" dirty="0"/>
              <a:t>Nedodržování nezbytného léčebného režimu seniora, neposkytování či odpírání pomoci například s koupáním, krmením, polohováním seniora na lůžku, úkony osobní hygieny anebo nedohlédnutím na řádný pitný režim seniora</a:t>
            </a:r>
            <a:r>
              <a:rPr lang="cs-CZ" sz="2000" i="1" baseline="30000" dirty="0">
                <a:solidFill>
                  <a:prstClr val="black"/>
                </a:solidFill>
              </a:rPr>
              <a:t>1</a:t>
            </a:r>
            <a:endParaRPr lang="cs-CZ" sz="2000" dirty="0"/>
          </a:p>
        </p:txBody>
      </p:sp>
      <p:sp>
        <p:nvSpPr>
          <p:cNvPr id="7" name="Obdélník 6">
            <a:extLst>
              <a:ext uri="{FF2B5EF4-FFF2-40B4-BE49-F238E27FC236}">
                <a16:creationId xmlns:a16="http://schemas.microsoft.com/office/drawing/2014/main" id="{51F40BA0-AE2B-4D24-9FEB-55DA9BFB8F58}"/>
              </a:ext>
            </a:extLst>
          </p:cNvPr>
          <p:cNvSpPr/>
          <p:nvPr/>
        </p:nvSpPr>
        <p:spPr>
          <a:xfrm>
            <a:off x="184700" y="4055067"/>
            <a:ext cx="8959292" cy="584775"/>
          </a:xfrm>
          <a:prstGeom prst="rect">
            <a:avLst/>
          </a:prstGeom>
        </p:spPr>
        <p:txBody>
          <a:bodyPr wrap="square">
            <a:spAutoFit/>
          </a:bodyPr>
          <a:lstStyle/>
          <a:p>
            <a:pPr algn="r"/>
            <a:r>
              <a:rPr lang="cs-CZ" sz="1600" i="1" dirty="0"/>
              <a:t> </a:t>
            </a:r>
            <a:r>
              <a:rPr lang="cs-CZ" sz="1600" i="1" baseline="30000" dirty="0"/>
              <a:t>1</a:t>
            </a:r>
            <a:r>
              <a:rPr lang="cs-CZ" sz="1600" i="1" dirty="0"/>
              <a:t>Definice Světové zdravotnické organizace (WHO) 2002</a:t>
            </a:r>
            <a:r>
              <a:rPr lang="cs-CZ" sz="1600" dirty="0"/>
              <a:t> dle Kalvach et all: Geriatrické syndromy…</a:t>
            </a:r>
          </a:p>
          <a:p>
            <a:pPr algn="r"/>
            <a:r>
              <a:rPr lang="cs-CZ" sz="1600" baseline="30000" dirty="0"/>
              <a:t>2</a:t>
            </a:r>
            <a:r>
              <a:rPr lang="cs-CZ" sz="1600" dirty="0"/>
              <a:t>NERENBERG, L.: </a:t>
            </a:r>
            <a:r>
              <a:rPr lang="cs-CZ" sz="1600" dirty="0" err="1"/>
              <a:t>Elder</a:t>
            </a:r>
            <a:r>
              <a:rPr lang="cs-CZ" sz="1600" dirty="0"/>
              <a:t> Abuse </a:t>
            </a:r>
            <a:r>
              <a:rPr lang="cs-CZ" sz="1600" dirty="0" err="1"/>
              <a:t>Prevention</a:t>
            </a:r>
            <a:r>
              <a:rPr lang="cs-CZ" sz="1600" dirty="0"/>
              <a:t>, 2008</a:t>
            </a:r>
            <a:endParaRPr lang="cs-CZ" dirty="0"/>
          </a:p>
        </p:txBody>
      </p:sp>
    </p:spTree>
    <p:extLst>
      <p:ext uri="{BB962C8B-B14F-4D97-AF65-F5344CB8AC3E}">
        <p14:creationId xmlns:p14="http://schemas.microsoft.com/office/powerpoint/2010/main" val="1289567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B5C849-3291-4B5C-B6B3-67C37326032C}"/>
              </a:ext>
            </a:extLst>
          </p:cNvPr>
          <p:cNvSpPr>
            <a:spLocks noGrp="1"/>
          </p:cNvSpPr>
          <p:nvPr>
            <p:ph type="title"/>
          </p:nvPr>
        </p:nvSpPr>
        <p:spPr>
          <a:xfrm>
            <a:off x="287673" y="120425"/>
            <a:ext cx="8520600" cy="478949"/>
          </a:xfrm>
        </p:spPr>
        <p:txBody>
          <a:bodyPr>
            <a:noAutofit/>
          </a:bodyPr>
          <a:lstStyle/>
          <a:p>
            <a:r>
              <a:rPr lang="cs-CZ" sz="2800" b="1" dirty="0">
                <a:solidFill>
                  <a:srgbClr val="000000"/>
                </a:solidFill>
                <a:latin typeface="+mn-lt"/>
                <a:ea typeface="Times New Roman" panose="02020603050405020304" pitchFamily="18" charset="0"/>
              </a:rPr>
              <a:t>Systémové zneužívání</a:t>
            </a:r>
            <a:br>
              <a:rPr lang="cs-CZ" sz="2000" dirty="0">
                <a:solidFill>
                  <a:srgbClr val="000000"/>
                </a:solidFill>
                <a:latin typeface="+mn-lt"/>
                <a:ea typeface="Times New Roman" panose="02020603050405020304" pitchFamily="18" charset="0"/>
              </a:rPr>
            </a:br>
            <a:endParaRPr lang="cs-CZ" sz="2000" dirty="0">
              <a:latin typeface="+mn-lt"/>
            </a:endParaRPr>
          </a:p>
        </p:txBody>
      </p:sp>
      <p:sp>
        <p:nvSpPr>
          <p:cNvPr id="3" name="Google Shape;63;p14">
            <a:extLst>
              <a:ext uri="{FF2B5EF4-FFF2-40B4-BE49-F238E27FC236}">
                <a16:creationId xmlns:a16="http://schemas.microsoft.com/office/drawing/2014/main" id="{012EE9E9-1EC5-45FB-8979-8DA9A9DE9B8A}"/>
              </a:ext>
            </a:extLst>
          </p:cNvPr>
          <p:cNvSpPr/>
          <p:nvPr/>
        </p:nvSpPr>
        <p:spPr>
          <a:xfrm>
            <a:off x="0" y="4713956"/>
            <a:ext cx="9144000" cy="508500"/>
          </a:xfrm>
          <a:prstGeom prst="rect">
            <a:avLst/>
          </a:prstGeom>
          <a:solidFill>
            <a:srgbClr val="99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5394"/>
              </a:solidFill>
            </a:endParaRPr>
          </a:p>
        </p:txBody>
      </p:sp>
      <p:pic>
        <p:nvPicPr>
          <p:cNvPr id="4" name="Google Shape;64;p14">
            <a:extLst>
              <a:ext uri="{FF2B5EF4-FFF2-40B4-BE49-F238E27FC236}">
                <a16:creationId xmlns:a16="http://schemas.microsoft.com/office/drawing/2014/main" id="{18A515BF-7D0F-4DD8-AD39-F1735A000BC6}"/>
              </a:ext>
            </a:extLst>
          </p:cNvPr>
          <p:cNvPicPr preferRelativeResize="0"/>
          <p:nvPr/>
        </p:nvPicPr>
        <p:blipFill>
          <a:blip r:embed="rId3">
            <a:alphaModFix/>
          </a:blip>
          <a:stretch>
            <a:fillRect/>
          </a:stretch>
        </p:blipFill>
        <p:spPr>
          <a:xfrm>
            <a:off x="4027342" y="4755450"/>
            <a:ext cx="1089300" cy="267625"/>
          </a:xfrm>
          <a:prstGeom prst="rect">
            <a:avLst/>
          </a:prstGeom>
          <a:noFill/>
          <a:ln>
            <a:noFill/>
          </a:ln>
        </p:spPr>
      </p:pic>
      <p:sp>
        <p:nvSpPr>
          <p:cNvPr id="5" name="Obdélník 4">
            <a:extLst>
              <a:ext uri="{FF2B5EF4-FFF2-40B4-BE49-F238E27FC236}">
                <a16:creationId xmlns:a16="http://schemas.microsoft.com/office/drawing/2014/main" id="{02B356C1-A24F-4968-AB5C-38DAA280BCD1}"/>
              </a:ext>
            </a:extLst>
          </p:cNvPr>
          <p:cNvSpPr/>
          <p:nvPr/>
        </p:nvSpPr>
        <p:spPr>
          <a:xfrm>
            <a:off x="222872" y="1681804"/>
            <a:ext cx="8921120" cy="2585323"/>
          </a:xfrm>
          <a:prstGeom prst="rect">
            <a:avLst/>
          </a:prstGeom>
        </p:spPr>
        <p:txBody>
          <a:bodyPr wrap="square">
            <a:spAutoFit/>
          </a:bodyPr>
          <a:lstStyle/>
          <a:p>
            <a:pPr indent="252095">
              <a:spcAft>
                <a:spcPts val="0"/>
              </a:spcAft>
            </a:pPr>
            <a:r>
              <a:rPr lang="cs-CZ" dirty="0">
                <a:solidFill>
                  <a:srgbClr val="000000"/>
                </a:solidFill>
                <a:ea typeface="Times New Roman" panose="02020603050405020304" pitchFamily="18" charset="0"/>
              </a:rPr>
              <a:t>Senioři mohou být ohroženi např. nadměrným společenským tlakem na pobyt v ústavní péči, na odchod do domova pro seniory. </a:t>
            </a:r>
            <a:r>
              <a:rPr lang="cs-CZ" baseline="30000" dirty="0">
                <a:solidFill>
                  <a:srgbClr val="000000"/>
                </a:solidFill>
                <a:ea typeface="Times New Roman" panose="02020603050405020304" pitchFamily="18" charset="0"/>
              </a:rPr>
              <a:t>1</a:t>
            </a:r>
          </a:p>
          <a:p>
            <a:pPr indent="252095">
              <a:spcAft>
                <a:spcPts val="0"/>
              </a:spcAft>
            </a:pPr>
            <a:endParaRPr lang="cs-CZ" dirty="0">
              <a:ea typeface="Times New Roman" panose="02020603050405020304" pitchFamily="18" charset="0"/>
            </a:endParaRPr>
          </a:p>
          <a:p>
            <a:pPr indent="252095">
              <a:spcAft>
                <a:spcPts val="0"/>
              </a:spcAft>
            </a:pPr>
            <a:r>
              <a:rPr lang="cs-CZ" dirty="0">
                <a:solidFill>
                  <a:srgbClr val="000000"/>
                </a:solidFill>
                <a:ea typeface="Times New Roman" panose="02020603050405020304" pitchFamily="18" charset="0"/>
              </a:rPr>
              <a:t>Porušováním práv v institucích nastavením vnitřních pravidel; práva seniora na vlastní rozhodování, na volný pohyb, na kontakt s ostatními lidmi a komunitou, právo na soukromí, mít pod svou kontrolou své věci, vykonávat osobní </a:t>
            </a:r>
            <a:r>
              <a:rPr lang="cs-CZ">
                <a:solidFill>
                  <a:srgbClr val="000000"/>
                </a:solidFill>
                <a:ea typeface="Times New Roman" panose="02020603050405020304" pitchFamily="18" charset="0"/>
              </a:rPr>
              <a:t>hygienu atp</a:t>
            </a:r>
            <a:r>
              <a:rPr lang="cs-CZ" dirty="0">
                <a:solidFill>
                  <a:srgbClr val="000000"/>
                </a:solidFill>
                <a:ea typeface="Times New Roman" panose="02020603050405020304" pitchFamily="18" charset="0"/>
              </a:rPr>
              <a:t>.</a:t>
            </a:r>
            <a:r>
              <a:rPr lang="cs-CZ" baseline="30000" dirty="0">
                <a:solidFill>
                  <a:srgbClr val="000000"/>
                </a:solidFill>
                <a:ea typeface="Times New Roman" panose="02020603050405020304" pitchFamily="18" charset="0"/>
              </a:rPr>
              <a:t>2</a:t>
            </a:r>
          </a:p>
          <a:p>
            <a:pPr indent="252095">
              <a:spcAft>
                <a:spcPts val="0"/>
              </a:spcAft>
            </a:pPr>
            <a:endParaRPr lang="cs-CZ" dirty="0">
              <a:solidFill>
                <a:srgbClr val="000000"/>
              </a:solidFill>
              <a:ea typeface="Times New Roman" panose="02020603050405020304" pitchFamily="18" charset="0"/>
            </a:endParaRPr>
          </a:p>
          <a:p>
            <a:pPr indent="252095">
              <a:spcAft>
                <a:spcPts val="0"/>
              </a:spcAft>
            </a:pPr>
            <a:r>
              <a:rPr lang="cs-CZ" dirty="0">
                <a:solidFill>
                  <a:srgbClr val="000000"/>
                </a:solidFill>
                <a:ea typeface="Times New Roman" panose="02020603050405020304" pitchFamily="18" charset="0"/>
              </a:rPr>
              <a:t>Kalvach upozorňuje na vzrůstající problém zneužívání opatrovnictví. </a:t>
            </a:r>
            <a:r>
              <a:rPr lang="cs-CZ" baseline="30000" dirty="0">
                <a:solidFill>
                  <a:srgbClr val="000000"/>
                </a:solidFill>
                <a:ea typeface="Times New Roman" panose="02020603050405020304" pitchFamily="18" charset="0"/>
              </a:rPr>
              <a:t>1</a:t>
            </a:r>
            <a:endParaRPr lang="cs-CZ" dirty="0">
              <a:solidFill>
                <a:srgbClr val="000000"/>
              </a:solidFill>
              <a:ea typeface="Times New Roman" panose="02020603050405020304" pitchFamily="18" charset="0"/>
            </a:endParaRPr>
          </a:p>
          <a:p>
            <a:pPr indent="252095">
              <a:spcAft>
                <a:spcPts val="0"/>
              </a:spcAft>
            </a:pPr>
            <a:endParaRPr lang="cs-CZ" dirty="0">
              <a:solidFill>
                <a:srgbClr val="000000"/>
              </a:solidFill>
              <a:latin typeface="Times New Roman" panose="02020603050405020304" pitchFamily="18" charset="0"/>
              <a:ea typeface="Times New Roman" panose="02020603050405020304" pitchFamily="18" charset="0"/>
            </a:endParaRPr>
          </a:p>
        </p:txBody>
      </p:sp>
      <p:sp>
        <p:nvSpPr>
          <p:cNvPr id="7" name="Obdélník 6">
            <a:extLst>
              <a:ext uri="{FF2B5EF4-FFF2-40B4-BE49-F238E27FC236}">
                <a16:creationId xmlns:a16="http://schemas.microsoft.com/office/drawing/2014/main" id="{D34FA5BF-CB60-4F06-B135-713891619570}"/>
              </a:ext>
            </a:extLst>
          </p:cNvPr>
          <p:cNvSpPr/>
          <p:nvPr/>
        </p:nvSpPr>
        <p:spPr>
          <a:xfrm>
            <a:off x="335727" y="359899"/>
            <a:ext cx="8585401" cy="1200329"/>
          </a:xfrm>
          <a:prstGeom prst="rect">
            <a:avLst/>
          </a:prstGeom>
        </p:spPr>
        <p:txBody>
          <a:bodyPr wrap="square">
            <a:spAutoFit/>
          </a:bodyPr>
          <a:lstStyle/>
          <a:p>
            <a:r>
              <a:rPr lang="cs-CZ" dirty="0">
                <a:solidFill>
                  <a:srgbClr val="000000"/>
                </a:solidFill>
                <a:ea typeface="Times New Roman" panose="02020603050405020304" pitchFamily="18" charset="0"/>
              </a:rPr>
              <a:t>je poškozování seniorů systémem, který by jim měl poskytovat podporu a péči. Týká se marginalizace starších osob v institucích nebo v sociální a ekonomické politice a jejím prováděním, které vede k nespravedlivému přidělování zdrojů a diskriminaci v poskytování služeb </a:t>
            </a:r>
            <a:r>
              <a:rPr lang="cs-CZ">
                <a:solidFill>
                  <a:srgbClr val="000000"/>
                </a:solidFill>
                <a:ea typeface="Times New Roman" panose="02020603050405020304" pitchFamily="18" charset="0"/>
              </a:rPr>
              <a:t>a jejich </a:t>
            </a:r>
            <a:r>
              <a:rPr lang="cs-CZ" dirty="0">
                <a:solidFill>
                  <a:srgbClr val="000000"/>
                </a:solidFill>
                <a:ea typeface="Times New Roman" panose="02020603050405020304" pitchFamily="18" charset="0"/>
              </a:rPr>
              <a:t>přidělování. Je potlačováno právo na autonomii.</a:t>
            </a:r>
            <a:endParaRPr lang="cs-CZ" dirty="0"/>
          </a:p>
        </p:txBody>
      </p:sp>
      <p:sp>
        <p:nvSpPr>
          <p:cNvPr id="8" name="Obdélník 7">
            <a:extLst>
              <a:ext uri="{FF2B5EF4-FFF2-40B4-BE49-F238E27FC236}">
                <a16:creationId xmlns:a16="http://schemas.microsoft.com/office/drawing/2014/main" id="{E3881816-8791-4318-A33E-649AAAAA68CE}"/>
              </a:ext>
            </a:extLst>
          </p:cNvPr>
          <p:cNvSpPr/>
          <p:nvPr/>
        </p:nvSpPr>
        <p:spPr>
          <a:xfrm>
            <a:off x="184700" y="3975292"/>
            <a:ext cx="8959292" cy="738664"/>
          </a:xfrm>
          <a:prstGeom prst="rect">
            <a:avLst/>
          </a:prstGeom>
        </p:spPr>
        <p:txBody>
          <a:bodyPr wrap="square">
            <a:spAutoFit/>
          </a:bodyPr>
          <a:lstStyle/>
          <a:p>
            <a:pPr algn="r"/>
            <a:r>
              <a:rPr lang="cs-CZ" sz="1400" i="1" dirty="0"/>
              <a:t> </a:t>
            </a:r>
            <a:r>
              <a:rPr lang="cs-CZ" sz="1400" i="1" baseline="30000" dirty="0"/>
              <a:t>1</a:t>
            </a:r>
            <a:r>
              <a:rPr lang="cs-CZ" sz="1400" i="1" dirty="0"/>
              <a:t>Definice Světové zdravotnické organizace (WHO) 2002</a:t>
            </a:r>
            <a:r>
              <a:rPr lang="cs-CZ" sz="1400" dirty="0"/>
              <a:t> dle Kalvach et all: Geriatrické syndromy…</a:t>
            </a:r>
          </a:p>
          <a:p>
            <a:pPr algn="r"/>
            <a:r>
              <a:rPr lang="cs-CZ" sz="1400" baseline="30000" dirty="0"/>
              <a:t>2</a:t>
            </a:r>
            <a:r>
              <a:rPr lang="cs-CZ" sz="1400" dirty="0"/>
              <a:t>NERENBERG, L.: </a:t>
            </a:r>
            <a:r>
              <a:rPr lang="cs-CZ" sz="1400" dirty="0" err="1"/>
              <a:t>Elder</a:t>
            </a:r>
            <a:r>
              <a:rPr lang="cs-CZ" sz="1400" dirty="0"/>
              <a:t> Abuse </a:t>
            </a:r>
            <a:r>
              <a:rPr lang="cs-CZ" sz="1400" dirty="0" err="1"/>
              <a:t>Prevention</a:t>
            </a:r>
            <a:r>
              <a:rPr lang="cs-CZ" sz="1400" dirty="0"/>
              <a:t>, 2008</a:t>
            </a:r>
          </a:p>
          <a:p>
            <a:pPr algn="r"/>
            <a:r>
              <a:rPr lang="cs-CZ" sz="1400" dirty="0"/>
              <a:t>In Kasalická: SENDROMEAN,2009</a:t>
            </a:r>
          </a:p>
        </p:txBody>
      </p:sp>
    </p:spTree>
    <p:extLst>
      <p:ext uri="{BB962C8B-B14F-4D97-AF65-F5344CB8AC3E}">
        <p14:creationId xmlns:p14="http://schemas.microsoft.com/office/powerpoint/2010/main" val="2286728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B5C849-3291-4B5C-B6B3-67C37326032C}"/>
              </a:ext>
            </a:extLst>
          </p:cNvPr>
          <p:cNvSpPr>
            <a:spLocks noGrp="1"/>
          </p:cNvSpPr>
          <p:nvPr>
            <p:ph type="title"/>
          </p:nvPr>
        </p:nvSpPr>
        <p:spPr>
          <a:xfrm>
            <a:off x="0" y="4133444"/>
            <a:ext cx="9144000" cy="508501"/>
          </a:xfrm>
          <a:solidFill>
            <a:schemeClr val="accent5">
              <a:lumMod val="60000"/>
              <a:lumOff val="40000"/>
            </a:schemeClr>
          </a:solidFill>
        </p:spPr>
        <p:txBody>
          <a:bodyPr>
            <a:normAutofit/>
          </a:bodyPr>
          <a:lstStyle/>
          <a:p>
            <a:pPr algn="r"/>
            <a:r>
              <a:rPr lang="cs-CZ" sz="1800" b="1" dirty="0">
                <a:solidFill>
                  <a:prstClr val="black"/>
                </a:solidFill>
                <a:latin typeface="+mn-lt"/>
                <a:ea typeface="+mn-ea"/>
                <a:cs typeface="+mn-cs"/>
              </a:rPr>
              <a:t>TOMÁŠ DIDUNYK: Obyvatelé; in SOUVISLOSTI  2/1997</a:t>
            </a:r>
            <a:endParaRPr lang="cs-CZ" sz="4400" dirty="0">
              <a:latin typeface="+mn-lt"/>
            </a:endParaRPr>
          </a:p>
        </p:txBody>
      </p:sp>
      <p:sp>
        <p:nvSpPr>
          <p:cNvPr id="3" name="Google Shape;63;p14">
            <a:extLst>
              <a:ext uri="{FF2B5EF4-FFF2-40B4-BE49-F238E27FC236}">
                <a16:creationId xmlns:a16="http://schemas.microsoft.com/office/drawing/2014/main" id="{012EE9E9-1EC5-45FB-8979-8DA9A9DE9B8A}"/>
              </a:ext>
            </a:extLst>
          </p:cNvPr>
          <p:cNvSpPr/>
          <p:nvPr/>
        </p:nvSpPr>
        <p:spPr>
          <a:xfrm>
            <a:off x="-8" y="4635000"/>
            <a:ext cx="9144000" cy="508500"/>
          </a:xfrm>
          <a:prstGeom prst="rect">
            <a:avLst/>
          </a:prstGeom>
          <a:solidFill>
            <a:srgbClr val="99CA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5394"/>
              </a:solidFill>
              <a:effectLst/>
              <a:uLnTx/>
              <a:uFillTx/>
              <a:latin typeface="Calibri" panose="020F0502020204030204"/>
              <a:ea typeface="+mn-ea"/>
              <a:cs typeface="+mn-cs"/>
            </a:endParaRPr>
          </a:p>
        </p:txBody>
      </p:sp>
      <p:pic>
        <p:nvPicPr>
          <p:cNvPr id="4" name="Google Shape;64;p14">
            <a:extLst>
              <a:ext uri="{FF2B5EF4-FFF2-40B4-BE49-F238E27FC236}">
                <a16:creationId xmlns:a16="http://schemas.microsoft.com/office/drawing/2014/main" id="{18A515BF-7D0F-4DD8-AD39-F1735A000BC6}"/>
              </a:ext>
            </a:extLst>
          </p:cNvPr>
          <p:cNvPicPr preferRelativeResize="0"/>
          <p:nvPr/>
        </p:nvPicPr>
        <p:blipFill>
          <a:blip r:embed="rId2">
            <a:alphaModFix/>
          </a:blip>
          <a:stretch>
            <a:fillRect/>
          </a:stretch>
        </p:blipFill>
        <p:spPr>
          <a:xfrm>
            <a:off x="4027342" y="4755450"/>
            <a:ext cx="1089300" cy="267625"/>
          </a:xfrm>
          <a:prstGeom prst="rect">
            <a:avLst/>
          </a:prstGeom>
          <a:noFill/>
          <a:ln>
            <a:noFill/>
          </a:ln>
        </p:spPr>
      </p:pic>
      <p:sp>
        <p:nvSpPr>
          <p:cNvPr id="5" name="Rectangle 3">
            <a:extLst>
              <a:ext uri="{FF2B5EF4-FFF2-40B4-BE49-F238E27FC236}">
                <a16:creationId xmlns:a16="http://schemas.microsoft.com/office/drawing/2014/main" id="{81097E0D-6337-4D97-8685-B90843A35716}"/>
              </a:ext>
            </a:extLst>
          </p:cNvPr>
          <p:cNvSpPr txBox="1">
            <a:spLocks noChangeArrowheads="1"/>
          </p:cNvSpPr>
          <p:nvPr/>
        </p:nvSpPr>
        <p:spPr>
          <a:xfrm>
            <a:off x="0" y="0"/>
            <a:ext cx="9144000" cy="4267245"/>
          </a:xfrm>
          <a:prstGeom prst="rect">
            <a:avLst/>
          </a:prstGeom>
          <a:solidFill>
            <a:schemeClr val="accent5">
              <a:lumMod val="60000"/>
              <a:lumOff val="4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i="1" dirty="0"/>
              <a:t>Pan </a:t>
            </a:r>
            <a:r>
              <a:rPr lang="cs-CZ" i="1" dirty="0" err="1"/>
              <a:t>Antalovský</a:t>
            </a:r>
            <a:r>
              <a:rPr lang="cs-CZ" i="1" dirty="0"/>
              <a:t> se počůrává. Trápí ho to. Oslovuje paní doktorku. Je vizita. Pan </a:t>
            </a:r>
            <a:r>
              <a:rPr lang="cs-CZ" i="1" dirty="0" err="1"/>
              <a:t>Antalovský</a:t>
            </a:r>
            <a:r>
              <a:rPr lang="cs-CZ" i="1" dirty="0"/>
              <a:t> je počůraný.</a:t>
            </a:r>
          </a:p>
          <a:p>
            <a:pPr>
              <a:buFont typeface="Wingdings" pitchFamily="2" charset="2"/>
              <a:buNone/>
            </a:pPr>
            <a:r>
              <a:rPr lang="cs-CZ" i="1" dirty="0"/>
              <a:t>„Já bych se chtěl objednat k neurologovi. Pan profesor Vaněk mi určil jako diagnózu sklerózu mozku."</a:t>
            </a:r>
          </a:p>
          <a:p>
            <a:pPr>
              <a:buFont typeface="Wingdings" pitchFamily="2" charset="2"/>
              <a:buNone/>
            </a:pPr>
            <a:r>
              <a:rPr lang="cs-CZ" i="1" dirty="0"/>
              <a:t>„Pane </a:t>
            </a:r>
            <a:r>
              <a:rPr lang="cs-CZ" i="1" dirty="0" err="1"/>
              <a:t>Antalovský</a:t>
            </a:r>
            <a:r>
              <a:rPr lang="cs-CZ" i="1" dirty="0"/>
              <a:t>, podívejte, vždyť vy jste úplně počůranej! Na neurologii vás objednám, až se přestanete počůrávat.„</a:t>
            </a:r>
          </a:p>
          <a:p>
            <a:pPr>
              <a:buFont typeface="Wingdings" pitchFamily="2" charset="2"/>
              <a:buNone/>
            </a:pPr>
            <a:endParaRPr lang="cs-CZ" i="1" dirty="0"/>
          </a:p>
          <a:p>
            <a:r>
              <a:rPr lang="cs-CZ" i="1" dirty="0"/>
              <a:t>Pán, který být v domově nechtěl, dostal uklidňující injekci. Po půl roce umírá. Každých čtrnáct dní – uklidňovací injekce.</a:t>
            </a:r>
          </a:p>
        </p:txBody>
      </p:sp>
    </p:spTree>
    <p:extLst>
      <p:ext uri="{BB962C8B-B14F-4D97-AF65-F5344CB8AC3E}">
        <p14:creationId xmlns:p14="http://schemas.microsoft.com/office/powerpoint/2010/main" val="3866432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3;p14">
            <a:extLst>
              <a:ext uri="{FF2B5EF4-FFF2-40B4-BE49-F238E27FC236}">
                <a16:creationId xmlns:a16="http://schemas.microsoft.com/office/drawing/2014/main" id="{012EE9E9-1EC5-45FB-8979-8DA9A9DE9B8A}"/>
              </a:ext>
            </a:extLst>
          </p:cNvPr>
          <p:cNvSpPr/>
          <p:nvPr/>
        </p:nvSpPr>
        <p:spPr>
          <a:xfrm>
            <a:off x="-8" y="4635000"/>
            <a:ext cx="9144000" cy="508500"/>
          </a:xfrm>
          <a:prstGeom prst="rect">
            <a:avLst/>
          </a:prstGeom>
          <a:solidFill>
            <a:srgbClr val="99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5394"/>
              </a:solidFill>
            </a:endParaRPr>
          </a:p>
        </p:txBody>
      </p:sp>
      <p:pic>
        <p:nvPicPr>
          <p:cNvPr id="4" name="Google Shape;64;p14">
            <a:extLst>
              <a:ext uri="{FF2B5EF4-FFF2-40B4-BE49-F238E27FC236}">
                <a16:creationId xmlns:a16="http://schemas.microsoft.com/office/drawing/2014/main" id="{18A515BF-7D0F-4DD8-AD39-F1735A000BC6}"/>
              </a:ext>
            </a:extLst>
          </p:cNvPr>
          <p:cNvPicPr preferRelativeResize="0"/>
          <p:nvPr/>
        </p:nvPicPr>
        <p:blipFill>
          <a:blip r:embed="rId2">
            <a:alphaModFix/>
          </a:blip>
          <a:stretch>
            <a:fillRect/>
          </a:stretch>
        </p:blipFill>
        <p:spPr>
          <a:xfrm>
            <a:off x="4027342" y="4755450"/>
            <a:ext cx="1089300" cy="267625"/>
          </a:xfrm>
          <a:prstGeom prst="rect">
            <a:avLst/>
          </a:prstGeom>
          <a:noFill/>
          <a:ln>
            <a:noFill/>
          </a:ln>
        </p:spPr>
      </p:pic>
      <p:sp>
        <p:nvSpPr>
          <p:cNvPr id="5" name="Zástupný symbol pro text 6">
            <a:extLst>
              <a:ext uri="{FF2B5EF4-FFF2-40B4-BE49-F238E27FC236}">
                <a16:creationId xmlns:a16="http://schemas.microsoft.com/office/drawing/2014/main" id="{A0B85202-43CE-425D-85B7-AD59993FB64B}"/>
              </a:ext>
            </a:extLst>
          </p:cNvPr>
          <p:cNvSpPr txBox="1">
            <a:spLocks/>
          </p:cNvSpPr>
          <p:nvPr/>
        </p:nvSpPr>
        <p:spPr>
          <a:xfrm>
            <a:off x="50792" y="637762"/>
            <a:ext cx="9042400" cy="3997237"/>
          </a:xfrm>
          <a:prstGeom prst="rect">
            <a:avLst/>
          </a:prstGeom>
          <a:solidFill>
            <a:schemeClr val="accent1">
              <a:lumMod val="60000"/>
              <a:lumOff val="40000"/>
            </a:schemeClr>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cs-CZ" sz="2000" i="1" dirty="0">
                <a:solidFill>
                  <a:srgbClr val="C00000"/>
                </a:solidFill>
              </a:rPr>
              <a:t>Dávali jí plenky, i když měla vůli chodit sama na </a:t>
            </a:r>
          </a:p>
          <a:p>
            <a:pPr marL="0" indent="0">
              <a:spcBef>
                <a:spcPts val="0"/>
              </a:spcBef>
              <a:buNone/>
            </a:pPr>
            <a:r>
              <a:rPr lang="cs-CZ" sz="2000" i="1" dirty="0">
                <a:solidFill>
                  <a:srgbClr val="C00000"/>
                </a:solidFill>
              </a:rPr>
              <a:t>záchod. Plínku si strhávala a přelézala pelest po-</a:t>
            </a:r>
          </a:p>
          <a:p>
            <a:pPr marL="0" indent="0">
              <a:spcBef>
                <a:spcPts val="0"/>
              </a:spcBef>
              <a:buNone/>
            </a:pPr>
            <a:r>
              <a:rPr lang="cs-CZ" sz="2000" i="1" dirty="0">
                <a:solidFill>
                  <a:srgbClr val="C00000"/>
                </a:solidFill>
              </a:rPr>
              <a:t>stele. Chtěla, aby jí někdo pomohl na záchod. </a:t>
            </a:r>
          </a:p>
          <a:p>
            <a:pPr marL="0" indent="0">
              <a:spcBef>
                <a:spcPts val="0"/>
              </a:spcBef>
              <a:buNone/>
            </a:pPr>
            <a:r>
              <a:rPr lang="cs-CZ" sz="2000" i="1" dirty="0">
                <a:solidFill>
                  <a:srgbClr val="C00000"/>
                </a:solidFill>
              </a:rPr>
              <a:t>Tak jí nasadil  lékař sedativa,“</a:t>
            </a:r>
            <a:r>
              <a:rPr lang="cs-CZ" sz="2000" dirty="0">
                <a:solidFill>
                  <a:srgbClr val="C00000"/>
                </a:solidFill>
              </a:rPr>
              <a:t> </a:t>
            </a:r>
            <a:r>
              <a:rPr lang="cs-CZ" sz="2000" dirty="0"/>
              <a:t>líčí její dcera Marie </a:t>
            </a:r>
          </a:p>
          <a:p>
            <a:pPr marL="0" indent="0">
              <a:spcBef>
                <a:spcPts val="0"/>
              </a:spcBef>
              <a:buNone/>
            </a:pPr>
            <a:r>
              <a:rPr lang="cs-CZ" sz="2000" dirty="0" err="1"/>
              <a:t>Klapšťová</a:t>
            </a:r>
            <a:r>
              <a:rPr lang="cs-CZ" sz="2000" dirty="0"/>
              <a:t>. Dnes její matka bydlí v Domově pro </a:t>
            </a:r>
          </a:p>
          <a:p>
            <a:pPr marL="0" indent="0">
              <a:spcBef>
                <a:spcPts val="0"/>
              </a:spcBef>
              <a:buNone/>
            </a:pPr>
            <a:r>
              <a:rPr lang="cs-CZ" sz="2000" dirty="0"/>
              <a:t>seniory v Chlumci nad Cidlinou a opět se o ni bojí. </a:t>
            </a:r>
          </a:p>
          <a:p>
            <a:pPr marL="0" indent="0">
              <a:spcBef>
                <a:spcPts val="0"/>
              </a:spcBef>
              <a:buNone/>
            </a:pPr>
            <a:endParaRPr lang="cs-CZ" sz="2000" dirty="0"/>
          </a:p>
          <a:p>
            <a:pPr>
              <a:spcBef>
                <a:spcPts val="0"/>
              </a:spcBef>
            </a:pPr>
            <a:r>
              <a:rPr lang="cs-CZ" sz="2000" dirty="0">
                <a:solidFill>
                  <a:srgbClr val="C00000"/>
                </a:solidFill>
              </a:rPr>
              <a:t>Reportérka MF DNES se společně s ní vypravila na návštěvu a na vlastní oči viděla, že bez pomoci příbuzných se s třesoucíma rukama za celý den nenapije a nenají. </a:t>
            </a:r>
            <a:r>
              <a:rPr lang="cs-CZ" sz="2000" dirty="0"/>
              <a:t>Bezmocný ležící starý člověk, kterému je zle, pak marně volá o pomoc, protože nedosáhne na zvonek.</a:t>
            </a:r>
            <a:endParaRPr lang="cs-CZ" sz="2000" b="1" dirty="0"/>
          </a:p>
          <a:p>
            <a:pPr>
              <a:spcBef>
                <a:spcPts val="0"/>
              </a:spcBef>
            </a:pPr>
            <a:r>
              <a:rPr lang="cs-CZ" sz="2000" b="1" i="1" dirty="0">
                <a:solidFill>
                  <a:srgbClr val="C00000"/>
                </a:solidFill>
              </a:rPr>
              <a:t>„Zařízení, které z pacienta dělá bezmocného člověka, dostane víc peněz než to, které s pacientem pracuje. To je absurdní,“ </a:t>
            </a:r>
            <a:r>
              <a:rPr lang="cs-CZ" sz="2000" b="1" dirty="0">
                <a:solidFill>
                  <a:srgbClr val="C00000"/>
                </a:solidFill>
              </a:rPr>
              <a:t>upozorňuje Iva Holmerová. </a:t>
            </a:r>
          </a:p>
          <a:p>
            <a:pPr>
              <a:spcBef>
                <a:spcPts val="0"/>
              </a:spcBef>
            </a:pPr>
            <a:r>
              <a:rPr lang="cs-CZ" sz="2000" dirty="0"/>
              <a:t>Potvrzují to konkrétní čísla od pojišťoven, která má MF DNES k dispozici.</a:t>
            </a:r>
          </a:p>
        </p:txBody>
      </p:sp>
      <p:pic>
        <p:nvPicPr>
          <p:cNvPr id="6" name="obrázek 51">
            <a:extLst>
              <a:ext uri="{FF2B5EF4-FFF2-40B4-BE49-F238E27FC236}">
                <a16:creationId xmlns:a16="http://schemas.microsoft.com/office/drawing/2014/main" id="{19FD940B-E2D4-408F-A1BF-7969A21F2CB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219700" y="-10036"/>
            <a:ext cx="3873492" cy="2092836"/>
          </a:xfrm>
          <a:prstGeom prst="rect">
            <a:avLst/>
          </a:prstGeom>
          <a:noFill/>
          <a:ln>
            <a:noFill/>
          </a:ln>
        </p:spPr>
      </p:pic>
      <p:sp>
        <p:nvSpPr>
          <p:cNvPr id="9" name="Nadpis 4">
            <a:extLst>
              <a:ext uri="{FF2B5EF4-FFF2-40B4-BE49-F238E27FC236}">
                <a16:creationId xmlns:a16="http://schemas.microsoft.com/office/drawing/2014/main" id="{B0BE412C-A53D-467F-8185-77DE12F38C31}"/>
              </a:ext>
            </a:extLst>
          </p:cNvPr>
          <p:cNvSpPr>
            <a:spLocks noGrp="1"/>
          </p:cNvSpPr>
          <p:nvPr>
            <p:ph type="title"/>
          </p:nvPr>
        </p:nvSpPr>
        <p:spPr>
          <a:xfrm>
            <a:off x="-101608" y="0"/>
            <a:ext cx="5218250" cy="641575"/>
          </a:xfrm>
        </p:spPr>
        <p:txBody>
          <a:bodyPr>
            <a:noAutofit/>
          </a:bodyPr>
          <a:lstStyle/>
          <a:p>
            <a:r>
              <a:rPr lang="cs-CZ" sz="2000" b="1" dirty="0">
                <a:latin typeface="+mn-lt"/>
              </a:rPr>
              <a:t>Iva Bezděková: Děs v léčebnách seniorů</a:t>
            </a:r>
            <a:br>
              <a:rPr lang="cs-CZ" sz="1800" b="1" dirty="0">
                <a:latin typeface="+mn-lt"/>
              </a:rPr>
            </a:br>
            <a:r>
              <a:rPr lang="cs-CZ" sz="1800" b="1" dirty="0" err="1">
                <a:latin typeface="+mn-lt"/>
              </a:rPr>
              <a:t>MfDNES</a:t>
            </a:r>
            <a:r>
              <a:rPr lang="cs-CZ" sz="1800" b="1" dirty="0">
                <a:latin typeface="+mn-lt"/>
              </a:rPr>
              <a:t> 24.2.2018, str. 1</a:t>
            </a:r>
          </a:p>
        </p:txBody>
      </p:sp>
    </p:spTree>
    <p:extLst>
      <p:ext uri="{BB962C8B-B14F-4D97-AF65-F5344CB8AC3E}">
        <p14:creationId xmlns:p14="http://schemas.microsoft.com/office/powerpoint/2010/main" val="3398606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3;p14">
            <a:extLst>
              <a:ext uri="{FF2B5EF4-FFF2-40B4-BE49-F238E27FC236}">
                <a16:creationId xmlns:a16="http://schemas.microsoft.com/office/drawing/2014/main" id="{012EE9E9-1EC5-45FB-8979-8DA9A9DE9B8A}"/>
              </a:ext>
            </a:extLst>
          </p:cNvPr>
          <p:cNvSpPr/>
          <p:nvPr/>
        </p:nvSpPr>
        <p:spPr>
          <a:xfrm>
            <a:off x="-8" y="4635000"/>
            <a:ext cx="9144000" cy="508500"/>
          </a:xfrm>
          <a:prstGeom prst="rect">
            <a:avLst/>
          </a:prstGeom>
          <a:solidFill>
            <a:srgbClr val="99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5394"/>
              </a:solidFill>
            </a:endParaRPr>
          </a:p>
        </p:txBody>
      </p:sp>
      <p:pic>
        <p:nvPicPr>
          <p:cNvPr id="4" name="Google Shape;64;p14">
            <a:extLst>
              <a:ext uri="{FF2B5EF4-FFF2-40B4-BE49-F238E27FC236}">
                <a16:creationId xmlns:a16="http://schemas.microsoft.com/office/drawing/2014/main" id="{18A515BF-7D0F-4DD8-AD39-F1735A000BC6}"/>
              </a:ext>
            </a:extLst>
          </p:cNvPr>
          <p:cNvPicPr preferRelativeResize="0"/>
          <p:nvPr/>
        </p:nvPicPr>
        <p:blipFill>
          <a:blip r:embed="rId2">
            <a:alphaModFix/>
          </a:blip>
          <a:stretch>
            <a:fillRect/>
          </a:stretch>
        </p:blipFill>
        <p:spPr>
          <a:xfrm>
            <a:off x="4027342" y="4755450"/>
            <a:ext cx="1089300" cy="267625"/>
          </a:xfrm>
          <a:prstGeom prst="rect">
            <a:avLst/>
          </a:prstGeom>
          <a:noFill/>
          <a:ln>
            <a:noFill/>
          </a:ln>
        </p:spPr>
      </p:pic>
      <p:sp>
        <p:nvSpPr>
          <p:cNvPr id="5" name="Zástupný symbol pro text 6">
            <a:extLst>
              <a:ext uri="{FF2B5EF4-FFF2-40B4-BE49-F238E27FC236}">
                <a16:creationId xmlns:a16="http://schemas.microsoft.com/office/drawing/2014/main" id="{0D4345B9-6FD2-49B0-82E9-A9481F84F23C}"/>
              </a:ext>
            </a:extLst>
          </p:cNvPr>
          <p:cNvSpPr txBox="1">
            <a:spLocks/>
          </p:cNvSpPr>
          <p:nvPr/>
        </p:nvSpPr>
        <p:spPr>
          <a:xfrm>
            <a:off x="0" y="869751"/>
            <a:ext cx="9234455" cy="3765249"/>
          </a:xfrm>
          <a:prstGeom prst="rect">
            <a:avLst/>
          </a:prstGeom>
          <a:solidFill>
            <a:schemeClr val="accent1">
              <a:lumMod val="60000"/>
              <a:lumOff val="40000"/>
            </a:schemeClr>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cs-CZ" sz="2400" i="1" dirty="0"/>
              <a:t>Dlouhodobá péče o seniory se u nás řadu let </a:t>
            </a:r>
          </a:p>
          <a:p>
            <a:pPr marL="0" indent="0">
              <a:spcBef>
                <a:spcPts val="0"/>
              </a:spcBef>
              <a:buNone/>
            </a:pPr>
            <a:r>
              <a:rPr lang="cs-CZ" sz="2400" i="1" dirty="0"/>
              <a:t>vůbec neřeší, </a:t>
            </a:r>
            <a:r>
              <a:rPr lang="cs-CZ" sz="2400" dirty="0"/>
              <a:t>říká docentka Iva Holmerová.</a:t>
            </a:r>
          </a:p>
          <a:p>
            <a:pPr>
              <a:spcBef>
                <a:spcPts val="0"/>
              </a:spcBef>
            </a:pPr>
            <a:endParaRPr lang="cs-CZ" sz="2400" dirty="0"/>
          </a:p>
          <a:p>
            <a:pPr>
              <a:spcBef>
                <a:spcPts val="0"/>
              </a:spcBef>
            </a:pPr>
            <a:r>
              <a:rPr lang="cs-CZ" sz="2400" dirty="0"/>
              <a:t>Zjistili jsme, že některé LDN dávají sedativa i se-</a:t>
            </a:r>
          </a:p>
          <a:p>
            <a:pPr marL="0" indent="0">
              <a:spcBef>
                <a:spcPts val="0"/>
              </a:spcBef>
              <a:buNone/>
            </a:pPr>
            <a:r>
              <a:rPr lang="cs-CZ" sz="2400" dirty="0" err="1"/>
              <a:t>niorům</a:t>
            </a:r>
            <a:r>
              <a:rPr lang="cs-CZ" sz="2400" dirty="0"/>
              <a:t> s Alzheimerovou chorobou. </a:t>
            </a:r>
          </a:p>
          <a:p>
            <a:pPr>
              <a:spcBef>
                <a:spcPts val="0"/>
              </a:spcBef>
            </a:pPr>
            <a:r>
              <a:rPr lang="cs-CZ" sz="2400" dirty="0"/>
              <a:t>Některé LDN připevňují ležícím pacientům ruka-</a:t>
            </a:r>
          </a:p>
          <a:p>
            <a:pPr marL="0" indent="0">
              <a:spcBef>
                <a:spcPts val="0"/>
              </a:spcBef>
              <a:buNone/>
            </a:pPr>
            <a:r>
              <a:rPr lang="cs-CZ" sz="2400" dirty="0"/>
              <a:t>vice, aby si neškrábali pokožku</a:t>
            </a:r>
          </a:p>
          <a:p>
            <a:pPr>
              <a:spcBef>
                <a:spcPts val="0"/>
              </a:spcBef>
            </a:pPr>
            <a:r>
              <a:rPr lang="cs-CZ" sz="2400" dirty="0"/>
              <a:t>V „</a:t>
            </a:r>
            <a:r>
              <a:rPr lang="cs-CZ" sz="2400" dirty="0" err="1"/>
              <a:t>eldéenkách</a:t>
            </a:r>
            <a:r>
              <a:rPr lang="cs-CZ" sz="2400" dirty="0"/>
              <a:t>“ jsme viděli, že pacienty raději </a:t>
            </a:r>
          </a:p>
          <a:p>
            <a:pPr marL="0" indent="0">
              <a:spcBef>
                <a:spcPts val="0"/>
              </a:spcBef>
              <a:buNone/>
            </a:pPr>
            <a:r>
              <a:rPr lang="cs-CZ" sz="2400" dirty="0"/>
              <a:t>upoutávají na lůžko, místo aby pomáhali lidem </a:t>
            </a:r>
          </a:p>
          <a:p>
            <a:pPr marL="0" indent="0">
              <a:spcBef>
                <a:spcPts val="0"/>
              </a:spcBef>
              <a:buNone/>
            </a:pPr>
            <a:r>
              <a:rPr lang="cs-CZ" sz="2400" dirty="0"/>
              <a:t>k samostatnosti.</a:t>
            </a:r>
          </a:p>
          <a:p>
            <a:pPr>
              <a:lnSpc>
                <a:spcPct val="100000"/>
              </a:lnSpc>
              <a:spcBef>
                <a:spcPts val="0"/>
              </a:spcBef>
            </a:pPr>
            <a:r>
              <a:rPr lang="cs-CZ" sz="1800" dirty="0"/>
              <a:t>Anketa: Taťána Gregor Brzobohatá, Anna Šabatová, Adam Vojtěch, Vít Mareček, lékař </a:t>
            </a:r>
          </a:p>
          <a:p>
            <a:endParaRPr lang="cs-CZ" sz="2400" dirty="0"/>
          </a:p>
        </p:txBody>
      </p:sp>
      <p:pic>
        <p:nvPicPr>
          <p:cNvPr id="6" name="obrázek 50">
            <a:extLst>
              <a:ext uri="{FF2B5EF4-FFF2-40B4-BE49-F238E27FC236}">
                <a16:creationId xmlns:a16="http://schemas.microsoft.com/office/drawing/2014/main" id="{6815D6C0-4725-4D10-B8B9-62D3B6234FFD}"/>
              </a:ext>
            </a:extLst>
          </p:cNvPr>
          <p:cNvPicPr/>
          <p:nvPr/>
        </p:nvPicPr>
        <p:blipFill rotWithShape="1">
          <a:blip r:embed="rId3">
            <a:extLst>
              <a:ext uri="{28A0092B-C50C-407E-A947-70E740481C1C}">
                <a14:useLocalDpi xmlns:a14="http://schemas.microsoft.com/office/drawing/2010/main" val="0"/>
              </a:ext>
            </a:extLst>
          </a:blip>
          <a:srcRect l="1379"/>
          <a:stretch/>
        </p:blipFill>
        <p:spPr bwMode="auto">
          <a:xfrm>
            <a:off x="6184900" y="0"/>
            <a:ext cx="2959100" cy="4126500"/>
          </a:xfrm>
          <a:prstGeom prst="rect">
            <a:avLst/>
          </a:prstGeom>
          <a:noFill/>
          <a:ln>
            <a:noFill/>
          </a:ln>
        </p:spPr>
      </p:pic>
      <p:sp>
        <p:nvSpPr>
          <p:cNvPr id="7" name="Nadpis 4">
            <a:extLst>
              <a:ext uri="{FF2B5EF4-FFF2-40B4-BE49-F238E27FC236}">
                <a16:creationId xmlns:a16="http://schemas.microsoft.com/office/drawing/2014/main" id="{66A5CC9B-F67B-42F3-8E5A-8D31042E577B}"/>
              </a:ext>
            </a:extLst>
          </p:cNvPr>
          <p:cNvSpPr>
            <a:spLocks noGrp="1"/>
          </p:cNvSpPr>
          <p:nvPr>
            <p:ph type="title"/>
          </p:nvPr>
        </p:nvSpPr>
        <p:spPr>
          <a:xfrm>
            <a:off x="0" y="104171"/>
            <a:ext cx="5905500" cy="645130"/>
          </a:xfrm>
        </p:spPr>
        <p:txBody>
          <a:bodyPr>
            <a:noAutofit/>
          </a:bodyPr>
          <a:lstStyle/>
          <a:p>
            <a:r>
              <a:rPr lang="cs-CZ" sz="2000" b="1" dirty="0">
                <a:latin typeface="+mn-lt"/>
              </a:rPr>
              <a:t>Iva Bezděková: Péči o staré stát neřeší“</a:t>
            </a:r>
            <a:br>
              <a:rPr lang="cs-CZ" sz="2000" b="1" dirty="0">
                <a:latin typeface="+mn-lt"/>
              </a:rPr>
            </a:br>
            <a:r>
              <a:rPr lang="cs-CZ" sz="2000" b="1" dirty="0" err="1">
                <a:latin typeface="+mn-lt"/>
              </a:rPr>
              <a:t>MfDNES</a:t>
            </a:r>
            <a:r>
              <a:rPr lang="cs-CZ" sz="2000" b="1" dirty="0">
                <a:latin typeface="+mn-lt"/>
              </a:rPr>
              <a:t>; 24.2.2018;  str. 2</a:t>
            </a:r>
            <a:endParaRPr lang="cs-CZ" sz="2000" dirty="0">
              <a:latin typeface="+mn-lt"/>
            </a:endParaRPr>
          </a:p>
        </p:txBody>
      </p:sp>
    </p:spTree>
    <p:extLst>
      <p:ext uri="{BB962C8B-B14F-4D97-AF65-F5344CB8AC3E}">
        <p14:creationId xmlns:p14="http://schemas.microsoft.com/office/powerpoint/2010/main" val="2024081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B5C849-3291-4B5C-B6B3-67C37326032C}"/>
              </a:ext>
            </a:extLst>
          </p:cNvPr>
          <p:cNvSpPr>
            <a:spLocks noGrp="1"/>
          </p:cNvSpPr>
          <p:nvPr>
            <p:ph type="title"/>
          </p:nvPr>
        </p:nvSpPr>
        <p:spPr>
          <a:xfrm>
            <a:off x="311692" y="-73612"/>
            <a:ext cx="8520600" cy="841800"/>
          </a:xfrm>
        </p:spPr>
        <p:txBody>
          <a:bodyPr/>
          <a:lstStyle/>
          <a:p>
            <a:endParaRPr lang="cs-CZ"/>
          </a:p>
        </p:txBody>
      </p:sp>
      <p:sp>
        <p:nvSpPr>
          <p:cNvPr id="3" name="Google Shape;63;p14">
            <a:extLst>
              <a:ext uri="{FF2B5EF4-FFF2-40B4-BE49-F238E27FC236}">
                <a16:creationId xmlns:a16="http://schemas.microsoft.com/office/drawing/2014/main" id="{012EE9E9-1EC5-45FB-8979-8DA9A9DE9B8A}"/>
              </a:ext>
            </a:extLst>
          </p:cNvPr>
          <p:cNvSpPr/>
          <p:nvPr/>
        </p:nvSpPr>
        <p:spPr>
          <a:xfrm>
            <a:off x="-8" y="4635000"/>
            <a:ext cx="9144000" cy="508500"/>
          </a:xfrm>
          <a:prstGeom prst="rect">
            <a:avLst/>
          </a:prstGeom>
          <a:solidFill>
            <a:srgbClr val="99CA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5394"/>
              </a:solidFill>
              <a:effectLst/>
              <a:uLnTx/>
              <a:uFillTx/>
              <a:latin typeface="Calibri" panose="020F0502020204030204"/>
              <a:ea typeface="+mn-ea"/>
              <a:cs typeface="+mn-cs"/>
            </a:endParaRPr>
          </a:p>
        </p:txBody>
      </p:sp>
      <p:pic>
        <p:nvPicPr>
          <p:cNvPr id="4" name="Google Shape;64;p14">
            <a:extLst>
              <a:ext uri="{FF2B5EF4-FFF2-40B4-BE49-F238E27FC236}">
                <a16:creationId xmlns:a16="http://schemas.microsoft.com/office/drawing/2014/main" id="{18A515BF-7D0F-4DD8-AD39-F1735A000BC6}"/>
              </a:ext>
            </a:extLst>
          </p:cNvPr>
          <p:cNvPicPr preferRelativeResize="0"/>
          <p:nvPr/>
        </p:nvPicPr>
        <p:blipFill>
          <a:blip r:embed="rId4">
            <a:alphaModFix/>
          </a:blip>
          <a:stretch>
            <a:fillRect/>
          </a:stretch>
        </p:blipFill>
        <p:spPr>
          <a:xfrm>
            <a:off x="4027342" y="4755450"/>
            <a:ext cx="1089300" cy="267625"/>
          </a:xfrm>
          <a:prstGeom prst="rect">
            <a:avLst/>
          </a:prstGeom>
          <a:noFill/>
          <a:ln>
            <a:noFill/>
          </a:ln>
        </p:spPr>
      </p:pic>
      <p:graphicFrame>
        <p:nvGraphicFramePr>
          <p:cNvPr id="10" name="Objekt 9">
            <a:extLst>
              <a:ext uri="{FF2B5EF4-FFF2-40B4-BE49-F238E27FC236}">
                <a16:creationId xmlns:a16="http://schemas.microsoft.com/office/drawing/2014/main" id="{3C76C60C-211F-46AC-937F-BC84AF861EEB}"/>
              </a:ext>
            </a:extLst>
          </p:cNvPr>
          <p:cNvGraphicFramePr>
            <a:graphicFrameLocks noChangeAspect="1"/>
          </p:cNvGraphicFramePr>
          <p:nvPr>
            <p:extLst>
              <p:ext uri="{D42A27DB-BD31-4B8C-83A1-F6EECF244321}">
                <p14:modId xmlns:p14="http://schemas.microsoft.com/office/powerpoint/2010/main" val="826901626"/>
              </p:ext>
            </p:extLst>
          </p:nvPr>
        </p:nvGraphicFramePr>
        <p:xfrm>
          <a:off x="-9" y="71400"/>
          <a:ext cx="9144001" cy="4563599"/>
        </p:xfrm>
        <a:graphic>
          <a:graphicData uri="http://schemas.openxmlformats.org/presentationml/2006/ole">
            <mc:AlternateContent xmlns:mc="http://schemas.openxmlformats.org/markup-compatibility/2006">
              <mc:Choice xmlns:v="urn:schemas-microsoft-com:vml" Requires="v">
                <p:oleObj spid="_x0000_s1026" name="Acrobat Document" r:id="rId5" imgW="4320337" imgH="2156215" progId="AcroExch.Document.DC">
                  <p:embed/>
                </p:oleObj>
              </mc:Choice>
              <mc:Fallback>
                <p:oleObj name="Acrobat Document" r:id="rId5" imgW="4320337" imgH="2156215" progId="AcroExch.Document.DC">
                  <p:embed/>
                  <p:pic>
                    <p:nvPicPr>
                      <p:cNvPr id="10" name="Objekt 9">
                        <a:extLst>
                          <a:ext uri="{FF2B5EF4-FFF2-40B4-BE49-F238E27FC236}">
                            <a16:creationId xmlns:a16="http://schemas.microsoft.com/office/drawing/2014/main" id="{3C76C60C-211F-46AC-937F-BC84AF861EEB}"/>
                          </a:ext>
                        </a:extLst>
                      </p:cNvPr>
                      <p:cNvPicPr/>
                      <p:nvPr/>
                    </p:nvPicPr>
                    <p:blipFill>
                      <a:blip r:embed="rId6"/>
                      <a:stretch>
                        <a:fillRect/>
                      </a:stretch>
                    </p:blipFill>
                    <p:spPr>
                      <a:xfrm>
                        <a:off x="-9" y="71400"/>
                        <a:ext cx="9144001" cy="4563599"/>
                      </a:xfrm>
                      <a:prstGeom prst="rect">
                        <a:avLst/>
                      </a:prstGeom>
                    </p:spPr>
                  </p:pic>
                </p:oleObj>
              </mc:Fallback>
            </mc:AlternateContent>
          </a:graphicData>
        </a:graphic>
      </p:graphicFrame>
    </p:spTree>
    <p:extLst>
      <p:ext uri="{BB962C8B-B14F-4D97-AF65-F5344CB8AC3E}">
        <p14:creationId xmlns:p14="http://schemas.microsoft.com/office/powerpoint/2010/main" val="1850081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B5C849-3291-4B5C-B6B3-67C37326032C}"/>
              </a:ext>
            </a:extLst>
          </p:cNvPr>
          <p:cNvSpPr>
            <a:spLocks noGrp="1"/>
          </p:cNvSpPr>
          <p:nvPr>
            <p:ph type="title"/>
          </p:nvPr>
        </p:nvSpPr>
        <p:spPr>
          <a:xfrm>
            <a:off x="311692" y="-73612"/>
            <a:ext cx="8520600" cy="841800"/>
          </a:xfrm>
        </p:spPr>
        <p:txBody>
          <a:bodyPr/>
          <a:lstStyle/>
          <a:p>
            <a:endParaRPr lang="cs-CZ"/>
          </a:p>
        </p:txBody>
      </p:sp>
      <p:sp>
        <p:nvSpPr>
          <p:cNvPr id="3" name="Google Shape;63;p14">
            <a:extLst>
              <a:ext uri="{FF2B5EF4-FFF2-40B4-BE49-F238E27FC236}">
                <a16:creationId xmlns:a16="http://schemas.microsoft.com/office/drawing/2014/main" id="{012EE9E9-1EC5-45FB-8979-8DA9A9DE9B8A}"/>
              </a:ext>
            </a:extLst>
          </p:cNvPr>
          <p:cNvSpPr/>
          <p:nvPr/>
        </p:nvSpPr>
        <p:spPr>
          <a:xfrm>
            <a:off x="-8" y="4635000"/>
            <a:ext cx="9144000" cy="508500"/>
          </a:xfrm>
          <a:prstGeom prst="rect">
            <a:avLst/>
          </a:prstGeom>
          <a:solidFill>
            <a:srgbClr val="99CA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5394"/>
              </a:solidFill>
              <a:effectLst/>
              <a:uLnTx/>
              <a:uFillTx/>
              <a:latin typeface="Calibri" panose="020F0502020204030204"/>
              <a:ea typeface="+mn-ea"/>
              <a:cs typeface="+mn-cs"/>
            </a:endParaRPr>
          </a:p>
        </p:txBody>
      </p:sp>
      <p:pic>
        <p:nvPicPr>
          <p:cNvPr id="4" name="Google Shape;64;p14">
            <a:extLst>
              <a:ext uri="{FF2B5EF4-FFF2-40B4-BE49-F238E27FC236}">
                <a16:creationId xmlns:a16="http://schemas.microsoft.com/office/drawing/2014/main" id="{18A515BF-7D0F-4DD8-AD39-F1735A000BC6}"/>
              </a:ext>
            </a:extLst>
          </p:cNvPr>
          <p:cNvPicPr preferRelativeResize="0"/>
          <p:nvPr/>
        </p:nvPicPr>
        <p:blipFill>
          <a:blip r:embed="rId3">
            <a:alphaModFix/>
          </a:blip>
          <a:stretch>
            <a:fillRect/>
          </a:stretch>
        </p:blipFill>
        <p:spPr>
          <a:xfrm>
            <a:off x="4027342" y="4755450"/>
            <a:ext cx="1089300" cy="267625"/>
          </a:xfrm>
          <a:prstGeom prst="rect">
            <a:avLst/>
          </a:prstGeom>
          <a:noFill/>
          <a:ln>
            <a:noFill/>
          </a:ln>
        </p:spPr>
      </p:pic>
      <p:pic>
        <p:nvPicPr>
          <p:cNvPr id="1026" name="Picture 2" descr="VÃ½sledek obrÃ¡zku pro ledovec ve vodÄ">
            <a:extLst>
              <a:ext uri="{FF2B5EF4-FFF2-40B4-BE49-F238E27FC236}">
                <a16:creationId xmlns:a16="http://schemas.microsoft.com/office/drawing/2014/main" id="{14B3FC9B-42B6-4A14-98E9-8200B9E1D3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33"/>
            <a:ext cx="9144000" cy="4635000"/>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a:extLst>
              <a:ext uri="{FF2B5EF4-FFF2-40B4-BE49-F238E27FC236}">
                <a16:creationId xmlns:a16="http://schemas.microsoft.com/office/drawing/2014/main" id="{8C3B8835-41FC-4297-BAAD-289761C7C4F8}"/>
              </a:ext>
            </a:extLst>
          </p:cNvPr>
          <p:cNvSpPr/>
          <p:nvPr/>
        </p:nvSpPr>
        <p:spPr>
          <a:xfrm>
            <a:off x="311684" y="1954867"/>
            <a:ext cx="4260308" cy="1200329"/>
          </a:xfrm>
          <a:prstGeom prst="rect">
            <a:avLst/>
          </a:prstGeom>
        </p:spPr>
        <p:txBody>
          <a:bodyPr wrap="square">
            <a:spAutoFit/>
          </a:bodyPr>
          <a:lstStyle/>
          <a:p>
            <a:pPr algn="ctr" rtl="1"/>
            <a:r>
              <a:rPr lang="cs-CZ" sz="3600" b="1" dirty="0">
                <a:solidFill>
                  <a:srgbClr val="CC0000"/>
                </a:solidFill>
              </a:rPr>
              <a:t>SKRYTÝCH PŘÍPADŮ 85%</a:t>
            </a:r>
          </a:p>
        </p:txBody>
      </p:sp>
      <p:sp>
        <p:nvSpPr>
          <p:cNvPr id="9" name="Google Shape;54;p13">
            <a:extLst>
              <a:ext uri="{FF2B5EF4-FFF2-40B4-BE49-F238E27FC236}">
                <a16:creationId xmlns:a16="http://schemas.microsoft.com/office/drawing/2014/main" id="{4CF23AB4-E4B6-428F-A9A7-301B01AF3511}"/>
              </a:ext>
            </a:extLst>
          </p:cNvPr>
          <p:cNvSpPr txBox="1">
            <a:spLocks/>
          </p:cNvSpPr>
          <p:nvPr/>
        </p:nvSpPr>
        <p:spPr>
          <a:xfrm>
            <a:off x="0" y="3455859"/>
            <a:ext cx="5295900" cy="878478"/>
          </a:xfrm>
          <a:prstGeom prst="rect">
            <a:avLst/>
          </a:prstGeom>
        </p:spPr>
        <p:txBody>
          <a:bodyPr spcFirstLastPara="1" vert="horz" wrap="square" lIns="91425" tIns="91425" rIns="91425" bIns="91425" rtlCol="0" anchor="b" anchorCtr="0">
            <a:noAutofit/>
          </a:bodyPr>
          <a:lstStyle>
            <a:lvl1pPr lvl="0" algn="ctr" defTabSz="685800" rtl="0" eaLnBrk="1" latinLnBrk="0" hangingPunct="1">
              <a:lnSpc>
                <a:spcPct val="90000"/>
              </a:lnSpc>
              <a:spcBef>
                <a:spcPts val="0"/>
              </a:spcBef>
              <a:spcAft>
                <a:spcPts val="0"/>
              </a:spcAft>
              <a:buSzPts val="3600"/>
              <a:buNone/>
              <a:defRPr sz="3600" kern="1200">
                <a:solidFill>
                  <a:schemeClr val="tx1"/>
                </a:solidFill>
                <a:latin typeface="+mj-lt"/>
                <a:ea typeface="+mj-ea"/>
                <a:cs typeface="+mj-cs"/>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cs-CZ" b="1" dirty="0">
                <a:solidFill>
                  <a:srgbClr val="99CA3C"/>
                </a:solidFill>
                <a:latin typeface="+mn-lt"/>
              </a:rPr>
              <a:t>HLASY, KTERÉ NESLYŠÍME</a:t>
            </a:r>
            <a:endParaRPr lang="en" b="1" dirty="0">
              <a:solidFill>
                <a:srgbClr val="99CA3C"/>
              </a:solidFill>
              <a:latin typeface="+mn-lt"/>
            </a:endParaRPr>
          </a:p>
        </p:txBody>
      </p:sp>
    </p:spTree>
    <p:extLst>
      <p:ext uri="{BB962C8B-B14F-4D97-AF65-F5344CB8AC3E}">
        <p14:creationId xmlns:p14="http://schemas.microsoft.com/office/powerpoint/2010/main" val="78489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B5C849-3291-4B5C-B6B3-67C37326032C}"/>
              </a:ext>
            </a:extLst>
          </p:cNvPr>
          <p:cNvSpPr>
            <a:spLocks noGrp="1"/>
          </p:cNvSpPr>
          <p:nvPr>
            <p:ph type="title"/>
          </p:nvPr>
        </p:nvSpPr>
        <p:spPr>
          <a:xfrm>
            <a:off x="181063" y="98804"/>
            <a:ext cx="8520600" cy="578492"/>
          </a:xfrm>
        </p:spPr>
        <p:txBody>
          <a:bodyPr>
            <a:normAutofit fontScale="90000"/>
          </a:bodyPr>
          <a:lstStyle/>
          <a:p>
            <a:r>
              <a:rPr lang="cs-CZ" b="1" dirty="0" err="1">
                <a:latin typeface="+mn-lt"/>
              </a:rPr>
              <a:t>Raskolnikovův</a:t>
            </a:r>
            <a:r>
              <a:rPr lang="cs-CZ" b="1" dirty="0">
                <a:latin typeface="+mn-lt"/>
              </a:rPr>
              <a:t> argument</a:t>
            </a:r>
          </a:p>
        </p:txBody>
      </p:sp>
      <p:sp>
        <p:nvSpPr>
          <p:cNvPr id="3" name="Google Shape;63;p14">
            <a:extLst>
              <a:ext uri="{FF2B5EF4-FFF2-40B4-BE49-F238E27FC236}">
                <a16:creationId xmlns:a16="http://schemas.microsoft.com/office/drawing/2014/main" id="{012EE9E9-1EC5-45FB-8979-8DA9A9DE9B8A}"/>
              </a:ext>
            </a:extLst>
          </p:cNvPr>
          <p:cNvSpPr/>
          <p:nvPr/>
        </p:nvSpPr>
        <p:spPr>
          <a:xfrm>
            <a:off x="-8" y="4635000"/>
            <a:ext cx="9144000" cy="508500"/>
          </a:xfrm>
          <a:prstGeom prst="rect">
            <a:avLst/>
          </a:prstGeom>
          <a:solidFill>
            <a:srgbClr val="99CA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5394"/>
              </a:solidFill>
              <a:effectLst/>
              <a:uLnTx/>
              <a:uFillTx/>
              <a:latin typeface="Calibri" panose="020F0502020204030204"/>
              <a:ea typeface="+mn-ea"/>
              <a:cs typeface="+mn-cs"/>
            </a:endParaRPr>
          </a:p>
        </p:txBody>
      </p:sp>
      <p:pic>
        <p:nvPicPr>
          <p:cNvPr id="4" name="Google Shape;64;p14">
            <a:extLst>
              <a:ext uri="{FF2B5EF4-FFF2-40B4-BE49-F238E27FC236}">
                <a16:creationId xmlns:a16="http://schemas.microsoft.com/office/drawing/2014/main" id="{18A515BF-7D0F-4DD8-AD39-F1735A000BC6}"/>
              </a:ext>
            </a:extLst>
          </p:cNvPr>
          <p:cNvPicPr preferRelativeResize="0"/>
          <p:nvPr/>
        </p:nvPicPr>
        <p:blipFill>
          <a:blip r:embed="rId2">
            <a:alphaModFix/>
          </a:blip>
          <a:stretch>
            <a:fillRect/>
          </a:stretch>
        </p:blipFill>
        <p:spPr>
          <a:xfrm>
            <a:off x="4027342" y="4755450"/>
            <a:ext cx="1089300" cy="267625"/>
          </a:xfrm>
          <a:prstGeom prst="rect">
            <a:avLst/>
          </a:prstGeom>
          <a:noFill/>
          <a:ln>
            <a:noFill/>
          </a:ln>
        </p:spPr>
      </p:pic>
      <p:sp>
        <p:nvSpPr>
          <p:cNvPr id="5" name="Obdélník 4">
            <a:extLst>
              <a:ext uri="{FF2B5EF4-FFF2-40B4-BE49-F238E27FC236}">
                <a16:creationId xmlns:a16="http://schemas.microsoft.com/office/drawing/2014/main" id="{BA4E50CF-D3B4-41AD-92BA-85F8EDB58D40}"/>
              </a:ext>
            </a:extLst>
          </p:cNvPr>
          <p:cNvSpPr/>
          <p:nvPr/>
        </p:nvSpPr>
        <p:spPr>
          <a:xfrm>
            <a:off x="0" y="797746"/>
            <a:ext cx="9046029" cy="3046988"/>
          </a:xfrm>
          <a:prstGeom prst="rect">
            <a:avLst/>
          </a:prstGeom>
        </p:spPr>
        <p:txBody>
          <a:bodyPr wrap="square">
            <a:spAutoFit/>
          </a:bodyPr>
          <a:lstStyle/>
          <a:p>
            <a:r>
              <a:rPr lang="cs-CZ" sz="2400" i="1" dirty="0">
                <a:latin typeface="Calibri" panose="020F0502020204030204" pitchFamily="34" charset="0"/>
                <a:ea typeface="Calibri" panose="020F0502020204030204" pitchFamily="34" charset="0"/>
                <a:cs typeface="Times New Roman" panose="02020603050405020304" pitchFamily="18" charset="0"/>
              </a:rPr>
              <a:t>Zabij ji a vezmi si její peníze, abys s jejich pomocí jednou mohl zasvětit svůj život službě lidstvu a společnosti: co myslíš, nezahladí se ten jeden nicotný zločin tisíci dobrých činů? </a:t>
            </a:r>
          </a:p>
          <a:p>
            <a:r>
              <a:rPr lang="cs-CZ" sz="2400" i="1" dirty="0">
                <a:latin typeface="Calibri" panose="020F0502020204030204" pitchFamily="34" charset="0"/>
                <a:ea typeface="Calibri" panose="020F0502020204030204" pitchFamily="34" charset="0"/>
                <a:cs typeface="Times New Roman" panose="02020603050405020304" pitchFamily="18" charset="0"/>
              </a:rPr>
              <a:t>Za jeden život tisíce životů ušetřených hniloby a rozkladu. Jediná smrt za sto životů -- tomu se říká matematika! </a:t>
            </a:r>
          </a:p>
          <a:p>
            <a:r>
              <a:rPr lang="cs-CZ" sz="2400" i="1" dirty="0">
                <a:latin typeface="Calibri" panose="020F0502020204030204" pitchFamily="34" charset="0"/>
                <a:ea typeface="Calibri" panose="020F0502020204030204" pitchFamily="34" charset="0"/>
                <a:cs typeface="Times New Roman" panose="02020603050405020304" pitchFamily="18" charset="0"/>
              </a:rPr>
              <a:t>A co vůbec váží na vahách společnosti život té hloupé a zlé staré </a:t>
            </a:r>
            <a:r>
              <a:rPr lang="cs-CZ" sz="2400" i="1" dirty="0" err="1">
                <a:latin typeface="Calibri" panose="020F0502020204030204" pitchFamily="34" charset="0"/>
                <a:ea typeface="Calibri" panose="020F0502020204030204" pitchFamily="34" charset="0"/>
                <a:cs typeface="Times New Roman" panose="02020603050405020304" pitchFamily="18" charset="0"/>
              </a:rPr>
              <a:t>souchotinářky</a:t>
            </a:r>
            <a:r>
              <a:rPr lang="cs-CZ" sz="2400" i="1" dirty="0">
                <a:latin typeface="Calibri" panose="020F0502020204030204" pitchFamily="34" charset="0"/>
                <a:ea typeface="Calibri" panose="020F0502020204030204" pitchFamily="34" charset="0"/>
                <a:cs typeface="Times New Roman" panose="02020603050405020304" pitchFamily="18" charset="0"/>
              </a:rPr>
              <a:t>? O nic víc než život vši, švába ba ani tolik ne, protože tahle stařena škodí. </a:t>
            </a:r>
            <a:endParaRPr lang="cs-CZ" sz="2400" i="1" dirty="0"/>
          </a:p>
        </p:txBody>
      </p:sp>
      <p:sp>
        <p:nvSpPr>
          <p:cNvPr id="6" name="Obdélník 5">
            <a:extLst>
              <a:ext uri="{FF2B5EF4-FFF2-40B4-BE49-F238E27FC236}">
                <a16:creationId xmlns:a16="http://schemas.microsoft.com/office/drawing/2014/main" id="{1BF21D23-519C-46E2-8168-3E2A485D8B76}"/>
              </a:ext>
            </a:extLst>
          </p:cNvPr>
          <p:cNvSpPr/>
          <p:nvPr/>
        </p:nvSpPr>
        <p:spPr>
          <a:xfrm>
            <a:off x="2946400" y="4129817"/>
            <a:ext cx="6066963" cy="375552"/>
          </a:xfrm>
          <a:prstGeom prst="rect">
            <a:avLst/>
          </a:prstGeom>
        </p:spPr>
        <p:txBody>
          <a:bodyPr wrap="square">
            <a:spAutoFit/>
          </a:bodyPr>
          <a:lstStyle/>
          <a:p>
            <a:pPr algn="r">
              <a:lnSpc>
                <a:spcPct val="107000"/>
              </a:lnSpc>
              <a:spcAft>
                <a:spcPts val="800"/>
              </a:spcAft>
            </a:pPr>
            <a:r>
              <a:rPr lang="cs-CZ" b="1" dirty="0">
                <a:latin typeface="Calibri" panose="020F0502020204030204" pitchFamily="34" charset="0"/>
                <a:ea typeface="Calibri" panose="020F0502020204030204" pitchFamily="34" charset="0"/>
                <a:cs typeface="Times New Roman" panose="02020603050405020304" pitchFamily="18" charset="0"/>
              </a:rPr>
              <a:t>Fjodor Michajlovič </a:t>
            </a:r>
            <a:r>
              <a:rPr lang="cs-CZ" b="1" dirty="0" err="1">
                <a:latin typeface="Calibri" panose="020F0502020204030204" pitchFamily="34" charset="0"/>
                <a:ea typeface="Calibri" panose="020F0502020204030204" pitchFamily="34" charset="0"/>
                <a:cs typeface="Times New Roman" panose="02020603050405020304" pitchFamily="18" charset="0"/>
              </a:rPr>
              <a:t>Dostojevskij</a:t>
            </a:r>
            <a:r>
              <a:rPr lang="cs-CZ" b="1" dirty="0">
                <a:latin typeface="Calibri" panose="020F0502020204030204" pitchFamily="34" charset="0"/>
                <a:ea typeface="Calibri" panose="020F0502020204030204" pitchFamily="34" charset="0"/>
                <a:cs typeface="Times New Roman" panose="02020603050405020304" pitchFamily="18" charset="0"/>
              </a:rPr>
              <a:t>: Zločin a trest</a:t>
            </a:r>
          </a:p>
        </p:txBody>
      </p:sp>
    </p:spTree>
    <p:extLst>
      <p:ext uri="{BB962C8B-B14F-4D97-AF65-F5344CB8AC3E}">
        <p14:creationId xmlns:p14="http://schemas.microsoft.com/office/powerpoint/2010/main" val="3269131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3;p14">
            <a:extLst>
              <a:ext uri="{FF2B5EF4-FFF2-40B4-BE49-F238E27FC236}">
                <a16:creationId xmlns:a16="http://schemas.microsoft.com/office/drawing/2014/main" id="{012EE9E9-1EC5-45FB-8979-8DA9A9DE9B8A}"/>
              </a:ext>
            </a:extLst>
          </p:cNvPr>
          <p:cNvSpPr/>
          <p:nvPr/>
        </p:nvSpPr>
        <p:spPr>
          <a:xfrm>
            <a:off x="-8" y="4635000"/>
            <a:ext cx="9144000" cy="508500"/>
          </a:xfrm>
          <a:prstGeom prst="rect">
            <a:avLst/>
          </a:prstGeom>
          <a:solidFill>
            <a:srgbClr val="99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5394"/>
              </a:solidFill>
            </a:endParaRPr>
          </a:p>
        </p:txBody>
      </p:sp>
      <p:pic>
        <p:nvPicPr>
          <p:cNvPr id="4" name="Google Shape;64;p14">
            <a:extLst>
              <a:ext uri="{FF2B5EF4-FFF2-40B4-BE49-F238E27FC236}">
                <a16:creationId xmlns:a16="http://schemas.microsoft.com/office/drawing/2014/main" id="{18A515BF-7D0F-4DD8-AD39-F1735A000BC6}"/>
              </a:ext>
            </a:extLst>
          </p:cNvPr>
          <p:cNvPicPr preferRelativeResize="0"/>
          <p:nvPr/>
        </p:nvPicPr>
        <p:blipFill>
          <a:blip r:embed="rId2">
            <a:alphaModFix/>
          </a:blip>
          <a:stretch>
            <a:fillRect/>
          </a:stretch>
        </p:blipFill>
        <p:spPr>
          <a:xfrm>
            <a:off x="4027342" y="4755450"/>
            <a:ext cx="1089300" cy="267625"/>
          </a:xfrm>
          <a:prstGeom prst="rect">
            <a:avLst/>
          </a:prstGeom>
          <a:noFill/>
          <a:ln>
            <a:noFill/>
          </a:ln>
        </p:spPr>
      </p:pic>
      <p:sp>
        <p:nvSpPr>
          <p:cNvPr id="7" name="Nadpis 6">
            <a:extLst>
              <a:ext uri="{FF2B5EF4-FFF2-40B4-BE49-F238E27FC236}">
                <a16:creationId xmlns:a16="http://schemas.microsoft.com/office/drawing/2014/main" id="{FB481340-FCB3-49A0-9085-EAEDDBAE6553}"/>
              </a:ext>
            </a:extLst>
          </p:cNvPr>
          <p:cNvSpPr>
            <a:spLocks noGrp="1"/>
          </p:cNvSpPr>
          <p:nvPr>
            <p:ph type="title"/>
          </p:nvPr>
        </p:nvSpPr>
        <p:spPr>
          <a:xfrm>
            <a:off x="0" y="120425"/>
            <a:ext cx="8520600" cy="841800"/>
          </a:xfrm>
        </p:spPr>
        <p:txBody>
          <a:bodyPr/>
          <a:lstStyle/>
          <a:p>
            <a:r>
              <a:rPr lang="cs-CZ" b="1" dirty="0">
                <a:latin typeface="+mn-lt"/>
              </a:rPr>
              <a:t>Násilí je:</a:t>
            </a:r>
            <a:endParaRPr lang="cs-CZ" dirty="0">
              <a:latin typeface="+mn-lt"/>
            </a:endParaRPr>
          </a:p>
        </p:txBody>
      </p:sp>
      <p:sp>
        <p:nvSpPr>
          <p:cNvPr id="8" name="Zástupný symbol pro obsah 2">
            <a:extLst>
              <a:ext uri="{FF2B5EF4-FFF2-40B4-BE49-F238E27FC236}">
                <a16:creationId xmlns:a16="http://schemas.microsoft.com/office/drawing/2014/main" id="{6E5AB67B-E670-4808-906C-6ED3F77DCB24}"/>
              </a:ext>
            </a:extLst>
          </p:cNvPr>
          <p:cNvSpPr txBox="1">
            <a:spLocks/>
          </p:cNvSpPr>
          <p:nvPr/>
        </p:nvSpPr>
        <p:spPr>
          <a:xfrm>
            <a:off x="170177" y="1176789"/>
            <a:ext cx="8803629" cy="2789921"/>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cs-CZ" sz="2400" dirty="0"/>
              <a:t>Záměrné použití nebo hrozba použití fyzické síly proti sobě samému, jiné osobě nebo skupině či společnosti osob, které působí nebo má vysokou pravděpodobnost způsobit zranění, smrt, psychické poškození, strádání nebo újmu.</a:t>
            </a:r>
            <a:endParaRPr lang="cs-CZ" sz="2400" i="1" dirty="0"/>
          </a:p>
          <a:p>
            <a:pPr marL="0" indent="0" algn="r">
              <a:buFont typeface="Arial" panose="020B0604020202020204" pitchFamily="34" charset="0"/>
              <a:buNone/>
            </a:pPr>
            <a:endParaRPr lang="cs-CZ" sz="2400" i="1" dirty="0"/>
          </a:p>
        </p:txBody>
      </p:sp>
      <p:sp>
        <p:nvSpPr>
          <p:cNvPr id="9" name="Obdélník 8">
            <a:extLst>
              <a:ext uri="{FF2B5EF4-FFF2-40B4-BE49-F238E27FC236}">
                <a16:creationId xmlns:a16="http://schemas.microsoft.com/office/drawing/2014/main" id="{47799555-0969-4242-9D41-5CB0B4019494}"/>
              </a:ext>
            </a:extLst>
          </p:cNvPr>
          <p:cNvSpPr/>
          <p:nvPr/>
        </p:nvSpPr>
        <p:spPr>
          <a:xfrm>
            <a:off x="2641600" y="4116189"/>
            <a:ext cx="6108700" cy="369332"/>
          </a:xfrm>
          <a:prstGeom prst="rect">
            <a:avLst/>
          </a:prstGeom>
        </p:spPr>
        <p:txBody>
          <a:bodyPr wrap="square">
            <a:spAutoFit/>
          </a:bodyPr>
          <a:lstStyle/>
          <a:p>
            <a:pPr algn="r"/>
            <a:r>
              <a:rPr lang="cs-CZ" b="1" dirty="0"/>
              <a:t>Podle Světové zdravotnické organizace (WHO) 1966 </a:t>
            </a:r>
          </a:p>
        </p:txBody>
      </p:sp>
    </p:spTree>
    <p:extLst>
      <p:ext uri="{BB962C8B-B14F-4D97-AF65-F5344CB8AC3E}">
        <p14:creationId xmlns:p14="http://schemas.microsoft.com/office/powerpoint/2010/main" val="2654406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B5C849-3291-4B5C-B6B3-67C37326032C}"/>
              </a:ext>
            </a:extLst>
          </p:cNvPr>
          <p:cNvSpPr>
            <a:spLocks noGrp="1"/>
          </p:cNvSpPr>
          <p:nvPr>
            <p:ph type="title"/>
          </p:nvPr>
        </p:nvSpPr>
        <p:spPr>
          <a:xfrm>
            <a:off x="311692" y="120425"/>
            <a:ext cx="8520600" cy="841800"/>
          </a:xfrm>
        </p:spPr>
        <p:txBody>
          <a:bodyPr/>
          <a:lstStyle/>
          <a:p>
            <a:endParaRPr lang="cs-CZ"/>
          </a:p>
        </p:txBody>
      </p:sp>
      <p:sp>
        <p:nvSpPr>
          <p:cNvPr id="3" name="Google Shape;63;p14">
            <a:extLst>
              <a:ext uri="{FF2B5EF4-FFF2-40B4-BE49-F238E27FC236}">
                <a16:creationId xmlns:a16="http://schemas.microsoft.com/office/drawing/2014/main" id="{012EE9E9-1EC5-45FB-8979-8DA9A9DE9B8A}"/>
              </a:ext>
            </a:extLst>
          </p:cNvPr>
          <p:cNvSpPr/>
          <p:nvPr/>
        </p:nvSpPr>
        <p:spPr>
          <a:xfrm>
            <a:off x="-8" y="4635000"/>
            <a:ext cx="9144000" cy="508500"/>
          </a:xfrm>
          <a:prstGeom prst="rect">
            <a:avLst/>
          </a:prstGeom>
          <a:solidFill>
            <a:srgbClr val="99CA3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B5394"/>
              </a:solidFill>
              <a:effectLst/>
              <a:uLnTx/>
              <a:uFillTx/>
              <a:latin typeface="Calibri" panose="020F0502020204030204"/>
              <a:ea typeface="+mn-ea"/>
              <a:cs typeface="+mn-cs"/>
            </a:endParaRPr>
          </a:p>
        </p:txBody>
      </p:sp>
      <p:pic>
        <p:nvPicPr>
          <p:cNvPr id="4" name="Google Shape;64;p14">
            <a:extLst>
              <a:ext uri="{FF2B5EF4-FFF2-40B4-BE49-F238E27FC236}">
                <a16:creationId xmlns:a16="http://schemas.microsoft.com/office/drawing/2014/main" id="{18A515BF-7D0F-4DD8-AD39-F1735A000BC6}"/>
              </a:ext>
            </a:extLst>
          </p:cNvPr>
          <p:cNvPicPr preferRelativeResize="0"/>
          <p:nvPr/>
        </p:nvPicPr>
        <p:blipFill>
          <a:blip r:embed="rId3">
            <a:alphaModFix/>
          </a:blip>
          <a:stretch>
            <a:fillRect/>
          </a:stretch>
        </p:blipFill>
        <p:spPr>
          <a:xfrm>
            <a:off x="4027342" y="4755450"/>
            <a:ext cx="1089300" cy="267625"/>
          </a:xfrm>
          <a:prstGeom prst="rect">
            <a:avLst/>
          </a:prstGeom>
          <a:noFill/>
          <a:ln>
            <a:noFill/>
          </a:ln>
        </p:spPr>
      </p:pic>
      <p:pic>
        <p:nvPicPr>
          <p:cNvPr id="5" name="Picture 3">
            <a:extLst>
              <a:ext uri="{FF2B5EF4-FFF2-40B4-BE49-F238E27FC236}">
                <a16:creationId xmlns:a16="http://schemas.microsoft.com/office/drawing/2014/main" id="{7BBD8CF5-E920-4E36-8EAB-D4ED065D7AC8}"/>
              </a:ext>
            </a:extLst>
          </p:cNvPr>
          <p:cNvPicPr/>
          <p:nvPr/>
        </p:nvPicPr>
        <p:blipFill>
          <a:blip r:embed="rId4"/>
          <a:stretch/>
        </p:blipFill>
        <p:spPr>
          <a:xfrm>
            <a:off x="8" y="18256"/>
            <a:ext cx="9143992" cy="4330200"/>
          </a:xfrm>
          <a:prstGeom prst="rect">
            <a:avLst/>
          </a:prstGeom>
          <a:ln>
            <a:noFill/>
          </a:ln>
        </p:spPr>
      </p:pic>
      <p:sp>
        <p:nvSpPr>
          <p:cNvPr id="6" name="Nadpis 1">
            <a:extLst>
              <a:ext uri="{FF2B5EF4-FFF2-40B4-BE49-F238E27FC236}">
                <a16:creationId xmlns:a16="http://schemas.microsoft.com/office/drawing/2014/main" id="{924C3EA9-2442-4944-9D45-50AEAC10212E}"/>
              </a:ext>
            </a:extLst>
          </p:cNvPr>
          <p:cNvSpPr txBox="1">
            <a:spLocks/>
          </p:cNvSpPr>
          <p:nvPr/>
        </p:nvSpPr>
        <p:spPr>
          <a:xfrm>
            <a:off x="1086024" y="206141"/>
            <a:ext cx="6292676" cy="15121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b="1" dirty="0">
                <a:latin typeface="+mn-lt"/>
              </a:rPr>
              <a:t>Sebevraždy v ČR </a:t>
            </a:r>
          </a:p>
          <a:p>
            <a:r>
              <a:rPr lang="cs-CZ" sz="3600" b="1" dirty="0">
                <a:latin typeface="+mn-lt"/>
              </a:rPr>
              <a:t>podle pohlaví a věku </a:t>
            </a:r>
          </a:p>
          <a:p>
            <a:r>
              <a:rPr lang="cs-CZ" sz="3600" b="1" dirty="0">
                <a:latin typeface="+mn-lt"/>
              </a:rPr>
              <a:t>na 100 tis. obyvatel </a:t>
            </a:r>
          </a:p>
        </p:txBody>
      </p:sp>
      <p:sp>
        <p:nvSpPr>
          <p:cNvPr id="7" name="Zástupný symbol pro obsah 5">
            <a:extLst>
              <a:ext uri="{FF2B5EF4-FFF2-40B4-BE49-F238E27FC236}">
                <a16:creationId xmlns:a16="http://schemas.microsoft.com/office/drawing/2014/main" id="{08602F01-E825-43B8-8D5C-3B30094A8CBF}"/>
              </a:ext>
            </a:extLst>
          </p:cNvPr>
          <p:cNvSpPr txBox="1">
            <a:spLocks/>
          </p:cNvSpPr>
          <p:nvPr/>
        </p:nvSpPr>
        <p:spPr>
          <a:xfrm>
            <a:off x="6905312" y="4203131"/>
            <a:ext cx="1438588" cy="29065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r">
              <a:buFont typeface="Wingdings 2"/>
              <a:buNone/>
            </a:pPr>
            <a:r>
              <a:rPr lang="cs-CZ" sz="1800" b="1" dirty="0"/>
              <a:t>Zdroj: ČSÚ</a:t>
            </a:r>
          </a:p>
        </p:txBody>
      </p:sp>
    </p:spTree>
    <p:extLst>
      <p:ext uri="{BB962C8B-B14F-4D97-AF65-F5344CB8AC3E}">
        <p14:creationId xmlns:p14="http://schemas.microsoft.com/office/powerpoint/2010/main" val="1758647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8333D"/>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628651"/>
            <a:ext cx="8520600" cy="1124700"/>
          </a:xfrm>
          <a:prstGeom prst="rect">
            <a:avLst/>
          </a:prstGeom>
        </p:spPr>
        <p:txBody>
          <a:bodyPr spcFirstLastPara="1" wrap="square" lIns="91425" tIns="91425" rIns="91425" bIns="91425" anchor="b" anchorCtr="0">
            <a:noAutofit/>
          </a:bodyPr>
          <a:lstStyle/>
          <a:p>
            <a:r>
              <a:rPr lang="cs-CZ" b="1" dirty="0">
                <a:solidFill>
                  <a:srgbClr val="99CA3C"/>
                </a:solidFill>
              </a:rPr>
              <a:t>DĚKUJI ZA POZORNOST</a:t>
            </a:r>
            <a:endParaRPr lang="en" b="1" dirty="0">
              <a:solidFill>
                <a:srgbClr val="99CA3C"/>
              </a:solidFill>
            </a:endParaRPr>
          </a:p>
        </p:txBody>
      </p:sp>
      <p:sp>
        <p:nvSpPr>
          <p:cNvPr id="55" name="Google Shape;55;p13"/>
          <p:cNvSpPr txBox="1">
            <a:spLocks noGrp="1"/>
          </p:cNvSpPr>
          <p:nvPr>
            <p:ph type="subTitle" idx="1"/>
          </p:nvPr>
        </p:nvSpPr>
        <p:spPr>
          <a:xfrm>
            <a:off x="311700" y="1753351"/>
            <a:ext cx="8520600" cy="546300"/>
          </a:xfrm>
          <a:prstGeom prst="rect">
            <a:avLst/>
          </a:prstGeom>
        </p:spPr>
        <p:txBody>
          <a:bodyPr spcFirstLastPara="1" wrap="square" lIns="91425" tIns="91425" rIns="91425" bIns="91425" anchor="t" anchorCtr="0">
            <a:noAutofit/>
          </a:bodyPr>
          <a:lstStyle/>
          <a:p>
            <a:pPr marL="0" indent="0"/>
            <a:r>
              <a:rPr lang="cs-CZ" dirty="0">
                <a:solidFill>
                  <a:srgbClr val="FFFFFF"/>
                </a:solidFill>
              </a:rPr>
              <a:t>Jan.lorman@zivot90.cz</a:t>
            </a:r>
            <a:endParaRPr lang="en" dirty="0">
              <a:solidFill>
                <a:srgbClr val="FFFFFF"/>
              </a:solidFill>
            </a:endParaRPr>
          </a:p>
        </p:txBody>
      </p:sp>
      <p:pic>
        <p:nvPicPr>
          <p:cNvPr id="56" name="Google Shape;56;p13"/>
          <p:cNvPicPr preferRelativeResize="0"/>
          <p:nvPr/>
        </p:nvPicPr>
        <p:blipFill>
          <a:blip r:embed="rId3">
            <a:alphaModFix/>
          </a:blip>
          <a:stretch>
            <a:fillRect/>
          </a:stretch>
        </p:blipFill>
        <p:spPr>
          <a:xfrm>
            <a:off x="3569113" y="3899324"/>
            <a:ext cx="2005774" cy="722075"/>
          </a:xfrm>
          <a:prstGeom prst="rect">
            <a:avLst/>
          </a:prstGeom>
          <a:noFill/>
          <a:ln>
            <a:noFill/>
          </a:ln>
        </p:spPr>
      </p:pic>
      <p:sp>
        <p:nvSpPr>
          <p:cNvPr id="5" name="Rectangle 7">
            <a:extLst>
              <a:ext uri="{FF2B5EF4-FFF2-40B4-BE49-F238E27FC236}">
                <a16:creationId xmlns:a16="http://schemas.microsoft.com/office/drawing/2014/main" id="{B0882274-F988-4E08-863B-D5592A0FDE6C}"/>
              </a:ext>
            </a:extLst>
          </p:cNvPr>
          <p:cNvSpPr>
            <a:spLocks noChangeArrowheads="1"/>
          </p:cNvSpPr>
          <p:nvPr/>
        </p:nvSpPr>
        <p:spPr bwMode="auto">
          <a:xfrm>
            <a:off x="129762" y="2571750"/>
            <a:ext cx="544512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Clr>
                <a:schemeClr val="accent2"/>
              </a:buClr>
              <a:buFont typeface="Wingdings" pitchFamily="2" charset="2"/>
              <a:buNone/>
              <a:defRPr/>
            </a:pPr>
            <a:r>
              <a:rPr lang="cs-CZ" b="1" dirty="0">
                <a:solidFill>
                  <a:srgbClr val="92D050"/>
                </a:solidFill>
                <a:latin typeface="+mn-lt"/>
                <a:cs typeface="Arial" charset="0"/>
              </a:rPr>
              <a:t>ŽIVOT 90 </a:t>
            </a:r>
            <a:br>
              <a:rPr lang="cs-CZ" b="1" dirty="0">
                <a:solidFill>
                  <a:srgbClr val="92D050"/>
                </a:solidFill>
                <a:latin typeface="+mn-lt"/>
                <a:cs typeface="Arial" charset="0"/>
              </a:rPr>
            </a:br>
            <a:r>
              <a:rPr lang="cs-CZ" b="1" dirty="0">
                <a:solidFill>
                  <a:srgbClr val="92D050"/>
                </a:solidFill>
                <a:latin typeface="+mn-lt"/>
                <a:cs typeface="Arial" charset="0"/>
              </a:rPr>
              <a:t>Karoliny Světlé 18, 110 00 Praha 1 </a:t>
            </a:r>
            <a:br>
              <a:rPr lang="cs-CZ" b="1" dirty="0">
                <a:solidFill>
                  <a:srgbClr val="92D050"/>
                </a:solidFill>
                <a:latin typeface="+mn-lt"/>
                <a:cs typeface="Arial" charset="0"/>
              </a:rPr>
            </a:br>
            <a:r>
              <a:rPr lang="cs-CZ" b="1" dirty="0">
                <a:solidFill>
                  <a:srgbClr val="92D050"/>
                </a:solidFill>
                <a:latin typeface="+mn-lt"/>
                <a:cs typeface="Arial" charset="0"/>
              </a:rPr>
              <a:t>Tel.: 222 333 555</a:t>
            </a:r>
            <a:br>
              <a:rPr lang="cs-CZ" b="1" dirty="0">
                <a:solidFill>
                  <a:srgbClr val="92D050"/>
                </a:solidFill>
                <a:latin typeface="+mn-lt"/>
                <a:cs typeface="Arial" charset="0"/>
              </a:rPr>
            </a:br>
            <a:r>
              <a:rPr lang="cs-CZ" b="1" dirty="0">
                <a:solidFill>
                  <a:srgbClr val="92D050"/>
                </a:solidFill>
                <a:latin typeface="+mn-lt"/>
                <a:cs typeface="Arial" charset="0"/>
              </a:rPr>
              <a:t>www.zivot90.cz</a:t>
            </a:r>
          </a:p>
          <a:p>
            <a:pPr>
              <a:buClr>
                <a:schemeClr val="accent2"/>
              </a:buClr>
              <a:buFont typeface="Wingdings" pitchFamily="2" charset="2"/>
              <a:buNone/>
              <a:defRPr/>
            </a:pPr>
            <a:endParaRPr lang="cs-CZ" b="1" dirty="0">
              <a:latin typeface="+mn-lt"/>
              <a:cs typeface="Arial" charset="0"/>
            </a:endParaRPr>
          </a:p>
        </p:txBody>
      </p:sp>
    </p:spTree>
    <p:extLst>
      <p:ext uri="{BB962C8B-B14F-4D97-AF65-F5344CB8AC3E}">
        <p14:creationId xmlns:p14="http://schemas.microsoft.com/office/powerpoint/2010/main" val="22369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3;p14">
            <a:extLst>
              <a:ext uri="{FF2B5EF4-FFF2-40B4-BE49-F238E27FC236}">
                <a16:creationId xmlns:a16="http://schemas.microsoft.com/office/drawing/2014/main" id="{012EE9E9-1EC5-45FB-8979-8DA9A9DE9B8A}"/>
              </a:ext>
            </a:extLst>
          </p:cNvPr>
          <p:cNvSpPr/>
          <p:nvPr/>
        </p:nvSpPr>
        <p:spPr>
          <a:xfrm>
            <a:off x="-8" y="4635000"/>
            <a:ext cx="9144000" cy="508500"/>
          </a:xfrm>
          <a:prstGeom prst="rect">
            <a:avLst/>
          </a:prstGeom>
          <a:solidFill>
            <a:srgbClr val="99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5394"/>
              </a:solidFill>
            </a:endParaRPr>
          </a:p>
        </p:txBody>
      </p:sp>
      <p:pic>
        <p:nvPicPr>
          <p:cNvPr id="4" name="Google Shape;64;p14">
            <a:extLst>
              <a:ext uri="{FF2B5EF4-FFF2-40B4-BE49-F238E27FC236}">
                <a16:creationId xmlns:a16="http://schemas.microsoft.com/office/drawing/2014/main" id="{18A515BF-7D0F-4DD8-AD39-F1735A000BC6}"/>
              </a:ext>
            </a:extLst>
          </p:cNvPr>
          <p:cNvPicPr preferRelativeResize="0"/>
          <p:nvPr/>
        </p:nvPicPr>
        <p:blipFill>
          <a:blip r:embed="rId2">
            <a:alphaModFix/>
          </a:blip>
          <a:stretch>
            <a:fillRect/>
          </a:stretch>
        </p:blipFill>
        <p:spPr>
          <a:xfrm>
            <a:off x="4027342" y="4755450"/>
            <a:ext cx="1089300" cy="267625"/>
          </a:xfrm>
          <a:prstGeom prst="rect">
            <a:avLst/>
          </a:prstGeom>
          <a:noFill/>
          <a:ln>
            <a:noFill/>
          </a:ln>
        </p:spPr>
      </p:pic>
      <p:sp>
        <p:nvSpPr>
          <p:cNvPr id="7" name="Nadpis 6">
            <a:extLst>
              <a:ext uri="{FF2B5EF4-FFF2-40B4-BE49-F238E27FC236}">
                <a16:creationId xmlns:a16="http://schemas.microsoft.com/office/drawing/2014/main" id="{37810DA1-904B-4E08-B30A-1F280C6F8264}"/>
              </a:ext>
            </a:extLst>
          </p:cNvPr>
          <p:cNvSpPr>
            <a:spLocks noGrp="1"/>
          </p:cNvSpPr>
          <p:nvPr>
            <p:ph type="title"/>
          </p:nvPr>
        </p:nvSpPr>
        <p:spPr>
          <a:xfrm>
            <a:off x="115757" y="120425"/>
            <a:ext cx="8520600" cy="598032"/>
          </a:xfrm>
        </p:spPr>
        <p:txBody>
          <a:bodyPr>
            <a:noAutofit/>
          </a:bodyPr>
          <a:lstStyle/>
          <a:p>
            <a:r>
              <a:rPr lang="pl-PL" b="1" dirty="0">
                <a:latin typeface="+mn-lt"/>
              </a:rPr>
              <a:t>Domácí násilí</a:t>
            </a:r>
            <a:endParaRPr lang="cs-CZ" b="1" dirty="0">
              <a:latin typeface="+mn-lt"/>
            </a:endParaRPr>
          </a:p>
        </p:txBody>
      </p:sp>
      <p:sp>
        <p:nvSpPr>
          <p:cNvPr id="8" name="Zástupný symbol pro obsah 2">
            <a:extLst>
              <a:ext uri="{FF2B5EF4-FFF2-40B4-BE49-F238E27FC236}">
                <a16:creationId xmlns:a16="http://schemas.microsoft.com/office/drawing/2014/main" id="{CFA3ED88-6921-4E2E-931C-097FB5FB4F4D}"/>
              </a:ext>
            </a:extLst>
          </p:cNvPr>
          <p:cNvSpPr txBox="1">
            <a:spLocks/>
          </p:cNvSpPr>
          <p:nvPr/>
        </p:nvSpPr>
        <p:spPr>
          <a:xfrm>
            <a:off x="115757" y="838907"/>
            <a:ext cx="9143999" cy="346183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b="1" dirty="0"/>
              <a:t>§ 44</a:t>
            </a:r>
          </a:p>
          <a:p>
            <a:r>
              <a:rPr lang="cs-CZ" b="1" dirty="0"/>
              <a:t>(1)</a:t>
            </a:r>
            <a:r>
              <a:rPr lang="cs-CZ" dirty="0"/>
              <a:t> Lze-li na základě zjištěných skutečností, zejména s ohledem na předcházející útoky, důvodně předpokládat, že se osoba dopustí </a:t>
            </a:r>
            <a:r>
              <a:rPr lang="cs-CZ" dirty="0">
                <a:solidFill>
                  <a:srgbClr val="FF0000"/>
                </a:solidFill>
              </a:rPr>
              <a:t>nebezpečného útoku proti životu, zdraví anebo svobodě nebo zvlášť závažného útoku proti lidské důstojnosti</a:t>
            </a:r>
            <a:r>
              <a:rPr lang="cs-CZ" dirty="0"/>
              <a:t>, je policista oprávněn vykázat tuto osobu z bytu nebo domu společně obývaného s útokem ohroženou osobou (dále jen „společné obydlí“), jakož i z bezprostředního okolí společného obydlí. Policista je oprávněn tuto osobu vykázat i v její nepřítomnosti.</a:t>
            </a:r>
          </a:p>
        </p:txBody>
      </p:sp>
      <p:sp>
        <p:nvSpPr>
          <p:cNvPr id="9" name="Nadpis 6">
            <a:extLst>
              <a:ext uri="{FF2B5EF4-FFF2-40B4-BE49-F238E27FC236}">
                <a16:creationId xmlns:a16="http://schemas.microsoft.com/office/drawing/2014/main" id="{BB8B8343-FC3C-490A-BEF8-4046205C6741}"/>
              </a:ext>
            </a:extLst>
          </p:cNvPr>
          <p:cNvSpPr txBox="1">
            <a:spLocks/>
          </p:cNvSpPr>
          <p:nvPr/>
        </p:nvSpPr>
        <p:spPr>
          <a:xfrm>
            <a:off x="507643" y="4036968"/>
            <a:ext cx="8520600" cy="598032"/>
          </a:xfrm>
          <a:prstGeom prst="rect">
            <a:avLst/>
          </a:prstGeom>
        </p:spPr>
        <p:txBody>
          <a:bodyPr spcFirstLastPara="1" vert="horz" wrap="square" lIns="91425" tIns="91425" rIns="91425" bIns="91425" rtlCol="0" anchor="ctr" anchorCtr="0">
            <a:normAutofit fontScale="97500"/>
          </a:bodyPr>
          <a:lstStyle>
            <a:lvl1pPr lvl="0" algn="ctr" defTabSz="685800" rtl="0" eaLnBrk="1" latinLnBrk="0" hangingPunct="1">
              <a:lnSpc>
                <a:spcPct val="90000"/>
              </a:lnSpc>
              <a:spcBef>
                <a:spcPts val="0"/>
              </a:spcBef>
              <a:spcAft>
                <a:spcPts val="0"/>
              </a:spcAft>
              <a:buSzPts val="3600"/>
              <a:buNone/>
              <a:defRPr sz="3600" kern="1200">
                <a:solidFill>
                  <a:schemeClr val="tx1"/>
                </a:solidFill>
                <a:latin typeface="+mj-lt"/>
                <a:ea typeface="+mj-ea"/>
                <a:cs typeface="+mj-cs"/>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pPr algn="r"/>
            <a:r>
              <a:rPr lang="pl-PL" sz="1800" b="1" dirty="0">
                <a:latin typeface="+mn-lt"/>
              </a:rPr>
              <a:t>Zákon č. 273/2008 Sb. o Policii České republiky</a:t>
            </a:r>
            <a:endParaRPr lang="cs-CZ" sz="1800" b="1" dirty="0">
              <a:latin typeface="+mn-lt"/>
            </a:endParaRPr>
          </a:p>
        </p:txBody>
      </p:sp>
    </p:spTree>
    <p:extLst>
      <p:ext uri="{BB962C8B-B14F-4D97-AF65-F5344CB8AC3E}">
        <p14:creationId xmlns:p14="http://schemas.microsoft.com/office/powerpoint/2010/main" val="2716280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B5C849-3291-4B5C-B6B3-67C37326032C}"/>
              </a:ext>
            </a:extLst>
          </p:cNvPr>
          <p:cNvSpPr>
            <a:spLocks noGrp="1"/>
          </p:cNvSpPr>
          <p:nvPr>
            <p:ph type="title"/>
          </p:nvPr>
        </p:nvSpPr>
        <p:spPr>
          <a:xfrm>
            <a:off x="152043" y="221787"/>
            <a:ext cx="8520600" cy="841800"/>
          </a:xfrm>
        </p:spPr>
        <p:txBody>
          <a:bodyPr>
            <a:normAutofit fontScale="90000"/>
          </a:bodyPr>
          <a:lstStyle/>
          <a:p>
            <a:r>
              <a:rPr lang="cs-CZ" b="1" spc="-1" dirty="0" err="1">
                <a:solidFill>
                  <a:srgbClr val="000000"/>
                </a:solidFill>
                <a:latin typeface="+mn-lt"/>
              </a:rPr>
              <a:t>Elder</a:t>
            </a:r>
            <a:r>
              <a:rPr lang="cs-CZ" b="1" spc="-1" dirty="0">
                <a:solidFill>
                  <a:srgbClr val="000000"/>
                </a:solidFill>
                <a:latin typeface="+mn-lt"/>
              </a:rPr>
              <a:t> - Abuse - </a:t>
            </a:r>
            <a:r>
              <a:rPr lang="cs-CZ" b="1" spc="-1" dirty="0" err="1">
                <a:solidFill>
                  <a:srgbClr val="000000"/>
                </a:solidFill>
                <a:latin typeface="+mn-lt"/>
              </a:rPr>
              <a:t>Neglect</a:t>
            </a:r>
            <a:r>
              <a:rPr lang="cs-CZ" b="1" spc="-1" dirty="0">
                <a:solidFill>
                  <a:srgbClr val="000000"/>
                </a:solidFill>
                <a:latin typeface="+mn-lt"/>
              </a:rPr>
              <a:t> </a:t>
            </a:r>
            <a:br>
              <a:rPr lang="cs-CZ" b="1" spc="-1" dirty="0">
                <a:solidFill>
                  <a:srgbClr val="000000"/>
                </a:solidFill>
                <a:latin typeface="+mn-lt"/>
              </a:rPr>
            </a:br>
            <a:r>
              <a:rPr lang="cs-CZ" b="1" spc="-1" dirty="0">
                <a:solidFill>
                  <a:srgbClr val="000000"/>
                </a:solidFill>
                <a:latin typeface="+mn-lt"/>
              </a:rPr>
              <a:t>Zneužívání - zanedbávání starších lidí.</a:t>
            </a:r>
            <a:endParaRPr lang="cs-CZ" dirty="0">
              <a:latin typeface="+mn-lt"/>
            </a:endParaRPr>
          </a:p>
        </p:txBody>
      </p:sp>
      <p:sp>
        <p:nvSpPr>
          <p:cNvPr id="3" name="Google Shape;63;p14">
            <a:extLst>
              <a:ext uri="{FF2B5EF4-FFF2-40B4-BE49-F238E27FC236}">
                <a16:creationId xmlns:a16="http://schemas.microsoft.com/office/drawing/2014/main" id="{012EE9E9-1EC5-45FB-8979-8DA9A9DE9B8A}"/>
              </a:ext>
            </a:extLst>
          </p:cNvPr>
          <p:cNvSpPr/>
          <p:nvPr/>
        </p:nvSpPr>
        <p:spPr>
          <a:xfrm>
            <a:off x="-8" y="4635000"/>
            <a:ext cx="9144000" cy="508500"/>
          </a:xfrm>
          <a:prstGeom prst="rect">
            <a:avLst/>
          </a:prstGeom>
          <a:solidFill>
            <a:srgbClr val="99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5394"/>
              </a:solidFill>
            </a:endParaRPr>
          </a:p>
        </p:txBody>
      </p:sp>
      <p:pic>
        <p:nvPicPr>
          <p:cNvPr id="4" name="Google Shape;64;p14">
            <a:extLst>
              <a:ext uri="{FF2B5EF4-FFF2-40B4-BE49-F238E27FC236}">
                <a16:creationId xmlns:a16="http://schemas.microsoft.com/office/drawing/2014/main" id="{18A515BF-7D0F-4DD8-AD39-F1735A000BC6}"/>
              </a:ext>
            </a:extLst>
          </p:cNvPr>
          <p:cNvPicPr preferRelativeResize="0"/>
          <p:nvPr/>
        </p:nvPicPr>
        <p:blipFill>
          <a:blip r:embed="rId2">
            <a:alphaModFix/>
          </a:blip>
          <a:stretch>
            <a:fillRect/>
          </a:stretch>
        </p:blipFill>
        <p:spPr>
          <a:xfrm>
            <a:off x="4027342" y="4755450"/>
            <a:ext cx="1089300" cy="267625"/>
          </a:xfrm>
          <a:prstGeom prst="rect">
            <a:avLst/>
          </a:prstGeom>
          <a:noFill/>
          <a:ln>
            <a:noFill/>
          </a:ln>
        </p:spPr>
      </p:pic>
      <p:sp>
        <p:nvSpPr>
          <p:cNvPr id="5" name="Obdélník 4">
            <a:extLst>
              <a:ext uri="{FF2B5EF4-FFF2-40B4-BE49-F238E27FC236}">
                <a16:creationId xmlns:a16="http://schemas.microsoft.com/office/drawing/2014/main" id="{1A4E6A3D-8BE3-4C05-B2A4-18390307D6F2}"/>
              </a:ext>
            </a:extLst>
          </p:cNvPr>
          <p:cNvSpPr/>
          <p:nvPr/>
        </p:nvSpPr>
        <p:spPr>
          <a:xfrm>
            <a:off x="152043" y="1219528"/>
            <a:ext cx="8763357" cy="3046988"/>
          </a:xfrm>
          <a:prstGeom prst="rect">
            <a:avLst/>
          </a:prstGeom>
        </p:spPr>
        <p:txBody>
          <a:bodyPr wrap="square">
            <a:spAutoFit/>
          </a:bodyPr>
          <a:lstStyle/>
          <a:p>
            <a:r>
              <a:rPr lang="en-US" sz="2400" dirty="0"/>
              <a:t>…a single or repeated act, or lack of appropriate action occurring within any relationship where there is an expectation of trust, which causes harm or distress to an older person. </a:t>
            </a:r>
            <a:endParaRPr lang="cs-CZ" sz="2400" dirty="0"/>
          </a:p>
          <a:p>
            <a:endParaRPr lang="cs-CZ" sz="2400" dirty="0"/>
          </a:p>
          <a:p>
            <a:r>
              <a:rPr lang="cs-CZ" sz="2400" dirty="0"/>
              <a:t>…samostatný či opakovaný akt nebo nedostatek přiměřené aktivity vyskytující se v každém vztahu, ve kterém je očekávána důvěra, a způsobující bezpráví, poškození, zranění, bolest či strach starších lidí.</a:t>
            </a:r>
            <a:br>
              <a:rPr lang="cs-CZ" sz="2400" dirty="0"/>
            </a:br>
            <a:endParaRPr lang="cs-CZ" sz="2400" dirty="0"/>
          </a:p>
        </p:txBody>
      </p:sp>
      <p:sp>
        <p:nvSpPr>
          <p:cNvPr id="6" name="Obdélník 5">
            <a:extLst>
              <a:ext uri="{FF2B5EF4-FFF2-40B4-BE49-F238E27FC236}">
                <a16:creationId xmlns:a16="http://schemas.microsoft.com/office/drawing/2014/main" id="{F1082AFD-9DD6-49D6-A03B-BAD244F52D45}"/>
              </a:ext>
            </a:extLst>
          </p:cNvPr>
          <p:cNvSpPr/>
          <p:nvPr/>
        </p:nvSpPr>
        <p:spPr>
          <a:xfrm>
            <a:off x="5778184" y="4173335"/>
            <a:ext cx="2048318" cy="369332"/>
          </a:xfrm>
          <a:prstGeom prst="rect">
            <a:avLst/>
          </a:prstGeom>
        </p:spPr>
        <p:txBody>
          <a:bodyPr wrap="none">
            <a:spAutoFit/>
          </a:bodyPr>
          <a:lstStyle/>
          <a:p>
            <a:r>
              <a:rPr lang="cs-CZ" b="1" spc="-1" dirty="0">
                <a:solidFill>
                  <a:srgbClr val="000000"/>
                </a:solidFill>
              </a:rPr>
              <a:t>Definice WHO 2002</a:t>
            </a:r>
            <a:endParaRPr lang="cs-CZ" b="1" spc="-1" dirty="0"/>
          </a:p>
        </p:txBody>
      </p:sp>
    </p:spTree>
    <p:extLst>
      <p:ext uri="{BB962C8B-B14F-4D97-AF65-F5344CB8AC3E}">
        <p14:creationId xmlns:p14="http://schemas.microsoft.com/office/powerpoint/2010/main" val="497049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B5C849-3291-4B5C-B6B3-67C37326032C}"/>
              </a:ext>
            </a:extLst>
          </p:cNvPr>
          <p:cNvSpPr>
            <a:spLocks noGrp="1"/>
          </p:cNvSpPr>
          <p:nvPr>
            <p:ph type="title"/>
          </p:nvPr>
        </p:nvSpPr>
        <p:spPr>
          <a:xfrm>
            <a:off x="311700" y="264386"/>
            <a:ext cx="8520600" cy="407293"/>
          </a:xfrm>
        </p:spPr>
        <p:txBody>
          <a:bodyPr>
            <a:normAutofit fontScale="90000"/>
          </a:bodyPr>
          <a:lstStyle/>
          <a:p>
            <a:r>
              <a:rPr lang="cs-CZ" b="1" dirty="0">
                <a:latin typeface="+mn-lt"/>
              </a:rPr>
              <a:t>Typologie EAN</a:t>
            </a:r>
          </a:p>
        </p:txBody>
      </p:sp>
      <p:sp>
        <p:nvSpPr>
          <p:cNvPr id="3" name="Google Shape;63;p14">
            <a:extLst>
              <a:ext uri="{FF2B5EF4-FFF2-40B4-BE49-F238E27FC236}">
                <a16:creationId xmlns:a16="http://schemas.microsoft.com/office/drawing/2014/main" id="{012EE9E9-1EC5-45FB-8979-8DA9A9DE9B8A}"/>
              </a:ext>
            </a:extLst>
          </p:cNvPr>
          <p:cNvSpPr/>
          <p:nvPr/>
        </p:nvSpPr>
        <p:spPr>
          <a:xfrm>
            <a:off x="-8" y="4635000"/>
            <a:ext cx="9144000" cy="508500"/>
          </a:xfrm>
          <a:prstGeom prst="rect">
            <a:avLst/>
          </a:prstGeom>
          <a:solidFill>
            <a:srgbClr val="99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5394"/>
              </a:solidFill>
            </a:endParaRPr>
          </a:p>
        </p:txBody>
      </p:sp>
      <p:pic>
        <p:nvPicPr>
          <p:cNvPr id="4" name="Google Shape;64;p14">
            <a:extLst>
              <a:ext uri="{FF2B5EF4-FFF2-40B4-BE49-F238E27FC236}">
                <a16:creationId xmlns:a16="http://schemas.microsoft.com/office/drawing/2014/main" id="{18A515BF-7D0F-4DD8-AD39-F1735A000BC6}"/>
              </a:ext>
            </a:extLst>
          </p:cNvPr>
          <p:cNvPicPr preferRelativeResize="0"/>
          <p:nvPr/>
        </p:nvPicPr>
        <p:blipFill>
          <a:blip r:embed="rId2">
            <a:alphaModFix/>
          </a:blip>
          <a:stretch>
            <a:fillRect/>
          </a:stretch>
        </p:blipFill>
        <p:spPr>
          <a:xfrm>
            <a:off x="4027342" y="4755450"/>
            <a:ext cx="1089300" cy="267625"/>
          </a:xfrm>
          <a:prstGeom prst="rect">
            <a:avLst/>
          </a:prstGeom>
          <a:noFill/>
          <a:ln>
            <a:noFill/>
          </a:ln>
        </p:spPr>
      </p:pic>
      <p:sp>
        <p:nvSpPr>
          <p:cNvPr id="7" name="CustomShape 5">
            <a:extLst>
              <a:ext uri="{FF2B5EF4-FFF2-40B4-BE49-F238E27FC236}">
                <a16:creationId xmlns:a16="http://schemas.microsoft.com/office/drawing/2014/main" id="{BC07C5DA-38CE-478C-BEC0-C034B3B076A8}"/>
              </a:ext>
            </a:extLst>
          </p:cNvPr>
          <p:cNvSpPr/>
          <p:nvPr/>
        </p:nvSpPr>
        <p:spPr>
          <a:xfrm>
            <a:off x="177121" y="1007820"/>
            <a:ext cx="3731939" cy="3627180"/>
          </a:xfrm>
          <a:prstGeom prst="rect">
            <a:avLst/>
          </a:prstGeom>
          <a:noFill/>
          <a:ln>
            <a:noFill/>
          </a:ln>
        </p:spPr>
        <p:style>
          <a:lnRef idx="0">
            <a:scrgbClr r="0" g="0" b="0"/>
          </a:lnRef>
          <a:fillRef idx="0">
            <a:scrgbClr r="0" g="0" b="0"/>
          </a:fillRef>
          <a:effectRef idx="0">
            <a:scrgbClr r="0" g="0" b="0"/>
          </a:effectRef>
          <a:fontRef idx="minor"/>
        </p:style>
        <p:txBody>
          <a:bodyPr/>
          <a:lstStyle/>
          <a:p>
            <a:pPr marL="609480" indent="-609120">
              <a:lnSpc>
                <a:spcPct val="80000"/>
              </a:lnSpc>
              <a:spcBef>
                <a:spcPts val="1001"/>
              </a:spcBef>
              <a:buClr>
                <a:srgbClr val="000000"/>
              </a:buClr>
              <a:buFont typeface="Arial"/>
              <a:buChar char="•"/>
            </a:pPr>
            <a:r>
              <a:rPr lang="cs-CZ" sz="2000" b="1" spc="-1" dirty="0">
                <a:solidFill>
                  <a:srgbClr val="FF0000"/>
                </a:solidFill>
              </a:rPr>
              <a:t>ztráta respektu</a:t>
            </a:r>
            <a:endParaRPr lang="cs-CZ" sz="2000" spc="-1" dirty="0">
              <a:solidFill>
                <a:srgbClr val="FF0000"/>
              </a:solidFill>
              <a:latin typeface="Arial"/>
            </a:endParaRPr>
          </a:p>
          <a:p>
            <a:pPr marL="609480" indent="-609120">
              <a:lnSpc>
                <a:spcPct val="80000"/>
              </a:lnSpc>
              <a:spcBef>
                <a:spcPts val="1001"/>
              </a:spcBef>
              <a:buClr>
                <a:srgbClr val="000000"/>
              </a:buClr>
              <a:buFont typeface="Arial"/>
              <a:buChar char="•"/>
            </a:pPr>
            <a:r>
              <a:rPr lang="cs-CZ" sz="2000" b="1" strike="noStrike" spc="-1" dirty="0">
                <a:solidFill>
                  <a:srgbClr val="000000"/>
                </a:solidFill>
                <a:latin typeface="Calibri"/>
              </a:rPr>
              <a:t>citové a psychologické zneužívání</a:t>
            </a:r>
            <a:endParaRPr lang="cs-CZ" sz="2000" b="0" strike="noStrike" spc="-1" dirty="0">
              <a:latin typeface="Arial"/>
            </a:endParaRPr>
          </a:p>
          <a:p>
            <a:pPr marL="609480" indent="-609120">
              <a:lnSpc>
                <a:spcPct val="80000"/>
              </a:lnSpc>
              <a:spcBef>
                <a:spcPts val="1001"/>
              </a:spcBef>
              <a:buClr>
                <a:srgbClr val="000000"/>
              </a:buClr>
              <a:buFont typeface="Arial"/>
              <a:buChar char="•"/>
            </a:pPr>
            <a:r>
              <a:rPr lang="cs-CZ" sz="2000" b="1" strike="noStrike" spc="-1" dirty="0">
                <a:solidFill>
                  <a:srgbClr val="000000"/>
                </a:solidFill>
                <a:latin typeface="Calibri"/>
              </a:rPr>
              <a:t>opouštění nebo dezerce</a:t>
            </a:r>
            <a:endParaRPr lang="cs-CZ" sz="2000" b="0" strike="noStrike" spc="-1" dirty="0">
              <a:latin typeface="Arial"/>
            </a:endParaRPr>
          </a:p>
          <a:p>
            <a:pPr marL="609480" indent="-609120">
              <a:lnSpc>
                <a:spcPct val="80000"/>
              </a:lnSpc>
              <a:spcBef>
                <a:spcPts val="1001"/>
              </a:spcBef>
              <a:buClr>
                <a:srgbClr val="000000"/>
              </a:buClr>
              <a:buFont typeface="Arial"/>
              <a:buChar char="•"/>
            </a:pPr>
            <a:r>
              <a:rPr lang="cs-CZ" sz="2000" b="1" strike="noStrike" spc="-1" dirty="0">
                <a:solidFill>
                  <a:srgbClr val="000000"/>
                </a:solidFill>
                <a:latin typeface="Calibri"/>
              </a:rPr>
              <a:t>fyzické týrání</a:t>
            </a:r>
            <a:endParaRPr lang="cs-CZ" sz="2000" b="0" strike="noStrike" spc="-1" dirty="0">
              <a:latin typeface="Arial"/>
            </a:endParaRPr>
          </a:p>
          <a:p>
            <a:pPr marL="609480" indent="-609120">
              <a:lnSpc>
                <a:spcPct val="80000"/>
              </a:lnSpc>
              <a:spcBef>
                <a:spcPts val="1001"/>
              </a:spcBef>
              <a:buClr>
                <a:srgbClr val="000000"/>
              </a:buClr>
              <a:buFont typeface="Arial"/>
              <a:buChar char="•"/>
            </a:pPr>
            <a:r>
              <a:rPr lang="cs-CZ" sz="2000" b="1" spc="-1" dirty="0">
                <a:solidFill>
                  <a:srgbClr val="000000"/>
                </a:solidFill>
              </a:rPr>
              <a:t>sexuální zneužívání</a:t>
            </a:r>
          </a:p>
          <a:p>
            <a:pPr marL="609480" indent="-609120">
              <a:lnSpc>
                <a:spcPct val="80000"/>
              </a:lnSpc>
              <a:spcBef>
                <a:spcPts val="1001"/>
              </a:spcBef>
              <a:buClr>
                <a:srgbClr val="000000"/>
              </a:buClr>
              <a:buFont typeface="Arial"/>
              <a:buChar char="•"/>
            </a:pPr>
            <a:r>
              <a:rPr lang="cs-CZ" sz="2000" b="1" spc="-1" dirty="0">
                <a:solidFill>
                  <a:srgbClr val="000000"/>
                </a:solidFill>
              </a:rPr>
              <a:t>finanční </a:t>
            </a:r>
            <a:r>
              <a:rPr lang="cs-CZ" sz="2000" b="1" strike="noStrike" spc="-1" dirty="0">
                <a:solidFill>
                  <a:srgbClr val="000000"/>
                </a:solidFill>
                <a:latin typeface="Calibri"/>
              </a:rPr>
              <a:t>vykořisťování nebo materiální zneužívání</a:t>
            </a:r>
          </a:p>
          <a:p>
            <a:pPr marL="609480" indent="-609120">
              <a:lnSpc>
                <a:spcPct val="80000"/>
              </a:lnSpc>
              <a:spcBef>
                <a:spcPts val="1001"/>
              </a:spcBef>
              <a:buClr>
                <a:srgbClr val="000000"/>
              </a:buClr>
              <a:buFont typeface="Arial"/>
              <a:buChar char="•"/>
            </a:pPr>
            <a:r>
              <a:rPr lang="cs-CZ" sz="2000" b="1" spc="-1" dirty="0">
                <a:solidFill>
                  <a:srgbClr val="FF0000"/>
                </a:solidFill>
              </a:rPr>
              <a:t>zanedbávání</a:t>
            </a:r>
            <a:endParaRPr lang="cs-CZ" sz="2000" spc="-1" dirty="0">
              <a:solidFill>
                <a:srgbClr val="FF0000"/>
              </a:solidFill>
              <a:latin typeface="Arial"/>
            </a:endParaRPr>
          </a:p>
          <a:p>
            <a:pPr marL="609480" indent="-609120">
              <a:lnSpc>
                <a:spcPct val="80000"/>
              </a:lnSpc>
              <a:spcBef>
                <a:spcPts val="1001"/>
              </a:spcBef>
              <a:buClr>
                <a:srgbClr val="000000"/>
              </a:buClr>
              <a:buFont typeface="Arial"/>
              <a:buChar char="•"/>
            </a:pPr>
            <a:endParaRPr lang="cs-CZ" sz="2000" b="0" strike="noStrike" spc="-1" dirty="0">
              <a:latin typeface="Arial"/>
            </a:endParaRPr>
          </a:p>
          <a:p>
            <a:pPr marL="360">
              <a:lnSpc>
                <a:spcPct val="80000"/>
              </a:lnSpc>
              <a:spcBef>
                <a:spcPts val="1001"/>
              </a:spcBef>
              <a:buClr>
                <a:srgbClr val="000000"/>
              </a:buClr>
            </a:pPr>
            <a:r>
              <a:rPr lang="cs-CZ" sz="2000" b="1" strike="noStrike" spc="-1" dirty="0">
                <a:solidFill>
                  <a:srgbClr val="000000"/>
                </a:solidFill>
                <a:latin typeface="Calibri"/>
              </a:rPr>
              <a:t>	</a:t>
            </a:r>
            <a:endParaRPr lang="cs-CZ" sz="2000" b="0" strike="noStrike" spc="-1" dirty="0">
              <a:latin typeface="Arial"/>
            </a:endParaRPr>
          </a:p>
        </p:txBody>
      </p:sp>
      <p:sp>
        <p:nvSpPr>
          <p:cNvPr id="8" name="CustomShape 6">
            <a:extLst>
              <a:ext uri="{FF2B5EF4-FFF2-40B4-BE49-F238E27FC236}">
                <a16:creationId xmlns:a16="http://schemas.microsoft.com/office/drawing/2014/main" id="{52CB3B1A-F0D8-4A3B-8F6E-99C5EDF0332E}"/>
              </a:ext>
            </a:extLst>
          </p:cNvPr>
          <p:cNvSpPr/>
          <p:nvPr/>
        </p:nvSpPr>
        <p:spPr>
          <a:xfrm>
            <a:off x="4568276" y="1007820"/>
            <a:ext cx="4093124" cy="3189079"/>
          </a:xfrm>
          <a:prstGeom prst="rect">
            <a:avLst/>
          </a:prstGeom>
          <a:noFill/>
          <a:ln>
            <a:noFill/>
          </a:ln>
        </p:spPr>
        <p:style>
          <a:lnRef idx="0">
            <a:scrgbClr r="0" g="0" b="0"/>
          </a:lnRef>
          <a:fillRef idx="0">
            <a:scrgbClr r="0" g="0" b="0"/>
          </a:fillRef>
          <a:effectRef idx="0">
            <a:scrgbClr r="0" g="0" b="0"/>
          </a:effectRef>
          <a:fontRef idx="minor"/>
        </p:style>
        <p:txBody>
          <a:bodyPr>
            <a:normAutofit/>
          </a:bodyPr>
          <a:lstStyle/>
          <a:p>
            <a:pPr marL="609480" indent="-609120">
              <a:lnSpc>
                <a:spcPct val="80000"/>
              </a:lnSpc>
              <a:spcBef>
                <a:spcPts val="1001"/>
              </a:spcBef>
              <a:buClr>
                <a:srgbClr val="000000"/>
              </a:buClr>
              <a:buFont typeface="Arial"/>
              <a:buChar char="•"/>
            </a:pPr>
            <a:r>
              <a:rPr lang="cs-CZ" sz="2000" b="1" strike="noStrike" spc="-1" dirty="0">
                <a:solidFill>
                  <a:srgbClr val="FF0000"/>
                </a:solidFill>
                <a:latin typeface="Calibri"/>
              </a:rPr>
              <a:t>systémové zneužívání</a:t>
            </a:r>
            <a:endParaRPr lang="cs-CZ" sz="2000" b="0" strike="noStrike" spc="-1" dirty="0">
              <a:solidFill>
                <a:srgbClr val="FF0000"/>
              </a:solidFill>
              <a:latin typeface="Arial"/>
            </a:endParaRPr>
          </a:p>
          <a:p>
            <a:pPr marL="609480" indent="-609120">
              <a:lnSpc>
                <a:spcPct val="80000"/>
              </a:lnSpc>
              <a:spcBef>
                <a:spcPts val="1001"/>
              </a:spcBef>
              <a:buClr>
                <a:srgbClr val="000000"/>
              </a:buClr>
              <a:buFont typeface="Arial"/>
              <a:buChar char="•"/>
            </a:pPr>
            <a:r>
              <a:rPr lang="cs-CZ" sz="2000" b="1" strike="noStrike" spc="-1" dirty="0">
                <a:solidFill>
                  <a:srgbClr val="000000"/>
                </a:solidFill>
                <a:latin typeface="Calibri"/>
              </a:rPr>
              <a:t>ekonomické násilí</a:t>
            </a:r>
            <a:endParaRPr lang="cs-CZ" sz="2000" b="0" strike="noStrike" spc="-1" dirty="0">
              <a:latin typeface="Arial"/>
            </a:endParaRPr>
          </a:p>
          <a:p>
            <a:pPr marL="609480" indent="-609120">
              <a:lnSpc>
                <a:spcPct val="80000"/>
              </a:lnSpc>
              <a:spcBef>
                <a:spcPts val="1001"/>
              </a:spcBef>
              <a:buClr>
                <a:srgbClr val="000000"/>
              </a:buClr>
              <a:buFont typeface="Arial"/>
              <a:buChar char="•"/>
            </a:pPr>
            <a:r>
              <a:rPr lang="cs-CZ" sz="2000" b="1" strike="noStrike" spc="-1" dirty="0">
                <a:solidFill>
                  <a:srgbClr val="000000"/>
                </a:solidFill>
                <a:latin typeface="Calibri"/>
              </a:rPr>
              <a:t>sociální a domácí násilí</a:t>
            </a:r>
            <a:endParaRPr lang="cs-CZ" sz="2000" b="0" strike="noStrike" spc="-1" dirty="0">
              <a:latin typeface="Arial"/>
            </a:endParaRPr>
          </a:p>
          <a:p>
            <a:pPr marL="609480" indent="-609120">
              <a:lnSpc>
                <a:spcPct val="80000"/>
              </a:lnSpc>
              <a:spcBef>
                <a:spcPts val="1001"/>
              </a:spcBef>
              <a:buClr>
                <a:srgbClr val="000000"/>
              </a:buClr>
              <a:buFont typeface="Arial"/>
              <a:buChar char="•"/>
            </a:pPr>
            <a:r>
              <a:rPr lang="cs-CZ" sz="2000" b="1" strike="noStrike" spc="-1" dirty="0">
                <a:solidFill>
                  <a:srgbClr val="000000"/>
                </a:solidFill>
                <a:latin typeface="Calibri"/>
              </a:rPr>
              <a:t>komunitní násilí</a:t>
            </a:r>
            <a:endParaRPr lang="cs-CZ" sz="2000" b="0" strike="noStrike" spc="-1" dirty="0">
              <a:latin typeface="Arial"/>
            </a:endParaRPr>
          </a:p>
          <a:p>
            <a:pPr marL="609480" indent="-609120">
              <a:lnSpc>
                <a:spcPct val="80000"/>
              </a:lnSpc>
              <a:spcBef>
                <a:spcPts val="1001"/>
              </a:spcBef>
              <a:buClr>
                <a:srgbClr val="000000"/>
              </a:buClr>
              <a:buFont typeface="Arial"/>
              <a:buChar char="•"/>
            </a:pPr>
            <a:r>
              <a:rPr lang="cs-CZ" sz="2000" b="1" spc="-1" dirty="0">
                <a:solidFill>
                  <a:srgbClr val="000000"/>
                </a:solidFill>
              </a:rPr>
              <a:t>lékové zneužívání</a:t>
            </a:r>
            <a:endParaRPr lang="cs-CZ" sz="2000" spc="-1" dirty="0">
              <a:latin typeface="Arial"/>
            </a:endParaRPr>
          </a:p>
          <a:p>
            <a:pPr marL="609480" indent="-609120">
              <a:lnSpc>
                <a:spcPct val="80000"/>
              </a:lnSpc>
              <a:spcBef>
                <a:spcPts val="1001"/>
              </a:spcBef>
              <a:buClr>
                <a:srgbClr val="000000"/>
              </a:buClr>
              <a:buFont typeface="Arial"/>
              <a:buChar char="•"/>
            </a:pPr>
            <a:r>
              <a:rPr lang="cs-CZ" sz="2000" b="1" spc="-1" dirty="0">
                <a:solidFill>
                  <a:srgbClr val="000000"/>
                </a:solidFill>
              </a:rPr>
              <a:t>sebe-zanedbávání</a:t>
            </a:r>
            <a:endParaRPr lang="cs-CZ" sz="2000" spc="-1" dirty="0">
              <a:latin typeface="Arial"/>
            </a:endParaRPr>
          </a:p>
          <a:p>
            <a:pPr marL="609480" indent="-609120">
              <a:lnSpc>
                <a:spcPct val="80000"/>
              </a:lnSpc>
              <a:spcBef>
                <a:spcPts val="1001"/>
              </a:spcBef>
              <a:buClr>
                <a:srgbClr val="000000"/>
              </a:buClr>
              <a:buFont typeface="Arial"/>
              <a:buChar char="•"/>
            </a:pPr>
            <a:r>
              <a:rPr lang="cs-CZ" sz="2000" spc="-1" dirty="0">
                <a:solidFill>
                  <a:srgbClr val="000000"/>
                </a:solidFill>
              </a:rPr>
              <a:t>m</a:t>
            </a:r>
            <a:r>
              <a:rPr lang="cs-CZ" sz="2000" b="1" spc="-1" dirty="0">
                <a:solidFill>
                  <a:srgbClr val="000000"/>
                </a:solidFill>
              </a:rPr>
              <a:t>anželský abusus</a:t>
            </a:r>
            <a:endParaRPr lang="cs-CZ" sz="2000" spc="-1" dirty="0">
              <a:latin typeface="Arial"/>
            </a:endParaRPr>
          </a:p>
          <a:p>
            <a:pPr marL="609480" indent="-609120">
              <a:lnSpc>
                <a:spcPct val="80000"/>
              </a:lnSpc>
              <a:spcBef>
                <a:spcPts val="1001"/>
              </a:spcBef>
              <a:buClr>
                <a:srgbClr val="000000"/>
              </a:buClr>
              <a:buFont typeface="Arial"/>
              <a:buChar char="•"/>
            </a:pPr>
            <a:r>
              <a:rPr lang="cs-CZ" sz="2000" b="1" strike="noStrike" spc="-1" dirty="0">
                <a:solidFill>
                  <a:srgbClr val="000000"/>
                </a:solidFill>
                <a:latin typeface="Calibri"/>
              </a:rPr>
              <a:t>obětní beránek</a:t>
            </a:r>
            <a:endParaRPr lang="cs-CZ" sz="2000" b="0" strike="noStrike" spc="-1" dirty="0">
              <a:latin typeface="Arial"/>
            </a:endParaRPr>
          </a:p>
          <a:p>
            <a:pPr>
              <a:lnSpc>
                <a:spcPct val="80000"/>
              </a:lnSpc>
              <a:spcBef>
                <a:spcPts val="1001"/>
              </a:spcBef>
            </a:pPr>
            <a:endParaRPr lang="cs-CZ" sz="2000" b="0" strike="noStrike" spc="-1" dirty="0">
              <a:latin typeface="Arial"/>
            </a:endParaRPr>
          </a:p>
          <a:p>
            <a:pPr>
              <a:lnSpc>
                <a:spcPct val="80000"/>
              </a:lnSpc>
              <a:spcBef>
                <a:spcPts val="1001"/>
              </a:spcBef>
            </a:pPr>
            <a:endParaRPr lang="cs-CZ" sz="2000" b="0" strike="noStrike" spc="-1" dirty="0">
              <a:latin typeface="Arial"/>
            </a:endParaRPr>
          </a:p>
        </p:txBody>
      </p:sp>
      <p:sp>
        <p:nvSpPr>
          <p:cNvPr id="9" name="Obdélník 8">
            <a:extLst>
              <a:ext uri="{FF2B5EF4-FFF2-40B4-BE49-F238E27FC236}">
                <a16:creationId xmlns:a16="http://schemas.microsoft.com/office/drawing/2014/main" id="{98563751-B863-4405-B60E-A212FDE69901}"/>
              </a:ext>
            </a:extLst>
          </p:cNvPr>
          <p:cNvSpPr/>
          <p:nvPr/>
        </p:nvSpPr>
        <p:spPr>
          <a:xfrm>
            <a:off x="5938149" y="4259366"/>
            <a:ext cx="2771400" cy="317651"/>
          </a:xfrm>
          <a:prstGeom prst="rect">
            <a:avLst/>
          </a:prstGeom>
        </p:spPr>
        <p:txBody>
          <a:bodyPr wrap="none">
            <a:spAutoFit/>
          </a:bodyPr>
          <a:lstStyle/>
          <a:p>
            <a:pPr>
              <a:lnSpc>
                <a:spcPct val="80000"/>
              </a:lnSpc>
              <a:spcBef>
                <a:spcPts val="1001"/>
              </a:spcBef>
            </a:pPr>
            <a:r>
              <a:rPr lang="cs-CZ" b="1" spc="-1" dirty="0">
                <a:solidFill>
                  <a:srgbClr val="000000"/>
                </a:solidFill>
              </a:rPr>
              <a:t>Typologie přijatá OSN 2002</a:t>
            </a:r>
            <a:endParaRPr lang="cs-CZ" b="1" spc="-1" dirty="0">
              <a:latin typeface="Arial"/>
            </a:endParaRPr>
          </a:p>
        </p:txBody>
      </p:sp>
    </p:spTree>
    <p:extLst>
      <p:ext uri="{BB962C8B-B14F-4D97-AF65-F5344CB8AC3E}">
        <p14:creationId xmlns:p14="http://schemas.microsoft.com/office/powerpoint/2010/main" val="88827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B5C849-3291-4B5C-B6B3-67C37326032C}"/>
              </a:ext>
            </a:extLst>
          </p:cNvPr>
          <p:cNvSpPr>
            <a:spLocks noGrp="1"/>
          </p:cNvSpPr>
          <p:nvPr>
            <p:ph type="title"/>
          </p:nvPr>
        </p:nvSpPr>
        <p:spPr>
          <a:xfrm>
            <a:off x="311692" y="228829"/>
            <a:ext cx="8520600" cy="841800"/>
          </a:xfrm>
        </p:spPr>
        <p:txBody>
          <a:bodyPr>
            <a:normAutofit/>
          </a:bodyPr>
          <a:lstStyle/>
          <a:p>
            <a:r>
              <a:rPr lang="cs-CZ" b="1" spc="-1" dirty="0">
                <a:solidFill>
                  <a:srgbClr val="000000"/>
                </a:solidFill>
                <a:latin typeface="Calibri"/>
                <a:ea typeface="Calibri"/>
              </a:rPr>
              <a:t>Vyskytuje se </a:t>
            </a:r>
            <a:endParaRPr lang="cs-CZ" dirty="0"/>
          </a:p>
        </p:txBody>
      </p:sp>
      <p:sp>
        <p:nvSpPr>
          <p:cNvPr id="3" name="Google Shape;63;p14">
            <a:extLst>
              <a:ext uri="{FF2B5EF4-FFF2-40B4-BE49-F238E27FC236}">
                <a16:creationId xmlns:a16="http://schemas.microsoft.com/office/drawing/2014/main" id="{012EE9E9-1EC5-45FB-8979-8DA9A9DE9B8A}"/>
              </a:ext>
            </a:extLst>
          </p:cNvPr>
          <p:cNvSpPr/>
          <p:nvPr/>
        </p:nvSpPr>
        <p:spPr>
          <a:xfrm>
            <a:off x="-8" y="4635000"/>
            <a:ext cx="9144000" cy="508500"/>
          </a:xfrm>
          <a:prstGeom prst="rect">
            <a:avLst/>
          </a:prstGeom>
          <a:solidFill>
            <a:srgbClr val="99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5394"/>
              </a:solidFill>
            </a:endParaRPr>
          </a:p>
        </p:txBody>
      </p:sp>
      <p:pic>
        <p:nvPicPr>
          <p:cNvPr id="4" name="Google Shape;64;p14">
            <a:extLst>
              <a:ext uri="{FF2B5EF4-FFF2-40B4-BE49-F238E27FC236}">
                <a16:creationId xmlns:a16="http://schemas.microsoft.com/office/drawing/2014/main" id="{18A515BF-7D0F-4DD8-AD39-F1735A000BC6}"/>
              </a:ext>
            </a:extLst>
          </p:cNvPr>
          <p:cNvPicPr preferRelativeResize="0"/>
          <p:nvPr/>
        </p:nvPicPr>
        <p:blipFill>
          <a:blip r:embed="rId2">
            <a:alphaModFix/>
          </a:blip>
          <a:stretch>
            <a:fillRect/>
          </a:stretch>
        </p:blipFill>
        <p:spPr>
          <a:xfrm>
            <a:off x="4027342" y="4755450"/>
            <a:ext cx="1089300" cy="267625"/>
          </a:xfrm>
          <a:prstGeom prst="rect">
            <a:avLst/>
          </a:prstGeom>
          <a:noFill/>
          <a:ln>
            <a:noFill/>
          </a:ln>
        </p:spPr>
      </p:pic>
      <p:sp>
        <p:nvSpPr>
          <p:cNvPr id="5" name="Zástupný obsah 2">
            <a:extLst>
              <a:ext uri="{FF2B5EF4-FFF2-40B4-BE49-F238E27FC236}">
                <a16:creationId xmlns:a16="http://schemas.microsoft.com/office/drawing/2014/main" id="{6C90147D-8B4B-407D-9304-1A82E28DD015}"/>
              </a:ext>
            </a:extLst>
          </p:cNvPr>
          <p:cNvSpPr txBox="1">
            <a:spLocks/>
          </p:cNvSpPr>
          <p:nvPr/>
        </p:nvSpPr>
        <p:spPr>
          <a:xfrm>
            <a:off x="311692" y="1551754"/>
            <a:ext cx="8669022" cy="17030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cs-CZ" dirty="0"/>
              <a:t>V prostředí domova</a:t>
            </a:r>
          </a:p>
          <a:p>
            <a:pPr>
              <a:lnSpc>
                <a:spcPct val="80000"/>
              </a:lnSpc>
            </a:pPr>
            <a:r>
              <a:rPr lang="cs-CZ" dirty="0"/>
              <a:t>V pobytových sociálních a  zdravotních službách            </a:t>
            </a:r>
          </a:p>
          <a:p>
            <a:pPr>
              <a:lnSpc>
                <a:spcPct val="80000"/>
              </a:lnSpc>
            </a:pPr>
            <a:r>
              <a:rPr lang="cs-CZ" dirty="0"/>
              <a:t>Ve veřejném prostoru (pošta, úřady, ulice, aj.)</a:t>
            </a:r>
          </a:p>
        </p:txBody>
      </p:sp>
    </p:spTree>
    <p:extLst>
      <p:ext uri="{BB962C8B-B14F-4D97-AF65-F5344CB8AC3E}">
        <p14:creationId xmlns:p14="http://schemas.microsoft.com/office/powerpoint/2010/main" val="4112638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B5C849-3291-4B5C-B6B3-67C37326032C}"/>
              </a:ext>
            </a:extLst>
          </p:cNvPr>
          <p:cNvSpPr>
            <a:spLocks noGrp="1"/>
          </p:cNvSpPr>
          <p:nvPr>
            <p:ph type="title"/>
          </p:nvPr>
        </p:nvSpPr>
        <p:spPr>
          <a:xfrm>
            <a:off x="311692" y="4328160"/>
            <a:ext cx="8520600" cy="427290"/>
          </a:xfrm>
        </p:spPr>
        <p:txBody>
          <a:bodyPr>
            <a:noAutofit/>
          </a:bodyPr>
          <a:lstStyle/>
          <a:p>
            <a:pPr algn="r"/>
            <a:r>
              <a:rPr lang="cs-CZ" sz="1800" b="1" spc="-1" dirty="0">
                <a:solidFill>
                  <a:srgbClr val="000000"/>
                </a:solidFill>
                <a:latin typeface="+mn-lt"/>
                <a:ea typeface="Calibri"/>
              </a:rPr>
              <a:t>WHO, </a:t>
            </a:r>
            <a:r>
              <a:rPr lang="cs-CZ" sz="1800" b="1" spc="-1" dirty="0" err="1">
                <a:solidFill>
                  <a:srgbClr val="000000"/>
                </a:solidFill>
                <a:latin typeface="+mn-lt"/>
                <a:ea typeface="Calibri"/>
              </a:rPr>
              <a:t>Elder</a:t>
            </a:r>
            <a:r>
              <a:rPr lang="cs-CZ" sz="1800" b="1" spc="-1" dirty="0">
                <a:solidFill>
                  <a:srgbClr val="000000"/>
                </a:solidFill>
                <a:latin typeface="+mn-lt"/>
                <a:ea typeface="Calibri"/>
              </a:rPr>
              <a:t> Dignity, Abuse and </a:t>
            </a:r>
            <a:r>
              <a:rPr lang="cs-CZ" sz="1800" b="1" spc="-1" dirty="0" err="1">
                <a:solidFill>
                  <a:srgbClr val="000000"/>
                </a:solidFill>
                <a:latin typeface="+mn-lt"/>
                <a:ea typeface="Calibri"/>
              </a:rPr>
              <a:t>Neglect</a:t>
            </a:r>
            <a:r>
              <a:rPr lang="cs-CZ" sz="1800" b="1" spc="-1" dirty="0">
                <a:solidFill>
                  <a:srgbClr val="000000"/>
                </a:solidFill>
                <a:latin typeface="+mn-lt"/>
                <a:ea typeface="Calibri"/>
              </a:rPr>
              <a:t>; </a:t>
            </a:r>
            <a:r>
              <a:rPr lang="cs-CZ" sz="1800" b="1" spc="-1" dirty="0" err="1">
                <a:solidFill>
                  <a:srgbClr val="000000"/>
                </a:solidFill>
                <a:latin typeface="+mn-lt"/>
                <a:ea typeface="Calibri"/>
              </a:rPr>
              <a:t>Key</a:t>
            </a:r>
            <a:r>
              <a:rPr lang="cs-CZ" sz="1800" b="1" spc="-1" dirty="0">
                <a:solidFill>
                  <a:srgbClr val="000000"/>
                </a:solidFill>
                <a:latin typeface="+mn-lt"/>
                <a:ea typeface="Calibri"/>
              </a:rPr>
              <a:t> </a:t>
            </a:r>
            <a:r>
              <a:rPr lang="cs-CZ" sz="1800" b="1" spc="-1" dirty="0" err="1">
                <a:solidFill>
                  <a:srgbClr val="000000"/>
                </a:solidFill>
                <a:latin typeface="+mn-lt"/>
                <a:ea typeface="Calibri"/>
              </a:rPr>
              <a:t>facts</a:t>
            </a:r>
            <a:r>
              <a:rPr lang="cs-CZ" sz="1800" b="1" spc="-1" dirty="0">
                <a:solidFill>
                  <a:srgbClr val="000000"/>
                </a:solidFill>
                <a:latin typeface="+mn-lt"/>
                <a:ea typeface="Calibri"/>
              </a:rPr>
              <a:t>; </a:t>
            </a:r>
            <a:r>
              <a:rPr lang="cs-CZ" sz="1800" b="1" spc="-1" dirty="0">
                <a:solidFill>
                  <a:srgbClr val="696969"/>
                </a:solidFill>
                <a:latin typeface="+mn-lt"/>
                <a:ea typeface="Times New Roman"/>
              </a:rPr>
              <a:t>8 June 2018</a:t>
            </a:r>
            <a:br>
              <a:rPr lang="cs-CZ" sz="1800" spc="-1" dirty="0">
                <a:solidFill>
                  <a:srgbClr val="000000"/>
                </a:solidFill>
                <a:latin typeface="+mn-lt"/>
              </a:rPr>
            </a:br>
            <a:endParaRPr lang="cs-CZ" sz="1800" dirty="0">
              <a:latin typeface="+mn-lt"/>
            </a:endParaRPr>
          </a:p>
        </p:txBody>
      </p:sp>
      <p:sp>
        <p:nvSpPr>
          <p:cNvPr id="3" name="Google Shape;63;p14">
            <a:extLst>
              <a:ext uri="{FF2B5EF4-FFF2-40B4-BE49-F238E27FC236}">
                <a16:creationId xmlns:a16="http://schemas.microsoft.com/office/drawing/2014/main" id="{012EE9E9-1EC5-45FB-8979-8DA9A9DE9B8A}"/>
              </a:ext>
            </a:extLst>
          </p:cNvPr>
          <p:cNvSpPr/>
          <p:nvPr/>
        </p:nvSpPr>
        <p:spPr>
          <a:xfrm>
            <a:off x="-8" y="4635000"/>
            <a:ext cx="9144000" cy="508500"/>
          </a:xfrm>
          <a:prstGeom prst="rect">
            <a:avLst/>
          </a:prstGeom>
          <a:solidFill>
            <a:srgbClr val="99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5394"/>
              </a:solidFill>
            </a:endParaRPr>
          </a:p>
        </p:txBody>
      </p:sp>
      <p:pic>
        <p:nvPicPr>
          <p:cNvPr id="4" name="Google Shape;64;p14">
            <a:extLst>
              <a:ext uri="{FF2B5EF4-FFF2-40B4-BE49-F238E27FC236}">
                <a16:creationId xmlns:a16="http://schemas.microsoft.com/office/drawing/2014/main" id="{18A515BF-7D0F-4DD8-AD39-F1735A000BC6}"/>
              </a:ext>
            </a:extLst>
          </p:cNvPr>
          <p:cNvPicPr preferRelativeResize="0"/>
          <p:nvPr/>
        </p:nvPicPr>
        <p:blipFill>
          <a:blip r:embed="rId2">
            <a:alphaModFix/>
          </a:blip>
          <a:stretch>
            <a:fillRect/>
          </a:stretch>
        </p:blipFill>
        <p:spPr>
          <a:xfrm>
            <a:off x="4027342" y="4755450"/>
            <a:ext cx="1089300" cy="267625"/>
          </a:xfrm>
          <a:prstGeom prst="rect">
            <a:avLst/>
          </a:prstGeom>
          <a:noFill/>
          <a:ln>
            <a:noFill/>
          </a:ln>
        </p:spPr>
      </p:pic>
      <p:sp>
        <p:nvSpPr>
          <p:cNvPr id="5" name="CustomShape 4">
            <a:extLst>
              <a:ext uri="{FF2B5EF4-FFF2-40B4-BE49-F238E27FC236}">
                <a16:creationId xmlns:a16="http://schemas.microsoft.com/office/drawing/2014/main" id="{77B8FAE5-92B7-4728-A5DA-4C0B8F66E97C}"/>
              </a:ext>
            </a:extLst>
          </p:cNvPr>
          <p:cNvSpPr/>
          <p:nvPr/>
        </p:nvSpPr>
        <p:spPr>
          <a:xfrm>
            <a:off x="163286" y="279270"/>
            <a:ext cx="8884070" cy="325195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720">
              <a:lnSpc>
                <a:spcPct val="107000"/>
              </a:lnSpc>
              <a:spcAft>
                <a:spcPts val="374"/>
              </a:spcAft>
              <a:buClr>
                <a:srgbClr val="3C4245"/>
              </a:buClr>
              <a:buFont typeface="Symbol"/>
              <a:buChar char=""/>
            </a:pPr>
            <a:r>
              <a:rPr lang="en-GB" sz="2000" b="1" u="sng" strike="noStrike" spc="-1" dirty="0">
                <a:solidFill>
                  <a:srgbClr val="3C4245"/>
                </a:solidFill>
                <a:latin typeface="Arial"/>
                <a:ea typeface="Times New Roman"/>
              </a:rPr>
              <a:t>Around 1 in 6 people 60 years and older </a:t>
            </a:r>
            <a:r>
              <a:rPr lang="en-GB" sz="2000" b="1" strike="noStrike" spc="-1" dirty="0">
                <a:solidFill>
                  <a:srgbClr val="3C4245"/>
                </a:solidFill>
                <a:latin typeface="Arial"/>
                <a:ea typeface="Times New Roman"/>
              </a:rPr>
              <a:t>experienced some form of abuse in community settings during the past year.</a:t>
            </a:r>
            <a:endParaRPr lang="en-GB" sz="2000" b="0" strike="noStrike" spc="-1" dirty="0">
              <a:latin typeface="Arial"/>
            </a:endParaRPr>
          </a:p>
          <a:p>
            <a:pPr marL="343080" indent="-342720">
              <a:lnSpc>
                <a:spcPct val="107000"/>
              </a:lnSpc>
              <a:spcAft>
                <a:spcPts val="374"/>
              </a:spcAft>
              <a:buClr>
                <a:srgbClr val="3C4245"/>
              </a:buClr>
              <a:buFont typeface="Symbol"/>
              <a:buChar char=""/>
            </a:pPr>
            <a:r>
              <a:rPr lang="en-GB" sz="2000" b="1" u="sng" strike="noStrike" spc="-1" dirty="0">
                <a:solidFill>
                  <a:srgbClr val="3C4245"/>
                </a:solidFill>
                <a:latin typeface="Arial"/>
                <a:ea typeface="Times New Roman"/>
              </a:rPr>
              <a:t>Rates of elder abuse are high in institutions </a:t>
            </a:r>
            <a:r>
              <a:rPr lang="en-GB" sz="2000" b="1" strike="noStrike" spc="-1" dirty="0">
                <a:solidFill>
                  <a:srgbClr val="3C4245"/>
                </a:solidFill>
                <a:latin typeface="Arial"/>
                <a:ea typeface="Times New Roman"/>
              </a:rPr>
              <a:t>such as nursing homes and long-term care facilities, </a:t>
            </a:r>
            <a:r>
              <a:rPr lang="en-GB" sz="2000" b="1" u="sng" strike="noStrike" spc="-1" dirty="0">
                <a:solidFill>
                  <a:srgbClr val="3C4245"/>
                </a:solidFill>
                <a:latin typeface="Arial"/>
                <a:ea typeface="Times New Roman"/>
              </a:rPr>
              <a:t>with 2 in 3 staff </a:t>
            </a:r>
            <a:r>
              <a:rPr lang="en-GB" sz="2000" b="1" strike="noStrike" spc="-1" dirty="0">
                <a:solidFill>
                  <a:srgbClr val="3C4245"/>
                </a:solidFill>
                <a:latin typeface="Arial"/>
                <a:ea typeface="Times New Roman"/>
              </a:rPr>
              <a:t>reporting that they have committed abuse in the past year.</a:t>
            </a:r>
            <a:endParaRPr lang="en-GB" sz="2000" b="0" strike="noStrike" spc="-1" dirty="0">
              <a:latin typeface="Arial"/>
            </a:endParaRPr>
          </a:p>
        </p:txBody>
      </p:sp>
      <p:sp>
        <p:nvSpPr>
          <p:cNvPr id="6" name="Obdélník 5">
            <a:extLst>
              <a:ext uri="{FF2B5EF4-FFF2-40B4-BE49-F238E27FC236}">
                <a16:creationId xmlns:a16="http://schemas.microsoft.com/office/drawing/2014/main" id="{9BC7B066-83C6-4223-A988-2A0517C45E1C}"/>
              </a:ext>
            </a:extLst>
          </p:cNvPr>
          <p:cNvSpPr/>
          <p:nvPr/>
        </p:nvSpPr>
        <p:spPr>
          <a:xfrm>
            <a:off x="163286" y="2358783"/>
            <a:ext cx="8884070" cy="1631216"/>
          </a:xfrm>
          <a:prstGeom prst="rect">
            <a:avLst/>
          </a:prstGeom>
        </p:spPr>
        <p:txBody>
          <a:bodyPr wrap="square">
            <a:spAutoFit/>
          </a:bodyPr>
          <a:lstStyle/>
          <a:p>
            <a:pPr marL="285750" indent="-285750">
              <a:buFont typeface="Arial" panose="020B0604020202020204" pitchFamily="34" charset="0"/>
              <a:buChar char="•"/>
            </a:pPr>
            <a:r>
              <a:rPr lang="cs-CZ" sz="2000" dirty="0"/>
              <a:t>Asi jedna šestina lidí ve věku 60 let a starších zažila v minulém roce nějakou formu zneužívání v komunitním prostředí.</a:t>
            </a:r>
          </a:p>
          <a:p>
            <a:pPr marL="285750" indent="-285750">
              <a:buFont typeface="Arial" panose="020B0604020202020204" pitchFamily="34" charset="0"/>
              <a:buChar char="•"/>
            </a:pPr>
            <a:r>
              <a:rPr lang="cs-CZ" sz="2000" dirty="0"/>
              <a:t>Míra zneužívání seniorů je vysoká v institucích, jako jsou domovy s pečovatelskou službou a zařízení dlouhodobé péče, přičemž 2 ze 3 zaměstnanců uvádí, že se v uplynulém roce dopustili zneužívání.</a:t>
            </a:r>
          </a:p>
        </p:txBody>
      </p:sp>
    </p:spTree>
    <p:extLst>
      <p:ext uri="{BB962C8B-B14F-4D97-AF65-F5344CB8AC3E}">
        <p14:creationId xmlns:p14="http://schemas.microsoft.com/office/powerpoint/2010/main" val="2354607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3;p14">
            <a:extLst>
              <a:ext uri="{FF2B5EF4-FFF2-40B4-BE49-F238E27FC236}">
                <a16:creationId xmlns:a16="http://schemas.microsoft.com/office/drawing/2014/main" id="{012EE9E9-1EC5-45FB-8979-8DA9A9DE9B8A}"/>
              </a:ext>
            </a:extLst>
          </p:cNvPr>
          <p:cNvSpPr/>
          <p:nvPr/>
        </p:nvSpPr>
        <p:spPr>
          <a:xfrm>
            <a:off x="-8" y="4635000"/>
            <a:ext cx="9144000" cy="508500"/>
          </a:xfrm>
          <a:prstGeom prst="rect">
            <a:avLst/>
          </a:prstGeom>
          <a:solidFill>
            <a:srgbClr val="99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5394"/>
              </a:solidFill>
            </a:endParaRPr>
          </a:p>
        </p:txBody>
      </p:sp>
      <p:pic>
        <p:nvPicPr>
          <p:cNvPr id="4" name="Google Shape;64;p14">
            <a:extLst>
              <a:ext uri="{FF2B5EF4-FFF2-40B4-BE49-F238E27FC236}">
                <a16:creationId xmlns:a16="http://schemas.microsoft.com/office/drawing/2014/main" id="{18A515BF-7D0F-4DD8-AD39-F1735A000BC6}"/>
              </a:ext>
            </a:extLst>
          </p:cNvPr>
          <p:cNvPicPr preferRelativeResize="0"/>
          <p:nvPr/>
        </p:nvPicPr>
        <p:blipFill>
          <a:blip r:embed="rId2">
            <a:alphaModFix/>
          </a:blip>
          <a:stretch>
            <a:fillRect/>
          </a:stretch>
        </p:blipFill>
        <p:spPr>
          <a:xfrm>
            <a:off x="4027342" y="4755450"/>
            <a:ext cx="1089300" cy="267625"/>
          </a:xfrm>
          <a:prstGeom prst="rect">
            <a:avLst/>
          </a:prstGeom>
          <a:noFill/>
          <a:ln>
            <a:noFill/>
          </a:ln>
        </p:spPr>
      </p:pic>
      <p:graphicFrame>
        <p:nvGraphicFramePr>
          <p:cNvPr id="5" name="Table 5">
            <a:extLst>
              <a:ext uri="{FF2B5EF4-FFF2-40B4-BE49-F238E27FC236}">
                <a16:creationId xmlns:a16="http://schemas.microsoft.com/office/drawing/2014/main" id="{C64A6CDD-C411-4CC6-9600-35AFE9D166E8}"/>
              </a:ext>
            </a:extLst>
          </p:cNvPr>
          <p:cNvGraphicFramePr/>
          <p:nvPr>
            <p:extLst>
              <p:ext uri="{D42A27DB-BD31-4B8C-83A1-F6EECF244321}">
                <p14:modId xmlns:p14="http://schemas.microsoft.com/office/powerpoint/2010/main" val="1791107254"/>
              </p:ext>
            </p:extLst>
          </p:nvPr>
        </p:nvGraphicFramePr>
        <p:xfrm>
          <a:off x="0" y="53460"/>
          <a:ext cx="9144001" cy="3993026"/>
        </p:xfrm>
        <a:graphic>
          <a:graphicData uri="http://schemas.openxmlformats.org/drawingml/2006/table">
            <a:tbl>
              <a:tblPr/>
              <a:tblGrid>
                <a:gridCol w="2054670">
                  <a:extLst>
                    <a:ext uri="{9D8B030D-6E8A-4147-A177-3AD203B41FA5}">
                      <a16:colId xmlns:a16="http://schemas.microsoft.com/office/drawing/2014/main" val="20000"/>
                    </a:ext>
                  </a:extLst>
                </a:gridCol>
                <a:gridCol w="1907593">
                  <a:extLst>
                    <a:ext uri="{9D8B030D-6E8A-4147-A177-3AD203B41FA5}">
                      <a16:colId xmlns:a16="http://schemas.microsoft.com/office/drawing/2014/main" val="20001"/>
                    </a:ext>
                  </a:extLst>
                </a:gridCol>
                <a:gridCol w="3011990">
                  <a:extLst>
                    <a:ext uri="{9D8B030D-6E8A-4147-A177-3AD203B41FA5}">
                      <a16:colId xmlns:a16="http://schemas.microsoft.com/office/drawing/2014/main" val="20002"/>
                    </a:ext>
                  </a:extLst>
                </a:gridCol>
                <a:gridCol w="2169748">
                  <a:extLst>
                    <a:ext uri="{9D8B030D-6E8A-4147-A177-3AD203B41FA5}">
                      <a16:colId xmlns:a16="http://schemas.microsoft.com/office/drawing/2014/main" val="20003"/>
                    </a:ext>
                  </a:extLst>
                </a:gridCol>
              </a:tblGrid>
              <a:tr h="766266">
                <a:tc>
                  <a:txBody>
                    <a:bodyPr/>
                    <a:lstStyle/>
                    <a:p>
                      <a:pPr algn="ctr">
                        <a:lnSpc>
                          <a:spcPct val="107000"/>
                        </a:lnSpc>
                      </a:pPr>
                      <a:r>
                        <a:rPr lang="cs-CZ" sz="2000" b="1" strike="noStrike" spc="-1" dirty="0">
                          <a:solidFill>
                            <a:srgbClr val="FFFFFF"/>
                          </a:solidFill>
                          <a:latin typeface="Calibri"/>
                        </a:rPr>
                        <a:t> </a:t>
                      </a:r>
                      <a:endParaRPr lang="cs-CZ" sz="20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ADB9CA"/>
                    </a:solidFill>
                  </a:tcPr>
                </a:tc>
                <a:tc>
                  <a:txBody>
                    <a:bodyPr/>
                    <a:lstStyle/>
                    <a:p>
                      <a:pPr algn="ctr">
                        <a:lnSpc>
                          <a:spcPts val="1800"/>
                        </a:lnSpc>
                        <a:spcAft>
                          <a:spcPts val="799"/>
                        </a:spcAft>
                      </a:pPr>
                      <a:r>
                        <a:rPr lang="cs-CZ" sz="2000" b="1" strike="noStrike" spc="-1" dirty="0" err="1">
                          <a:solidFill>
                            <a:srgbClr val="FFFFFF"/>
                          </a:solidFill>
                          <a:latin typeface="Calibri"/>
                        </a:rPr>
                        <a:t>Elder</a:t>
                      </a:r>
                      <a:r>
                        <a:rPr lang="cs-CZ" sz="2000" b="1" strike="noStrike" spc="-1" dirty="0">
                          <a:solidFill>
                            <a:srgbClr val="FFFFFF"/>
                          </a:solidFill>
                          <a:latin typeface="Calibri"/>
                        </a:rPr>
                        <a:t> abuse in </a:t>
                      </a:r>
                      <a:r>
                        <a:rPr lang="cs-CZ" sz="2000" b="1" strike="noStrike" spc="-1" dirty="0" err="1">
                          <a:solidFill>
                            <a:srgbClr val="FFFFFF"/>
                          </a:solidFill>
                          <a:latin typeface="Calibri"/>
                        </a:rPr>
                        <a:t>community</a:t>
                      </a:r>
                      <a:r>
                        <a:rPr lang="cs-CZ" sz="2000" b="1" strike="noStrike" spc="-1" dirty="0">
                          <a:solidFill>
                            <a:srgbClr val="FFFFFF"/>
                          </a:solidFill>
                          <a:latin typeface="Calibri"/>
                        </a:rPr>
                        <a:t> </a:t>
                      </a:r>
                      <a:r>
                        <a:rPr lang="cs-CZ" sz="2000" b="1" strike="noStrike" spc="-1" dirty="0" err="1">
                          <a:solidFill>
                            <a:srgbClr val="FFFFFF"/>
                          </a:solidFill>
                          <a:latin typeface="Calibri"/>
                        </a:rPr>
                        <a:t>settings</a:t>
                      </a:r>
                      <a:r>
                        <a:rPr lang="cs-CZ" sz="2000" b="1" strike="noStrike" spc="-1" dirty="0">
                          <a:solidFill>
                            <a:srgbClr val="FFFFFF"/>
                          </a:solidFill>
                          <a:latin typeface="Calibri"/>
                        </a:rPr>
                        <a:t> (1)</a:t>
                      </a:r>
                      <a:endParaRPr lang="cs-CZ" sz="2000" b="0" strike="noStrike" spc="-1" dirty="0">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ADB9CA"/>
                    </a:solidFill>
                  </a:tcPr>
                </a:tc>
                <a:tc gridSpan="2">
                  <a:txBody>
                    <a:bodyPr/>
                    <a:lstStyle/>
                    <a:p>
                      <a:pPr algn="ctr">
                        <a:lnSpc>
                          <a:spcPts val="1800"/>
                        </a:lnSpc>
                        <a:spcAft>
                          <a:spcPts val="799"/>
                        </a:spcAft>
                      </a:pPr>
                      <a:r>
                        <a:rPr lang="cs-CZ" sz="2000" b="1" strike="noStrike" spc="-1">
                          <a:solidFill>
                            <a:srgbClr val="FFFFFF"/>
                          </a:solidFill>
                          <a:latin typeface="Calibri"/>
                        </a:rPr>
                        <a:t>Elder abuse in institutional settings (2)</a:t>
                      </a:r>
                      <a:endParaRPr lang="cs-CZ" sz="2000" b="0" strike="noStrike" spc="-1">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ADB9CA"/>
                    </a:solidFill>
                  </a:tcPr>
                </a:tc>
                <a:tc hMerge="1">
                  <a:txBody>
                    <a:bodyPr/>
                    <a:lstStyle/>
                    <a:p>
                      <a:endParaRPr lang="cs-CZ"/>
                    </a:p>
                  </a:txBody>
                  <a:tcPr>
                    <a:solidFill>
                      <a:srgbClr val="729FCF"/>
                    </a:solidFill>
                  </a:tcPr>
                </a:tc>
                <a:extLst>
                  <a:ext uri="{0D108BD9-81ED-4DB2-BD59-A6C34878D82A}">
                    <a16:rowId xmlns:a16="http://schemas.microsoft.com/office/drawing/2014/main" val="10000"/>
                  </a:ext>
                </a:extLst>
              </a:tr>
              <a:tr h="449152">
                <a:tc>
                  <a:txBody>
                    <a:bodyPr/>
                    <a:lstStyle/>
                    <a:p>
                      <a:pPr algn="ctr">
                        <a:lnSpc>
                          <a:spcPts val="1800"/>
                        </a:lnSpc>
                        <a:spcAft>
                          <a:spcPts val="799"/>
                        </a:spcAft>
                      </a:pPr>
                      <a:r>
                        <a:rPr lang="cs-CZ" sz="2000" b="1" strike="noStrike" spc="-1" dirty="0">
                          <a:solidFill>
                            <a:srgbClr val="FFFFFF"/>
                          </a:solidFill>
                          <a:latin typeface="Calibri"/>
                        </a:rPr>
                        <a:t>Type </a:t>
                      </a:r>
                      <a:r>
                        <a:rPr lang="cs-CZ" sz="2000" b="1" strike="noStrike" spc="-1" dirty="0" err="1">
                          <a:solidFill>
                            <a:srgbClr val="FFFFFF"/>
                          </a:solidFill>
                          <a:latin typeface="Calibri"/>
                        </a:rPr>
                        <a:t>of</a:t>
                      </a:r>
                      <a:r>
                        <a:rPr lang="cs-CZ" sz="2000" b="1" strike="noStrike" spc="-1" dirty="0">
                          <a:solidFill>
                            <a:srgbClr val="FFFFFF"/>
                          </a:solidFill>
                          <a:latin typeface="Calibri"/>
                        </a:rPr>
                        <a:t> abuse</a:t>
                      </a:r>
                      <a:endParaRPr lang="cs-CZ" sz="20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ADB9CA"/>
                    </a:solidFill>
                  </a:tcPr>
                </a:tc>
                <a:tc>
                  <a:txBody>
                    <a:bodyPr/>
                    <a:lstStyle/>
                    <a:p>
                      <a:pPr algn="ctr">
                        <a:lnSpc>
                          <a:spcPts val="1800"/>
                        </a:lnSpc>
                        <a:spcAft>
                          <a:spcPts val="799"/>
                        </a:spcAft>
                      </a:pPr>
                      <a:r>
                        <a:rPr lang="cs-CZ" sz="2000" b="0" strike="noStrike" spc="-1">
                          <a:solidFill>
                            <a:srgbClr val="000000"/>
                          </a:solidFill>
                          <a:latin typeface="Calibri"/>
                        </a:rPr>
                        <a:t>Reported by older adults</a:t>
                      </a:r>
                      <a:endParaRPr lang="cs-CZ" sz="2000" b="0" strike="noStrike" spc="-1">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ADB9CA"/>
                    </a:solidFill>
                  </a:tcPr>
                </a:tc>
                <a:tc>
                  <a:txBody>
                    <a:bodyPr/>
                    <a:lstStyle/>
                    <a:p>
                      <a:pPr algn="ctr">
                        <a:lnSpc>
                          <a:spcPts val="1800"/>
                        </a:lnSpc>
                        <a:spcAft>
                          <a:spcPts val="799"/>
                        </a:spcAft>
                      </a:pPr>
                      <a:r>
                        <a:rPr lang="cs-CZ" sz="2000" b="0" strike="noStrike" spc="-1" dirty="0" err="1">
                          <a:solidFill>
                            <a:srgbClr val="000000"/>
                          </a:solidFill>
                          <a:latin typeface="Calibri"/>
                        </a:rPr>
                        <a:t>Reported</a:t>
                      </a:r>
                      <a:r>
                        <a:rPr lang="cs-CZ" sz="2000" b="0" strike="noStrike" spc="-1" dirty="0">
                          <a:solidFill>
                            <a:srgbClr val="000000"/>
                          </a:solidFill>
                          <a:latin typeface="Calibri"/>
                        </a:rPr>
                        <a:t> by </a:t>
                      </a:r>
                      <a:r>
                        <a:rPr lang="cs-CZ" sz="2000" b="0" strike="noStrike" spc="-1" dirty="0" err="1">
                          <a:solidFill>
                            <a:srgbClr val="000000"/>
                          </a:solidFill>
                          <a:latin typeface="Calibri"/>
                        </a:rPr>
                        <a:t>older</a:t>
                      </a:r>
                      <a:r>
                        <a:rPr lang="cs-CZ" sz="2000" b="0" strike="noStrike" spc="-1" dirty="0">
                          <a:solidFill>
                            <a:srgbClr val="000000"/>
                          </a:solidFill>
                          <a:latin typeface="Calibri"/>
                        </a:rPr>
                        <a:t> </a:t>
                      </a:r>
                      <a:r>
                        <a:rPr lang="cs-CZ" sz="2000" b="0" strike="noStrike" spc="-1" dirty="0" err="1">
                          <a:solidFill>
                            <a:srgbClr val="000000"/>
                          </a:solidFill>
                          <a:latin typeface="Calibri"/>
                        </a:rPr>
                        <a:t>adults</a:t>
                      </a:r>
                      <a:r>
                        <a:rPr lang="cs-CZ" sz="2000" b="0" strike="noStrike" spc="-1" dirty="0">
                          <a:solidFill>
                            <a:srgbClr val="000000"/>
                          </a:solidFill>
                          <a:latin typeface="Calibri"/>
                        </a:rPr>
                        <a:t> and </a:t>
                      </a:r>
                      <a:r>
                        <a:rPr lang="cs-CZ" sz="2000" b="0" strike="noStrike" spc="-1" dirty="0" err="1">
                          <a:solidFill>
                            <a:srgbClr val="000000"/>
                          </a:solidFill>
                          <a:latin typeface="Calibri"/>
                        </a:rPr>
                        <a:t>their</a:t>
                      </a:r>
                      <a:r>
                        <a:rPr lang="cs-CZ" sz="2000" b="0" strike="noStrike" spc="-1" dirty="0">
                          <a:solidFill>
                            <a:srgbClr val="000000"/>
                          </a:solidFill>
                          <a:latin typeface="Calibri"/>
                        </a:rPr>
                        <a:t> </a:t>
                      </a:r>
                      <a:r>
                        <a:rPr lang="cs-CZ" sz="2000" b="0" strike="noStrike" spc="-1" dirty="0" err="1">
                          <a:solidFill>
                            <a:srgbClr val="000000"/>
                          </a:solidFill>
                          <a:latin typeface="Calibri"/>
                        </a:rPr>
                        <a:t>proxies</a:t>
                      </a:r>
                      <a:endParaRPr lang="cs-CZ" sz="2000" b="0" strike="noStrike" spc="-1" dirty="0">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ADB9CA"/>
                    </a:solidFill>
                  </a:tcPr>
                </a:tc>
                <a:tc>
                  <a:txBody>
                    <a:bodyPr/>
                    <a:lstStyle/>
                    <a:p>
                      <a:pPr algn="ctr">
                        <a:lnSpc>
                          <a:spcPts val="1800"/>
                        </a:lnSpc>
                        <a:spcAft>
                          <a:spcPts val="799"/>
                        </a:spcAft>
                      </a:pPr>
                      <a:r>
                        <a:rPr lang="cs-CZ" sz="2000" b="0" strike="noStrike" spc="-1">
                          <a:solidFill>
                            <a:srgbClr val="000000"/>
                          </a:solidFill>
                          <a:latin typeface="Calibri"/>
                        </a:rPr>
                        <a:t>Reported by staff</a:t>
                      </a:r>
                      <a:endParaRPr lang="cs-CZ"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ADB9CA"/>
                    </a:solidFill>
                  </a:tcPr>
                </a:tc>
                <a:extLst>
                  <a:ext uri="{0D108BD9-81ED-4DB2-BD59-A6C34878D82A}">
                    <a16:rowId xmlns:a16="http://schemas.microsoft.com/office/drawing/2014/main" val="10001"/>
                  </a:ext>
                </a:extLst>
              </a:tr>
              <a:tr h="425424">
                <a:tc>
                  <a:txBody>
                    <a:bodyPr/>
                    <a:lstStyle/>
                    <a:p>
                      <a:pPr algn="ctr">
                        <a:lnSpc>
                          <a:spcPts val="1800"/>
                        </a:lnSpc>
                        <a:spcAft>
                          <a:spcPts val="799"/>
                        </a:spcAft>
                      </a:pPr>
                      <a:r>
                        <a:rPr lang="cs-CZ" sz="2000" b="1" strike="noStrike" spc="-1">
                          <a:solidFill>
                            <a:srgbClr val="FFFFFF"/>
                          </a:solidFill>
                          <a:latin typeface="Calibri"/>
                        </a:rPr>
                        <a:t>Overall Prevalence</a:t>
                      </a:r>
                      <a:endParaRPr lang="cs-CZ"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ADB9CA"/>
                    </a:solidFill>
                  </a:tcPr>
                </a:tc>
                <a:tc>
                  <a:txBody>
                    <a:bodyPr/>
                    <a:lstStyle/>
                    <a:p>
                      <a:pPr algn="ctr">
                        <a:lnSpc>
                          <a:spcPts val="1800"/>
                        </a:lnSpc>
                        <a:spcAft>
                          <a:spcPts val="799"/>
                        </a:spcAft>
                      </a:pPr>
                      <a:r>
                        <a:rPr lang="cs-CZ" sz="2000" b="0" strike="noStrike" spc="-1">
                          <a:solidFill>
                            <a:srgbClr val="000000"/>
                          </a:solidFill>
                          <a:latin typeface="Calibri"/>
                        </a:rPr>
                        <a:t>15.7%</a:t>
                      </a:r>
                      <a:endParaRPr lang="cs-CZ"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ADB9CA"/>
                    </a:solidFill>
                  </a:tcPr>
                </a:tc>
                <a:tc>
                  <a:txBody>
                    <a:bodyPr/>
                    <a:lstStyle/>
                    <a:p>
                      <a:pPr algn="ctr">
                        <a:lnSpc>
                          <a:spcPts val="1800"/>
                        </a:lnSpc>
                        <a:spcAft>
                          <a:spcPts val="799"/>
                        </a:spcAft>
                      </a:pPr>
                      <a:r>
                        <a:rPr lang="cs-CZ" sz="2000" b="0" strike="noStrike" spc="-1">
                          <a:solidFill>
                            <a:srgbClr val="000000"/>
                          </a:solidFill>
                          <a:latin typeface="Calibri"/>
                        </a:rPr>
                        <a:t>Not enough data</a:t>
                      </a:r>
                      <a:endParaRPr lang="cs-CZ"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ADB9CA"/>
                    </a:solidFill>
                  </a:tcPr>
                </a:tc>
                <a:tc>
                  <a:txBody>
                    <a:bodyPr/>
                    <a:lstStyle/>
                    <a:p>
                      <a:pPr algn="ctr">
                        <a:lnSpc>
                          <a:spcPts val="1800"/>
                        </a:lnSpc>
                        <a:spcAft>
                          <a:spcPts val="799"/>
                        </a:spcAft>
                      </a:pPr>
                      <a:r>
                        <a:rPr lang="cs-CZ" sz="2000" b="0" strike="noStrike" spc="-1">
                          <a:solidFill>
                            <a:srgbClr val="000000"/>
                          </a:solidFill>
                          <a:latin typeface="Calibri"/>
                        </a:rPr>
                        <a:t>64.2% or 2 in 3 staff</a:t>
                      </a:r>
                      <a:endParaRPr lang="cs-CZ"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ADB9CA"/>
                    </a:solidFill>
                  </a:tcPr>
                </a:tc>
                <a:extLst>
                  <a:ext uri="{0D108BD9-81ED-4DB2-BD59-A6C34878D82A}">
                    <a16:rowId xmlns:a16="http://schemas.microsoft.com/office/drawing/2014/main" val="10002"/>
                  </a:ext>
                </a:extLst>
              </a:tr>
              <a:tr h="425424">
                <a:tc>
                  <a:txBody>
                    <a:bodyPr/>
                    <a:lstStyle/>
                    <a:p>
                      <a:pPr algn="ctr">
                        <a:lnSpc>
                          <a:spcPts val="1800"/>
                        </a:lnSpc>
                        <a:spcAft>
                          <a:spcPts val="799"/>
                        </a:spcAft>
                      </a:pPr>
                      <a:r>
                        <a:rPr lang="cs-CZ" sz="2000" b="1" strike="noStrike" spc="-1">
                          <a:solidFill>
                            <a:srgbClr val="FFFFFF"/>
                          </a:solidFill>
                          <a:latin typeface="Calibri"/>
                        </a:rPr>
                        <a:t>Psychological abuse:</a:t>
                      </a:r>
                      <a:endParaRPr lang="cs-CZ"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ADB9CA"/>
                    </a:solidFill>
                  </a:tcPr>
                </a:tc>
                <a:tc>
                  <a:txBody>
                    <a:bodyPr/>
                    <a:lstStyle/>
                    <a:p>
                      <a:pPr algn="ctr">
                        <a:lnSpc>
                          <a:spcPts val="1800"/>
                        </a:lnSpc>
                        <a:spcAft>
                          <a:spcPts val="799"/>
                        </a:spcAft>
                      </a:pPr>
                      <a:r>
                        <a:rPr lang="cs-CZ" sz="2000" b="0" strike="noStrike" spc="-1">
                          <a:solidFill>
                            <a:srgbClr val="000000"/>
                          </a:solidFill>
                          <a:latin typeface="Calibri"/>
                        </a:rPr>
                        <a:t>11.6%</a:t>
                      </a:r>
                      <a:endParaRPr lang="cs-CZ"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ADB9CA"/>
                    </a:solidFill>
                  </a:tcPr>
                </a:tc>
                <a:tc>
                  <a:txBody>
                    <a:bodyPr/>
                    <a:lstStyle/>
                    <a:p>
                      <a:pPr algn="ctr">
                        <a:lnSpc>
                          <a:spcPts val="1800"/>
                        </a:lnSpc>
                        <a:spcAft>
                          <a:spcPts val="799"/>
                        </a:spcAft>
                      </a:pPr>
                      <a:r>
                        <a:rPr lang="cs-CZ" sz="2000" b="0" strike="noStrike" spc="-1">
                          <a:solidFill>
                            <a:srgbClr val="000000"/>
                          </a:solidFill>
                          <a:latin typeface="Calibri"/>
                        </a:rPr>
                        <a:t>33.4%</a:t>
                      </a:r>
                      <a:endParaRPr lang="cs-CZ"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ADB9CA"/>
                    </a:solidFill>
                  </a:tcPr>
                </a:tc>
                <a:tc>
                  <a:txBody>
                    <a:bodyPr/>
                    <a:lstStyle/>
                    <a:p>
                      <a:pPr algn="ctr">
                        <a:lnSpc>
                          <a:spcPts val="1800"/>
                        </a:lnSpc>
                        <a:spcAft>
                          <a:spcPts val="799"/>
                        </a:spcAft>
                      </a:pPr>
                      <a:r>
                        <a:rPr lang="cs-CZ" sz="2000" b="0" strike="noStrike" spc="-1">
                          <a:solidFill>
                            <a:srgbClr val="000000"/>
                          </a:solidFill>
                          <a:latin typeface="Calibri"/>
                        </a:rPr>
                        <a:t>32.5%</a:t>
                      </a:r>
                      <a:endParaRPr lang="cs-CZ"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ADB9CA"/>
                    </a:solidFill>
                  </a:tcPr>
                </a:tc>
                <a:extLst>
                  <a:ext uri="{0D108BD9-81ED-4DB2-BD59-A6C34878D82A}">
                    <a16:rowId xmlns:a16="http://schemas.microsoft.com/office/drawing/2014/main" val="10003"/>
                  </a:ext>
                </a:extLst>
              </a:tr>
              <a:tr h="384389">
                <a:tc>
                  <a:txBody>
                    <a:bodyPr/>
                    <a:lstStyle/>
                    <a:p>
                      <a:pPr algn="ctr">
                        <a:lnSpc>
                          <a:spcPts val="1800"/>
                        </a:lnSpc>
                        <a:spcAft>
                          <a:spcPts val="799"/>
                        </a:spcAft>
                      </a:pPr>
                      <a:r>
                        <a:rPr lang="cs-CZ" sz="2000" b="1" strike="noStrike" spc="-1">
                          <a:solidFill>
                            <a:srgbClr val="FFFFFF"/>
                          </a:solidFill>
                          <a:latin typeface="Calibri"/>
                        </a:rPr>
                        <a:t>Physical abuse:</a:t>
                      </a:r>
                      <a:endParaRPr lang="cs-CZ"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ADB9CA"/>
                    </a:solidFill>
                  </a:tcPr>
                </a:tc>
                <a:tc>
                  <a:txBody>
                    <a:bodyPr/>
                    <a:lstStyle/>
                    <a:p>
                      <a:pPr algn="ctr">
                        <a:lnSpc>
                          <a:spcPts val="1800"/>
                        </a:lnSpc>
                        <a:spcAft>
                          <a:spcPts val="799"/>
                        </a:spcAft>
                      </a:pPr>
                      <a:r>
                        <a:rPr lang="cs-CZ" sz="2000" b="0" strike="noStrike" spc="-1">
                          <a:solidFill>
                            <a:srgbClr val="000000"/>
                          </a:solidFill>
                          <a:latin typeface="Calibri"/>
                        </a:rPr>
                        <a:t>2.6%</a:t>
                      </a:r>
                      <a:endParaRPr lang="cs-CZ"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ADB9CA"/>
                    </a:solidFill>
                  </a:tcPr>
                </a:tc>
                <a:tc>
                  <a:txBody>
                    <a:bodyPr/>
                    <a:lstStyle/>
                    <a:p>
                      <a:pPr algn="ctr">
                        <a:lnSpc>
                          <a:spcPts val="1800"/>
                        </a:lnSpc>
                        <a:spcAft>
                          <a:spcPts val="799"/>
                        </a:spcAft>
                      </a:pPr>
                      <a:r>
                        <a:rPr lang="cs-CZ" sz="2000" b="0" strike="noStrike" spc="-1">
                          <a:solidFill>
                            <a:srgbClr val="000000"/>
                          </a:solidFill>
                          <a:latin typeface="Calibri"/>
                        </a:rPr>
                        <a:t>14.1%</a:t>
                      </a:r>
                      <a:endParaRPr lang="cs-CZ"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ADB9CA"/>
                    </a:solidFill>
                  </a:tcPr>
                </a:tc>
                <a:tc>
                  <a:txBody>
                    <a:bodyPr/>
                    <a:lstStyle/>
                    <a:p>
                      <a:pPr algn="ctr">
                        <a:lnSpc>
                          <a:spcPts val="1800"/>
                        </a:lnSpc>
                        <a:spcAft>
                          <a:spcPts val="799"/>
                        </a:spcAft>
                      </a:pPr>
                      <a:r>
                        <a:rPr lang="cs-CZ" sz="2000" b="0" strike="noStrike" spc="-1">
                          <a:solidFill>
                            <a:srgbClr val="000000"/>
                          </a:solidFill>
                          <a:latin typeface="Calibri"/>
                        </a:rPr>
                        <a:t>9.3%</a:t>
                      </a:r>
                      <a:endParaRPr lang="cs-CZ"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ADB9CA"/>
                    </a:solidFill>
                  </a:tcPr>
                </a:tc>
                <a:extLst>
                  <a:ext uri="{0D108BD9-81ED-4DB2-BD59-A6C34878D82A}">
                    <a16:rowId xmlns:a16="http://schemas.microsoft.com/office/drawing/2014/main" val="10004"/>
                  </a:ext>
                </a:extLst>
              </a:tr>
              <a:tr h="384389">
                <a:tc>
                  <a:txBody>
                    <a:bodyPr/>
                    <a:lstStyle/>
                    <a:p>
                      <a:pPr algn="ctr">
                        <a:lnSpc>
                          <a:spcPts val="1800"/>
                        </a:lnSpc>
                        <a:spcAft>
                          <a:spcPts val="799"/>
                        </a:spcAft>
                      </a:pPr>
                      <a:r>
                        <a:rPr lang="cs-CZ" sz="2000" b="1" strike="noStrike" spc="-1">
                          <a:solidFill>
                            <a:srgbClr val="FFFFFF"/>
                          </a:solidFill>
                          <a:latin typeface="Calibri"/>
                        </a:rPr>
                        <a:t>Financial abuse:</a:t>
                      </a:r>
                      <a:endParaRPr lang="cs-CZ"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ADB9CA"/>
                    </a:solidFill>
                  </a:tcPr>
                </a:tc>
                <a:tc>
                  <a:txBody>
                    <a:bodyPr/>
                    <a:lstStyle/>
                    <a:p>
                      <a:pPr algn="ctr">
                        <a:lnSpc>
                          <a:spcPts val="1800"/>
                        </a:lnSpc>
                        <a:spcAft>
                          <a:spcPts val="799"/>
                        </a:spcAft>
                      </a:pPr>
                      <a:r>
                        <a:rPr lang="cs-CZ" sz="2000" b="0" strike="noStrike" spc="-1">
                          <a:solidFill>
                            <a:srgbClr val="000000"/>
                          </a:solidFill>
                          <a:latin typeface="Calibri"/>
                        </a:rPr>
                        <a:t>6.8%</a:t>
                      </a:r>
                      <a:endParaRPr lang="cs-CZ"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ADB9CA"/>
                    </a:solidFill>
                  </a:tcPr>
                </a:tc>
                <a:tc>
                  <a:txBody>
                    <a:bodyPr/>
                    <a:lstStyle/>
                    <a:p>
                      <a:pPr algn="ctr">
                        <a:lnSpc>
                          <a:spcPts val="1800"/>
                        </a:lnSpc>
                        <a:spcAft>
                          <a:spcPts val="799"/>
                        </a:spcAft>
                      </a:pPr>
                      <a:r>
                        <a:rPr lang="cs-CZ" sz="2000" b="0" strike="noStrike" spc="-1">
                          <a:solidFill>
                            <a:srgbClr val="000000"/>
                          </a:solidFill>
                          <a:latin typeface="Calibri"/>
                        </a:rPr>
                        <a:t>13.8%</a:t>
                      </a:r>
                      <a:endParaRPr lang="cs-CZ"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ADB9CA"/>
                    </a:solidFill>
                  </a:tcPr>
                </a:tc>
                <a:tc>
                  <a:txBody>
                    <a:bodyPr/>
                    <a:lstStyle/>
                    <a:p>
                      <a:pPr algn="ctr">
                        <a:lnSpc>
                          <a:spcPts val="1800"/>
                        </a:lnSpc>
                        <a:spcAft>
                          <a:spcPts val="799"/>
                        </a:spcAft>
                      </a:pPr>
                      <a:r>
                        <a:rPr lang="cs-CZ" sz="2000" b="0" strike="noStrike" spc="-1">
                          <a:solidFill>
                            <a:srgbClr val="000000"/>
                          </a:solidFill>
                          <a:latin typeface="Calibri"/>
                        </a:rPr>
                        <a:t>Not enough data</a:t>
                      </a:r>
                      <a:endParaRPr lang="cs-CZ"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ADB9CA"/>
                    </a:solidFill>
                  </a:tcPr>
                </a:tc>
                <a:extLst>
                  <a:ext uri="{0D108BD9-81ED-4DB2-BD59-A6C34878D82A}">
                    <a16:rowId xmlns:a16="http://schemas.microsoft.com/office/drawing/2014/main" val="10005"/>
                  </a:ext>
                </a:extLst>
              </a:tr>
              <a:tr h="384389">
                <a:tc>
                  <a:txBody>
                    <a:bodyPr/>
                    <a:lstStyle/>
                    <a:p>
                      <a:pPr algn="ctr">
                        <a:lnSpc>
                          <a:spcPts val="1800"/>
                        </a:lnSpc>
                        <a:spcAft>
                          <a:spcPts val="799"/>
                        </a:spcAft>
                      </a:pPr>
                      <a:r>
                        <a:rPr lang="cs-CZ" sz="2000" b="1" strike="noStrike" spc="-1">
                          <a:solidFill>
                            <a:srgbClr val="FFFFFF"/>
                          </a:solidFill>
                          <a:latin typeface="Calibri"/>
                        </a:rPr>
                        <a:t>Neglect:</a:t>
                      </a:r>
                      <a:endParaRPr lang="cs-CZ"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ADB9CA"/>
                    </a:solidFill>
                  </a:tcPr>
                </a:tc>
                <a:tc>
                  <a:txBody>
                    <a:bodyPr/>
                    <a:lstStyle/>
                    <a:p>
                      <a:pPr algn="ctr">
                        <a:lnSpc>
                          <a:spcPts val="1800"/>
                        </a:lnSpc>
                        <a:spcAft>
                          <a:spcPts val="799"/>
                        </a:spcAft>
                      </a:pPr>
                      <a:r>
                        <a:rPr lang="cs-CZ" sz="2000" b="0" strike="noStrike" spc="-1">
                          <a:solidFill>
                            <a:srgbClr val="000000"/>
                          </a:solidFill>
                          <a:latin typeface="Calibri"/>
                        </a:rPr>
                        <a:t>4.2%</a:t>
                      </a:r>
                      <a:endParaRPr lang="cs-CZ"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ADB9CA"/>
                    </a:solidFill>
                  </a:tcPr>
                </a:tc>
                <a:tc>
                  <a:txBody>
                    <a:bodyPr/>
                    <a:lstStyle/>
                    <a:p>
                      <a:pPr algn="ctr">
                        <a:lnSpc>
                          <a:spcPts val="1800"/>
                        </a:lnSpc>
                        <a:spcAft>
                          <a:spcPts val="799"/>
                        </a:spcAft>
                      </a:pPr>
                      <a:r>
                        <a:rPr lang="cs-CZ" sz="2000" b="0" strike="noStrike" spc="-1">
                          <a:solidFill>
                            <a:srgbClr val="000000"/>
                          </a:solidFill>
                          <a:latin typeface="Calibri"/>
                        </a:rPr>
                        <a:t>11.6%</a:t>
                      </a:r>
                      <a:endParaRPr lang="cs-CZ"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ADB9CA"/>
                    </a:solidFill>
                  </a:tcPr>
                </a:tc>
                <a:tc>
                  <a:txBody>
                    <a:bodyPr/>
                    <a:lstStyle/>
                    <a:p>
                      <a:pPr algn="ctr">
                        <a:lnSpc>
                          <a:spcPts val="1800"/>
                        </a:lnSpc>
                        <a:spcAft>
                          <a:spcPts val="799"/>
                        </a:spcAft>
                      </a:pPr>
                      <a:r>
                        <a:rPr lang="cs-CZ" sz="2000" b="0" strike="noStrike" spc="-1">
                          <a:solidFill>
                            <a:srgbClr val="000000"/>
                          </a:solidFill>
                          <a:latin typeface="Calibri"/>
                        </a:rPr>
                        <a:t>12.0%</a:t>
                      </a:r>
                      <a:endParaRPr lang="cs-CZ"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ADB9CA"/>
                    </a:solidFill>
                  </a:tcPr>
                </a:tc>
                <a:extLst>
                  <a:ext uri="{0D108BD9-81ED-4DB2-BD59-A6C34878D82A}">
                    <a16:rowId xmlns:a16="http://schemas.microsoft.com/office/drawing/2014/main" val="10006"/>
                  </a:ext>
                </a:extLst>
              </a:tr>
              <a:tr h="384947">
                <a:tc>
                  <a:txBody>
                    <a:bodyPr/>
                    <a:lstStyle/>
                    <a:p>
                      <a:pPr algn="ctr">
                        <a:lnSpc>
                          <a:spcPts val="1800"/>
                        </a:lnSpc>
                        <a:spcAft>
                          <a:spcPts val="799"/>
                        </a:spcAft>
                      </a:pPr>
                      <a:r>
                        <a:rPr lang="cs-CZ" sz="2000" b="1" strike="noStrike" spc="-1">
                          <a:solidFill>
                            <a:srgbClr val="FFFFFF"/>
                          </a:solidFill>
                          <a:latin typeface="Calibri"/>
                        </a:rPr>
                        <a:t>Sexual abuse:</a:t>
                      </a:r>
                      <a:endParaRPr lang="cs-CZ"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ADB9CA"/>
                    </a:solidFill>
                  </a:tcPr>
                </a:tc>
                <a:tc>
                  <a:txBody>
                    <a:bodyPr/>
                    <a:lstStyle/>
                    <a:p>
                      <a:pPr algn="ctr">
                        <a:lnSpc>
                          <a:spcPts val="1800"/>
                        </a:lnSpc>
                        <a:spcAft>
                          <a:spcPts val="799"/>
                        </a:spcAft>
                      </a:pPr>
                      <a:r>
                        <a:rPr lang="cs-CZ" sz="2000" b="0" strike="noStrike" spc="-1">
                          <a:solidFill>
                            <a:srgbClr val="000000"/>
                          </a:solidFill>
                          <a:latin typeface="Calibri"/>
                        </a:rPr>
                        <a:t>0.9%</a:t>
                      </a:r>
                      <a:endParaRPr lang="cs-CZ"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ADB9CA"/>
                    </a:solidFill>
                  </a:tcPr>
                </a:tc>
                <a:tc>
                  <a:txBody>
                    <a:bodyPr/>
                    <a:lstStyle/>
                    <a:p>
                      <a:pPr algn="ctr">
                        <a:lnSpc>
                          <a:spcPts val="1800"/>
                        </a:lnSpc>
                        <a:spcAft>
                          <a:spcPts val="799"/>
                        </a:spcAft>
                      </a:pPr>
                      <a:r>
                        <a:rPr lang="cs-CZ" sz="2000" b="0" strike="noStrike" spc="-1">
                          <a:solidFill>
                            <a:srgbClr val="000000"/>
                          </a:solidFill>
                          <a:latin typeface="Calibri"/>
                        </a:rPr>
                        <a:t>1.9%</a:t>
                      </a:r>
                      <a:endParaRPr lang="cs-CZ" sz="2000" b="0" strike="noStrike" spc="-1">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ADB9CA"/>
                    </a:solidFill>
                  </a:tcPr>
                </a:tc>
                <a:tc>
                  <a:txBody>
                    <a:bodyPr/>
                    <a:lstStyle/>
                    <a:p>
                      <a:pPr algn="ctr">
                        <a:lnSpc>
                          <a:spcPts val="1800"/>
                        </a:lnSpc>
                        <a:spcAft>
                          <a:spcPts val="799"/>
                        </a:spcAft>
                      </a:pPr>
                      <a:r>
                        <a:rPr lang="cs-CZ" sz="2000" b="0" strike="noStrike" spc="-1" dirty="0">
                          <a:solidFill>
                            <a:srgbClr val="000000"/>
                          </a:solidFill>
                          <a:latin typeface="Calibri"/>
                        </a:rPr>
                        <a:t>0.7%</a:t>
                      </a:r>
                      <a:endParaRPr lang="cs-CZ" sz="2000" b="0" strike="noStrike" spc="-1" dirty="0">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ADB9CA"/>
                    </a:solidFill>
                  </a:tcPr>
                </a:tc>
                <a:extLst>
                  <a:ext uri="{0D108BD9-81ED-4DB2-BD59-A6C34878D82A}">
                    <a16:rowId xmlns:a16="http://schemas.microsoft.com/office/drawing/2014/main" val="10007"/>
                  </a:ext>
                </a:extLst>
              </a:tr>
            </a:tbl>
          </a:graphicData>
        </a:graphic>
      </p:graphicFrame>
      <p:sp>
        <p:nvSpPr>
          <p:cNvPr id="6" name="Nadpis 1">
            <a:extLst>
              <a:ext uri="{FF2B5EF4-FFF2-40B4-BE49-F238E27FC236}">
                <a16:creationId xmlns:a16="http://schemas.microsoft.com/office/drawing/2014/main" id="{2CC1A7C6-8E01-45AE-8D57-917843F6330F}"/>
              </a:ext>
            </a:extLst>
          </p:cNvPr>
          <p:cNvSpPr>
            <a:spLocks noGrp="1"/>
          </p:cNvSpPr>
          <p:nvPr>
            <p:ph type="title"/>
          </p:nvPr>
        </p:nvSpPr>
        <p:spPr>
          <a:xfrm>
            <a:off x="311692" y="4328160"/>
            <a:ext cx="8520600" cy="427290"/>
          </a:xfrm>
        </p:spPr>
        <p:txBody>
          <a:bodyPr>
            <a:noAutofit/>
          </a:bodyPr>
          <a:lstStyle/>
          <a:p>
            <a:pPr algn="r"/>
            <a:r>
              <a:rPr lang="cs-CZ" sz="1800" b="1" spc="-1" dirty="0">
                <a:solidFill>
                  <a:srgbClr val="000000"/>
                </a:solidFill>
                <a:latin typeface="+mn-lt"/>
                <a:ea typeface="Calibri"/>
              </a:rPr>
              <a:t>WHO, </a:t>
            </a:r>
            <a:r>
              <a:rPr lang="cs-CZ" sz="1800" b="1" spc="-1" dirty="0" err="1">
                <a:solidFill>
                  <a:srgbClr val="000000"/>
                </a:solidFill>
                <a:latin typeface="+mn-lt"/>
                <a:ea typeface="Calibri"/>
              </a:rPr>
              <a:t>Elder</a:t>
            </a:r>
            <a:r>
              <a:rPr lang="cs-CZ" sz="1800" b="1" spc="-1" dirty="0">
                <a:solidFill>
                  <a:srgbClr val="000000"/>
                </a:solidFill>
                <a:latin typeface="+mn-lt"/>
                <a:ea typeface="Calibri"/>
              </a:rPr>
              <a:t> Dignity, Abuse and </a:t>
            </a:r>
            <a:r>
              <a:rPr lang="cs-CZ" sz="1800" b="1" spc="-1" dirty="0" err="1">
                <a:solidFill>
                  <a:srgbClr val="000000"/>
                </a:solidFill>
                <a:latin typeface="+mn-lt"/>
                <a:ea typeface="Calibri"/>
              </a:rPr>
              <a:t>Neglect</a:t>
            </a:r>
            <a:r>
              <a:rPr lang="cs-CZ" sz="1800" b="1" spc="-1" dirty="0">
                <a:solidFill>
                  <a:srgbClr val="000000"/>
                </a:solidFill>
                <a:latin typeface="+mn-lt"/>
                <a:ea typeface="Calibri"/>
              </a:rPr>
              <a:t>; </a:t>
            </a:r>
            <a:r>
              <a:rPr lang="cs-CZ" sz="1800" b="1" spc="-1" dirty="0" err="1">
                <a:solidFill>
                  <a:srgbClr val="000000"/>
                </a:solidFill>
                <a:latin typeface="+mn-lt"/>
                <a:ea typeface="Calibri"/>
              </a:rPr>
              <a:t>Key</a:t>
            </a:r>
            <a:r>
              <a:rPr lang="cs-CZ" sz="1800" b="1" spc="-1" dirty="0">
                <a:solidFill>
                  <a:srgbClr val="000000"/>
                </a:solidFill>
                <a:latin typeface="+mn-lt"/>
                <a:ea typeface="Calibri"/>
              </a:rPr>
              <a:t> </a:t>
            </a:r>
            <a:r>
              <a:rPr lang="cs-CZ" sz="1800" b="1" spc="-1" dirty="0" err="1">
                <a:solidFill>
                  <a:srgbClr val="000000"/>
                </a:solidFill>
                <a:latin typeface="+mn-lt"/>
                <a:ea typeface="Calibri"/>
              </a:rPr>
              <a:t>facts</a:t>
            </a:r>
            <a:r>
              <a:rPr lang="cs-CZ" sz="1800" b="1" spc="-1" dirty="0">
                <a:solidFill>
                  <a:srgbClr val="000000"/>
                </a:solidFill>
                <a:latin typeface="+mn-lt"/>
                <a:ea typeface="Calibri"/>
              </a:rPr>
              <a:t>; </a:t>
            </a:r>
            <a:r>
              <a:rPr lang="cs-CZ" sz="1800" b="1" spc="-1" dirty="0">
                <a:solidFill>
                  <a:srgbClr val="696969"/>
                </a:solidFill>
                <a:latin typeface="+mn-lt"/>
                <a:ea typeface="Times New Roman"/>
              </a:rPr>
              <a:t>8 June 2018</a:t>
            </a:r>
            <a:br>
              <a:rPr lang="cs-CZ" sz="1800" spc="-1" dirty="0">
                <a:solidFill>
                  <a:srgbClr val="000000"/>
                </a:solidFill>
                <a:latin typeface="+mn-lt"/>
              </a:rPr>
            </a:br>
            <a:endParaRPr lang="cs-CZ" sz="1800" dirty="0">
              <a:latin typeface="+mn-lt"/>
            </a:endParaRPr>
          </a:p>
        </p:txBody>
      </p:sp>
    </p:spTree>
    <p:extLst>
      <p:ext uri="{BB962C8B-B14F-4D97-AF65-F5344CB8AC3E}">
        <p14:creationId xmlns:p14="http://schemas.microsoft.com/office/powerpoint/2010/main" val="780666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B5C849-3291-4B5C-B6B3-67C37326032C}"/>
              </a:ext>
            </a:extLst>
          </p:cNvPr>
          <p:cNvSpPr>
            <a:spLocks noGrp="1"/>
          </p:cNvSpPr>
          <p:nvPr>
            <p:ph type="title"/>
          </p:nvPr>
        </p:nvSpPr>
        <p:spPr>
          <a:xfrm>
            <a:off x="-8" y="4006076"/>
            <a:ext cx="9143999" cy="508500"/>
          </a:xfrm>
        </p:spPr>
        <p:txBody>
          <a:bodyPr>
            <a:noAutofit/>
          </a:bodyPr>
          <a:lstStyle/>
          <a:p>
            <a:pPr algn="r"/>
            <a:r>
              <a:rPr kumimoji="1" lang="cs-CZ" sz="1800" b="1" dirty="0">
                <a:latin typeface="+mn-lt"/>
                <a:cs typeface="Arial" pitchFamily="34" charset="0"/>
              </a:rPr>
              <a:t>Jihočeská univerzita </a:t>
            </a:r>
            <a:br>
              <a:rPr kumimoji="1" lang="cs-CZ" sz="1800" b="1" dirty="0">
                <a:latin typeface="+mn-lt"/>
                <a:cs typeface="Arial" pitchFamily="34" charset="0"/>
              </a:rPr>
            </a:br>
            <a:r>
              <a:rPr kumimoji="1" lang="cs-CZ" sz="1800" b="1" i="1" dirty="0">
                <a:latin typeface="+mn-lt"/>
                <a:cs typeface="Arial" pitchFamily="34" charset="0"/>
              </a:rPr>
              <a:t>Popis jednotlivých forem domácího násilí, analýza jejich příčin, prevence; 2005</a:t>
            </a:r>
            <a:endParaRPr lang="cs-CZ" sz="1800" b="1" dirty="0">
              <a:latin typeface="+mn-lt"/>
            </a:endParaRPr>
          </a:p>
        </p:txBody>
      </p:sp>
      <p:sp>
        <p:nvSpPr>
          <p:cNvPr id="3" name="Google Shape;63;p14">
            <a:extLst>
              <a:ext uri="{FF2B5EF4-FFF2-40B4-BE49-F238E27FC236}">
                <a16:creationId xmlns:a16="http://schemas.microsoft.com/office/drawing/2014/main" id="{012EE9E9-1EC5-45FB-8979-8DA9A9DE9B8A}"/>
              </a:ext>
            </a:extLst>
          </p:cNvPr>
          <p:cNvSpPr/>
          <p:nvPr/>
        </p:nvSpPr>
        <p:spPr>
          <a:xfrm>
            <a:off x="-8" y="4635000"/>
            <a:ext cx="9144000" cy="508500"/>
          </a:xfrm>
          <a:prstGeom prst="rect">
            <a:avLst/>
          </a:prstGeom>
          <a:solidFill>
            <a:srgbClr val="99C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5394"/>
              </a:solidFill>
            </a:endParaRPr>
          </a:p>
        </p:txBody>
      </p:sp>
      <p:pic>
        <p:nvPicPr>
          <p:cNvPr id="4" name="Google Shape;64;p14">
            <a:extLst>
              <a:ext uri="{FF2B5EF4-FFF2-40B4-BE49-F238E27FC236}">
                <a16:creationId xmlns:a16="http://schemas.microsoft.com/office/drawing/2014/main" id="{18A515BF-7D0F-4DD8-AD39-F1735A000BC6}"/>
              </a:ext>
            </a:extLst>
          </p:cNvPr>
          <p:cNvPicPr preferRelativeResize="0"/>
          <p:nvPr/>
        </p:nvPicPr>
        <p:blipFill>
          <a:blip r:embed="rId3">
            <a:alphaModFix/>
          </a:blip>
          <a:stretch>
            <a:fillRect/>
          </a:stretch>
        </p:blipFill>
        <p:spPr>
          <a:xfrm>
            <a:off x="4027342" y="4755450"/>
            <a:ext cx="1089300" cy="267625"/>
          </a:xfrm>
          <a:prstGeom prst="rect">
            <a:avLst/>
          </a:prstGeom>
          <a:noFill/>
          <a:ln>
            <a:noFill/>
          </a:ln>
        </p:spPr>
      </p:pic>
      <p:graphicFrame>
        <p:nvGraphicFramePr>
          <p:cNvPr id="5" name="Group 52">
            <a:extLst>
              <a:ext uri="{FF2B5EF4-FFF2-40B4-BE49-F238E27FC236}">
                <a16:creationId xmlns:a16="http://schemas.microsoft.com/office/drawing/2014/main" id="{A9B1F92F-2B08-4395-8FE3-4AFF4EA7A407}"/>
              </a:ext>
            </a:extLst>
          </p:cNvPr>
          <p:cNvGraphicFramePr>
            <a:graphicFrameLocks/>
          </p:cNvGraphicFramePr>
          <p:nvPr>
            <p:extLst>
              <p:ext uri="{D42A27DB-BD31-4B8C-83A1-F6EECF244321}">
                <p14:modId xmlns:p14="http://schemas.microsoft.com/office/powerpoint/2010/main" val="1522995875"/>
              </p:ext>
            </p:extLst>
          </p:nvPr>
        </p:nvGraphicFramePr>
        <p:xfrm>
          <a:off x="18370" y="0"/>
          <a:ext cx="9125622" cy="3616286"/>
        </p:xfrm>
        <a:graphic>
          <a:graphicData uri="http://schemas.openxmlformats.org/drawingml/2006/table">
            <a:tbl>
              <a:tblPr/>
              <a:tblGrid>
                <a:gridCol w="4402551">
                  <a:extLst>
                    <a:ext uri="{9D8B030D-6E8A-4147-A177-3AD203B41FA5}">
                      <a16:colId xmlns:a16="http://schemas.microsoft.com/office/drawing/2014/main" val="20000"/>
                    </a:ext>
                  </a:extLst>
                </a:gridCol>
                <a:gridCol w="820174">
                  <a:extLst>
                    <a:ext uri="{9D8B030D-6E8A-4147-A177-3AD203B41FA5}">
                      <a16:colId xmlns:a16="http://schemas.microsoft.com/office/drawing/2014/main" val="20001"/>
                    </a:ext>
                  </a:extLst>
                </a:gridCol>
                <a:gridCol w="2019676">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892621">
                  <a:extLst>
                    <a:ext uri="{9D8B030D-6E8A-4147-A177-3AD203B41FA5}">
                      <a16:colId xmlns:a16="http://schemas.microsoft.com/office/drawing/2014/main" val="20004"/>
                    </a:ext>
                  </a:extLst>
                </a:gridCol>
              </a:tblGrid>
              <a:tr h="30263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000" b="0" i="0" u="none" strike="noStrike" cap="none" normalizeH="0" baseline="0" noProof="0">
                        <a:ln>
                          <a:noFill/>
                        </a:ln>
                        <a:solidFill>
                          <a:schemeClr val="tx1"/>
                        </a:solidFill>
                        <a:effectLst/>
                        <a:latin typeface="Arial" pitchFamily="34" charset="0"/>
                        <a:cs typeface="Arial" pitchFamily="34" charset="0"/>
                      </a:endParaRPr>
                    </a:p>
                  </a:txBody>
                  <a:tcPr anchor="b"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100" b="1" i="0" u="none" strike="noStrike" cap="none" normalizeH="0" baseline="0" noProof="0" dirty="0">
                          <a:ln>
                            <a:noFill/>
                          </a:ln>
                          <a:solidFill>
                            <a:schemeClr val="tx1"/>
                          </a:solidFill>
                          <a:effectLst/>
                          <a:latin typeface="Arial" pitchFamily="34" charset="0"/>
                          <a:cs typeface="Arial" pitchFamily="34" charset="0"/>
                        </a:rPr>
                        <a:t>RESPONDENTI</a:t>
                      </a:r>
                      <a:endParaRPr kumimoji="1" lang="cs-CZ" sz="3200" b="0" i="0" u="none" strike="noStrike" cap="none" normalizeH="0" baseline="0" noProof="0" dirty="0">
                        <a:ln>
                          <a:noFill/>
                        </a:ln>
                        <a:solidFill>
                          <a:schemeClr val="tx1"/>
                        </a:solidFill>
                        <a:effectLst/>
                        <a:latin typeface="Times New Roman" pitchFamily="18" charset="0"/>
                        <a:cs typeface="Arial" pitchFamily="34" charset="0"/>
                      </a:endParaRPr>
                    </a:p>
                  </a:txBody>
                  <a:tcPr anchor="b"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cs-CZ" sz="1100" b="1" i="0" u="none" strike="noStrike" cap="none" normalizeH="0" baseline="0" noProof="0" dirty="0">
                          <a:ln>
                            <a:noFill/>
                          </a:ln>
                          <a:solidFill>
                            <a:schemeClr val="tx1"/>
                          </a:solidFill>
                          <a:effectLst/>
                          <a:latin typeface="Arial" pitchFamily="34" charset="0"/>
                          <a:cs typeface="Arial" pitchFamily="34" charset="0"/>
                        </a:rPr>
                        <a:t>ODPOVĚDI ANO</a:t>
                      </a:r>
                      <a:endParaRPr kumimoji="1" lang="cs-CZ" sz="3200" b="0" i="0" u="none" strike="noStrike" cap="none" normalizeH="0" baseline="0" noProof="0" dirty="0">
                        <a:ln>
                          <a:noFill/>
                        </a:ln>
                        <a:solidFill>
                          <a:schemeClr val="tx1"/>
                        </a:solidFill>
                        <a:effectLst/>
                        <a:latin typeface="Times New Roman" pitchFamily="18" charset="0"/>
                        <a:cs typeface="Arial" pitchFamily="34" charset="0"/>
                      </a:endParaRPr>
                    </a:p>
                  </a:txBody>
                  <a:tcPr anchor="b"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480846">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400" b="1" i="0" u="none" strike="noStrike" cap="none" normalizeH="0" baseline="0" noProof="0" dirty="0">
                          <a:ln>
                            <a:noFill/>
                          </a:ln>
                          <a:solidFill>
                            <a:schemeClr val="tx1"/>
                          </a:solidFill>
                          <a:effectLst/>
                          <a:latin typeface="Arial" pitchFamily="34" charset="0"/>
                          <a:cs typeface="Arial" pitchFamily="34" charset="0"/>
                        </a:rPr>
                        <a:t>OTÁZKA</a:t>
                      </a:r>
                      <a:endParaRPr kumimoji="1" lang="cs-CZ" sz="3200" b="0" i="0" u="none" strike="noStrike" cap="none" normalizeH="0" baseline="0" noProof="0" dirty="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200" b="1" i="0" u="none" strike="noStrike" cap="none" normalizeH="0" baseline="0" noProof="0" dirty="0">
                          <a:ln>
                            <a:noFill/>
                          </a:ln>
                          <a:solidFill>
                            <a:schemeClr val="tx1"/>
                          </a:solidFill>
                          <a:effectLst/>
                          <a:latin typeface="Arial" pitchFamily="34" charset="0"/>
                          <a:cs typeface="Arial" pitchFamily="34" charset="0"/>
                        </a:rPr>
                        <a:t>CELKEM</a:t>
                      </a:r>
                      <a:endParaRPr kumimoji="1" lang="cs-CZ" sz="1200" b="0" i="0" u="none" strike="noStrike" cap="none" normalizeH="0" baseline="0" noProof="0" dirty="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400" b="1" i="0" u="none" strike="noStrike" cap="none" normalizeH="0" baseline="0" noProof="0" dirty="0">
                          <a:ln>
                            <a:noFill/>
                          </a:ln>
                          <a:solidFill>
                            <a:schemeClr val="tx1"/>
                          </a:solidFill>
                          <a:effectLst/>
                          <a:latin typeface="Arial" pitchFamily="34" charset="0"/>
                          <a:cs typeface="Arial" pitchFamily="34" charset="0"/>
                        </a:rPr>
                        <a:t>TYP</a:t>
                      </a:r>
                      <a:endParaRPr kumimoji="1" lang="cs-CZ" sz="1400" b="0" i="0" u="none" strike="noStrike" cap="none" normalizeH="0" baseline="0" noProof="0" dirty="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400" b="1" i="0" u="none" strike="noStrike" cap="none" normalizeH="0" baseline="0" noProof="0" dirty="0">
                          <a:ln>
                            <a:noFill/>
                          </a:ln>
                          <a:solidFill>
                            <a:schemeClr val="tx1"/>
                          </a:solidFill>
                          <a:effectLst/>
                          <a:latin typeface="Arial" pitchFamily="34" charset="0"/>
                          <a:cs typeface="Arial" pitchFamily="34" charset="0"/>
                        </a:rPr>
                        <a:t>JMENOVITÁ</a:t>
                      </a:r>
                      <a:endParaRPr kumimoji="1" lang="cs-CZ" sz="1400" b="0" i="0" u="none" strike="noStrike" cap="none" normalizeH="0" baseline="0" noProof="0" dirty="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400" b="1" i="0" u="none" strike="noStrike" cap="none" normalizeH="0" baseline="0" noProof="0" dirty="0">
                          <a:ln>
                            <a:noFill/>
                          </a:ln>
                          <a:solidFill>
                            <a:schemeClr val="tx1"/>
                          </a:solidFill>
                          <a:effectLst/>
                          <a:latin typeface="Arial" pitchFamily="34" charset="0"/>
                          <a:cs typeface="Arial" pitchFamily="34" charset="0"/>
                        </a:rPr>
                        <a:t>POMĚRNÁ</a:t>
                      </a:r>
                      <a:endParaRPr kumimoji="1" lang="cs-CZ" sz="1400" b="0" i="0" u="none" strike="noStrike" cap="none" normalizeH="0" baseline="0" noProof="0" dirty="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6687">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800" b="1" i="1" u="none" strike="noStrike" cap="none" normalizeH="0" baseline="0" noProof="0" dirty="0">
                          <a:ln>
                            <a:noFill/>
                          </a:ln>
                          <a:solidFill>
                            <a:schemeClr val="tx1"/>
                          </a:solidFill>
                          <a:effectLst/>
                          <a:latin typeface="Times New Roman" pitchFamily="18" charset="0"/>
                          <a:cs typeface="Times New Roman" pitchFamily="18" charset="0"/>
                        </a:rPr>
                        <a:t>„Setkali jste se či jste sami byli slovně uráženi či jinak nefyzicky napadáni Vaší rodinou ?“  </a:t>
                      </a:r>
                      <a:endParaRPr kumimoji="1" lang="cs-CZ" sz="3600" b="0" i="0" u="none" strike="noStrike" cap="none" normalizeH="0" baseline="0" noProof="0" dirty="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0" u="none" strike="noStrike" cap="none" normalizeH="0" baseline="0" noProof="0" dirty="0">
                          <a:ln>
                            <a:noFill/>
                          </a:ln>
                          <a:solidFill>
                            <a:schemeClr val="tx1"/>
                          </a:solidFill>
                          <a:effectLst/>
                          <a:latin typeface="Arial" pitchFamily="34" charset="0"/>
                          <a:cs typeface="Arial" pitchFamily="34" charset="0"/>
                        </a:rPr>
                        <a:t>750</a:t>
                      </a:r>
                      <a:endParaRPr kumimoji="1" lang="cs-CZ" sz="1600" b="0" i="0" u="none" strike="noStrike" cap="none" normalizeH="0" baseline="0" noProof="0" dirty="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0" u="none" strike="noStrike" cap="none" normalizeH="0" baseline="0" noProof="0" dirty="0">
                          <a:ln>
                            <a:noFill/>
                          </a:ln>
                          <a:solidFill>
                            <a:schemeClr val="tx1"/>
                          </a:solidFill>
                          <a:effectLst/>
                          <a:latin typeface="Arial" pitchFamily="34" charset="0"/>
                          <a:cs typeface="Arial" pitchFamily="34" charset="0"/>
                        </a:rPr>
                        <a:t>senioři ve svém bytě bez sociálních služeb</a:t>
                      </a:r>
                      <a:endParaRPr kumimoji="1" lang="cs-CZ" sz="1600" b="0" i="0" u="none" strike="noStrike" cap="none" normalizeH="0" baseline="0" noProof="0" dirty="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0" u="none" strike="noStrike" cap="none" normalizeH="0" baseline="0" noProof="0" dirty="0">
                          <a:ln>
                            <a:noFill/>
                          </a:ln>
                          <a:solidFill>
                            <a:schemeClr val="tx1"/>
                          </a:solidFill>
                          <a:effectLst/>
                          <a:latin typeface="Arial" pitchFamily="34" charset="0"/>
                          <a:cs typeface="Arial" pitchFamily="34" charset="0"/>
                        </a:rPr>
                        <a:t>156</a:t>
                      </a:r>
                      <a:endParaRPr kumimoji="1" lang="cs-CZ" sz="1600" b="0" i="0" u="none" strike="noStrike" cap="none" normalizeH="0" baseline="0" noProof="0" dirty="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0" u="none" strike="noStrike" cap="none" normalizeH="0" baseline="0" noProof="0" dirty="0">
                          <a:ln>
                            <a:noFill/>
                          </a:ln>
                          <a:solidFill>
                            <a:schemeClr val="tx1"/>
                          </a:solidFill>
                          <a:effectLst/>
                          <a:latin typeface="Arial" pitchFamily="34" charset="0"/>
                          <a:cs typeface="Arial" pitchFamily="34" charset="0"/>
                        </a:rPr>
                        <a:t>20,8%</a:t>
                      </a:r>
                      <a:endParaRPr kumimoji="1" lang="cs-CZ" sz="1600" b="0" i="0" u="none" strike="noStrike" cap="none" normalizeH="0" baseline="0" noProof="0" dirty="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8000">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800" b="1" i="1" u="none" strike="noStrike" cap="none" normalizeH="0" baseline="0" noProof="0">
                          <a:ln>
                            <a:noFill/>
                          </a:ln>
                          <a:solidFill>
                            <a:schemeClr val="tx1"/>
                          </a:solidFill>
                          <a:effectLst/>
                          <a:latin typeface="Times New Roman" pitchFamily="18" charset="0"/>
                          <a:cs typeface="Times New Roman" pitchFamily="18" charset="0"/>
                        </a:rPr>
                        <a:t>Setkali jste se s vulgárním či jen nedůstojným setkáním ze strany sester nebo pečovatelů?</a:t>
                      </a:r>
                      <a:endParaRPr kumimoji="1" lang="cs-CZ" sz="3600" b="0" i="0" u="none" strike="noStrike" cap="none" normalizeH="0" baseline="0" noProof="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0" u="none" strike="noStrike" cap="none" normalizeH="0" baseline="0" noProof="0">
                          <a:ln>
                            <a:noFill/>
                          </a:ln>
                          <a:solidFill>
                            <a:schemeClr val="tx1"/>
                          </a:solidFill>
                          <a:effectLst/>
                          <a:latin typeface="Arial" pitchFamily="34" charset="0"/>
                          <a:cs typeface="Arial" pitchFamily="34" charset="0"/>
                        </a:rPr>
                        <a:t>250</a:t>
                      </a:r>
                      <a:endParaRPr kumimoji="1" lang="cs-CZ" sz="1600" b="0" i="0" u="none" strike="noStrike" cap="none" normalizeH="0" baseline="0" noProof="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0" u="none" strike="noStrike" cap="none" normalizeH="0" baseline="0" noProof="0" dirty="0">
                          <a:ln>
                            <a:noFill/>
                          </a:ln>
                          <a:solidFill>
                            <a:schemeClr val="tx1"/>
                          </a:solidFill>
                          <a:effectLst/>
                          <a:latin typeface="Arial" pitchFamily="34" charset="0"/>
                          <a:cs typeface="Arial" pitchFamily="34" charset="0"/>
                        </a:rPr>
                        <a:t>klienti domácí péče</a:t>
                      </a:r>
                      <a:endParaRPr kumimoji="1" lang="cs-CZ" sz="1600" b="0" i="0" u="none" strike="noStrike" cap="none" normalizeH="0" baseline="0" noProof="0" dirty="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0" u="none" strike="noStrike" cap="none" normalizeH="0" baseline="0" noProof="0" dirty="0">
                          <a:ln>
                            <a:noFill/>
                          </a:ln>
                          <a:solidFill>
                            <a:schemeClr val="tx1"/>
                          </a:solidFill>
                          <a:effectLst/>
                          <a:latin typeface="Arial" pitchFamily="34" charset="0"/>
                          <a:cs typeface="Arial" pitchFamily="34" charset="0"/>
                        </a:rPr>
                        <a:t>15</a:t>
                      </a:r>
                      <a:endParaRPr kumimoji="1" lang="cs-CZ" sz="1600" b="0" i="0" u="none" strike="noStrike" cap="none" normalizeH="0" baseline="0" noProof="0" dirty="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0" u="none" strike="noStrike" cap="none" normalizeH="0" baseline="0" noProof="0" dirty="0">
                          <a:ln>
                            <a:noFill/>
                          </a:ln>
                          <a:solidFill>
                            <a:schemeClr val="tx1"/>
                          </a:solidFill>
                          <a:effectLst/>
                          <a:latin typeface="Arial" pitchFamily="34" charset="0"/>
                          <a:cs typeface="Arial" pitchFamily="34" charset="0"/>
                        </a:rPr>
                        <a:t>6,0%</a:t>
                      </a:r>
                      <a:endParaRPr kumimoji="1" lang="cs-CZ" sz="1600" b="0" i="0" u="none" strike="noStrike" cap="none" normalizeH="0" baseline="0" noProof="0" dirty="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09507">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800" b="1" i="1" u="none" strike="noStrike" cap="none" normalizeH="0" baseline="0" noProof="0" dirty="0">
                          <a:ln>
                            <a:noFill/>
                          </a:ln>
                          <a:solidFill>
                            <a:schemeClr val="tx1"/>
                          </a:solidFill>
                          <a:effectLst/>
                          <a:latin typeface="Times New Roman" pitchFamily="18" charset="0"/>
                          <a:cs typeface="Times New Roman" pitchFamily="18" charset="0"/>
                        </a:rPr>
                        <a:t>Byli jste někdy zesměšněni či s Vámi dle Vašeho názoru bylo jednáno neuctivě až hrubě?</a:t>
                      </a:r>
                      <a:endParaRPr kumimoji="1" lang="cs-CZ" sz="3600" b="0" i="0" u="none" strike="noStrike" cap="none" normalizeH="0" baseline="0" noProof="0" dirty="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0" u="none" strike="noStrike" cap="none" normalizeH="0" baseline="0" noProof="0">
                          <a:ln>
                            <a:noFill/>
                          </a:ln>
                          <a:solidFill>
                            <a:schemeClr val="tx1"/>
                          </a:solidFill>
                          <a:effectLst/>
                          <a:latin typeface="Arial" pitchFamily="34" charset="0"/>
                          <a:cs typeface="Arial" pitchFamily="34" charset="0"/>
                        </a:rPr>
                        <a:t>300</a:t>
                      </a:r>
                      <a:endParaRPr kumimoji="1" lang="cs-CZ" sz="1600" b="0" i="0" u="none" strike="noStrike" cap="none" normalizeH="0" baseline="0" noProof="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0" u="none" strike="noStrike" cap="none" normalizeH="0" baseline="0" noProof="0">
                          <a:ln>
                            <a:noFill/>
                          </a:ln>
                          <a:solidFill>
                            <a:schemeClr val="tx1"/>
                          </a:solidFill>
                          <a:effectLst/>
                          <a:latin typeface="Arial" pitchFamily="34" charset="0"/>
                          <a:cs typeface="Arial" pitchFamily="34" charset="0"/>
                        </a:rPr>
                        <a:t>obyvatelé ústavů a domovů</a:t>
                      </a:r>
                      <a:endParaRPr kumimoji="1" lang="cs-CZ" sz="1600" b="0" i="0" u="none" strike="noStrike" cap="none" normalizeH="0" baseline="0" noProof="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0" u="none" strike="noStrike" cap="none" normalizeH="0" baseline="0" noProof="0" dirty="0">
                          <a:ln>
                            <a:noFill/>
                          </a:ln>
                          <a:solidFill>
                            <a:schemeClr val="tx1"/>
                          </a:solidFill>
                          <a:effectLst/>
                          <a:latin typeface="Arial" pitchFamily="34" charset="0"/>
                          <a:cs typeface="Arial" pitchFamily="34" charset="0"/>
                        </a:rPr>
                        <a:t>27</a:t>
                      </a:r>
                      <a:endParaRPr kumimoji="1" lang="cs-CZ" sz="1600" b="0" i="0" u="none" strike="noStrike" cap="none" normalizeH="0" baseline="0" noProof="0" dirty="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cs-CZ" sz="1600" b="1" i="0" u="none" strike="noStrike" cap="none" normalizeH="0" baseline="0" noProof="0" dirty="0">
                          <a:ln>
                            <a:noFill/>
                          </a:ln>
                          <a:solidFill>
                            <a:schemeClr val="tx1"/>
                          </a:solidFill>
                          <a:effectLst/>
                          <a:latin typeface="Arial" pitchFamily="34" charset="0"/>
                          <a:cs typeface="Arial" pitchFamily="34" charset="0"/>
                        </a:rPr>
                        <a:t>9,0%</a:t>
                      </a:r>
                      <a:endParaRPr kumimoji="1" lang="cs-CZ" sz="1600" b="0" i="0" u="none" strike="noStrike" cap="none" normalizeH="0" baseline="0" noProof="0" dirty="0">
                        <a:ln>
                          <a:noFill/>
                        </a:ln>
                        <a:solidFill>
                          <a:schemeClr val="tx1"/>
                        </a:solidFill>
                        <a:effectLst/>
                        <a:latin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0825837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EF8AD8F908EB242833F5859FA5F0A78" ma:contentTypeVersion="11" ma:contentTypeDescription="Vytvoří nový dokument" ma:contentTypeScope="" ma:versionID="0d56cfe138a1aea2b44ed65fe86e4598">
  <xsd:schema xmlns:xsd="http://www.w3.org/2001/XMLSchema" xmlns:xs="http://www.w3.org/2001/XMLSchema" xmlns:p="http://schemas.microsoft.com/office/2006/metadata/properties" xmlns:ns3="7fb8bd82-daeb-4635-800b-67438c4c467b" xmlns:ns4="5273474a-9358-4e12-a7ee-b64c6f0aba84" targetNamespace="http://schemas.microsoft.com/office/2006/metadata/properties" ma:root="true" ma:fieldsID="98fc0a8b71fc315989a1fb2b64209917" ns3:_="" ns4:_="">
    <xsd:import namespace="7fb8bd82-daeb-4635-800b-67438c4c467b"/>
    <xsd:import namespace="5273474a-9358-4e12-a7ee-b64c6f0aba8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b8bd82-daeb-4635-800b-67438c4c46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73474a-9358-4e12-a7ee-b64c6f0aba84" elementFormDefault="qualified">
    <xsd:import namespace="http://schemas.microsoft.com/office/2006/documentManagement/types"/>
    <xsd:import namespace="http://schemas.microsoft.com/office/infopath/2007/PartnerControls"/>
    <xsd:element name="SharedWithUsers" ma:index="14"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dílené s podrobnostmi" ma:internalName="SharedWithDetails" ma:readOnly="true">
      <xsd:simpleType>
        <xsd:restriction base="dms:Note">
          <xsd:maxLength value="255"/>
        </xsd:restriction>
      </xsd:simpleType>
    </xsd:element>
    <xsd:element name="SharingHintHash" ma:index="16"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DA68A7-382C-41C1-A4AB-7CBB82A493A6}">
  <ds:schemaRefs>
    <ds:schemaRef ds:uri="http://purl.org/dc/elements/1.1/"/>
    <ds:schemaRef ds:uri="http://purl.org/dc/terms/"/>
    <ds:schemaRef ds:uri="7fb8bd82-daeb-4635-800b-67438c4c467b"/>
    <ds:schemaRef ds:uri="http://www.w3.org/XML/1998/namespace"/>
    <ds:schemaRef ds:uri="http://schemas.openxmlformats.org/package/2006/metadata/core-properties"/>
    <ds:schemaRef ds:uri="http://schemas.microsoft.com/office/2006/documentManagement/types"/>
    <ds:schemaRef ds:uri="5273474a-9358-4e12-a7ee-b64c6f0aba84"/>
    <ds:schemaRef ds:uri="http://purl.org/dc/dcmityp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03303A8A-0DB6-4598-80F0-E8A091EC2FD9}">
  <ds:schemaRefs>
    <ds:schemaRef ds:uri="http://schemas.microsoft.com/sharepoint/v3/contenttype/forms"/>
  </ds:schemaRefs>
</ds:datastoreItem>
</file>

<file path=customXml/itemProps3.xml><?xml version="1.0" encoding="utf-8"?>
<ds:datastoreItem xmlns:ds="http://schemas.openxmlformats.org/officeDocument/2006/customXml" ds:itemID="{DBF5CA57-74B6-459B-A9C0-0496AAE0FA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b8bd82-daeb-4635-800b-67438c4c467b"/>
    <ds:schemaRef ds:uri="5273474a-9358-4e12-a7ee-b64c6f0aba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637</TotalTime>
  <Words>1644</Words>
  <Application>Microsoft Office PowerPoint</Application>
  <PresentationFormat>Předvádění na obrazovce (16:9)</PresentationFormat>
  <Paragraphs>196</Paragraphs>
  <Slides>21</Slides>
  <Notes>7</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1</vt:i4>
      </vt:variant>
      <vt:variant>
        <vt:lpstr>Nadpisy snímků</vt:lpstr>
      </vt:variant>
      <vt:variant>
        <vt:i4>21</vt:i4>
      </vt:variant>
    </vt:vector>
  </HeadingPairs>
  <TitlesOfParts>
    <vt:vector size="30" baseType="lpstr">
      <vt:lpstr>Arial</vt:lpstr>
      <vt:lpstr>Calibri</vt:lpstr>
      <vt:lpstr>Calibri Light</vt:lpstr>
      <vt:lpstr>Symbol</vt:lpstr>
      <vt:lpstr>Times New Roman</vt:lpstr>
      <vt:lpstr>Wingdings</vt:lpstr>
      <vt:lpstr>Wingdings 2</vt:lpstr>
      <vt:lpstr>Motiv Office</vt:lpstr>
      <vt:lpstr>Acrobat Document</vt:lpstr>
      <vt:lpstr>Týrání seniorů, to nejsou jen facky </vt:lpstr>
      <vt:lpstr>Násilí je:</vt:lpstr>
      <vt:lpstr>Domácí násilí</vt:lpstr>
      <vt:lpstr>Elder - Abuse - Neglect  Zneužívání - zanedbávání starších lidí.</vt:lpstr>
      <vt:lpstr>Typologie EAN</vt:lpstr>
      <vt:lpstr>Vyskytuje se </vt:lpstr>
      <vt:lpstr>WHO, Elder Dignity, Abuse and Neglect; Key facts; 8 June 2018 </vt:lpstr>
      <vt:lpstr>WHO, Elder Dignity, Abuse and Neglect; Key facts; 8 June 2018 </vt:lpstr>
      <vt:lpstr>Jihočeská univerzita  Popis jednotlivých forem domácího násilí, analýza jejich příčin, prevence; 2005</vt:lpstr>
      <vt:lpstr>Jihočeská univerzita  Popis jednotlivých forem domácího násilí, analýza jejich příčin, prevence; 2005</vt:lpstr>
      <vt:lpstr>Ztráta respektu </vt:lpstr>
      <vt:lpstr>Zanedbávání </vt:lpstr>
      <vt:lpstr>Systémové zneužívání </vt:lpstr>
      <vt:lpstr>TOMÁŠ DIDUNYK: Obyvatelé; in SOUVISLOSTI  2/1997</vt:lpstr>
      <vt:lpstr>Iva Bezděková: Děs v léčebnách seniorů MfDNES 24.2.2018, str. 1</vt:lpstr>
      <vt:lpstr>Iva Bezděková: Péči o staré stát neřeší“ MfDNES; 24.2.2018;  str. 2</vt:lpstr>
      <vt:lpstr>Prezentace aplikace PowerPoint</vt:lpstr>
      <vt:lpstr>Prezentace aplikace PowerPoint</vt:lpstr>
      <vt:lpstr>Raskolnikovův argument</vt:lpstr>
      <vt:lpstr>Prezentace aplikace PowerPoint</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Jan Lorman</dc:creator>
  <cp:lastModifiedBy>Jan Lorman</cp:lastModifiedBy>
  <cp:revision>9</cp:revision>
  <cp:lastPrinted>2019-09-16T18:46:22Z</cp:lastPrinted>
  <dcterms:created xsi:type="dcterms:W3CDTF">2019-09-15T14:05:23Z</dcterms:created>
  <dcterms:modified xsi:type="dcterms:W3CDTF">2019-09-30T06:49:55Z</dcterms:modified>
</cp:coreProperties>
</file>