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3.xml" ContentType="application/vnd.openxmlformats-officedocument.theme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6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7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18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19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0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1.xml" ContentType="application/vnd.openxmlformats-officedocument.theme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notesSlides/notesSlide1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7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2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93.xml" ContentType="application/vnd.openxmlformats-officedocument.presentationml.tags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0" r:id="rId1"/>
    <p:sldMasterId id="2147484383" r:id="rId2"/>
    <p:sldMasterId id="2147484396" r:id="rId3"/>
    <p:sldMasterId id="2147484409" r:id="rId4"/>
    <p:sldMasterId id="2147484434" r:id="rId5"/>
    <p:sldMasterId id="2147484457" r:id="rId6"/>
    <p:sldMasterId id="2147484500" r:id="rId7"/>
    <p:sldMasterId id="2147484633" r:id="rId8"/>
    <p:sldMasterId id="2147484637" r:id="rId9"/>
    <p:sldMasterId id="2147484859" r:id="rId10"/>
    <p:sldMasterId id="2147485032" r:id="rId11"/>
    <p:sldMasterId id="2147485131" r:id="rId12"/>
    <p:sldMasterId id="2147485253" r:id="rId13"/>
    <p:sldMasterId id="2147485262" r:id="rId14"/>
    <p:sldMasterId id="2147485341" r:id="rId15"/>
    <p:sldMasterId id="2147485392" r:id="rId16"/>
    <p:sldMasterId id="2147485403" r:id="rId17"/>
    <p:sldMasterId id="2147485467" r:id="rId18"/>
    <p:sldMasterId id="2147485535" r:id="rId19"/>
    <p:sldMasterId id="2147485542" r:id="rId20"/>
    <p:sldMasterId id="2147485576" r:id="rId21"/>
    <p:sldMasterId id="2147485590" r:id="rId22"/>
  </p:sldMasterIdLst>
  <p:notesMasterIdLst>
    <p:notesMasterId r:id="rId70"/>
  </p:notesMasterIdLst>
  <p:sldIdLst>
    <p:sldId id="256" r:id="rId23"/>
    <p:sldId id="2145707136" r:id="rId24"/>
    <p:sldId id="4998" r:id="rId25"/>
    <p:sldId id="5748" r:id="rId26"/>
    <p:sldId id="2145707102" r:id="rId27"/>
    <p:sldId id="2147479253" r:id="rId28"/>
    <p:sldId id="2147479593" r:id="rId29"/>
    <p:sldId id="2145706869" r:id="rId30"/>
    <p:sldId id="2145707103" r:id="rId31"/>
    <p:sldId id="2145707105" r:id="rId32"/>
    <p:sldId id="2145707106" r:id="rId33"/>
    <p:sldId id="2145706989" r:id="rId34"/>
    <p:sldId id="2147479344" r:id="rId35"/>
    <p:sldId id="2147479601" r:id="rId36"/>
    <p:sldId id="2145707124" r:id="rId37"/>
    <p:sldId id="2145707406" r:id="rId38"/>
    <p:sldId id="2145707202" r:id="rId39"/>
    <p:sldId id="5605" r:id="rId40"/>
    <p:sldId id="2145707112" r:id="rId41"/>
    <p:sldId id="2145707113" r:id="rId42"/>
    <p:sldId id="2145707114" r:id="rId43"/>
    <p:sldId id="2145707139" r:id="rId44"/>
    <p:sldId id="2145707024" r:id="rId45"/>
    <p:sldId id="2147479594" r:id="rId46"/>
    <p:sldId id="2147479595" r:id="rId47"/>
    <p:sldId id="2147479596" r:id="rId48"/>
    <p:sldId id="2145707181" r:id="rId49"/>
    <p:sldId id="2147479598" r:id="rId50"/>
    <p:sldId id="2147479597" r:id="rId51"/>
    <p:sldId id="2147479541" r:id="rId52"/>
    <p:sldId id="2147479544" r:id="rId53"/>
    <p:sldId id="2147479546" r:id="rId54"/>
    <p:sldId id="2147479548" r:id="rId55"/>
    <p:sldId id="2147479599" r:id="rId56"/>
    <p:sldId id="2147479559" r:id="rId57"/>
    <p:sldId id="2147479491" r:id="rId58"/>
    <p:sldId id="2147479582" r:id="rId59"/>
    <p:sldId id="2147479579" r:id="rId60"/>
    <p:sldId id="2147479568" r:id="rId61"/>
    <p:sldId id="5632" r:id="rId62"/>
    <p:sldId id="2147479600" r:id="rId63"/>
    <p:sldId id="2147479578" r:id="rId64"/>
    <p:sldId id="2145707286" r:id="rId65"/>
    <p:sldId id="2147479551" r:id="rId66"/>
    <p:sldId id="2147479567" r:id="rId67"/>
    <p:sldId id="5999" r:id="rId68"/>
    <p:sldId id="5791" r:id="rId69"/>
  </p:sldIdLst>
  <p:sldSz cx="12192000" cy="6858000"/>
  <p:notesSz cx="6858000" cy="9144000"/>
  <p:custDataLst>
    <p:tags r:id="rId7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0FC394-2BC6-4CB5-2C6D-969CD6836F98}" name="Augusta Jakub Bc. (MPSV)" initials="JA" userId="S::jakub.augusta@mpsv.cz::b88cd081-3d9b-48a1-b9da-479dd9fdd6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18E"/>
    <a:srgbClr val="2E5980"/>
    <a:srgbClr val="D71440"/>
    <a:srgbClr val="C8E7A7"/>
    <a:srgbClr val="FFE699"/>
    <a:srgbClr val="92D050"/>
    <a:srgbClr val="C1497F"/>
    <a:srgbClr val="BBC747"/>
    <a:srgbClr val="0070C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2" autoAdjust="0"/>
    <p:restoredTop sz="95097" autoAdjust="0"/>
  </p:normalViewPr>
  <p:slideViewPr>
    <p:cSldViewPr snapToGrid="0">
      <p:cViewPr varScale="1">
        <p:scale>
          <a:sx n="70" d="100"/>
          <a:sy n="70" d="100"/>
        </p:scale>
        <p:origin x="708" y="52"/>
      </p:cViewPr>
      <p:guideLst/>
    </p:cSldViewPr>
  </p:slideViewPr>
  <p:outlineViewPr>
    <p:cViewPr>
      <p:scale>
        <a:sx n="33" d="100"/>
        <a:sy n="33" d="100"/>
      </p:scale>
      <p:origin x="0" y="-192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4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63" Type="http://schemas.openxmlformats.org/officeDocument/2006/relationships/slide" Target="slides/slide41.xml"/><Relationship Id="rId68" Type="http://schemas.openxmlformats.org/officeDocument/2006/relationships/slide" Target="slides/slide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slide" Target="slides/slide44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slide" Target="slides/slide42.xml"/><Relationship Id="rId69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slide" Target="slides/slide4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slide" Target="slides/slide43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7.xml"/><Relationship Id="rId34" Type="http://schemas.openxmlformats.org/officeDocument/2006/relationships/slide" Target="slides/slide12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76" Type="http://schemas.microsoft.com/office/2018/10/relationships/authors" Target="authors.xml"/><Relationship Id="rId7" Type="http://schemas.openxmlformats.org/officeDocument/2006/relationships/slideMaster" Target="slideMasters/slideMaster7.xml"/><Relationship Id="rId7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file:///\\ad.mpsv.cz\mpsv\spoldisk\sd_0475\Socialni%20prace,%20pece%20a%20sluzby\Dlouhodoba%20pece\Potrebne%20a%20chybejici%20kapacity\model\Model%202024\MODEL2_2024_Pot&#345;ebn&#233;_kapacity_soci&#225;ln&#237;ch_slu&#382;eb_dl_p&#233;&#269;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02459812888633E-2"/>
          <c:y val="5.660388120776242E-2"/>
          <c:w val="0.87396351575456055"/>
          <c:h val="0.76650943396226412"/>
        </c:manualLayout>
      </c:layout>
      <c:lineChart>
        <c:grouping val="standard"/>
        <c:varyColors val="0"/>
        <c:ser>
          <c:idx val="0"/>
          <c:order val="0"/>
          <c:tx>
            <c:strRef>
              <c:f>List3!$T$3</c:f>
              <c:strCache>
                <c:ptCount val="1"/>
                <c:pt idx="0">
                  <c:v>CR</c:v>
                </c:pt>
              </c:strCache>
            </c:strRef>
          </c:tx>
          <c:spPr>
            <a:ln w="38098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strRef>
              <c:f>List3!$S$4:$S$22</c:f>
              <c:strCache>
                <c:ptCount val="19"/>
                <c:pt idx="0">
                  <c:v>   0–4 let</c:v>
                </c:pt>
                <c:pt idx="1">
                  <c:v>   5–9 let</c:v>
                </c:pt>
                <c:pt idx="2">
                  <c:v> 10–14 let</c:v>
                </c:pt>
                <c:pt idx="3">
                  <c:v> 15–19 let</c:v>
                </c:pt>
                <c:pt idx="4">
                  <c:v> 20–24 let</c:v>
                </c:pt>
                <c:pt idx="5">
                  <c:v> 25–29 let</c:v>
                </c:pt>
                <c:pt idx="6">
                  <c:v> 30–34 let</c:v>
                </c:pt>
                <c:pt idx="7">
                  <c:v> 35–39 let</c:v>
                </c:pt>
                <c:pt idx="8">
                  <c:v> 40–44 let</c:v>
                </c:pt>
                <c:pt idx="9">
                  <c:v> 45–49 let</c:v>
                </c:pt>
                <c:pt idx="10">
                  <c:v> 50–54 let</c:v>
                </c:pt>
                <c:pt idx="11">
                  <c:v> 55–59 let</c:v>
                </c:pt>
                <c:pt idx="12">
                  <c:v> 60–64 let</c:v>
                </c:pt>
                <c:pt idx="13">
                  <c:v> 65–69 let</c:v>
                </c:pt>
                <c:pt idx="14">
                  <c:v> 70–74 let</c:v>
                </c:pt>
                <c:pt idx="15">
                  <c:v> 75–79 let</c:v>
                </c:pt>
                <c:pt idx="16">
                  <c:v> 80–84 let</c:v>
                </c:pt>
                <c:pt idx="17">
                  <c:v> 85–89 let</c:v>
                </c:pt>
                <c:pt idx="18">
                  <c:v> 90+ let</c:v>
                </c:pt>
              </c:strCache>
            </c:strRef>
          </c:cat>
          <c:val>
            <c:numRef>
              <c:f>List3!$T$4:$T$22</c:f>
              <c:numCache>
                <c:formatCode>General</c:formatCode>
                <c:ptCount val="19"/>
                <c:pt idx="0">
                  <c:v>4.6845230000000004</c:v>
                </c:pt>
                <c:pt idx="1">
                  <c:v>5.4188729999999996</c:v>
                </c:pt>
                <c:pt idx="2">
                  <c:v>5.3948669999999996</c:v>
                </c:pt>
                <c:pt idx="3">
                  <c:v>5.6701589999999999</c:v>
                </c:pt>
                <c:pt idx="4">
                  <c:v>4.8499559999999997</c:v>
                </c:pt>
                <c:pt idx="5">
                  <c:v>4.8612399999999996</c:v>
                </c:pt>
                <c:pt idx="6">
                  <c:v>6.3210870000000003</c:v>
                </c:pt>
                <c:pt idx="7">
                  <c:v>6.7772220000000001</c:v>
                </c:pt>
                <c:pt idx="8">
                  <c:v>7.1016269999999997</c:v>
                </c:pt>
                <c:pt idx="9">
                  <c:v>8.5156609999999997</c:v>
                </c:pt>
                <c:pt idx="10">
                  <c:v>7.7045329999999996</c:v>
                </c:pt>
                <c:pt idx="11">
                  <c:v>6.2078369999999996</c:v>
                </c:pt>
                <c:pt idx="12">
                  <c:v>5.8142259999999997</c:v>
                </c:pt>
                <c:pt idx="13">
                  <c:v>5.6238419999999998</c:v>
                </c:pt>
                <c:pt idx="14">
                  <c:v>5.6228699999999998</c:v>
                </c:pt>
                <c:pt idx="15">
                  <c:v>4.666804</c:v>
                </c:pt>
                <c:pt idx="16">
                  <c:v>2.8219630000000002</c:v>
                </c:pt>
                <c:pt idx="17">
                  <c:v>1.3102339999999999</c:v>
                </c:pt>
                <c:pt idx="18">
                  <c:v>0.63247600000000004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7-475E-A91F-673993AB1B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9629152"/>
        <c:axId val="339627584"/>
      </c:lineChart>
      <c:catAx>
        <c:axId val="3396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3962758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39627584"/>
        <c:scaling>
          <c:orientation val="minMax"/>
          <c:max val="1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3396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2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cs-CZ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List1!$A$2</c:f>
              <c:strCache>
                <c:ptCount val="1"/>
                <c:pt idx="0">
                  <c:v>1 - Zaměstnanec / OSVČ, DPN &lt; 30 dní/rok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List1!$B$2:$E$2</c:f>
              <c:numCache>
                <c:formatCode>0%</c:formatCode>
                <c:ptCount val="4"/>
                <c:pt idx="0">
                  <c:v>0.3433898305084746</c:v>
                </c:pt>
                <c:pt idx="1">
                  <c:v>0.24</c:v>
                </c:pt>
                <c:pt idx="2">
                  <c:v>4.3954802259887009E-2</c:v>
                </c:pt>
                <c:pt idx="3">
                  <c:v>0.18937853107344632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2-4F6C-B601-91E122C824F7}"/>
            </c:ext>
          </c:extLst>
        </c:ser>
        <c:ser>
          <c:idx val="2"/>
          <c:order val="1"/>
          <c:tx>
            <c:strRef>
              <c:f>List1!$A$3</c:f>
              <c:strCache>
                <c:ptCount val="1"/>
                <c:pt idx="0">
                  <c:v>2 - Zaměstnanec / OSVČ, DPN &gt;= 30 dní/rok</c:v>
                </c:pt>
              </c:strCache>
            </c:strRef>
          </c:tx>
          <c:spPr>
            <a:pattFill prst="pct7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List1!$B$3:$E$3</c:f>
              <c:numCache>
                <c:formatCode>0%</c:formatCode>
                <c:ptCount val="4"/>
                <c:pt idx="0">
                  <c:v>0.20542372881355933</c:v>
                </c:pt>
                <c:pt idx="1">
                  <c:v>0.22158192090395482</c:v>
                </c:pt>
                <c:pt idx="2">
                  <c:v>0.31446327683615821</c:v>
                </c:pt>
                <c:pt idx="3">
                  <c:v>9.0508474576271189E-2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2-4F6C-B601-91E122C824F7}"/>
            </c:ext>
          </c:extLst>
        </c:ser>
        <c:ser>
          <c:idx val="1"/>
          <c:order val="2"/>
          <c:tx>
            <c:strRef>
              <c:f>List1!$A$4</c:f>
              <c:strCache>
                <c:ptCount val="1"/>
                <c:pt idx="0">
                  <c:v>3 - Zaměstnanec / OSVČ, s ID, DPN &lt; 30 dní/rok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List1!$B$4:$E$4</c:f>
              <c:numCache>
                <c:formatCode>0%</c:formatCode>
                <c:ptCount val="4"/>
                <c:pt idx="0">
                  <c:v>8.1468926553672313E-2</c:v>
                </c:pt>
                <c:pt idx="1">
                  <c:v>7.0282485875706222E-2</c:v>
                </c:pt>
                <c:pt idx="2">
                  <c:v>2.8361581920903954E-2</c:v>
                </c:pt>
                <c:pt idx="3">
                  <c:v>9.2655367231638419E-2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2-4F6C-B601-91E122C824F7}"/>
            </c:ext>
          </c:extLst>
        </c:ser>
        <c:ser>
          <c:idx val="0"/>
          <c:order val="3"/>
          <c:tx>
            <c:strRef>
              <c:f>List1!$A$5</c:f>
              <c:strCache>
                <c:ptCount val="1"/>
                <c:pt idx="0">
                  <c:v>4 - Zaměstnanec / OSVČ, s ID, DPN &gt;= 30 dní/rok</c:v>
                </c:pt>
              </c:strCache>
            </c:strRef>
          </c:tx>
          <c:spPr>
            <a:pattFill prst="pct6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List1!$B$5:$E$5</c:f>
              <c:numCache>
                <c:formatCode>0%</c:formatCode>
                <c:ptCount val="4"/>
                <c:pt idx="0">
                  <c:v>8.1355932203389825E-2</c:v>
                </c:pt>
                <c:pt idx="1">
                  <c:v>0.103954802259887</c:v>
                </c:pt>
                <c:pt idx="2">
                  <c:v>0.14384180790960452</c:v>
                </c:pt>
                <c:pt idx="3">
                  <c:v>6.9717514124293792E-2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02-4F6C-B601-91E122C824F7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5 - Zaměstnanec / OSVČ, s SD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List1!$B$6:$E$6</c:f>
              <c:numCache>
                <c:formatCode>0%</c:formatCode>
                <c:ptCount val="4"/>
                <c:pt idx="0">
                  <c:v>6.0451977401129946E-2</c:v>
                </c:pt>
                <c:pt idx="1">
                  <c:v>8.3050847457627114E-2</c:v>
                </c:pt>
                <c:pt idx="2">
                  <c:v>0.10858757062146893</c:v>
                </c:pt>
                <c:pt idx="3">
                  <c:v>0.10971751412429379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02-4F6C-B601-91E122C824F7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6 - Pouze ID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List1!$B$7:$E$7</c:f>
              <c:numCache>
                <c:formatCode>0%</c:formatCode>
                <c:ptCount val="4"/>
                <c:pt idx="0">
                  <c:v>9.581920903954802E-2</c:v>
                </c:pt>
                <c:pt idx="1">
                  <c:v>0.10745762711864407</c:v>
                </c:pt>
                <c:pt idx="2">
                  <c:v>0.13152542372881357</c:v>
                </c:pt>
                <c:pt idx="3">
                  <c:v>0.1327683615819209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02-4F6C-B601-91E122C824F7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7 - Pouze SD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List1!$B$8:$E$8</c:f>
              <c:numCache>
                <c:formatCode>0%</c:formatCode>
                <c:ptCount val="4"/>
                <c:pt idx="0">
                  <c:v>8.8135593220338981E-2</c:v>
                </c:pt>
                <c:pt idx="1">
                  <c:v>0.12858757062146892</c:v>
                </c:pt>
                <c:pt idx="2">
                  <c:v>0.1801129943502825</c:v>
                </c:pt>
                <c:pt idx="3">
                  <c:v>0.26214689265536723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702-4F6C-B601-91E122C824F7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8 - Bez zaměstnání, ID a SD</c:v>
                </c:pt>
              </c:strCache>
            </c:strRef>
          </c:tx>
          <c:spPr>
            <a:pattFill prst="pct75">
              <a:fgClr>
                <a:srgbClr val="FFFFFF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List1!$B$9:$E$9</c:f>
              <c:numCache>
                <c:formatCode>0%</c:formatCode>
                <c:ptCount val="4"/>
                <c:pt idx="0">
                  <c:v>4.3954802259887009E-2</c:v>
                </c:pt>
                <c:pt idx="1">
                  <c:v>4.5084745762711861E-2</c:v>
                </c:pt>
                <c:pt idx="2">
                  <c:v>4.4293785310734461E-2</c:v>
                </c:pt>
                <c:pt idx="3">
                  <c:v>4.2146892655367231E-2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702-4F6C-B601-91E122C824F7}"/>
            </c:ext>
          </c:extLst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0 - Zemřelý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operací</c:v>
                </c:pt>
                <c:pt idx="1">
                  <c:v>1 rok před operací</c:v>
                </c:pt>
                <c:pt idx="2">
                  <c:v>1 rok po operaci</c:v>
                </c:pt>
                <c:pt idx="3">
                  <c:v>2 roky po operaci</c:v>
                </c:pt>
              </c:strCache>
            </c:strRef>
          </c:cat>
          <c:val>
            <c:numRef>
              <c:f>List1!$B$10:$E$10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4.8587570621468927E-3</c:v>
                </c:pt>
                <c:pt idx="3">
                  <c:v>1.096045197740113E-2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02-4F6C-B601-91E122C82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List1!$A$2</c:f>
              <c:strCache>
                <c:ptCount val="1"/>
                <c:pt idx="0">
                  <c:v>1 - Zaměstnanec / OSVČ, DPN &lt; 30 dní/rok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List1!$B$2:$E$2</c:f>
              <c:numCache>
                <c:formatCode>0%</c:formatCode>
                <c:ptCount val="4"/>
                <c:pt idx="0">
                  <c:v>0.64621625502584723</c:v>
                </c:pt>
                <c:pt idx="1">
                  <c:v>0.63716973004020683</c:v>
                </c:pt>
                <c:pt idx="2">
                  <c:v>0.24673319931074095</c:v>
                </c:pt>
                <c:pt idx="3">
                  <c:v>0.53826823664560597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8A-456D-BBCD-8DABFB367BC0}"/>
            </c:ext>
          </c:extLst>
        </c:ser>
        <c:ser>
          <c:idx val="2"/>
          <c:order val="1"/>
          <c:tx>
            <c:strRef>
              <c:f>List1!$A$3</c:f>
              <c:strCache>
                <c:ptCount val="1"/>
                <c:pt idx="0">
                  <c:v>2 - Zaměstnanec / OSVČ, DPN &gt;= 30 dní/rok</c:v>
                </c:pt>
              </c:strCache>
            </c:strRef>
          </c:tx>
          <c:spPr>
            <a:pattFill prst="pct7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List1!$B$3:$E$3</c:f>
              <c:numCache>
                <c:formatCode>0%</c:formatCode>
                <c:ptCount val="4"/>
                <c:pt idx="0">
                  <c:v>9.7465537047673745E-2</c:v>
                </c:pt>
                <c:pt idx="1">
                  <c:v>0.10787622056289489</c:v>
                </c:pt>
                <c:pt idx="2">
                  <c:v>0.46352670878805285</c:v>
                </c:pt>
                <c:pt idx="3">
                  <c:v>0.12087162550258472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8A-456D-BBCD-8DABFB367BC0}"/>
            </c:ext>
          </c:extLst>
        </c:ser>
        <c:ser>
          <c:idx val="1"/>
          <c:order val="2"/>
          <c:tx>
            <c:strRef>
              <c:f>List1!$A$4</c:f>
              <c:strCache>
                <c:ptCount val="1"/>
                <c:pt idx="0">
                  <c:v>3 - Zaměstnanec / OSVČ, s ID, DPN &lt; 30 dní/rok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List1!$B$4:$E$4</c:f>
              <c:numCache>
                <c:formatCode>0%</c:formatCode>
                <c:ptCount val="4"/>
                <c:pt idx="0">
                  <c:v>2.4626651349798967E-2</c:v>
                </c:pt>
                <c:pt idx="1">
                  <c:v>2.505743825387708E-2</c:v>
                </c:pt>
                <c:pt idx="2">
                  <c:v>1.0805571510626078E-2</c:v>
                </c:pt>
                <c:pt idx="3">
                  <c:v>3.8340034462952324E-2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8A-456D-BBCD-8DABFB367BC0}"/>
            </c:ext>
          </c:extLst>
        </c:ser>
        <c:ser>
          <c:idx val="0"/>
          <c:order val="3"/>
          <c:tx>
            <c:strRef>
              <c:f>List1!$A$5</c:f>
              <c:strCache>
                <c:ptCount val="1"/>
                <c:pt idx="0">
                  <c:v>4 - Zaměstnanec / OSVČ, s ID, DPN &gt;= 30 dní/rok</c:v>
                </c:pt>
              </c:strCache>
            </c:strRef>
          </c:tx>
          <c:spPr>
            <a:pattFill prst="pct6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List1!$B$5:$E$5</c:f>
              <c:numCache>
                <c:formatCode>0%</c:formatCode>
                <c:ptCount val="4"/>
                <c:pt idx="0">
                  <c:v>1.4359563469270534E-2</c:v>
                </c:pt>
                <c:pt idx="1">
                  <c:v>1.5328834003446295E-2</c:v>
                </c:pt>
                <c:pt idx="2">
                  <c:v>3.1339747271682941E-2</c:v>
                </c:pt>
                <c:pt idx="3">
                  <c:v>3.1770534175761055E-2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38A-456D-BBCD-8DABFB367BC0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5 - Zaměstnanec / OSVČ, s SD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List1!$B$6:$E$6</c:f>
              <c:numCache>
                <c:formatCode>0%</c:formatCode>
                <c:ptCount val="4"/>
                <c:pt idx="0">
                  <c:v>8.9747271682940836E-3</c:v>
                </c:pt>
                <c:pt idx="1">
                  <c:v>1.5041642734060884E-2</c:v>
                </c:pt>
                <c:pt idx="2">
                  <c:v>1.8811028144744401E-2</c:v>
                </c:pt>
                <c:pt idx="3">
                  <c:v>2.2221424468696151E-2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38A-456D-BBCD-8DABFB367BC0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7 - Pouze ID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List1!$B$7:$E$7</c:f>
              <c:numCache>
                <c:formatCode>0%</c:formatCode>
                <c:ptCount val="4"/>
                <c:pt idx="0">
                  <c:v>2.7749856404365308E-2</c:v>
                </c:pt>
                <c:pt idx="1">
                  <c:v>2.8755025847214243E-2</c:v>
                </c:pt>
                <c:pt idx="2">
                  <c:v>3.0406375646180355E-2</c:v>
                </c:pt>
                <c:pt idx="3">
                  <c:v>4.5627512923607123E-2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8A-456D-BBCD-8DABFB367BC0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8 - Pouze SD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List1!$B$8:$E$8</c:f>
              <c:numCache>
                <c:formatCode>0%</c:formatCode>
                <c:ptCount val="4"/>
                <c:pt idx="0">
                  <c:v>1.263641585295807E-2</c:v>
                </c:pt>
                <c:pt idx="1">
                  <c:v>1.8308443423319932E-2</c:v>
                </c:pt>
                <c:pt idx="2">
                  <c:v>2.4447156806433085E-2</c:v>
                </c:pt>
                <c:pt idx="3">
                  <c:v>3.3673176335439405E-2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8A-456D-BBCD-8DABFB367BC0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6 - Bez zaměstnání, ID a SD</c:v>
                </c:pt>
              </c:strCache>
            </c:strRef>
          </c:tx>
          <c:spPr>
            <a:pattFill prst="pct75">
              <a:fgClr>
                <a:srgbClr val="FFFFFF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List1!$B$9:$E$9</c:f>
              <c:numCache>
                <c:formatCode>0%</c:formatCode>
                <c:ptCount val="4"/>
                <c:pt idx="0">
                  <c:v>0.16797099368179208</c:v>
                </c:pt>
                <c:pt idx="1">
                  <c:v>0.15246266513497989</c:v>
                </c:pt>
                <c:pt idx="2">
                  <c:v>0.15149339460080413</c:v>
                </c:pt>
                <c:pt idx="3">
                  <c:v>0.14065192418150488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38A-456D-BBCD-8DABFB367BC0}"/>
            </c:ext>
          </c:extLst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0 - Zemřelý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List1!$B$1:$E$1</c:f>
              <c:strCache>
                <c:ptCount val="4"/>
                <c:pt idx="0">
                  <c:v>2 roky před úrazem</c:v>
                </c:pt>
                <c:pt idx="1">
                  <c:v>1 rok před úrazem</c:v>
                </c:pt>
                <c:pt idx="2">
                  <c:v>1 rok po úrazu</c:v>
                </c:pt>
                <c:pt idx="3">
                  <c:v>2 roky po úrazu</c:v>
                </c:pt>
              </c:strCache>
            </c:strRef>
          </c:cat>
          <c:val>
            <c:numRef>
              <c:f>List1!$B$10:$E$10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2.2436817920735208E-2</c:v>
                </c:pt>
                <c:pt idx="3">
                  <c:v>2.8575531303848364E-2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C-46FA-8F28-3EF09481A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3"/>
          <c:order val="0"/>
          <c:tx>
            <c:strRef>
              <c:f>List1!$A$2</c:f>
              <c:strCache>
                <c:ptCount val="1"/>
                <c:pt idx="0">
                  <c:v>Zaměstnanec / OSVČ, DPN &lt; 30 dní/rok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List1!$B$2:$F$2</c:f>
              <c:numCache>
                <c:formatCode>0%</c:formatCode>
                <c:ptCount val="5"/>
                <c:pt idx="0">
                  <c:v>0.43047498707713516</c:v>
                </c:pt>
                <c:pt idx="1">
                  <c:v>0.61765610581359587</c:v>
                </c:pt>
                <c:pt idx="2">
                  <c:v>0.50714461690071444</c:v>
                </c:pt>
                <c:pt idx="3">
                  <c:v>0.27099236641221375</c:v>
                </c:pt>
                <c:pt idx="4">
                  <c:v>8.7241003271537627E-3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4-478E-A09A-4A4B16CDA3E2}"/>
            </c:ext>
          </c:extLst>
        </c:ser>
        <c:ser>
          <c:idx val="2"/>
          <c:order val="1"/>
          <c:tx>
            <c:strRef>
              <c:f>List1!$A$3</c:f>
              <c:strCache>
                <c:ptCount val="1"/>
                <c:pt idx="0">
                  <c:v>Zaměstnanec / OSVČ, DPN &gt;= 30 dní/rok</c:v>
                </c:pt>
              </c:strCache>
            </c:strRef>
          </c:tx>
          <c:spPr>
            <a:pattFill prst="pct7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List1!$B$3:$F$3</c:f>
              <c:numCache>
                <c:formatCode>0%</c:formatCode>
                <c:ptCount val="5"/>
                <c:pt idx="0">
                  <c:v>6.2718970765607951E-2</c:v>
                </c:pt>
                <c:pt idx="1">
                  <c:v>8.7050138418948014E-2</c:v>
                </c:pt>
                <c:pt idx="2">
                  <c:v>6.9228874106922883E-2</c:v>
                </c:pt>
                <c:pt idx="3">
                  <c:v>4.8814785054238648E-2</c:v>
                </c:pt>
                <c:pt idx="4">
                  <c:v>1.0905125408942203E-3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4-478E-A09A-4A4B16CDA3E2}"/>
            </c:ext>
          </c:extLst>
        </c:ser>
        <c:ser>
          <c:idx val="1"/>
          <c:order val="2"/>
          <c:tx>
            <c:strRef>
              <c:f>List1!$A$4</c:f>
              <c:strCache>
                <c:ptCount val="1"/>
                <c:pt idx="0">
                  <c:v>Zaměstnanec / OSVČ, s ID, DPN &lt; 30 dní/rok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List1!$B$4:$F$4</c:f>
              <c:numCache>
                <c:formatCode>0%</c:formatCode>
                <c:ptCount val="5"/>
                <c:pt idx="0">
                  <c:v>0.18109241284245592</c:v>
                </c:pt>
                <c:pt idx="1">
                  <c:v>7.0747462319286372E-2</c:v>
                </c:pt>
                <c:pt idx="2">
                  <c:v>0.1985710766198571</c:v>
                </c:pt>
                <c:pt idx="3">
                  <c:v>0.26315789473684209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24-478E-A09A-4A4B16CDA3E2}"/>
            </c:ext>
          </c:extLst>
        </c:ser>
        <c:ser>
          <c:idx val="0"/>
          <c:order val="3"/>
          <c:tx>
            <c:strRef>
              <c:f>List1!$A$5</c:f>
              <c:strCache>
                <c:ptCount val="1"/>
                <c:pt idx="0">
                  <c:v>Zaměstnanec / OSVČ, s ID, DPN &gt;= 30 dní/rok</c:v>
                </c:pt>
              </c:strCache>
            </c:strRef>
          </c:tx>
          <c:spPr>
            <a:pattFill prst="pct60">
              <a:fgClr>
                <a:srgbClr val="FFC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List1!$B$5:$F$5</c:f>
              <c:numCache>
                <c:formatCode>0%</c:formatCode>
                <c:ptCount val="5"/>
                <c:pt idx="0">
                  <c:v>6.1340531847682497E-2</c:v>
                </c:pt>
                <c:pt idx="1">
                  <c:v>3.0452168563518917E-2</c:v>
                </c:pt>
                <c:pt idx="2">
                  <c:v>6.0359694506035969E-2</c:v>
                </c:pt>
                <c:pt idx="3">
                  <c:v>9.6223382884692649E-2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24-478E-A09A-4A4B16CDA3E2}"/>
            </c:ext>
          </c:extLst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Zaměstnanec / OSVČ, s SD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F24-478E-A09A-4A4B16CDA3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List1!$B$6:$F$6</c:f>
              <c:numCache>
                <c:formatCode>0%</c:formatCode>
                <c:ptCount val="5"/>
                <c:pt idx="0">
                  <c:v>1.3037734765378209E-2</c:v>
                </c:pt>
                <c:pt idx="1">
                  <c:v>0</c:v>
                </c:pt>
                <c:pt idx="2">
                  <c:v>0</c:v>
                </c:pt>
                <c:pt idx="3">
                  <c:v>1.7075130574527923E-2</c:v>
                </c:pt>
                <c:pt idx="4">
                  <c:v>0.15485278080697928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24-478E-A09A-4A4B16CDA3E2}"/>
            </c:ext>
          </c:extLst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Bez zaměstnání, ID a SD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List1!$B$7:$F$7</c:f>
              <c:numCache>
                <c:formatCode>0%</c:formatCode>
                <c:ptCount val="5"/>
                <c:pt idx="0">
                  <c:v>7.0759864453506405E-2</c:v>
                </c:pt>
                <c:pt idx="1">
                  <c:v>0.14549369424792372</c:v>
                </c:pt>
                <c:pt idx="2">
                  <c:v>5.7280118255728013E-2</c:v>
                </c:pt>
                <c:pt idx="3">
                  <c:v>2.9730815588589796E-2</c:v>
                </c:pt>
                <c:pt idx="4">
                  <c:v>1.9629225736095966E-2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24-478E-A09A-4A4B16CDA3E2}"/>
            </c:ext>
          </c:extLst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Pouze ID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List1!$B$8:$F$8</c:f>
              <c:numCache>
                <c:formatCode>0%</c:formatCode>
                <c:ptCount val="5"/>
                <c:pt idx="0">
                  <c:v>0.12652920567457354</c:v>
                </c:pt>
                <c:pt idx="1">
                  <c:v>4.8600430636727164E-2</c:v>
                </c:pt>
                <c:pt idx="2">
                  <c:v>0.10741561961074156</c:v>
                </c:pt>
                <c:pt idx="3">
                  <c:v>0.23503415026114904</c:v>
                </c:pt>
                <c:pt idx="4">
                  <c:v>1.0905125408942203E-3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24-478E-A09A-4A4B16CDA3E2}"/>
            </c:ext>
          </c:extLst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Pouze SD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24-478E-A09A-4A4B16CDA3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24-478E-A09A-4A4B16CDA3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List1!$B$1:$F$1</c:f>
              <c:strCache>
                <c:ptCount val="5"/>
                <c:pt idx="0">
                  <c:v>Celkem</c:v>
                </c:pt>
                <c:pt idx="1">
                  <c:v>20–34 let</c:v>
                </c:pt>
                <c:pt idx="2">
                  <c:v>35–49 let</c:v>
                </c:pt>
                <c:pt idx="3">
                  <c:v>50–64 let</c:v>
                </c:pt>
                <c:pt idx="4">
                  <c:v>65+ let</c:v>
                </c:pt>
              </c:strCache>
            </c:strRef>
          </c:cat>
          <c:val>
            <c:numRef>
              <c:f>List1!$B$9:$F$9</c:f>
              <c:numCache>
                <c:formatCode>0%</c:formatCode>
                <c:ptCount val="5"/>
                <c:pt idx="0">
                  <c:v>5.404629257366033E-2</c:v>
                </c:pt>
                <c:pt idx="1">
                  <c:v>0</c:v>
                </c:pt>
                <c:pt idx="2">
                  <c:v>0</c:v>
                </c:pt>
                <c:pt idx="3">
                  <c:v>3.8971474487746086E-2</c:v>
                </c:pt>
                <c:pt idx="4">
                  <c:v>0.8146128680479825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24-478E-A09A-4A4B16CDA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32099615"/>
        <c:axId val="1376469055"/>
      </c:barChart>
      <c:catAx>
        <c:axId val="12320996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76469055"/>
        <c:crosses val="autoZero"/>
        <c:auto val="1"/>
        <c:lblAlgn val="ctr"/>
        <c:lblOffset val="100"/>
        <c:noMultiLvlLbl val="0"/>
      </c:catAx>
      <c:valAx>
        <c:axId val="13764690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32099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1074023507296"/>
          <c:y val="0.15573556917754688"/>
          <c:w val="0.611892739840188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D7-4CE8-9CC8-0A8CD2617B87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D7-4CE8-9CC8-0A8CD2617B87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002-4DA0-8DFB-A93516A8290D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D7-4CE8-9CC8-0A8CD2617B8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2002-4DA0-8DFB-A93516A8290D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D7-4CE8-9CC8-0A8CD2617B8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D7-4CE8-9CC8-0A8CD2617B87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002-4DA0-8DFB-A93516A8290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2002-4DA0-8DFB-A93516A8290D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2002-4DA0-8DFB-A93516A8290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8D7-4CE8-9CC8-0A8CD2617B87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8D7-4CE8-9CC8-0A8CD2617B87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8D7-4CE8-9CC8-0A8CD2617B87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5"/>
                <c:pt idx="0">
                  <c:v>Trajektorie 2 – Terminálně nemocný pacient, dochovaný doma</c:v>
                </c:pt>
                <c:pt idx="1">
                  <c:v>Trajektorie 4 – Terminálně nemocný pacient, dochovaný doma s péčí praktického lékaře</c:v>
                </c:pt>
                <c:pt idx="2">
                  <c:v>Trajektorie 3 – Terminálně nemocný pacient, dochovaný doma s domácí péčí</c:v>
                </c:pt>
                <c:pt idx="3">
                  <c:v>Trajektorie 1 – Terminálně nemocný klient domova pro seniory, dochovaný v domově pro seniory</c:v>
                </c:pt>
                <c:pt idx="4">
                  <c:v>Trajektorie 6 – Terminálně nemocný pacient, dochovaný doma s asistencí mobilní specializované paliativní péče</c:v>
                </c:pt>
                <c:pt idx="5">
                  <c:v>Trajektorie 13 – Terminálně nemocný klient domova pro seniory, dochovaný v domově pro seniory ve sdílené péči</c:v>
                </c:pt>
                <c:pt idx="6">
                  <c:v>Trajektorie 5 – Terminálně nemocný pacient, dochovaný doma v režimu signálního kódu</c:v>
                </c:pt>
                <c:pt idx="7">
                  <c:v>Trajektorie 7 – Terminálně nemocný pacient, zemřelý za terminální hospitalizace</c:v>
                </c:pt>
                <c:pt idx="8">
                  <c:v>Trajektorie 11 – Terminálně nemocný pacient, převezený k terminální hospitalizaci záchrannou službou</c:v>
                </c:pt>
                <c:pt idx="9">
                  <c:v>Trajektorie 10 – Terminálně nemocný pacient v domácí péči, zemřelý za hospitalizace</c:v>
                </c:pt>
                <c:pt idx="10">
                  <c:v>Trajektorie 14 – Terminálně nemocný pacient, převážený opakovaně záchrannou službou</c:v>
                </c:pt>
                <c:pt idx="11">
                  <c:v>Trajektorie 8 – Klient domova pro seniory, zemřelý za terminální hospitalizace</c:v>
                </c:pt>
                <c:pt idx="12">
                  <c:v>Trajektorie 9 – Klient domova pro seniory, zemřelý za terminální hospitalizace prostřednictvím ZZS</c:v>
                </c:pt>
                <c:pt idx="13">
                  <c:v>Trajektorie 12 – Terminálně nemocný pacient v domácí péči v režimu signálního kódu, zemřelý za hospitalizace</c:v>
                </c:pt>
                <c:pt idx="14">
                  <c:v>Trajektorie 15 – Terminálně nemocný pacient v mobilní specializované paliativní péči, předaný k terminální hospitalizaci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0.22025400000000001</c:v>
                </c:pt>
                <c:pt idx="1">
                  <c:v>8.7330000000000005E-2</c:v>
                </c:pt>
                <c:pt idx="2">
                  <c:v>5.3218000000000001E-2</c:v>
                </c:pt>
                <c:pt idx="3">
                  <c:v>0</c:v>
                </c:pt>
                <c:pt idx="4">
                  <c:v>2.6231000000000001E-2</c:v>
                </c:pt>
                <c:pt idx="5">
                  <c:v>9.9570000000000006E-3</c:v>
                </c:pt>
                <c:pt idx="6">
                  <c:v>8.0730000000000003E-3</c:v>
                </c:pt>
                <c:pt idx="7">
                  <c:v>2.3526999999999999E-2</c:v>
                </c:pt>
                <c:pt idx="8">
                  <c:v>0.24935599999999999</c:v>
                </c:pt>
                <c:pt idx="9">
                  <c:v>0.1411</c:v>
                </c:pt>
                <c:pt idx="10">
                  <c:v>6.5878999999999993E-2</c:v>
                </c:pt>
                <c:pt idx="11">
                  <c:v>5.9318000000000003E-2</c:v>
                </c:pt>
                <c:pt idx="12">
                  <c:v>3.3138000000000001E-2</c:v>
                </c:pt>
                <c:pt idx="13">
                  <c:v>2.0708000000000001E-2</c:v>
                </c:pt>
                <c:pt idx="14">
                  <c:v>1.9090000000000001E-3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8D7-4CE8-9CC8-0A8CD2617B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8399696"/>
        <c:axId val="348391464"/>
      </c:barChart>
      <c:catAx>
        <c:axId val="348399696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alpha val="97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391464"/>
        <c:crosses val="autoZero"/>
        <c:auto val="1"/>
        <c:lblAlgn val="ctr"/>
        <c:lblOffset val="100"/>
        <c:tickLblSkip val="1"/>
        <c:noMultiLvlLbl val="0"/>
      </c:catAx>
      <c:valAx>
        <c:axId val="348391464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39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1074023507296"/>
          <c:y val="0.15573556917754688"/>
          <c:w val="0.611892739840188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41-4E2D-94BA-249C4D5962E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241-4E2D-94BA-249C4D5962E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241-4E2D-94BA-249C4D5962E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B241-4E2D-94BA-249C4D5962E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41-4E2D-94BA-249C4D5962E8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241-4E2D-94BA-249C4D5962E8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241-4E2D-94BA-249C4D5962E8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241-4E2D-94BA-249C4D5962E8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B241-4E2D-94BA-249C4D5962E8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B241-4E2D-94BA-249C4D5962E8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B241-4E2D-94BA-249C4D5962E8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241-4E2D-94BA-249C4D5962E8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241-4E2D-94BA-249C4D5962E8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241-4E2D-94BA-249C4D5962E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B241-4E2D-94BA-249C4D5962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5"/>
                <c:pt idx="0">
                  <c:v>Trajektorie 2 – Terminálně nemocný pacient, dochovaný doma</c:v>
                </c:pt>
                <c:pt idx="1">
                  <c:v>Trajektorie 4 – Terminálně nemocný pacient, dochovaný doma s péčí praktického lékaře</c:v>
                </c:pt>
                <c:pt idx="2">
                  <c:v>Trajektorie 3 – Terminálně nemocný pacient, dochovaný doma s domácí péčí</c:v>
                </c:pt>
                <c:pt idx="3">
                  <c:v>Trajektorie 1 – Terminálně nemocný klient domova pro seniory, dochovaný v domově pro seniory</c:v>
                </c:pt>
                <c:pt idx="4">
                  <c:v>Trajektorie 6 – Terminálně nemocný pacient, dochovaný doma s asistencí mobilní specializované paliativní péče</c:v>
                </c:pt>
                <c:pt idx="5">
                  <c:v>Trajektorie 13 – Terminálně nemocný klient domova pro seniory, dochovaný v domově pro seniory ve sdílené péči</c:v>
                </c:pt>
                <c:pt idx="6">
                  <c:v>Trajektorie 5 – Terminálně nemocný pacient, dochovaný doma v režimu signálního kódu</c:v>
                </c:pt>
                <c:pt idx="7">
                  <c:v>Trajektorie 7 – Terminálně nemocný pacient, zemřelý za terminální hospitalizace</c:v>
                </c:pt>
                <c:pt idx="8">
                  <c:v>Trajektorie 11 – Terminálně nemocný pacient, převezený k terminální hospitalizaci záchrannou službou</c:v>
                </c:pt>
                <c:pt idx="9">
                  <c:v>Trajektorie 10 – Terminálně nemocný pacient v domácí péči, zemřelý za hospitalizace</c:v>
                </c:pt>
                <c:pt idx="10">
                  <c:v>Trajektorie 14 – Terminálně nemocný pacient, převážený opakovaně záchrannou službou</c:v>
                </c:pt>
                <c:pt idx="11">
                  <c:v>Trajektorie 8 – Klient domova pro seniory, zemřelý za terminální hospitalizace</c:v>
                </c:pt>
                <c:pt idx="12">
                  <c:v>Trajektorie 9 – Klient domova pro seniory, zemřelý za terminální hospitalizace prostřednictvím ZZS</c:v>
                </c:pt>
                <c:pt idx="13">
                  <c:v>Trajektorie 12 – Terminálně nemocný pacient v domácí péči v režimu signálního kódu, zemřelý za hospitalizace</c:v>
                </c:pt>
                <c:pt idx="14">
                  <c:v>Trajektorie 15 – Terminálně nemocný pacient v mobilní specializované paliativní péči, předaný k terminální hospitalizaci</c:v>
                </c:pt>
              </c:strCache>
            </c:strRef>
          </c:cat>
          <c:val>
            <c:numRef>
              <c:f>List1!$B$2:$B$17</c:f>
              <c:numCache>
                <c:formatCode>General</c:formatCode>
                <c:ptCount val="16"/>
                <c:pt idx="0">
                  <c:v>0.15658362989323843</c:v>
                </c:pt>
                <c:pt idx="1">
                  <c:v>0.13200909563674557</c:v>
                </c:pt>
                <c:pt idx="2">
                  <c:v>7.3172970051698288E-2</c:v>
                </c:pt>
                <c:pt idx="3">
                  <c:v>5.0444075089987661E-2</c:v>
                </c:pt>
                <c:pt idx="4">
                  <c:v>3.735125268943295E-2</c:v>
                </c:pt>
                <c:pt idx="5">
                  <c:v>3.0182830456107434E-2</c:v>
                </c:pt>
                <c:pt idx="6">
                  <c:v>2.949963800997257E-2</c:v>
                </c:pt>
                <c:pt idx="7">
                  <c:v>2.8857233172562176E-2</c:v>
                </c:pt>
                <c:pt idx="8">
                  <c:v>0.18124993626936137</c:v>
                </c:pt>
                <c:pt idx="9">
                  <c:v>0.10702668529300799</c:v>
                </c:pt>
                <c:pt idx="10">
                  <c:v>6.0651174173286158E-2</c:v>
                </c:pt>
                <c:pt idx="11">
                  <c:v>4.5080504542719925E-2</c:v>
                </c:pt>
                <c:pt idx="12">
                  <c:v>3.4098440893656511E-2</c:v>
                </c:pt>
                <c:pt idx="13">
                  <c:v>2.840856947659301E-2</c:v>
                </c:pt>
                <c:pt idx="14">
                  <c:v>4.5274245684161149E-3</c:v>
                </c:pt>
                <c:pt idx="15">
                  <c:v>8.5653978321385967E-4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241-4E2D-94BA-249C4D5962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48399696"/>
        <c:axId val="348391464"/>
      </c:barChart>
      <c:catAx>
        <c:axId val="348399696"/>
        <c:scaling>
          <c:orientation val="maxMin"/>
        </c:scaling>
        <c:delete val="0"/>
        <c:axPos val="l"/>
        <c:numFmt formatCode="0.0%" sourceLinked="0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alpha val="97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391464"/>
        <c:crosses val="autoZero"/>
        <c:auto val="1"/>
        <c:lblAlgn val="ctr"/>
        <c:lblOffset val="100"/>
        <c:tickLblSkip val="1"/>
        <c:noMultiLvlLbl val="0"/>
      </c:catAx>
      <c:valAx>
        <c:axId val="348391464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8399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85534177127794"/>
          <c:y val="0.22649567582348523"/>
          <c:w val="0.75156149945847872"/>
          <c:h val="0.64275474004866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Služby sociální péče</c:v>
                </c:pt>
              </c:strCache>
            </c:strRef>
          </c:tx>
          <c:spPr>
            <a:solidFill>
              <a:srgbClr val="14377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List1!$A$2:$A$11</c:f>
              <c:strCache>
                <c:ptCount val="10"/>
                <c:pt idx="0">
                  <c:v>0-9 let</c:v>
                </c:pt>
                <c:pt idx="1">
                  <c:v>10-19 let</c:v>
                </c:pt>
                <c:pt idx="2">
                  <c:v>20-29 let</c:v>
                </c:pt>
                <c:pt idx="3">
                  <c:v>30-39 let</c:v>
                </c:pt>
                <c:pt idx="4">
                  <c:v>40-49 let</c:v>
                </c:pt>
                <c:pt idx="5">
                  <c:v>50-59 let</c:v>
                </c:pt>
                <c:pt idx="6">
                  <c:v>60-69 let</c:v>
                </c:pt>
                <c:pt idx="7">
                  <c:v>70-79 let</c:v>
                </c:pt>
                <c:pt idx="8">
                  <c:v>80-89 let</c:v>
                </c:pt>
                <c:pt idx="9">
                  <c:v>90+ let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85</c:v>
                </c:pt>
                <c:pt idx="1">
                  <c:v>455</c:v>
                </c:pt>
                <c:pt idx="2">
                  <c:v>1043</c:v>
                </c:pt>
                <c:pt idx="3">
                  <c:v>1951</c:v>
                </c:pt>
                <c:pt idx="4">
                  <c:v>2940</c:v>
                </c:pt>
                <c:pt idx="5">
                  <c:v>3834</c:v>
                </c:pt>
                <c:pt idx="6">
                  <c:v>7035</c:v>
                </c:pt>
                <c:pt idx="7">
                  <c:v>19154</c:v>
                </c:pt>
                <c:pt idx="8">
                  <c:v>36061</c:v>
                </c:pt>
                <c:pt idx="9">
                  <c:v>20978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EE-4614-AB01-295693B7E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1566682527"/>
        <c:axId val="1651460959"/>
      </c:barChart>
      <c:catAx>
        <c:axId val="15666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51460959"/>
        <c:crosses val="autoZero"/>
        <c:auto val="1"/>
        <c:lblAlgn val="ctr"/>
        <c:lblOffset val="100"/>
        <c:noMultiLvlLbl val="0"/>
      </c:catAx>
      <c:valAx>
        <c:axId val="1651460959"/>
        <c:scaling>
          <c:orientation val="minMax"/>
          <c:max val="400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1"/>
                  <a:t>Počet osob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6682527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2050</c:v>
                </c:pt>
                <c:pt idx="5">
                  <c:v>celkem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552692</c:v>
                </c:pt>
                <c:pt idx="2">
                  <c:v>635701</c:v>
                </c:pt>
                <c:pt idx="3">
                  <c:v>707245</c:v>
                </c:pt>
                <c:pt idx="4">
                  <c:v>762494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4-4E5A-852C-DD8C56F366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</c:v>
                </c:pt>
              </c:strCache>
            </c:strRef>
          </c:tx>
          <c:spPr>
            <a:solidFill>
              <a:srgbClr val="0D7CB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84-4E5A-852C-DD8C56F366B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553 028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93-4989-94DD-298140A298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79 841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B93-4989-94DD-298140A298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71 789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B93-4989-94DD-298140A298E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  <a:r>
                      <a:rPr lang="en-US" baseline="0"/>
                      <a:t> 844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B93-4989-94DD-298140A298E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67 599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B93-4989-94DD-298140A298E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>
                        <a:solidFill>
                          <a:schemeClr val="tx1"/>
                        </a:solidFill>
                      </a:rPr>
                      <a:t>826 101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284-4E5A-852C-DD8C56F366B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2024</c:v>
                </c:pt>
                <c:pt idx="1">
                  <c:v>2030</c:v>
                </c:pt>
                <c:pt idx="2">
                  <c:v>2035</c:v>
                </c:pt>
                <c:pt idx="3">
                  <c:v>2040</c:v>
                </c:pt>
                <c:pt idx="4">
                  <c:v>2050</c:v>
                </c:pt>
                <c:pt idx="5">
                  <c:v>celkem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552692</c:v>
                </c:pt>
                <c:pt idx="1">
                  <c:v>83009</c:v>
                </c:pt>
                <c:pt idx="2">
                  <c:v>71544</c:v>
                </c:pt>
                <c:pt idx="3">
                  <c:v>55249</c:v>
                </c:pt>
                <c:pt idx="4">
                  <c:v>74662</c:v>
                </c:pt>
                <c:pt idx="5">
                  <c:v>837156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84-4E5A-852C-DD8C56F36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55590864"/>
        <c:axId val="1855592784"/>
      </c:barChart>
      <c:catAx>
        <c:axId val="18555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592784"/>
        <c:crosses val="autoZero"/>
        <c:auto val="1"/>
        <c:lblAlgn val="ctr"/>
        <c:lblOffset val="100"/>
        <c:noMultiLvlLbl val="0"/>
      </c:catAx>
      <c:valAx>
        <c:axId val="1855592784"/>
        <c:scaling>
          <c:orientation val="minMax"/>
          <c:max val="10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5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2269730376348"/>
          <c:y val="2.7832328679253865E-2"/>
          <c:w val="0.74097388996170899"/>
          <c:h val="0.878564303971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203640</c:v>
                </c:pt>
                <c:pt idx="1">
                  <c:v>208731</c:v>
                </c:pt>
                <c:pt idx="2">
                  <c:v>223408</c:v>
                </c:pt>
                <c:pt idx="3">
                  <c:v>237050</c:v>
                </c:pt>
                <c:pt idx="4">
                  <c:v>248924</c:v>
                </c:pt>
                <c:pt idx="5">
                  <c:v>267459</c:v>
                </c:pt>
                <c:pt idx="6">
                  <c:v>273695</c:v>
                </c:pt>
                <c:pt idx="7">
                  <c:v>282959</c:v>
                </c:pt>
                <c:pt idx="8">
                  <c:v>301051</c:v>
                </c:pt>
                <c:pt idx="9">
                  <c:v>308587</c:v>
                </c:pt>
                <c:pt idx="10">
                  <c:v>311215</c:v>
                </c:pt>
                <c:pt idx="11">
                  <c:v>326871</c:v>
                </c:pt>
                <c:pt idx="12">
                  <c:v>357655</c:v>
                </c:pt>
                <c:pt idx="13">
                  <c:v>353755</c:v>
                </c:pt>
                <c:pt idx="14" formatCode="#,##0">
                  <c:v>370039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5-4DB3-ADAC-D7750C1C0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14104"/>
        <c:axId val="461714496"/>
      </c:barChart>
      <c:catAx>
        <c:axId val="4617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cs-CZ"/>
          </a:p>
        </c:txPr>
        <c:crossAx val="461714496"/>
        <c:crosses val="autoZero"/>
        <c:auto val="1"/>
        <c:lblAlgn val="ctr"/>
        <c:lblOffset val="0"/>
        <c:tickLblSkip val="1"/>
        <c:noMultiLvlLbl val="0"/>
      </c:catAx>
      <c:valAx>
        <c:axId val="4617144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cs-CZ" b="1"/>
                  <a:t>Počet ošetřených osob</a:t>
                </a:r>
              </a:p>
            </c:rich>
          </c:tx>
          <c:layout>
            <c:manualLayout>
              <c:xMode val="edge"/>
              <c:yMode val="edge"/>
              <c:x val="0"/>
              <c:y val="9.617974821682259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104"/>
        <c:crosses val="autoZero"/>
        <c:crossBetween val="between"/>
      </c:valAx>
      <c:spPr>
        <a:noFill/>
        <a:ln w="320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02269730376348"/>
          <c:y val="2.7832328679253865E-2"/>
          <c:w val="0.74097388996170899"/>
          <c:h val="0.878564303971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ysClr val="windowText" lastClr="000000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69561</c:v>
                </c:pt>
                <c:pt idx="1">
                  <c:v>74497</c:v>
                </c:pt>
                <c:pt idx="2">
                  <c:v>82427</c:v>
                </c:pt>
                <c:pt idx="3">
                  <c:v>90493</c:v>
                </c:pt>
                <c:pt idx="4">
                  <c:v>98009</c:v>
                </c:pt>
                <c:pt idx="5">
                  <c:v>106895</c:v>
                </c:pt>
                <c:pt idx="6">
                  <c:v>110967</c:v>
                </c:pt>
                <c:pt idx="7">
                  <c:v>116381</c:v>
                </c:pt>
                <c:pt idx="8">
                  <c:v>122250</c:v>
                </c:pt>
                <c:pt idx="9">
                  <c:v>123829</c:v>
                </c:pt>
                <c:pt idx="10">
                  <c:v>120626</c:v>
                </c:pt>
                <c:pt idx="11">
                  <c:v>119489</c:v>
                </c:pt>
                <c:pt idx="12">
                  <c:v>131009</c:v>
                </c:pt>
                <c:pt idx="13">
                  <c:v>126554</c:v>
                </c:pt>
                <c:pt idx="14" formatCode="#,##0">
                  <c:v>130605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4-4D16-BB85-6AC589185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14104"/>
        <c:axId val="461714496"/>
      </c:barChart>
      <c:catAx>
        <c:axId val="4617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cs-CZ"/>
          </a:p>
        </c:txPr>
        <c:crossAx val="461714496"/>
        <c:crosses val="autoZero"/>
        <c:auto val="1"/>
        <c:lblAlgn val="ctr"/>
        <c:lblOffset val="0"/>
        <c:tickLblSkip val="1"/>
        <c:noMultiLvlLbl val="0"/>
      </c:catAx>
      <c:valAx>
        <c:axId val="4617144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cs-CZ" b="1"/>
                  <a:t>Počet ošetřených osob</a:t>
                </a:r>
              </a:p>
            </c:rich>
          </c:tx>
          <c:layout>
            <c:manualLayout>
              <c:xMode val="edge"/>
              <c:yMode val="edge"/>
              <c:x val="0"/>
              <c:y val="9.617974821682259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104"/>
        <c:crosses val="autoZero"/>
        <c:crossBetween val="between"/>
      </c:valAx>
      <c:spPr>
        <a:noFill/>
        <a:ln w="320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chemeClr val="tx1"/>
                </a:solidFill>
              </a:rPr>
              <a:t>Podíl klientů s onemocněním</a:t>
            </a:r>
            <a:endParaRPr lang="en-US" sz="140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5403549721410319"/>
          <c:y val="2.61342201873239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3742719742594921"/>
          <c:y val="0.14164867484936794"/>
          <c:w val="0.51570801998495241"/>
          <c:h val="0.83257007673658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7144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DD1-411D-B333-7766C161CBF4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List1!$A$2:$A$18</c:f>
              <c:strCache>
                <c:ptCount val="17"/>
                <c:pt idx="0">
                  <c:v>Demence</c:v>
                </c:pt>
                <c:pt idx="1">
                  <c:v>Cévní nemoci mozku</c:v>
                </c:pt>
                <c:pt idx="2">
                  <c:v>Periferní cévní onemocnění</c:v>
                </c:pt>
                <c:pt idx="3">
                  <c:v>Srdeční selhání</c:v>
                </c:pt>
                <c:pt idx="4">
                  <c:v>Diabetes mellitus s chronickými komplikacemi</c:v>
                </c:pt>
                <c:pt idx="5">
                  <c:v>Chronické plicní onemocnění</c:v>
                </c:pt>
                <c:pt idx="6">
                  <c:v>Diabetes mellitus bez komplikací</c:v>
                </c:pt>
                <c:pt idx="7">
                  <c:v>Onemocnění ledvin</c:v>
                </c:pt>
                <c:pt idx="8">
                  <c:v>Nádorové onemocnění (bez metastází)</c:v>
                </c:pt>
                <c:pt idx="9">
                  <c:v>Hemiplegie/paraplegie</c:v>
                </c:pt>
                <c:pt idx="10">
                  <c:v>Mírné onemocnění jater</c:v>
                </c:pt>
                <c:pt idx="11">
                  <c:v>Infarkt myokardu</c:v>
                </c:pt>
                <c:pt idx="12">
                  <c:v>Vředová choroba gastroduodena</c:v>
                </c:pt>
                <c:pt idx="13">
                  <c:v>Onemocnění pojivových tkání</c:v>
                </c:pt>
                <c:pt idx="14">
                  <c:v>Nádorové onemocnění s metastázemi</c:v>
                </c:pt>
                <c:pt idx="15">
                  <c:v>Středně závažné nebo vážné onemocnění jater</c:v>
                </c:pt>
                <c:pt idx="16">
                  <c:v>HIV/AIDS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0.5970742389067426</c:v>
                </c:pt>
                <c:pt idx="1">
                  <c:v>0.42656704615727742</c:v>
                </c:pt>
                <c:pt idx="2">
                  <c:v>0.2775722062833913</c:v>
                </c:pt>
                <c:pt idx="3">
                  <c:v>0.27661925568475582</c:v>
                </c:pt>
                <c:pt idx="4">
                  <c:v>0.20649628450644256</c:v>
                </c:pt>
                <c:pt idx="5">
                  <c:v>0.20154905161139891</c:v>
                </c:pt>
                <c:pt idx="6">
                  <c:v>0.18610922435903934</c:v>
                </c:pt>
                <c:pt idx="7">
                  <c:v>0.17297067142466113</c:v>
                </c:pt>
                <c:pt idx="8">
                  <c:v>0.14510193530073701</c:v>
                </c:pt>
                <c:pt idx="9">
                  <c:v>7.9784268204904654E-2</c:v>
                </c:pt>
                <c:pt idx="10">
                  <c:v>7.2515485447227829E-2</c:v>
                </c:pt>
                <c:pt idx="11">
                  <c:v>5.6670147301831897E-2</c:v>
                </c:pt>
                <c:pt idx="12">
                  <c:v>5.3963362090814163E-2</c:v>
                </c:pt>
                <c:pt idx="13">
                  <c:v>3.7824028547966869E-2</c:v>
                </c:pt>
                <c:pt idx="14">
                  <c:v>1.6453604484950476E-2</c:v>
                </c:pt>
                <c:pt idx="15">
                  <c:v>6.2448677527600083E-3</c:v>
                </c:pt>
                <c:pt idx="16">
                  <c:v>2.3316876349590941E-4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05-413E-98C8-0A4BF17A5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665670256"/>
        <c:axId val="943547936"/>
      </c:barChart>
      <c:catAx>
        <c:axId val="665670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43547936"/>
        <c:crosses val="autoZero"/>
        <c:auto val="1"/>
        <c:lblAlgn val="ctr"/>
        <c:lblOffset val="100"/>
        <c:noMultiLvlLbl val="0"/>
      </c:catAx>
      <c:valAx>
        <c:axId val="943547936"/>
        <c:scaling>
          <c:orientation val="minMax"/>
        </c:scaling>
        <c:delete val="0"/>
        <c:axPos val="t"/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6567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DCCI</c:v>
                </c:pt>
              </c:strCache>
            </c:strRef>
          </c:tx>
          <c:spPr>
            <a:solidFill>
              <a:srgbClr val="3F6587"/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64-43A6-94B2-D0D86C76C12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64-43A6-94B2-D0D86C76C128}"/>
              </c:ext>
            </c:extLst>
          </c:dPt>
          <c:dPt>
            <c:idx val="2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64-43A6-94B2-D0D86C76C128}"/>
              </c:ext>
            </c:extLst>
          </c:dPt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&lt; 2 body</c:v>
                </c:pt>
                <c:pt idx="1">
                  <c:v>2–4 body</c:v>
                </c:pt>
                <c:pt idx="2">
                  <c:v>≥ 5 bodů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0.22768422866759258</c:v>
                </c:pt>
                <c:pt idx="1">
                  <c:v>0.46108616092699789</c:v>
                </c:pt>
                <c:pt idx="2">
                  <c:v>0.31122961040540953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64-43A6-94B2-D0D86C76C1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493616078693549"/>
          <c:y val="0.90901930416851107"/>
          <c:w val="0.64857084479678107"/>
          <c:h val="8.98889150129116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Bez hospitalizace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List1!$B$2:$B$12</c:f>
              <c:numCache>
                <c:formatCode>General</c:formatCode>
                <c:ptCount val="11"/>
                <c:pt idx="0">
                  <c:v>16981</c:v>
                </c:pt>
                <c:pt idx="1">
                  <c:v>19054</c:v>
                </c:pt>
                <c:pt idx="2">
                  <c:v>20379</c:v>
                </c:pt>
                <c:pt idx="3">
                  <c:v>21514</c:v>
                </c:pt>
                <c:pt idx="4">
                  <c:v>23157</c:v>
                </c:pt>
                <c:pt idx="5">
                  <c:v>22758</c:v>
                </c:pt>
                <c:pt idx="6">
                  <c:v>21046</c:v>
                </c:pt>
                <c:pt idx="7">
                  <c:v>22592</c:v>
                </c:pt>
                <c:pt idx="8">
                  <c:v>26474</c:v>
                </c:pt>
                <c:pt idx="9">
                  <c:v>27150</c:v>
                </c:pt>
                <c:pt idx="10">
                  <c:v>28973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05-4B27-8EDC-A7FEF0D3489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Hospitalizace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C3EA9B-E164-493C-BFFE-6E4E2C04D630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305-4B27-8EDC-A7FEF0D348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45A1658-6226-4D0F-8A79-D12339833F2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C305-4B27-8EDC-A7FEF0D348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F5AB37A-E86E-41CB-80BF-13E4636ABD5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305-4B27-8EDC-A7FEF0D34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48FEB59-090C-4615-BE60-2155FA28011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305-4B27-8EDC-A7FEF0D348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6A9042B-2EE4-4B60-9E47-4C8210FFB5B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305-4B27-8EDC-A7FEF0D348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E80415E-8F20-4DC4-95F9-02138D57E9F8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305-4B27-8EDC-A7FEF0D348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AE715E6-2836-4B29-8BB4-22AFB4C5F50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305-4B27-8EDC-A7FEF0D348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29374A9-628A-4B7E-A04A-1E4E0B817031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C305-4B27-8EDC-A7FEF0D348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74EEDAA-0080-46CF-AADA-BDAE66EE569F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C305-4B27-8EDC-A7FEF0D3489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3A75648-5F4B-4AEC-9018-3FEEE8A161F2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C305-4B27-8EDC-A7FEF0D3489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478FD07-9CE4-48C9-9F72-11F08A35CBA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F12-4772-A8F7-3B88E12796D1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List1!$C$2:$C$12</c:f>
              <c:numCache>
                <c:formatCode>General</c:formatCode>
                <c:ptCount val="11"/>
                <c:pt idx="0">
                  <c:v>19184</c:v>
                </c:pt>
                <c:pt idx="1">
                  <c:v>20600</c:v>
                </c:pt>
                <c:pt idx="2">
                  <c:v>21725</c:v>
                </c:pt>
                <c:pt idx="3">
                  <c:v>21855</c:v>
                </c:pt>
                <c:pt idx="4">
                  <c:v>22165</c:v>
                </c:pt>
                <c:pt idx="5">
                  <c:v>22889</c:v>
                </c:pt>
                <c:pt idx="6">
                  <c:v>23260</c:v>
                </c:pt>
                <c:pt idx="7">
                  <c:v>21612</c:v>
                </c:pt>
                <c:pt idx="8">
                  <c:v>24693</c:v>
                </c:pt>
                <c:pt idx="9">
                  <c:v>25229</c:v>
                </c:pt>
                <c:pt idx="10">
                  <c:v>25933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List1!$F$2:$F$15</c15:f>
                <c15:dlblRangeCache>
                  <c:ptCount val="14"/>
                  <c:pt idx="0">
                    <c:v>50,6%</c:v>
                  </c:pt>
                  <c:pt idx="1">
                    <c:v>49,8%</c:v>
                  </c:pt>
                  <c:pt idx="2">
                    <c:v>49,5%</c:v>
                  </c:pt>
                  <c:pt idx="3">
                    <c:v>48,4%</c:v>
                  </c:pt>
                  <c:pt idx="4">
                    <c:v>46,9%</c:v>
                  </c:pt>
                  <c:pt idx="5">
                    <c:v>48,2%</c:v>
                  </c:pt>
                  <c:pt idx="6">
                    <c:v>50,4%</c:v>
                  </c:pt>
                  <c:pt idx="7">
                    <c:v>47,0%</c:v>
                  </c:pt>
                  <c:pt idx="8">
                    <c:v>46,4%</c:v>
                  </c:pt>
                  <c:pt idx="9">
                    <c:v>46,4%</c:v>
                  </c:pt>
                  <c:pt idx="10">
                    <c:v>45,6%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B-C305-4B27-8EDC-A7FEF0D3489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Hospitalizace s operací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EBAB258-7705-46F9-8604-C3A62D07957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C305-4B27-8EDC-A7FEF0D348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E567027-A4CF-4F04-8E0C-580AA4A3337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C305-4B27-8EDC-A7FEF0D348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FF6335-1D0E-4BAE-976C-61F7E0A4F865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C305-4B27-8EDC-A7FEF0D348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E368408-9721-426B-9E0B-830BA50BC083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C305-4B27-8EDC-A7FEF0D3489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B8CBD1F-CAD4-47A3-B0C2-EAD1F749406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C305-4B27-8EDC-A7FEF0D3489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1A3982F-9451-4A82-BD30-9A3CE473FFEC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C305-4B27-8EDC-A7FEF0D3489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4EEB0D9-038D-4632-B8A1-291AEE1F40F9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C305-4B27-8EDC-A7FEF0D3489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F61BB8A-028E-4607-90E0-74CA63076F0D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C305-4B27-8EDC-A7FEF0D3489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611244E-4D33-4250-A0CE-478232C3CB32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C305-4B27-8EDC-A7FEF0D3489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8F29F48-CEF4-4536-AA5A-003DE4496834}" type="CELLRANGE">
                      <a:rPr lang="en-US"/>
                      <a:pPr/>
                      <a:t>[OBLAST BUNĚK]</a:t>
                    </a:fld>
                    <a:endParaRPr lang="cs-CZ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C305-4B27-8EDC-A7FEF0D3489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2F9C83C8-18D8-45ED-8BE9-942BA016C737}" type="CELLRANGE">
                      <a:rPr lang="cs-CZ"/>
                      <a:pPr/>
                      <a:t>[OBLAST BUNĚK]</a:t>
                    </a:fld>
                    <a:endParaRPr lang="cs-CZ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F12-4772-A8F7-3B88E12796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List1!$D$2:$D$12</c:f>
              <c:numCache>
                <c:formatCode>General</c:formatCode>
                <c:ptCount val="11"/>
                <c:pt idx="0">
                  <c:v>1714</c:v>
                </c:pt>
                <c:pt idx="1">
                  <c:v>1693</c:v>
                </c:pt>
                <c:pt idx="2">
                  <c:v>1763</c:v>
                </c:pt>
                <c:pt idx="3">
                  <c:v>1822</c:v>
                </c:pt>
                <c:pt idx="4">
                  <c:v>1895</c:v>
                </c:pt>
                <c:pt idx="5">
                  <c:v>1866</c:v>
                </c:pt>
                <c:pt idx="6">
                  <c:v>1803</c:v>
                </c:pt>
                <c:pt idx="7">
                  <c:v>1824</c:v>
                </c:pt>
                <c:pt idx="8">
                  <c:v>2012</c:v>
                </c:pt>
                <c:pt idx="9">
                  <c:v>2025</c:v>
                </c:pt>
                <c:pt idx="10">
                  <c:v>1993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List1!$G$2:$G$16</c15:f>
                <c15:dlblRangeCache>
                  <c:ptCount val="15"/>
                  <c:pt idx="0">
                    <c:v>4,5%</c:v>
                  </c:pt>
                  <c:pt idx="1">
                    <c:v>4,1%</c:v>
                  </c:pt>
                  <c:pt idx="2">
                    <c:v>4,0%</c:v>
                  </c:pt>
                  <c:pt idx="3">
                    <c:v>4,0%</c:v>
                  </c:pt>
                  <c:pt idx="4">
                    <c:v>4,0%</c:v>
                  </c:pt>
                  <c:pt idx="5">
                    <c:v>3,9%</c:v>
                  </c:pt>
                  <c:pt idx="6">
                    <c:v>3,9%</c:v>
                  </c:pt>
                  <c:pt idx="7">
                    <c:v>4,0%</c:v>
                  </c:pt>
                  <c:pt idx="8">
                    <c:v>3,8%</c:v>
                  </c:pt>
                  <c:pt idx="9">
                    <c:v>3,7%</c:v>
                  </c:pt>
                  <c:pt idx="10">
                    <c:v>3,5%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C305-4B27-8EDC-A7FEF0D34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92653280"/>
        <c:axId val="1819777999"/>
      </c:barChart>
      <c:catAx>
        <c:axId val="49265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19777999"/>
        <c:crosses val="autoZero"/>
        <c:auto val="1"/>
        <c:lblAlgn val="ctr"/>
        <c:lblOffset val="100"/>
        <c:noMultiLvlLbl val="0"/>
      </c:catAx>
      <c:valAx>
        <c:axId val="181977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26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2186809362015"/>
          <c:y val="9.0732904027966077E-2"/>
          <c:w val="0.38743234926698999"/>
          <c:h val="0.86346122667706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1A-4B17-AF46-28807AADF8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61A-4B17-AF46-28807AADF8DE}"/>
              </c:ext>
            </c:extLst>
          </c:dPt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Liberecký kraj</c:v>
                </c:pt>
                <c:pt idx="3">
                  <c:v>Jihočeský kraj</c:v>
                </c:pt>
                <c:pt idx="4">
                  <c:v>Ústecký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Středočeský kraj</c:v>
                </c:pt>
                <c:pt idx="8">
                  <c:v>Plzeňský kraj</c:v>
                </c:pt>
                <c:pt idx="9">
                  <c:v>Jihomoravský kraj</c:v>
                </c:pt>
                <c:pt idx="10">
                  <c:v>Pardubický kraj</c:v>
                </c:pt>
                <c:pt idx="11">
                  <c:v>Olomoucký kraj</c:v>
                </c:pt>
                <c:pt idx="12">
                  <c:v>Královéhradecký kraj</c:v>
                </c:pt>
                <c:pt idx="13">
                  <c:v>Moravskoslezský kraj</c:v>
                </c:pt>
                <c:pt idx="14">
                  <c:v>Zlínský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8607.0613033549907</c:v>
                </c:pt>
                <c:pt idx="1">
                  <c:v>6711.4093959731499</c:v>
                </c:pt>
                <c:pt idx="2">
                  <c:v>7602.6798718322098</c:v>
                </c:pt>
                <c:pt idx="3">
                  <c:v>7955.0495342303702</c:v>
                </c:pt>
                <c:pt idx="4">
                  <c:v>7007.1959419605901</c:v>
                </c:pt>
                <c:pt idx="5">
                  <c:v>6886.3497245460103</c:v>
                </c:pt>
                <c:pt idx="6">
                  <c:v>6888.0424320616003</c:v>
                </c:pt>
                <c:pt idx="7">
                  <c:v>7093.0445953385897</c:v>
                </c:pt>
                <c:pt idx="8">
                  <c:v>7273.3918128654896</c:v>
                </c:pt>
                <c:pt idx="9">
                  <c:v>7194.5508727117904</c:v>
                </c:pt>
                <c:pt idx="10">
                  <c:v>5980.3331326510097</c:v>
                </c:pt>
                <c:pt idx="11">
                  <c:v>5238.8535031847096</c:v>
                </c:pt>
                <c:pt idx="12">
                  <c:v>6103.1084154662603</c:v>
                </c:pt>
                <c:pt idx="13">
                  <c:v>6615.2149944873199</c:v>
                </c:pt>
                <c:pt idx="14">
                  <c:v>6866.1679135494496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1A-4B17-AF46-28807AADF8D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61A-4B17-AF46-28807AADF8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61A-4B17-AF46-28807AADF8DE}"/>
              </c:ext>
            </c:extLst>
          </c:dPt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Liberecký kraj</c:v>
                </c:pt>
                <c:pt idx="3">
                  <c:v>Jihočeský kraj</c:v>
                </c:pt>
                <c:pt idx="4">
                  <c:v>Ústecký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Středočeský kraj</c:v>
                </c:pt>
                <c:pt idx="8">
                  <c:v>Plzeňský kraj</c:v>
                </c:pt>
                <c:pt idx="9">
                  <c:v>Jihomoravský kraj</c:v>
                </c:pt>
                <c:pt idx="10">
                  <c:v>Pardubický kraj</c:v>
                </c:pt>
                <c:pt idx="11">
                  <c:v>Olomoucký kraj</c:v>
                </c:pt>
                <c:pt idx="12">
                  <c:v>Královéhradecký kraj</c:v>
                </c:pt>
                <c:pt idx="13">
                  <c:v>Moravskoslezský kraj</c:v>
                </c:pt>
                <c:pt idx="14">
                  <c:v>Zlínský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8716.2964219094392</c:v>
                </c:pt>
                <c:pt idx="1">
                  <c:v>8207.3434125269905</c:v>
                </c:pt>
                <c:pt idx="2">
                  <c:v>8111.2398609501697</c:v>
                </c:pt>
                <c:pt idx="3">
                  <c:v>7685.7265079138697</c:v>
                </c:pt>
                <c:pt idx="4">
                  <c:v>7172.3000824402297</c:v>
                </c:pt>
                <c:pt idx="5">
                  <c:v>6988.1990764494603</c:v>
                </c:pt>
                <c:pt idx="6">
                  <c:v>6799.4038989872297</c:v>
                </c:pt>
                <c:pt idx="7">
                  <c:v>6748.9114658925901</c:v>
                </c:pt>
                <c:pt idx="8">
                  <c:v>6712.1320890165098</c:v>
                </c:pt>
                <c:pt idx="9">
                  <c:v>6670.1846965699197</c:v>
                </c:pt>
                <c:pt idx="10">
                  <c:v>6274.9003984063702</c:v>
                </c:pt>
                <c:pt idx="11">
                  <c:v>6208.4257206208404</c:v>
                </c:pt>
                <c:pt idx="12">
                  <c:v>6104.5970593709199</c:v>
                </c:pt>
                <c:pt idx="13">
                  <c:v>6042.3728813559301</c:v>
                </c:pt>
                <c:pt idx="14">
                  <c:v>5901.7474447741497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1A-4B17-AF46-28807AADF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93864360"/>
        <c:axId val="593863184"/>
      </c:barChart>
      <c:barChart>
        <c:barDir val="bar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2022čr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Liberecký kraj</c:v>
                </c:pt>
                <c:pt idx="3">
                  <c:v>Jihočeský kraj</c:v>
                </c:pt>
                <c:pt idx="4">
                  <c:v>Ústecký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Středočeský kraj</c:v>
                </c:pt>
                <c:pt idx="8">
                  <c:v>Plzeňský kraj</c:v>
                </c:pt>
                <c:pt idx="9">
                  <c:v>Jihomoravský kraj</c:v>
                </c:pt>
                <c:pt idx="10">
                  <c:v>Pardubický kraj</c:v>
                </c:pt>
                <c:pt idx="11">
                  <c:v>Olomoucký kraj</c:v>
                </c:pt>
                <c:pt idx="12">
                  <c:v>Královéhradecký kraj</c:v>
                </c:pt>
                <c:pt idx="13">
                  <c:v>Moravskoslezský kraj</c:v>
                </c:pt>
                <c:pt idx="14">
                  <c:v>Zlínský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6799.4038989872297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1A-4B17-AF46-28807AADF8DE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2021čr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Liberecký kraj</c:v>
                </c:pt>
                <c:pt idx="3">
                  <c:v>Jihočeský kraj</c:v>
                </c:pt>
                <c:pt idx="4">
                  <c:v>Ústecký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Středočeský kraj</c:v>
                </c:pt>
                <c:pt idx="8">
                  <c:v>Plzeňský kraj</c:v>
                </c:pt>
                <c:pt idx="9">
                  <c:v>Jihomoravský kraj</c:v>
                </c:pt>
                <c:pt idx="10">
                  <c:v>Pardubický kraj</c:v>
                </c:pt>
                <c:pt idx="11">
                  <c:v>Olomoucký kraj</c:v>
                </c:pt>
                <c:pt idx="12">
                  <c:v>Královéhradecký kraj</c:v>
                </c:pt>
                <c:pt idx="13">
                  <c:v>Moravskoslezský kraj</c:v>
                </c:pt>
                <c:pt idx="14">
                  <c:v>Zlínský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6888.0424320616003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61A-4B17-AF46-28807AADF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87091967"/>
        <c:axId val="1087085727"/>
      </c:barChart>
      <c:catAx>
        <c:axId val="593864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3184"/>
        <c:crosses val="autoZero"/>
        <c:auto val="1"/>
        <c:lblAlgn val="ctr"/>
        <c:lblOffset val="100"/>
        <c:noMultiLvlLbl val="0"/>
      </c:catAx>
      <c:valAx>
        <c:axId val="5938631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4360"/>
        <c:crosses val="autoZero"/>
        <c:crossBetween val="between"/>
      </c:valAx>
      <c:valAx>
        <c:axId val="1087085727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1087091967"/>
        <c:crosses val="autoZero"/>
        <c:crossBetween val="between"/>
      </c:valAx>
      <c:catAx>
        <c:axId val="1087091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7085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2186809362015"/>
          <c:y val="9.0732904027966077E-2"/>
          <c:w val="0.38743234926698999"/>
          <c:h val="0.846698474831564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974-422F-B723-7F30058642A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974-422F-B723-7F30058642A0}"/>
              </c:ext>
            </c:extLst>
          </c:dPt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Moravskoslezský kraj</c:v>
                </c:pt>
                <c:pt idx="3">
                  <c:v>Jihočeský kraj</c:v>
                </c:pt>
                <c:pt idx="4">
                  <c:v>Liberecký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Pardubický kraj</c:v>
                </c:pt>
                <c:pt idx="14">
                  <c:v>Jihomoravský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948.53328649218304</c:v>
                </c:pt>
                <c:pt idx="1">
                  <c:v>857.56897837434701</c:v>
                </c:pt>
                <c:pt idx="2">
                  <c:v>907.47180052582405</c:v>
                </c:pt>
                <c:pt idx="3">
                  <c:v>754.10320863522099</c:v>
                </c:pt>
                <c:pt idx="4">
                  <c:v>1514.7101660355299</c:v>
                </c:pt>
                <c:pt idx="5">
                  <c:v>928.381962864721</c:v>
                </c:pt>
                <c:pt idx="6">
                  <c:v>870.34875386537203</c:v>
                </c:pt>
                <c:pt idx="7">
                  <c:v>767.54385964912206</c:v>
                </c:pt>
                <c:pt idx="8">
                  <c:v>972.65553312534405</c:v>
                </c:pt>
                <c:pt idx="9">
                  <c:v>947.68764215314604</c:v>
                </c:pt>
                <c:pt idx="10">
                  <c:v>943.73009319334597</c:v>
                </c:pt>
                <c:pt idx="11">
                  <c:v>716.56050955414003</c:v>
                </c:pt>
                <c:pt idx="12">
                  <c:v>864.50540315876901</c:v>
                </c:pt>
                <c:pt idx="13">
                  <c:v>561.91049568533003</c:v>
                </c:pt>
                <c:pt idx="14">
                  <c:v>734.355044699872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74-422F-B723-7F30058642A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74-422F-B723-7F30058642A0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974-422F-B723-7F30058642A0}"/>
              </c:ext>
            </c:extLst>
          </c:dPt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Moravskoslezský kraj</c:v>
                </c:pt>
                <c:pt idx="3">
                  <c:v>Jihočeský kraj</c:v>
                </c:pt>
                <c:pt idx="4">
                  <c:v>Liberecký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Pardubický kraj</c:v>
                </c:pt>
                <c:pt idx="14">
                  <c:v>Jihomoravský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1153.12870951331</c:v>
                </c:pt>
                <c:pt idx="1">
                  <c:v>1115.91072714182</c:v>
                </c:pt>
                <c:pt idx="2">
                  <c:v>1084.7457627118599</c:v>
                </c:pt>
                <c:pt idx="3">
                  <c:v>1083.7016968487001</c:v>
                </c:pt>
                <c:pt idx="4">
                  <c:v>984.93626882966396</c:v>
                </c:pt>
                <c:pt idx="5">
                  <c:v>954.33555669574105</c:v>
                </c:pt>
                <c:pt idx="6">
                  <c:v>874.88975172595497</c:v>
                </c:pt>
                <c:pt idx="7">
                  <c:v>825.55635319454404</c:v>
                </c:pt>
                <c:pt idx="8">
                  <c:v>816.40058055152303</c:v>
                </c:pt>
                <c:pt idx="9">
                  <c:v>800.29778522240804</c:v>
                </c:pt>
                <c:pt idx="10">
                  <c:v>789.07078082675696</c:v>
                </c:pt>
                <c:pt idx="11">
                  <c:v>776.05321507760505</c:v>
                </c:pt>
                <c:pt idx="12">
                  <c:v>741.839762611276</c:v>
                </c:pt>
                <c:pt idx="13">
                  <c:v>697.21115537848596</c:v>
                </c:pt>
                <c:pt idx="14">
                  <c:v>612.13720316622596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74-422F-B723-7F3005864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93864360"/>
        <c:axId val="593863184"/>
      </c:barChart>
      <c:barChart>
        <c:barDir val="bar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2022čr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Moravskoslezský kraj</c:v>
                </c:pt>
                <c:pt idx="3">
                  <c:v>Jihočeský kraj</c:v>
                </c:pt>
                <c:pt idx="4">
                  <c:v>Liberecký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Pardubický kraj</c:v>
                </c:pt>
                <c:pt idx="14">
                  <c:v>Jihomoravský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874.88975172595497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74-422F-B723-7F30058642A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2021čr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Karlovarský kraj</c:v>
                </c:pt>
                <c:pt idx="2">
                  <c:v>Moravskoslezský kraj</c:v>
                </c:pt>
                <c:pt idx="3">
                  <c:v>Jihočeský kraj</c:v>
                </c:pt>
                <c:pt idx="4">
                  <c:v>Liberecký kraj</c:v>
                </c:pt>
                <c:pt idx="5">
                  <c:v>Hl. m. Praha</c:v>
                </c:pt>
                <c:pt idx="6">
                  <c:v>Česká republika</c:v>
                </c:pt>
                <c:pt idx="7">
                  <c:v>Plzeňský kraj</c:v>
                </c:pt>
                <c:pt idx="8">
                  <c:v>Středočeský kraj</c:v>
                </c:pt>
                <c:pt idx="9">
                  <c:v>Královéhradecký kraj</c:v>
                </c:pt>
                <c:pt idx="10">
                  <c:v>Ústecký kraj</c:v>
                </c:pt>
                <c:pt idx="11">
                  <c:v>Olomoucký kraj</c:v>
                </c:pt>
                <c:pt idx="12">
                  <c:v>Zlínský kraj</c:v>
                </c:pt>
                <c:pt idx="13">
                  <c:v>Pardubický kraj</c:v>
                </c:pt>
                <c:pt idx="14">
                  <c:v>Jihomoravský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870.34875386537203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74-422F-B723-7F3005864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87091967"/>
        <c:axId val="1087085727"/>
      </c:barChart>
      <c:catAx>
        <c:axId val="593864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3184"/>
        <c:crosses val="autoZero"/>
        <c:auto val="1"/>
        <c:lblAlgn val="ctr"/>
        <c:lblOffset val="100"/>
        <c:noMultiLvlLbl val="0"/>
      </c:catAx>
      <c:valAx>
        <c:axId val="5938631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4360"/>
        <c:crosses val="autoZero"/>
        <c:crossBetween val="between"/>
      </c:valAx>
      <c:valAx>
        <c:axId val="1087085727"/>
        <c:scaling>
          <c:orientation val="minMax"/>
          <c:max val="100"/>
        </c:scaling>
        <c:delete val="1"/>
        <c:axPos val="b"/>
        <c:numFmt formatCode="#,##0" sourceLinked="0"/>
        <c:majorTickMark val="none"/>
        <c:minorTickMark val="none"/>
        <c:tickLblPos val="nextTo"/>
        <c:crossAx val="1087091967"/>
        <c:crosses val="autoZero"/>
        <c:crossBetween val="between"/>
      </c:valAx>
      <c:catAx>
        <c:axId val="1087091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7085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282186809362015"/>
          <c:y val="9.0732904027966077E-2"/>
          <c:w val="0.38743234926698999"/>
          <c:h val="0.863461226677061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E598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BCE-4581-B790-D933057C902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BCE-4581-B790-D933057C9027}"/>
              </c:ext>
            </c:extLst>
          </c:dPt>
          <c:cat>
            <c:strRef>
              <c:f>List1!$A$2:$A$16</c:f>
              <c:strCache>
                <c:ptCount val="15"/>
                <c:pt idx="0">
                  <c:v>Plzeňský kraj</c:v>
                </c:pt>
                <c:pt idx="1">
                  <c:v>Liberecký kraj</c:v>
                </c:pt>
                <c:pt idx="2">
                  <c:v>Jihočeský kraj</c:v>
                </c:pt>
                <c:pt idx="3">
                  <c:v>Hl. m. Praha</c:v>
                </c:pt>
                <c:pt idx="4">
                  <c:v>Kraj Vysočina</c:v>
                </c:pt>
                <c:pt idx="5">
                  <c:v>Karlovarský kraj</c:v>
                </c:pt>
                <c:pt idx="6">
                  <c:v>Moravskoslezský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Královéhradecký kraj</c:v>
                </c:pt>
                <c:pt idx="11">
                  <c:v>Zlínský kraj</c:v>
                </c:pt>
                <c:pt idx="12">
                  <c:v>Ústecký kraj</c:v>
                </c:pt>
                <c:pt idx="13">
                  <c:v>Jihomoravský kraj</c:v>
                </c:pt>
                <c:pt idx="14">
                  <c:v>Olomoucký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49470.029239766001</c:v>
                </c:pt>
                <c:pt idx="1">
                  <c:v>45557.821147684197</c:v>
                </c:pt>
                <c:pt idx="2">
                  <c:v>43220.4642909951</c:v>
                </c:pt>
                <c:pt idx="3">
                  <c:v>39563.354417465802</c:v>
                </c:pt>
                <c:pt idx="4">
                  <c:v>35763.217987001502</c:v>
                </c:pt>
                <c:pt idx="5">
                  <c:v>38627.889634601001</c:v>
                </c:pt>
                <c:pt idx="6">
                  <c:v>37299.635315070802</c:v>
                </c:pt>
                <c:pt idx="7">
                  <c:v>37154.676332657502</c:v>
                </c:pt>
                <c:pt idx="8">
                  <c:v>36245.182602312299</c:v>
                </c:pt>
                <c:pt idx="9">
                  <c:v>38069.436082681103</c:v>
                </c:pt>
                <c:pt idx="10">
                  <c:v>36448.06671721</c:v>
                </c:pt>
                <c:pt idx="11">
                  <c:v>34098.088113050697</c:v>
                </c:pt>
                <c:pt idx="12">
                  <c:v>34788.2505603397</c:v>
                </c:pt>
                <c:pt idx="13">
                  <c:v>30864.197530864101</c:v>
                </c:pt>
                <c:pt idx="14">
                  <c:v>33025.477707006299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CE-4581-B790-D933057C9027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BCE-4581-B790-D933057C902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BCE-4581-B790-D933057C9027}"/>
              </c:ext>
            </c:extLst>
          </c:dPt>
          <c:dLbls>
            <c:numFmt formatCode="#\ 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Plzeňský kraj</c:v>
                </c:pt>
                <c:pt idx="1">
                  <c:v>Liberecký kraj</c:v>
                </c:pt>
                <c:pt idx="2">
                  <c:v>Jihočeský kraj</c:v>
                </c:pt>
                <c:pt idx="3">
                  <c:v>Hl. m. Praha</c:v>
                </c:pt>
                <c:pt idx="4">
                  <c:v>Kraj Vysočina</c:v>
                </c:pt>
                <c:pt idx="5">
                  <c:v>Karlovarský kraj</c:v>
                </c:pt>
                <c:pt idx="6">
                  <c:v>Moravskoslezský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Královéhradecký kraj</c:v>
                </c:pt>
                <c:pt idx="11">
                  <c:v>Zlínský kraj</c:v>
                </c:pt>
                <c:pt idx="12">
                  <c:v>Ústecký kraj</c:v>
                </c:pt>
                <c:pt idx="13">
                  <c:v>Jihomoravský kraj</c:v>
                </c:pt>
                <c:pt idx="14">
                  <c:v>Olomoucký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52386.934673366799</c:v>
                </c:pt>
                <c:pt idx="1">
                  <c:v>45336.037079953603</c:v>
                </c:pt>
                <c:pt idx="2">
                  <c:v>44431.769570796998</c:v>
                </c:pt>
                <c:pt idx="3">
                  <c:v>41467.419189327797</c:v>
                </c:pt>
                <c:pt idx="4">
                  <c:v>40071.222655587502</c:v>
                </c:pt>
                <c:pt idx="5">
                  <c:v>39956.803455723501</c:v>
                </c:pt>
                <c:pt idx="6">
                  <c:v>39847.457627118602</c:v>
                </c:pt>
                <c:pt idx="7">
                  <c:v>39387.273040622</c:v>
                </c:pt>
                <c:pt idx="8">
                  <c:v>38425.253991291698</c:v>
                </c:pt>
                <c:pt idx="9">
                  <c:v>38207.171314740997</c:v>
                </c:pt>
                <c:pt idx="10">
                  <c:v>38172.343197468799</c:v>
                </c:pt>
                <c:pt idx="11">
                  <c:v>37784.371909000904</c:v>
                </c:pt>
                <c:pt idx="12">
                  <c:v>37027.440819691401</c:v>
                </c:pt>
                <c:pt idx="13">
                  <c:v>34459.102902374601</c:v>
                </c:pt>
                <c:pt idx="14">
                  <c:v>33734.558124802003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CE-4581-B790-D933057C9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93864360"/>
        <c:axId val="593863184"/>
      </c:barChart>
      <c:barChart>
        <c:barDir val="bar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2022čr</c:v>
                </c:pt>
              </c:strCache>
            </c:strRef>
          </c:tx>
          <c:spPr>
            <a:solidFill>
              <a:srgbClr val="83D1BF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Plzeňský kraj</c:v>
                </c:pt>
                <c:pt idx="1">
                  <c:v>Liberecký kraj</c:v>
                </c:pt>
                <c:pt idx="2">
                  <c:v>Jihočeský kraj</c:v>
                </c:pt>
                <c:pt idx="3">
                  <c:v>Hl. m. Praha</c:v>
                </c:pt>
                <c:pt idx="4">
                  <c:v>Kraj Vysočina</c:v>
                </c:pt>
                <c:pt idx="5">
                  <c:v>Karlovarský kraj</c:v>
                </c:pt>
                <c:pt idx="6">
                  <c:v>Moravskoslezský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Královéhradecký kraj</c:v>
                </c:pt>
                <c:pt idx="11">
                  <c:v>Zlínský kraj</c:v>
                </c:pt>
                <c:pt idx="12">
                  <c:v>Ústecký kraj</c:v>
                </c:pt>
                <c:pt idx="13">
                  <c:v>Jihomoravský kraj</c:v>
                </c:pt>
                <c:pt idx="14">
                  <c:v>Olomoucký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39387.273040622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CE-4581-B790-D933057C9027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2021čr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Plzeňský kraj</c:v>
                </c:pt>
                <c:pt idx="1">
                  <c:v>Liberecký kraj</c:v>
                </c:pt>
                <c:pt idx="2">
                  <c:v>Jihočeský kraj</c:v>
                </c:pt>
                <c:pt idx="3">
                  <c:v>Hl. m. Praha</c:v>
                </c:pt>
                <c:pt idx="4">
                  <c:v>Kraj Vysočina</c:v>
                </c:pt>
                <c:pt idx="5">
                  <c:v>Karlovarský kraj</c:v>
                </c:pt>
                <c:pt idx="6">
                  <c:v>Moravskoslezský kraj</c:v>
                </c:pt>
                <c:pt idx="7">
                  <c:v>Česká republika</c:v>
                </c:pt>
                <c:pt idx="8">
                  <c:v>Středočeský kraj</c:v>
                </c:pt>
                <c:pt idx="9">
                  <c:v>Pardubický kraj</c:v>
                </c:pt>
                <c:pt idx="10">
                  <c:v>Královéhradecký kraj</c:v>
                </c:pt>
                <c:pt idx="11">
                  <c:v>Zlínský kraj</c:v>
                </c:pt>
                <c:pt idx="12">
                  <c:v>Ústecký kraj</c:v>
                </c:pt>
                <c:pt idx="13">
                  <c:v>Jihomoravský kraj</c:v>
                </c:pt>
                <c:pt idx="14">
                  <c:v>Olomoucký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37154.676332657502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BCE-4581-B790-D933057C9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87091967"/>
        <c:axId val="1087085727"/>
      </c:barChart>
      <c:catAx>
        <c:axId val="593864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3184"/>
        <c:crosses val="autoZero"/>
        <c:auto val="1"/>
        <c:lblAlgn val="ctr"/>
        <c:lblOffset val="100"/>
        <c:noMultiLvlLbl val="0"/>
      </c:catAx>
      <c:valAx>
        <c:axId val="5938631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864360"/>
        <c:crosses val="autoZero"/>
        <c:crossBetween val="between"/>
      </c:valAx>
      <c:valAx>
        <c:axId val="1087085727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extTo"/>
        <c:crossAx val="1087091967"/>
        <c:crosses val="autoZero"/>
        <c:crossBetween val="between"/>
      </c:valAx>
      <c:catAx>
        <c:axId val="108709196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8708572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400"/>
      </a:pPr>
      <a:endParaRPr lang="cs-CZ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('6_PREDIKCE_klienti'!$C$27,'6_PREDIKCE_klienti'!$J$27:$M$27)</cx:f>
        <cx:lvl ptCount="5">
          <cx:pt idx="0">Existující 2024</cx:pt>
          <cx:pt idx="1">Dodatečné 2035</cx:pt>
          <cx:pt idx="2">Dodatečné 2040</cx:pt>
          <cx:pt idx="3">Dodatečné 2050</cx:pt>
          <cx:pt idx="4">celkem</cx:pt>
        </cx:lvl>
      </cx:strDim>
      <cx:numDim type="val">
        <cx:f dir="row">('6_PREDIKCE_klienti'!$C$31,'6_PREDIKCE_klienti'!$J$31:$M$31)</cx:f>
        <cx:lvl ptCount="5" formatCode="# ##0">
          <cx:pt idx="0">185137</cx:pt>
          <cx:pt idx="1">70700</cx:pt>
          <cx:pt idx="2">14700</cx:pt>
          <cx:pt idx="3">33000</cx:pt>
          <cx:pt idx="4">303537</cx:pt>
        </cx:lvl>
      </cx:numDim>
    </cx:data>
  </cx:chartData>
  <cx:chart>
    <cx:plotArea>
      <cx:plotAreaRegion>
        <cx:series layoutId="waterfall" uniqueId="{B521A9EE-6B7A-4398-BB6A-F6248971B977}">
          <cx:dataPt idx="0">
            <cx:spPr>
              <a:solidFill>
                <a:srgbClr val="0D7CBF"/>
              </a:solidFill>
            </cx:spPr>
          </cx:dataPt>
          <cx:dataPt idx="1">
            <cx:spPr>
              <a:solidFill>
                <a:srgbClr val="0D7CBF"/>
              </a:solidFill>
            </cx:spPr>
          </cx:dataPt>
          <cx:dataPt idx="2">
            <cx:spPr>
              <a:solidFill>
                <a:srgbClr val="0D7CBF"/>
              </a:solidFill>
            </cx:spPr>
          </cx:dataPt>
          <cx:dataPt idx="3">
            <cx:spPr>
              <a:solidFill>
                <a:srgbClr val="0D7CBF"/>
              </a:solidFill>
            </cx:spPr>
          </cx:dataPt>
          <cx:dataPt idx="4">
            <cx:spPr>
              <a:solidFill>
                <a:srgbClr val="FFFFFF">
                  <a:lumMod val="85000"/>
                </a:srgbClr>
              </a:solidFill>
            </cx:spPr>
          </cx:dataPt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1" i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pPr>
                <a:endParaRPr lang="en-GB" sz="1200" b="1">
                  <a:solidFill>
                    <a:schemeClr val="tx1"/>
                  </a:solidFill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4"/>
            </cx:subtotals>
          </cx:layoutPr>
        </cx:series>
      </cx:plotAreaRegion>
      <cx:axis id="0">
        <cx:catScaling gapWidth="0.5"/>
        <cx:tickLabels/>
        <cx:spPr>
          <a:ln>
            <a:solidFill>
              <a:schemeClr val="tx1"/>
            </a:solidFill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200">
              <a:solidFill>
                <a:schemeClr val="tx1"/>
              </a:solidFill>
            </a:endParaRPr>
          </a:p>
        </cx:txPr>
      </cx:axis>
      <cx:axis id="1">
        <cx:valScaling max="1000000"/>
        <cx:tickLabels/>
        <cx:spPr>
          <a:ln>
            <a:solidFill>
              <a:schemeClr val="tx1"/>
            </a:solidFill>
          </a:ln>
        </cx:spPr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endParaRPr lang="en-GB" sz="1200">
              <a:solidFill>
                <a:schemeClr val="tx1"/>
              </a:solidFill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0.14384</cdr:x>
      <cdr:y>0.48987</cdr:y>
    </cdr:from>
    <cdr:to>
      <cdr:x>0.26287</cdr:x>
      <cdr:y>0.53293</cdr:y>
    </cdr:to>
    <cdr:sp macro="" textlink="">
      <cdr:nvSpPr>
        <cdr:cNvPr id="2" name="Šipka doprava 11">
          <a:extLst xmlns:a="http://schemas.openxmlformats.org/drawingml/2006/main">
            <a:ext uri="{FF2B5EF4-FFF2-40B4-BE49-F238E27FC236}">
              <a16:creationId xmlns:a16="http://schemas.microsoft.com/office/drawing/2014/main" id="{57F5C723-0109-556C-8A0B-C23A26DF5814}"/>
            </a:ext>
          </a:extLst>
        </cdr:cNvPr>
        <cdr:cNvSpPr/>
      </cdr:nvSpPr>
      <cdr:spPr>
        <a:xfrm xmlns:a="http://schemas.openxmlformats.org/drawingml/2006/main" flipH="1">
          <a:off x="825268" y="1975272"/>
          <a:ext cx="682902" cy="173629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4472C4"/>
        </a:solidFill>
        <a:ln xmlns:a="http://schemas.openxmlformats.org/drawingml/2006/main" w="12700" cap="flat" cmpd="sng" algn="ctr">
          <a:solidFill>
            <a:srgbClr val="4472C4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800" b="0" i="0" u="none" strike="noStrike" kern="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E734-00B3-4A9A-81C4-813D8F393B1E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BDBF4-A65A-4E86-8D13-3641195D3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3AF-34F5-4986-A158-C0E70337A65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7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121B7-E426-899E-DD59-B8AECFFCB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1D7476F-3FFC-F5FE-2D5E-90ABF1F24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75D78D-2503-401B-7590-ED6BEB07F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KB120250827 /2025-08-25 Úrazy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861B6C-2283-6244-9C1F-80913B476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6E446-D93F-4B84-915C-31919454B49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80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E75C-B46A-FCEB-5477-7C590820A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3B1FB2C-90FA-6EC0-510D-044EF8854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6450660-7C70-C8FF-BC8A-5FA585BDE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06FDCA-9A04-06DD-DB20-18BD6E7DC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32FB2-C134-1A40-AEFF-BA4E7FB1B3E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50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1B68-825A-6EF5-3D30-B3B1B46D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07EFDA8-F738-1699-9D71-83F748E06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2A44E2B-FE6C-2B3C-9D9A-C8BFB20566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ML120230720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9E9A5E-4DAE-0BF5-123A-C9D5D4D59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D835F-F700-4103-876F-C02792E461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801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1FF68-FD35-A648-35CD-DFAA05E40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D9363DA-B5D3-A28A-7E03-3B6464FC2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54402D1-D297-3C3D-4E93-4E4E7AA6B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AAF116D-EEDC-F61A-29BC-17466760F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50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D59A5-F0C0-ED62-4F2B-E6C4B1AC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1475981-8236-7C5B-1554-73A942B03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A63200A-38BD-F325-863E-DF3433178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HD1 20251111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221F5D-CB84-531E-7D09-8CABEB45F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930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0610C-2A2B-3B63-2FC8-0D03447D8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F9B0AC9-0A58-6A53-879D-F0C2A1CC48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E7488AC-1E36-DC39-8D9A-38C92C7F07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HD1 20251111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270F0B-5032-8768-90F5-3815011EE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6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KB120251110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6081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EFCC2-2D7D-662F-751D-CAD4182E7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40809CC-2E64-B26E-CA59-34BB0B76D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2C9BA58-1F79-2648-9DEB-A23BDCAE1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20240520JZ1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BB9E8E-CADE-1889-A1F8-A7B05750D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4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56A24-D420-9105-6D06-B70A5B4A6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90D4EC-7426-FD6F-47EA-58ABE3DD9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1BD9C7-09FD-37CA-0C68-7C3F5C6A46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9D6E5B-3975-C709-F316-0EE482453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31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0CC3E-3B2C-3B21-0446-9EDB96189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2C49A20-3028-B369-57AB-F90DF178B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425765C-9176-1CE1-D72C-B5B47BF08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453568-FC9D-1C35-F564-58ED974998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6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C7888-1034-AEEA-579F-C7EF894D2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840219A7-40EA-46A0-CBE5-024EAA22E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57FAB129-C8BE-8B1E-A2DC-807075BDF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69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BB8B7-CE74-04F3-0035-756DE3385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F626DC7-6B56-10E5-3A98-762562073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1507D48-0BC7-BC07-0CA9-07D3726FC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KB120251110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480B1A-3197-782A-4278-A6ED33304B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3AF-34F5-4986-A158-C0E70337A65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3618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D344B-0D42-F5F1-1D63-C0EEDD85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F35560B-B1A7-CA7A-F396-09806BC2DD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229679F-0107-225F-1C7D-0AE830E11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C7EF3F-A86E-9DE7-D5E7-D55690D5B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92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83E76-5BD2-614F-F3FC-93BFD06D8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83D116D-E4C7-3210-3F56-FD264BC715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F38575CE-444A-8C0E-BA9C-ED9DE9941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95B585-91FC-2DE7-0296-13AA9E92F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446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2E768-F3C2-6442-1819-E5D052C0C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6FAC76C-2D20-C30B-3533-A91C771164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843C4CC-067A-51B6-78B0-283045F7F2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827AC3-795E-8F08-3700-7748187D2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01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0490A-6AC7-AE2F-5738-BD598909F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903324D-9685-E812-C167-E7AD1C320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F959F43-E5B1-5BDA-3AC7-C27EB427E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1D25B9-8552-6173-DDEE-2D2AC7C1D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88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AAFE4-C242-F57A-8B33-D25AA8942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DA25ABE-CA75-41B2-A6B3-6090C77D1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DB48D6B-3895-313E-252D-2A9A2B5EE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Nárůst žádostí byl nejvyšší v případě pečovatelské služby, SS ve </a:t>
            </a:r>
            <a:r>
              <a:rPr lang="cs-CZ" err="1"/>
              <a:t>zdr</a:t>
            </a:r>
            <a:r>
              <a:rPr lang="cs-CZ"/>
              <a:t>. Zařízení a DS</a:t>
            </a:r>
          </a:p>
          <a:p>
            <a:r>
              <a:rPr lang="cs-CZ"/>
              <a:t>Předpoklad pro rok 2024 (z roku 2023) se nenaplnil o 5 600 osob</a:t>
            </a:r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CBBA09-FEB6-49E6-6C1B-67F5909EA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B2E74-B6DB-42DD-A16F-C4D2A4F972F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087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F7E47-C270-9786-2EEE-08B421D0C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F5EC1B3-E347-DDB9-FEDA-08A03A904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2DAFA6F-0E73-05E1-DCDE-45574C0FB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KB120250923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4CCDB2-4B54-6962-291D-88C8C7C96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18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40EA2-1F1F-71E2-46D8-9481A9E17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E48533A-0299-7451-E412-88E9BD39E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8850464-A738-D708-0762-CBB6C0892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KB120250923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200FA6B-E162-27C2-26DC-CEEE3FDFBE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5125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0A322-9AF2-2B52-F140-4A593237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DCDD3FF-1481-6C10-371B-CC6E38CA4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2CF829A-FDA1-81B7-78F0-CBB061F36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KB120251110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7DFA43-5259-4A5B-5764-1EBCF8BD0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605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1DD84-69F1-80E2-C84C-D380657A3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F39CAA9-79A0-3136-6797-622972AAE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676E5B3-DFC6-54E8-CBDA-33A1C4BA04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A68D427-2035-5BDE-8EE8-7491B353A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64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JZ1 20250616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52C68A-7414-47CD-B786-53FC7BDEE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6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1D31A-D3DD-F551-A533-092695D35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E1C8413-B309-79DE-20A3-5F1CED9D6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33DEFF5-B458-3676-3298-2081019F0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045E1C-C8FA-CB48-B7F7-8C02CBB00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01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D835F-F700-4103-876F-C02792E4615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22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JZ120250815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27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22D15-548D-05E3-98D5-65A951D65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B71AF72-05DF-E075-69A3-E74A8B170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C0DFB84-8D7F-56D8-EDA6-578796366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KB120250804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A0EA87-5617-20F9-929A-432F9F8934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AC8C3F-CC5F-4B61-8993-BFD95AFACB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93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20E69-2152-0EB4-97A5-F258A6C2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5FDD8014-41F8-1571-CBF2-0A4F92B87B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22B0D497-3622-4A38-C7BB-7250F9FB2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MV1_20251104</a:t>
            </a:r>
          </a:p>
        </p:txBody>
      </p:sp>
    </p:spTree>
    <p:extLst>
      <p:ext uri="{BB962C8B-B14F-4D97-AF65-F5344CB8AC3E}">
        <p14:creationId xmlns:p14="http://schemas.microsoft.com/office/powerpoint/2010/main" val="131285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28744-B6B4-7F1D-CD2E-CD876418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D284636-B34C-8190-E231-F0CD2BDD6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CA12C3F-59AA-5A01-51E8-4551E7EA6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BV1 20250819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F86A8CF-147B-2BBB-A3D1-9A28FE511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033AF-34F5-4986-A158-C0E70337A652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1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51AD1-4062-9033-B13B-DC052636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A87C81BB-ADED-0A81-53C9-A1A2113FE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3B515D6-C0E0-DCEA-2D77-9AF7193A2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21B1E2-4B85-C627-58ED-935D38281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BDBF4-A65A-4E86-8D13-3641195D3E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08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35DE32-FB21-620B-6425-F2DFF9D5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F24F34E8-E785-EFC9-5BA6-7EBA89859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B65D50A-B91C-4134-9E07-7A2FDF1C2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KB120250512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5CC615-1CA8-1523-15B8-7FFD99FD1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6E446-D93F-4B84-915C-31919454B496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5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em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3.emf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emf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24.jpeg"/><Relationship Id="rId4" Type="http://schemas.openxmlformats.org/officeDocument/2006/relationships/image" Target="../media/image3.emf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emf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emf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26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0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3.emf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emf"/><Relationship Id="rId10" Type="http://schemas.openxmlformats.org/officeDocument/2006/relationships/image" Target="../media/image20.svg"/><Relationship Id="rId4" Type="http://schemas.openxmlformats.org/officeDocument/2006/relationships/image" Target="../media/image2.emf"/><Relationship Id="rId9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4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51082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7C9B-34FC-4CEF-A0D2-FE608DB0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DE946A-16C9-4D5E-9125-FDC4FC0E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8B166-2654-4599-81CD-090450DC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45EFA-9E6A-445E-8D63-AA5C6DA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8E511-8C01-48B0-86BA-51C6AEA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868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84DCF3-1782-4C08-96B2-D43EBCE1D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8719A1-DC72-431A-9D4E-96FA10E2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05688-EA75-4393-9E80-A1CE8939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F067B-09AF-4046-BACD-D60555E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B7427-BEE7-4670-92C0-022D2034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7538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851668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507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5648068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597320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305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064707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105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090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489470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662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895140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080032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ý nadpis,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2077AF6-1444-E249-F2EF-ECEF553B61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838" y="873024"/>
            <a:ext cx="10728325" cy="5122454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845A84C-9B03-E5F5-E96F-C8A731070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0"/>
            <a:ext cx="11460162" cy="720722"/>
          </a:xfrm>
        </p:spPr>
        <p:txBody>
          <a:bodyPr lIns="0"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text 8">
            <a:extLst>
              <a:ext uri="{FF2B5EF4-FFF2-40B4-BE49-F238E27FC236}">
                <a16:creationId xmlns:a16="http://schemas.microsoft.com/office/drawing/2014/main" id="{BF4CF16D-F608-F5E0-D06B-61FE4F1927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517" y="6138000"/>
            <a:ext cx="3994484" cy="719999"/>
          </a:xfrm>
        </p:spPr>
        <p:txBody>
          <a:bodyPr lIns="180000" tIns="0" rIns="180000" bIns="0" anchor="ctr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Datum, www…</a:t>
            </a:r>
          </a:p>
        </p:txBody>
      </p:sp>
    </p:spTree>
    <p:extLst>
      <p:ext uri="{BB962C8B-B14F-4D97-AF65-F5344CB8AC3E}">
        <p14:creationId xmlns:p14="http://schemas.microsoft.com/office/powerpoint/2010/main" val="962624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04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40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239509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CA797ED8-728E-4B69-2BBD-C59909EE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386173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47306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6580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962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4348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3415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980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4228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3838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6186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6897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CA797ED8-728E-4B69-2BBD-C59909EE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386173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561221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191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920089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6892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3352011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5706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869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716133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377684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94647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49758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055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273296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720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49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184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6223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32646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8040E44-5489-454A-CF22-89E9E235B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3" name="Logo UZIS">
            <a:extLst>
              <a:ext uri="{FF2B5EF4-FFF2-40B4-BE49-F238E27FC236}">
                <a16:creationId xmlns:a16="http://schemas.microsoft.com/office/drawing/2014/main" id="{55DC6064-559D-C7C6-A418-0534501F8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90A7BB1-0DAC-5E15-9CF7-42F1A38CC269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5" name="Obdélník 14">
            <a:extLst>
              <a:ext uri="{FF2B5EF4-FFF2-40B4-BE49-F238E27FC236}">
                <a16:creationId xmlns:a16="http://schemas.microsoft.com/office/drawing/2014/main" id="{29439D7B-F516-198B-D934-FB0BC09399B1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7B65A80-701E-B314-DBB1-B62A95DCC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7" name="Volný tvar 17">
            <a:extLst>
              <a:ext uri="{FF2B5EF4-FFF2-40B4-BE49-F238E27FC236}">
                <a16:creationId xmlns:a16="http://schemas.microsoft.com/office/drawing/2014/main" id="{A4CB8C3F-66B8-226F-FB07-C851F99655B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B5747C42-39B4-C774-E0F3-4C591877B781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9398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593144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423957129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059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205350B-7771-0CF5-00D8-7A7E70FCE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3739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196932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692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27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8521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FFD67-0C21-45FD-BEB1-1762A7EC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05"/>
            <a:ext cx="10515600" cy="1325563"/>
          </a:xfrm>
        </p:spPr>
        <p:txBody>
          <a:bodyPr/>
          <a:lstStyle>
            <a:lvl1pPr>
              <a:defRPr>
                <a:solidFill>
                  <a:srgbClr val="31688F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47C18C-EE53-4FDE-890C-932757BF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82ACB-12C3-413B-B4A8-58126EA7DF73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14.11.2025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48AFB4-2781-4B4B-8592-C92C45B7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D81536-D387-4237-B73B-85E7B90F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2E12E-E527-401A-9042-2E0AA82B884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7161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553120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EC-17E2-56DD-B433-E35BC53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70793-DA19-D861-01A8-1B28AACC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0E8B35-5708-B98F-4B28-D0FE938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DF2DD-EBB5-0878-B252-DA73885D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281017-88F0-8F17-7F11-C2FE8D0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4540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1497F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NÁRODNÍ SOCIÁLNÍ INFORMAČNÍ SYSTÉM (NSIS)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038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07" y="6500472"/>
            <a:ext cx="10251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397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Budování Národního sociálního informačního systému (NSIS)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00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9" y="6442597"/>
            <a:ext cx="1328527" cy="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611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570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970C3-AFF3-DAB9-B6C3-0D5BC7F8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8FBE35-0188-034D-692D-E3F8D6AC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B53FA7-BF36-4CA8-A619-7A29FAE0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76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E5CE-7653-CA92-B538-04E5E81C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77B9E-0E06-D3B9-0F79-EFC1A7D4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334FC8-5D6E-4DAB-0C00-3D5E9B2E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5827A3-5C27-7891-9F45-F4EC85B5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AA930F-91EE-7215-C6CD-E105E410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508557-8F4D-76FB-4476-F1D67178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65142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5CE29-D55E-9B1A-1FFF-0B7A3ACD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404947-1D4E-FFBF-97DD-9E59DADA5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AE5C16-D86E-70F2-4A92-522A1FB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988947-1591-4CD1-4834-8E78AACC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9D660B-0986-F516-C3C2-EE248B69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116E2-D3FF-1DD8-C59D-88AD886D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577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4F979-40FC-E26A-5446-415010FF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86F772-54F6-B829-01D4-7F1EFE13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3D8C8-BBD7-78A4-59C5-BF217DDE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534D9E-EBA6-54D0-686E-10902A93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990C2-4672-BFFC-A28E-D812F819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7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5915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98FE2D-8C5C-F37C-F9A0-EE8CB4042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03C08D-878D-C461-4769-D98E0BED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A1096-9D1E-6BA8-441E-0E330FDB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289DB-3A29-E86E-72EB-D658E4B8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00CA8-3114-5A59-B62F-8C69E95C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9651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343842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6211037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1D7F0-8EF2-4D37-BB2D-D3AB7446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786650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ACDB7-70B7-478E-A66A-77126608D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05" y="463982"/>
            <a:ext cx="11302314" cy="61517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39F07-29C9-4BAC-A030-B26EA1F6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" y="1219200"/>
            <a:ext cx="11302314" cy="5199531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D20034F7-2236-4646-9C8A-C83F0C5D367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83D1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7">
            <a:extLst>
              <a:ext uri="{FF2B5EF4-FFF2-40B4-BE49-F238E27FC236}">
                <a16:creationId xmlns:a16="http://schemas.microsoft.com/office/drawing/2014/main" id="{1433E7F7-CF01-4388-9FCB-CE2D00DB651C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18">
            <a:extLst>
              <a:ext uri="{FF2B5EF4-FFF2-40B4-BE49-F238E27FC236}">
                <a16:creationId xmlns:a16="http://schemas.microsoft.com/office/drawing/2014/main" id="{4D311832-C7F1-4A31-927A-BE0EA60B0C7E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" name="Volný tvar 19">
            <a:extLst>
              <a:ext uri="{FF2B5EF4-FFF2-40B4-BE49-F238E27FC236}">
                <a16:creationId xmlns:a16="http://schemas.microsoft.com/office/drawing/2014/main" id="{A772CE9A-8B46-4291-A915-83B32CB09A9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42505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9271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3591739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87434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9BB68689-9A05-18B4-BD49-3338625589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803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8404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2986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44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7935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9079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1632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4792357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568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713982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664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4888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8040E44-5489-454A-CF22-89E9E235B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3" name="Logo UZIS">
            <a:extLst>
              <a:ext uri="{FF2B5EF4-FFF2-40B4-BE49-F238E27FC236}">
                <a16:creationId xmlns:a16="http://schemas.microsoft.com/office/drawing/2014/main" id="{55DC6064-559D-C7C6-A418-0534501F8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90A7BB1-0DAC-5E15-9CF7-42F1A38CC269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5" name="Obdélník 14">
            <a:extLst>
              <a:ext uri="{FF2B5EF4-FFF2-40B4-BE49-F238E27FC236}">
                <a16:creationId xmlns:a16="http://schemas.microsoft.com/office/drawing/2014/main" id="{29439D7B-F516-198B-D934-FB0BC09399B1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7B65A80-701E-B314-DBB1-B62A95DCC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7" name="Volný tvar 17">
            <a:extLst>
              <a:ext uri="{FF2B5EF4-FFF2-40B4-BE49-F238E27FC236}">
                <a16:creationId xmlns:a16="http://schemas.microsoft.com/office/drawing/2014/main" id="{A4CB8C3F-66B8-226F-FB07-C851F99655B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B5747C42-39B4-C774-E0F3-4C591877B781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3577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0081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">
            <a:extLst>
              <a:ext uri="{FF2B5EF4-FFF2-40B4-BE49-F238E27FC236}">
                <a16:creationId xmlns:a16="http://schemas.microsoft.com/office/drawing/2014/main" id="{17C3C8D8-7791-AF26-67C6-BF89BAF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320443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0286475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575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377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705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7220035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15504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745508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4398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920025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EAF2980-B349-E8AE-0520-8F3274E4F3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4" name="Logo UZIS">
            <a:extLst>
              <a:ext uri="{FF2B5EF4-FFF2-40B4-BE49-F238E27FC236}">
                <a16:creationId xmlns:a16="http://schemas.microsoft.com/office/drawing/2014/main" id="{75321557-877C-C289-E0C2-D99B1E9F9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5" name="Přímá spojnice 3">
            <a:extLst>
              <a:ext uri="{FF2B5EF4-FFF2-40B4-BE49-F238E27FC236}">
                <a16:creationId xmlns:a16="http://schemas.microsoft.com/office/drawing/2014/main" id="{2623DA2A-E630-59CA-BB8B-B895613B72FA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6" name="Obdélník 14">
            <a:extLst>
              <a:ext uri="{FF2B5EF4-FFF2-40B4-BE49-F238E27FC236}">
                <a16:creationId xmlns:a16="http://schemas.microsoft.com/office/drawing/2014/main" id="{BA2D69BE-4DBC-4C9F-0401-E9E88BA981FA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B897A23D-DBFF-EDC2-178F-C41494A78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8" name="Volný tvar 17">
            <a:extLst>
              <a:ext uri="{FF2B5EF4-FFF2-40B4-BE49-F238E27FC236}">
                <a16:creationId xmlns:a16="http://schemas.microsoft.com/office/drawing/2014/main" id="{C5F2D782-D686-73ED-505A-A987E53C029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olný tvar 19">
            <a:extLst>
              <a:ext uri="{FF2B5EF4-FFF2-40B4-BE49-F238E27FC236}">
                <a16:creationId xmlns:a16="http://schemas.microsoft.com/office/drawing/2014/main" id="{7B0B5B1D-4B79-F351-E819-2E07AFA964F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42677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C2B7B-2FE7-4290-8165-7622993E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33AF-57FB-4E6B-BA15-9BCF1D7AF9C4}" type="datetime1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C0C29F-0734-4571-A0E1-7589F11D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70E9A72-8D85-40E8-B869-536A7037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612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AEDC30-065E-42E0-A991-686AF5AC8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5125"/>
            <a:ext cx="110880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9BA54-6D16-415F-B124-0BCAD6D57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825625"/>
            <a:ext cx="10188000" cy="4351338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  <a:lvl2pPr>
              <a:defRPr sz="1200" b="1">
                <a:solidFill>
                  <a:schemeClr val="accent2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61BF4F-121E-4F5A-9F08-804ADAD2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000" y="6356350"/>
            <a:ext cx="2448000" cy="365125"/>
          </a:xfrm>
        </p:spPr>
        <p:txBody>
          <a:bodyPr/>
          <a:lstStyle/>
          <a:p>
            <a:fld id="{67DD7422-41A7-4AE0-A0FA-E6BA09A6914F}" type="datetime1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283A-21D6-4704-B6C1-331B02CB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A4C139-EAD9-473A-BEC3-92D3F8E0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E54D3-D00C-4F51-80A7-9147D6EFBB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10997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02806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94841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4133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CA8B-BE17-4E8E-BA21-5C708B05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EB976-B52F-4E70-BBEC-C16C4DA3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9C5FA-8A58-4277-A372-519F039F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A4BF4-D40A-4D0B-BC1B-8FB80ED0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55A1A0-AD5B-4C95-BAFF-47E2F5A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06530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7A5EC-DCF3-4316-AAF9-593891F1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E2C95-7248-4E58-95A4-5C701F28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EFFA53-665F-4953-B32A-12133A2A9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CA4233-D784-46DD-A1AD-4152E21E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5684D-BE59-4E04-BE98-A785CC6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1854D-6B80-4FB9-9CFC-9B304DA8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07296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1B7E-0F7A-48FF-80C4-2C5F31E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74446-8942-495E-93DB-784F144C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267A43-2030-465F-AE0C-283CAF15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DFD93F-F2A2-42A7-9EDB-BA58F8C98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9F1699-C431-4C57-A22C-6828F38D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1BA643-00CC-4CB6-A102-96700A29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9C33A4-481B-476E-BA47-9035B5F7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FED13E-2988-4324-B670-BCEC1AAF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27921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59216-F6BD-41DB-8B58-4DBD6F78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086BD3-60BD-4510-BFCD-6FD8FF6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31CCE1-A76C-42B2-A3B8-61F4A78C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D9ECAF-09A6-4E6E-988F-94DAE95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82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9160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89919B-3903-4B1A-927E-76C80964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27809" r="14699" b="26857"/>
          <a:stretch/>
        </p:blipFill>
        <p:spPr>
          <a:xfrm>
            <a:off x="11139522" y="240669"/>
            <a:ext cx="720000" cy="4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4570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116D5-D10D-4780-8DE3-E263AD5C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B6E23-B354-4679-9857-1042E0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9D63A-A61B-4C7A-AE07-9A88CDEB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5243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3551-D153-4217-A154-4407A5B5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16EEB-8CE6-4497-BFA3-F99CC0D1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D2D91-6CED-4D5D-90BC-1170E288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CD6761-29DF-4455-9076-0459A199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57E6A1-1563-4E8F-97AB-B96394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46D3B-0330-4216-A3E4-28A86341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69356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D4BE5-19B7-49D5-8B48-E9CCECB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1C0DCF-3D3D-40E5-9127-BB856F35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34A7E9-778A-493F-86D4-6A7719CA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52D4C-AA02-44EC-AAA8-C261F839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EA8B9-0632-4DC0-BA34-8F447095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75481-B9F9-4C7F-93D3-F3E6781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11734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27C9B-34FC-4CEF-A0D2-FE608DB0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DE946A-16C9-4D5E-9125-FDC4FC0E3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8B166-2654-4599-81CD-090450DCB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545EFA-9E6A-445E-8D63-AA5C6DAC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78E511-8C01-48B0-86BA-51C6AEA9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44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A84DCF3-1782-4C08-96B2-D43EBCE1DA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8719A1-DC72-431A-9D4E-96FA10E2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05688-EA75-4393-9E80-A1CE89398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F067B-09AF-4046-BACD-D60555EC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EB7427-BEE7-4670-92C0-022D2034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85094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6282347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82356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44559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4405168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19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520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2841246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1339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65653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548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6063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6475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8040E44-5489-454A-CF22-89E9E235B2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3" name="Logo UZIS">
            <a:extLst>
              <a:ext uri="{FF2B5EF4-FFF2-40B4-BE49-F238E27FC236}">
                <a16:creationId xmlns:a16="http://schemas.microsoft.com/office/drawing/2014/main" id="{55DC6064-559D-C7C6-A418-0534501F8F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90A7BB1-0DAC-5E15-9CF7-42F1A38CC269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5" name="Obdélník 14">
            <a:extLst>
              <a:ext uri="{FF2B5EF4-FFF2-40B4-BE49-F238E27FC236}">
                <a16:creationId xmlns:a16="http://schemas.microsoft.com/office/drawing/2014/main" id="{29439D7B-F516-198B-D934-FB0BC09399B1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7B65A80-701E-B314-DBB1-B62A95DCC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7" name="Volný tvar 17">
            <a:extLst>
              <a:ext uri="{FF2B5EF4-FFF2-40B4-BE49-F238E27FC236}">
                <a16:creationId xmlns:a16="http://schemas.microsoft.com/office/drawing/2014/main" id="{A4CB8C3F-66B8-226F-FB07-C851F99655B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B5747C42-39B4-C774-E0F3-4C591877B781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13259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Obrázek 2" descr="Obsah obrázku černá, tma&#10;&#10;Popis byl vytvořen automaticky">
            <a:extLst>
              <a:ext uri="{FF2B5EF4-FFF2-40B4-BE49-F238E27FC236}">
                <a16:creationId xmlns:a16="http://schemas.microsoft.com/office/drawing/2014/main" id="{9BB68689-9A05-18B4-BD49-3338625589F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3531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0165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11B1B157-DCCE-32E9-839F-010705E69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87" y="253404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55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 dirty="0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29854496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5967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204405973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1720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205350B-7771-0CF5-00D8-7A7E70FCE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77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75305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4881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479029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71512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09DBF-1566-8584-3799-E7493169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ECD93E-8CDD-9F87-7B29-328166A68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6B565E-2F82-65BA-96AD-49BDE7ECD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324C08-958B-DACB-ACAA-7D1DA9ECC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F2EDBD-C140-EC39-B533-821B64AA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6D26DAB7-E28E-7F0B-5CB4-8DD64E2F23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35CFBB21-4510-75AE-FBB2-0AEE50F0BE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567AC7F0-AAFA-4CCC-EB37-788CE98CB59C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BE97C24B-232B-1FB5-462C-6FFDB0001FA7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7C4BF71A-C4A5-9233-6C2C-437F78001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2" name="Volný tvar 17">
            <a:extLst>
              <a:ext uri="{FF2B5EF4-FFF2-40B4-BE49-F238E27FC236}">
                <a16:creationId xmlns:a16="http://schemas.microsoft.com/office/drawing/2014/main" id="{11DA0181-0EEA-18DA-9F3D-9341DAB70D9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9">
            <a:extLst>
              <a:ext uri="{FF2B5EF4-FFF2-40B4-BE49-F238E27FC236}">
                <a16:creationId xmlns:a16="http://schemas.microsoft.com/office/drawing/2014/main" id="{FB51D45B-85B8-B79B-C816-E421D99C9993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0983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Personální kapacity resortu zdravotnictví v roce 2023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681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873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7B33D281-EDB1-DA3D-630A-6DD6B19D9A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7" name="Logo UZIS">
            <a:extLst>
              <a:ext uri="{FF2B5EF4-FFF2-40B4-BE49-F238E27FC236}">
                <a16:creationId xmlns:a16="http://schemas.microsoft.com/office/drawing/2014/main" id="{C4F20C70-F7D9-0E61-80F2-A7BF85B01B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8" name="Přímá spojnice 3">
            <a:extLst>
              <a:ext uri="{FF2B5EF4-FFF2-40B4-BE49-F238E27FC236}">
                <a16:creationId xmlns:a16="http://schemas.microsoft.com/office/drawing/2014/main" id="{386F40BC-EC9F-8AB1-021A-6561FD8CC48E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9" name="Obdélník 14">
            <a:extLst>
              <a:ext uri="{FF2B5EF4-FFF2-40B4-BE49-F238E27FC236}">
                <a16:creationId xmlns:a16="http://schemas.microsoft.com/office/drawing/2014/main" id="{BAB51966-1836-6D29-B870-45372935FD69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7A6BFCE7-3346-776E-2D99-7FB6CDF020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1" name="Volný tvar 17">
            <a:extLst>
              <a:ext uri="{FF2B5EF4-FFF2-40B4-BE49-F238E27FC236}">
                <a16:creationId xmlns:a16="http://schemas.microsoft.com/office/drawing/2014/main" id="{3504C758-52DB-2617-57E3-F7C52195CE3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F58F3406-2CE3-57FC-FBF2-DC24CA7E020C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C96C99-6058-835F-53BD-00EE37EE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C98FF6-E7A9-7252-5558-941504BA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45734-1122-415C-80A2-CB7D62399CC7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177C07-1670-24EA-EC5F-F118ABCDC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591EF9-5318-002B-5065-B311BAF9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57F98-80B5-4566-9BB7-668220B538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76433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85338185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5558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52738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s tituly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767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76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54892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87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78510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3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205350B-7771-0CF5-00D8-7A7E70FCE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28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s tituly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560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E2D77F-AD74-3C5E-85C7-B2F46B02036A}"/>
              </a:ext>
            </a:extLst>
          </p:cNvPr>
          <p:cNvSpPr txBox="1"/>
          <p:nvPr userDrawn="1"/>
        </p:nvSpPr>
        <p:spPr>
          <a:xfrm>
            <a:off x="1762811" y="6489406"/>
            <a:ext cx="6551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>
                <a:solidFill>
                  <a:srgbClr val="14377B"/>
                </a:solidFill>
              </a:rPr>
              <a:t>Centrální evidence očkování: stav implementace v analytickém přehledu</a:t>
            </a:r>
          </a:p>
        </p:txBody>
      </p:sp>
    </p:spTree>
    <p:extLst>
      <p:ext uri="{BB962C8B-B14F-4D97-AF65-F5344CB8AC3E}">
        <p14:creationId xmlns:p14="http://schemas.microsoft.com/office/powerpoint/2010/main" val="35753977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0B3887D1-3C10-094C-6A24-C33AACB571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1" name="Logo UZIS">
            <a:extLst>
              <a:ext uri="{FF2B5EF4-FFF2-40B4-BE49-F238E27FC236}">
                <a16:creationId xmlns:a16="http://schemas.microsoft.com/office/drawing/2014/main" id="{14794FCC-DC23-2157-081F-C3EB1BC37F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2" name="Přímá spojnice 3">
            <a:extLst>
              <a:ext uri="{FF2B5EF4-FFF2-40B4-BE49-F238E27FC236}">
                <a16:creationId xmlns:a16="http://schemas.microsoft.com/office/drawing/2014/main" id="{12625A60-4895-C216-90AE-D82C2CB66CF9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3" name="Obdélník 14">
            <a:extLst>
              <a:ext uri="{FF2B5EF4-FFF2-40B4-BE49-F238E27FC236}">
                <a16:creationId xmlns:a16="http://schemas.microsoft.com/office/drawing/2014/main" id="{55D4E9D5-0885-3723-6206-E1AF5643945F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4B18DCE2-4351-DEFF-33AD-C2B73A08A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5" name="Volný tvar 17">
            <a:extLst>
              <a:ext uri="{FF2B5EF4-FFF2-40B4-BE49-F238E27FC236}">
                <a16:creationId xmlns:a16="http://schemas.microsoft.com/office/drawing/2014/main" id="{3C9D8127-101F-F937-E20A-E9AA81E85BFB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olný tvar 19">
            <a:extLst>
              <a:ext uri="{FF2B5EF4-FFF2-40B4-BE49-F238E27FC236}">
                <a16:creationId xmlns:a16="http://schemas.microsoft.com/office/drawing/2014/main" id="{DFF5EF4C-397F-AE74-5C9C-5189BAF743A3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02881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9602F47-EC7D-BC9F-6939-E61A186E1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7" name="Logo UZIS">
            <a:extLst>
              <a:ext uri="{FF2B5EF4-FFF2-40B4-BE49-F238E27FC236}">
                <a16:creationId xmlns:a16="http://schemas.microsoft.com/office/drawing/2014/main" id="{FE2AFBD8-B273-FC79-42F5-E2CA27A5F3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8" name="Přímá spojnice 3">
            <a:extLst>
              <a:ext uri="{FF2B5EF4-FFF2-40B4-BE49-F238E27FC236}">
                <a16:creationId xmlns:a16="http://schemas.microsoft.com/office/drawing/2014/main" id="{F117CD0C-888B-0D1E-F4DE-574D665D976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9" name="Obdélník 14">
            <a:extLst>
              <a:ext uri="{FF2B5EF4-FFF2-40B4-BE49-F238E27FC236}">
                <a16:creationId xmlns:a16="http://schemas.microsoft.com/office/drawing/2014/main" id="{50972C5B-0F57-1A6D-A369-22F32574B3CE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467024CC-E71E-CA32-937E-00BAF447B6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1" name="Volný tvar 17">
            <a:extLst>
              <a:ext uri="{FF2B5EF4-FFF2-40B4-BE49-F238E27FC236}">
                <a16:creationId xmlns:a16="http://schemas.microsoft.com/office/drawing/2014/main" id="{D3C50748-8626-8049-B604-30D643F6B9E9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C27CF800-A8CB-85CD-09C6-3F0A3C517A7A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C96C99-6058-835F-53BD-00EE37EE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11312410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7A0C9FB3-DF09-4E3E-A7F2-25B37CFD1D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5" name="Logo UZIS">
            <a:extLst>
              <a:ext uri="{FF2B5EF4-FFF2-40B4-BE49-F238E27FC236}">
                <a16:creationId xmlns:a16="http://schemas.microsoft.com/office/drawing/2014/main" id="{01D81A99-4585-DDEF-8A53-11ECD4AC33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6" name="Přímá spojnice 3">
            <a:extLst>
              <a:ext uri="{FF2B5EF4-FFF2-40B4-BE49-F238E27FC236}">
                <a16:creationId xmlns:a16="http://schemas.microsoft.com/office/drawing/2014/main" id="{7C1E9F4A-4552-7B48-B72F-4AB95AE098E0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7" name="Obdélník 14">
            <a:extLst>
              <a:ext uri="{FF2B5EF4-FFF2-40B4-BE49-F238E27FC236}">
                <a16:creationId xmlns:a16="http://schemas.microsoft.com/office/drawing/2014/main" id="{F8A4D453-0F54-9CD4-8558-6F153FF560B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11B6A61-B6C7-AA3D-64AF-7C66080038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9" name="Volný tvar 17">
            <a:extLst>
              <a:ext uri="{FF2B5EF4-FFF2-40B4-BE49-F238E27FC236}">
                <a16:creationId xmlns:a16="http://schemas.microsoft.com/office/drawing/2014/main" id="{3E6337A8-FB2B-5227-C348-D4D9C9421B1B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olný tvar 19">
            <a:extLst>
              <a:ext uri="{FF2B5EF4-FFF2-40B4-BE49-F238E27FC236}">
                <a16:creationId xmlns:a16="http://schemas.microsoft.com/office/drawing/2014/main" id="{15B2E1F4-BA55-EEA9-5F64-AE6BE7F09E01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716929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CA797ED8-728E-4B69-2BBD-C59909EE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386173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8222260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E9F78-E2CE-4E8B-BE9E-D684648B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E5DDF9-EF30-4D78-811A-73ED076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01578-6596-47E2-A888-C9138A57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92C38A-ACF3-4511-83B2-BBC8D3BC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76357"/>
            <a:ext cx="12077699" cy="8323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22728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E1183-66C6-4A27-95E6-796A78D3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8" y="2201678"/>
            <a:ext cx="10515600" cy="2143935"/>
          </a:xfrm>
        </p:spPr>
        <p:txBody>
          <a:bodyPr/>
          <a:lstStyle>
            <a:lvl1pPr>
              <a:defRPr sz="3200" b="1">
                <a:solidFill>
                  <a:srgbClr val="232C77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3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95916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6371CE85-3C48-4067-84BD-19347C58EFB5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5B432300-D56C-43FA-B60E-02B43833B4F3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94B4D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F58D6F-F4F6-4AB7-B9D7-2015CEF3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5751"/>
            <a:ext cx="10515600" cy="777240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232C77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C4274D-4CC4-4057-938D-BE8076BC9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59565"/>
            <a:ext cx="10515600" cy="443008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37AA9A-488A-4315-90BC-B51744924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6F3EA5-98D7-41B0-A08C-43B794AB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B96EA8-5A02-4D79-9E28-F34D5DD4B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74283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D451A9-A8EF-8A4B-3C8F-42936D969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086732-9055-622E-FDBD-44CCE1659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C3FACD-1D08-FFBE-E15D-0AAE42E9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167D-CF84-44DE-B498-18611C50D93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62D31F-F097-D32E-C5CD-4C212D1E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3E0341-4D7A-4E90-1F98-B8AFE5D0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DD243-68C8-4538-B8DD-BB1A625D6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3423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43458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0430213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386173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2E5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rgbClr val="2E59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rgbClr val="2E59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3307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>
            <a:extLst>
              <a:ext uri="{FF2B5EF4-FFF2-40B4-BE49-F238E27FC236}">
                <a16:creationId xmlns:a16="http://schemas.microsoft.com/office/drawing/2014/main" id="{B6336CFE-3096-43C3-9E46-9383AC769B15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83D1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17">
            <a:extLst>
              <a:ext uri="{FF2B5EF4-FFF2-40B4-BE49-F238E27FC236}">
                <a16:creationId xmlns:a16="http://schemas.microsoft.com/office/drawing/2014/main" id="{C20CC309-EC2F-4B2C-9CC3-C431ECA6E6A6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8">
            <a:extLst>
              <a:ext uri="{FF2B5EF4-FFF2-40B4-BE49-F238E27FC236}">
                <a16:creationId xmlns:a16="http://schemas.microsoft.com/office/drawing/2014/main" id="{BDFAA844-6FCB-4C30-B0F0-1C5243DE8DD5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9" name="Volný tvar 19">
            <a:extLst>
              <a:ext uri="{FF2B5EF4-FFF2-40B4-BE49-F238E27FC236}">
                <a16:creationId xmlns:a16="http://schemas.microsoft.com/office/drawing/2014/main" id="{9768E1DE-3BC6-42A8-AA3D-16CB0656149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">
            <a:extLst>
              <a:ext uri="{FF2B5EF4-FFF2-40B4-BE49-F238E27FC236}">
                <a16:creationId xmlns:a16="http://schemas.microsoft.com/office/drawing/2014/main" id="{17C3C8D8-7791-AF26-67C6-BF89BAF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4" name="Zástupný text 13">
            <a:extLst>
              <a:ext uri="{FF2B5EF4-FFF2-40B4-BE49-F238E27FC236}">
                <a16:creationId xmlns:a16="http://schemas.microsoft.com/office/drawing/2014/main" id="{11D995B7-6152-4D6C-6A43-FB721FF49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642938"/>
            <a:ext cx="10515141" cy="254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cs-CZ"/>
              <a:t>Zdroj:</a:t>
            </a:r>
          </a:p>
        </p:txBody>
      </p:sp>
    </p:spTree>
    <p:extLst>
      <p:ext uri="{BB962C8B-B14F-4D97-AF65-F5344CB8AC3E}">
        <p14:creationId xmlns:p14="http://schemas.microsoft.com/office/powerpoint/2010/main" val="386396377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>
                <a:solidFill>
                  <a:schemeClr val="accent5">
                    <a:lumMod val="50000"/>
                  </a:schemeClr>
                </a:solidFill>
              </a:rPr>
              <a:t>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Obrázek 9">
            <a:extLst>
              <a:ext uri="{FF2B5EF4-FFF2-40B4-BE49-F238E27FC236}">
                <a16:creationId xmlns:a16="http://schemas.microsoft.com/office/drawing/2014/main" id="{797EB9E8-E1D3-48C7-9993-F04903928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68" y="177453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021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">
            <a:extLst>
              <a:ext uri="{FF2B5EF4-FFF2-40B4-BE49-F238E27FC236}">
                <a16:creationId xmlns:a16="http://schemas.microsoft.com/office/drawing/2014/main" id="{BA5F2F7F-A2E5-0E27-B3C6-639FAB2C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1386172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418048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Personální kapacity resortu zdravotnictví v roce 2023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025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00497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8525370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821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93519923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758696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312287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325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91471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4370300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9DB70A-A65D-43B3-88DF-0AE712249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41" y="208251"/>
            <a:ext cx="370980" cy="4226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155B2CC-163E-4DF7-B19A-3CE4D478D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387" y="211426"/>
            <a:ext cx="1246300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525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Budování Národního sociálního informačního systému (NSIS)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00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9" y="6442597"/>
            <a:ext cx="1328527" cy="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726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766897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19197925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790829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25923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293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0428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16632"/>
            <a:ext cx="10945216" cy="432048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5808146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2101061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15F3FEB-79F6-C894-1F7D-8ED80B723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6372000"/>
            <a:ext cx="610086" cy="40327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BF7376-8395-1A6B-411F-CFD2ABE65B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000" y="6373256"/>
            <a:ext cx="447015" cy="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069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9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10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11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4">
            <a:extLst>
              <a:ext uri="{FF2B5EF4-FFF2-40B4-BE49-F238E27FC236}">
                <a16:creationId xmlns:a16="http://schemas.microsoft.com/office/drawing/2014/main" id="{FD1682E8-3043-4BDF-8936-9730689EF090}"/>
              </a:ext>
            </a:extLst>
          </p:cNvPr>
          <p:cNvSpPr/>
          <p:nvPr userDrawn="1"/>
        </p:nvSpPr>
        <p:spPr>
          <a:xfrm>
            <a:off x="1535268" y="6539370"/>
            <a:ext cx="7505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epidemiologie nádorů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519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AC82574F-5960-89ED-D455-A5F176296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13697"/>
            <a:ext cx="647424" cy="252000"/>
          </a:xfrm>
          <a:prstGeom prst="rect">
            <a:avLst/>
          </a:prstGeom>
        </p:spPr>
      </p:pic>
      <p:pic>
        <p:nvPicPr>
          <p:cNvPr id="15" name="Logo UZIS">
            <a:extLst>
              <a:ext uri="{FF2B5EF4-FFF2-40B4-BE49-F238E27FC236}">
                <a16:creationId xmlns:a16="http://schemas.microsoft.com/office/drawing/2014/main" id="{4F434A3F-AA7E-53BF-47CA-DC428B5A7B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6" name="Přímá spojnice 3">
            <a:extLst>
              <a:ext uri="{FF2B5EF4-FFF2-40B4-BE49-F238E27FC236}">
                <a16:creationId xmlns:a16="http://schemas.microsoft.com/office/drawing/2014/main" id="{CE587C3F-0ACB-4309-BFF6-25328A0439A6}"/>
              </a:ext>
            </a:extLst>
          </p:cNvPr>
          <p:cNvCxnSpPr>
            <a:cxnSpLocks/>
          </p:cNvCxnSpPr>
          <p:nvPr userDrawn="1"/>
        </p:nvCxnSpPr>
        <p:spPr>
          <a:xfrm>
            <a:off x="1057474" y="6523200"/>
            <a:ext cx="7740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7" name="Obdélník 14">
            <a:extLst>
              <a:ext uri="{FF2B5EF4-FFF2-40B4-BE49-F238E27FC236}">
                <a16:creationId xmlns:a16="http://schemas.microsoft.com/office/drawing/2014/main" id="{1DFC5229-D661-E774-D4B4-6583AAF250E2}"/>
              </a:ext>
            </a:extLst>
          </p:cNvPr>
          <p:cNvSpPr/>
          <p:nvPr userDrawn="1"/>
        </p:nvSpPr>
        <p:spPr>
          <a:xfrm>
            <a:off x="1034040" y="6488094"/>
            <a:ext cx="77852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Strategický rámec rozvoje péče o zdraví v České republice do roku 2030: analytické podklady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2E5980"/>
              </a:solidFill>
              <a:effectLst/>
              <a:uLnTx/>
              <a:uFillTx/>
            </a:endParaRPr>
          </a:p>
        </p:txBody>
      </p:sp>
      <p:pic>
        <p:nvPicPr>
          <p:cNvPr id="18" name="Grafický objekt 17">
            <a:extLst>
              <a:ext uri="{FF2B5EF4-FFF2-40B4-BE49-F238E27FC236}">
                <a16:creationId xmlns:a16="http://schemas.microsoft.com/office/drawing/2014/main" id="{9F0F90D9-06E7-A541-619D-9E798E2383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434" y="6500472"/>
            <a:ext cx="2101765" cy="180000"/>
          </a:xfrm>
          <a:prstGeom prst="rect">
            <a:avLst/>
          </a:prstGeom>
        </p:spPr>
      </p:pic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17334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sp>
        <p:nvSpPr>
          <p:cNvPr id="19" name="Volný tvar 17">
            <a:extLst>
              <a:ext uri="{FF2B5EF4-FFF2-40B4-BE49-F238E27FC236}">
                <a16:creationId xmlns:a16="http://schemas.microsoft.com/office/drawing/2014/main" id="{DF1AA1DD-DCEB-9FDF-5F9F-251DA6A5D47F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C476646C-C391-C20B-2ED6-96FFC1B18ADD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019090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6515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535930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Obrázek 9">
            <a:extLst>
              <a:ext uri="{FF2B5EF4-FFF2-40B4-BE49-F238E27FC236}">
                <a16:creationId xmlns:a16="http://schemas.microsoft.com/office/drawing/2014/main" id="{11B1B157-DCCE-32E9-839F-010705E695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787" y="253404"/>
            <a:ext cx="1470213" cy="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5555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</a:t>
            </a:r>
            <a:r>
              <a:rPr lang="cs-CZ" sz="1200" b="1" i="0" baseline="0">
                <a:solidFill>
                  <a:schemeClr val="accent5">
                    <a:lumMod val="50000"/>
                  </a:schemeClr>
                </a:solidFill>
              </a:rPr>
              <a:t> studie pro regiony ČR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11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96935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489919B-3903-4B1A-927E-76C80964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t="27809" r="14699" b="26857"/>
          <a:stretch/>
        </p:blipFill>
        <p:spPr>
          <a:xfrm>
            <a:off x="11139522" y="240669"/>
            <a:ext cx="720000" cy="4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948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824537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260648"/>
            <a:ext cx="10945216" cy="648072"/>
          </a:xfrm>
          <a:prstGeom prst="rect">
            <a:avLst/>
          </a:prstGeom>
        </p:spPr>
        <p:txBody>
          <a:bodyPr anchor="ctr"/>
          <a:lstStyle>
            <a:lvl1pPr algn="l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22247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23392" y="188640"/>
            <a:ext cx="10945216" cy="648072"/>
          </a:xfrm>
          <a:prstGeom prst="rect">
            <a:avLst/>
          </a:prstGeom>
        </p:spPr>
        <p:txBody>
          <a:bodyPr anchor="t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82985" y="6070626"/>
            <a:ext cx="1200000" cy="203079"/>
          </a:xfrm>
          <a:prstGeom prst="rect">
            <a:avLst/>
          </a:prstGeom>
        </p:spPr>
        <p:txBody>
          <a:bodyPr anchor="ctr"/>
          <a:lstStyle>
            <a:lvl1pPr>
              <a:defRPr sz="1050"/>
            </a:lvl1pPr>
          </a:lstStyle>
          <a:p>
            <a:fld id="{E4EC567F-E7DA-47BB-AEB1-9930A46F27B5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843915" y="6068291"/>
            <a:ext cx="8403411" cy="193324"/>
          </a:xfrm>
          <a:prstGeom prst="rect">
            <a:avLst/>
          </a:prstGeom>
        </p:spPr>
        <p:txBody>
          <a:bodyPr anchor="ctr"/>
          <a:lstStyle>
            <a:lvl1pPr algn="ctr">
              <a:defRPr sz="1050"/>
            </a:lvl1pPr>
          </a:lstStyle>
          <a:p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408541" y="6065805"/>
            <a:ext cx="1200000" cy="211101"/>
          </a:xfrm>
          <a:prstGeom prst="rect">
            <a:avLst/>
          </a:prstGeom>
        </p:spPr>
        <p:txBody>
          <a:bodyPr anchor="ctr"/>
          <a:lstStyle>
            <a:lvl1pPr algn="r">
              <a:defRPr sz="1050"/>
            </a:lvl1pPr>
          </a:lstStyle>
          <a:p>
            <a:fld id="{84C9401D-42AF-4231-A83B-9F674762824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Obdélník 1"/>
          <p:cNvSpPr/>
          <p:nvPr userDrawn="1"/>
        </p:nvSpPr>
        <p:spPr>
          <a:xfrm>
            <a:off x="4699462" y="6450677"/>
            <a:ext cx="1995055" cy="299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39656013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7043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Obrázek 4" descr="Obsah obrázku černá, tma&#10;&#10;Popis byl vytvořen automaticky">
            <a:extLst>
              <a:ext uri="{FF2B5EF4-FFF2-40B4-BE49-F238E27FC236}">
                <a16:creationId xmlns:a16="http://schemas.microsoft.com/office/drawing/2014/main" id="{E205350B-7771-0CF5-00D8-7A7E70FCEC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191" y="191436"/>
            <a:ext cx="1230955" cy="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19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250777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60824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17">
            <a:extLst>
              <a:ext uri="{FF2B5EF4-FFF2-40B4-BE49-F238E27FC236}">
                <a16:creationId xmlns:a16="http://schemas.microsoft.com/office/drawing/2014/main" id="{B42F8AF5-7075-4AC9-A51A-F53562380854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D6B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lný tvar 19">
            <a:extLst>
              <a:ext uri="{FF2B5EF4-FFF2-40B4-BE49-F238E27FC236}">
                <a16:creationId xmlns:a16="http://schemas.microsoft.com/office/drawing/2014/main" id="{88510B0B-2636-4608-8A60-A8C602334907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5A8C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E675D763-49E1-452B-AA85-9BB0D08B0E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232" y="6272815"/>
            <a:ext cx="778907" cy="303178"/>
          </a:xfrm>
          <a:prstGeom prst="rect">
            <a:avLst/>
          </a:prstGeom>
        </p:spPr>
      </p:pic>
      <p:pic>
        <p:nvPicPr>
          <p:cNvPr id="7" name="Logo MZ CR">
            <a:extLst>
              <a:ext uri="{FF2B5EF4-FFF2-40B4-BE49-F238E27FC236}">
                <a16:creationId xmlns:a16="http://schemas.microsoft.com/office/drawing/2014/main" id="{BA20973E-26C0-431A-A232-9510D4B9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776" y="6517857"/>
            <a:ext cx="2303581" cy="198318"/>
          </a:xfrm>
          <a:prstGeom prst="rect">
            <a:avLst/>
          </a:prstGeom>
        </p:spPr>
      </p:pic>
      <p:pic>
        <p:nvPicPr>
          <p:cNvPr id="8" name="Logo UZIS">
            <a:extLst>
              <a:ext uri="{FF2B5EF4-FFF2-40B4-BE49-F238E27FC236}">
                <a16:creationId xmlns:a16="http://schemas.microsoft.com/office/drawing/2014/main" id="{B6ACD16E-9E10-4D43-8654-3EA979D59C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0511" y="6392175"/>
            <a:ext cx="493475" cy="324000"/>
          </a:xfrm>
          <a:prstGeom prst="rect">
            <a:avLst/>
          </a:prstGeom>
        </p:spPr>
      </p:pic>
      <p:cxnSp>
        <p:nvCxnSpPr>
          <p:cNvPr id="9" name="Přímá spojnice 3">
            <a:extLst>
              <a:ext uri="{FF2B5EF4-FFF2-40B4-BE49-F238E27FC236}">
                <a16:creationId xmlns:a16="http://schemas.microsoft.com/office/drawing/2014/main" id="{643EE121-5784-4BC8-B04C-32C2B7938BEB}"/>
              </a:ext>
            </a:extLst>
          </p:cNvPr>
          <p:cNvCxnSpPr>
            <a:cxnSpLocks/>
          </p:cNvCxnSpPr>
          <p:nvPr userDrawn="1"/>
        </p:nvCxnSpPr>
        <p:spPr>
          <a:xfrm>
            <a:off x="1112575" y="6523200"/>
            <a:ext cx="7560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14">
            <a:extLst>
              <a:ext uri="{FF2B5EF4-FFF2-40B4-BE49-F238E27FC236}">
                <a16:creationId xmlns:a16="http://schemas.microsoft.com/office/drawing/2014/main" id="{3DFEA239-789A-4960-B696-9734B44248E7}"/>
              </a:ext>
            </a:extLst>
          </p:cNvPr>
          <p:cNvSpPr/>
          <p:nvPr userDrawn="1"/>
        </p:nvSpPr>
        <p:spPr>
          <a:xfrm>
            <a:off x="1483625" y="6539370"/>
            <a:ext cx="6817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chemeClr val="accent5">
                    <a:lumMod val="50000"/>
                  </a:schemeClr>
                </a:solidFill>
              </a:rPr>
              <a:t>Národní onkologický plán České republiky: analytická studie – souhrn </a:t>
            </a:r>
            <a:endParaRPr lang="en-US" sz="1200" b="1" i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0885F16E-63B1-4BC6-650E-C21A3BC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00" y="162000"/>
            <a:ext cx="11583186" cy="434637"/>
          </a:xfrm>
        </p:spPr>
        <p:txBody>
          <a:bodyPr anchor="t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06800833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Budování Národního sociálního informačního systému (NSIS) 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42600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9" y="6442597"/>
            <a:ext cx="1328527" cy="3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62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90557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572262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6790027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9ACDB7-70B7-478E-A66A-77126608D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05" y="463982"/>
            <a:ext cx="11302314" cy="615178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39F07-29C9-4BAC-A030-B26EA1F6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05" y="1219200"/>
            <a:ext cx="11302314" cy="5199531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Volný tvar 6">
            <a:extLst>
              <a:ext uri="{FF2B5EF4-FFF2-40B4-BE49-F238E27FC236}">
                <a16:creationId xmlns:a16="http://schemas.microsoft.com/office/drawing/2014/main" id="{D20034F7-2236-4646-9C8A-C83F0C5D367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83D1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7">
            <a:extLst>
              <a:ext uri="{FF2B5EF4-FFF2-40B4-BE49-F238E27FC236}">
                <a16:creationId xmlns:a16="http://schemas.microsoft.com/office/drawing/2014/main" id="{1433E7F7-CF01-4388-9FCB-CE2D00DB651C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olný tvar 18">
            <a:extLst>
              <a:ext uri="{FF2B5EF4-FFF2-40B4-BE49-F238E27FC236}">
                <a16:creationId xmlns:a16="http://schemas.microsoft.com/office/drawing/2014/main" id="{4D311832-C7F1-4A31-927A-BE0EA60B0C7E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10" name="Volný tvar 19">
            <a:extLst>
              <a:ext uri="{FF2B5EF4-FFF2-40B4-BE49-F238E27FC236}">
                <a16:creationId xmlns:a16="http://schemas.microsoft.com/office/drawing/2014/main" id="{A772CE9A-8B46-4291-A915-83B32CB09A9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132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181387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">
            <a:extLst>
              <a:ext uri="{FF2B5EF4-FFF2-40B4-BE49-F238E27FC236}">
                <a16:creationId xmlns:a16="http://schemas.microsoft.com/office/drawing/2014/main" id="{BA5F2F7F-A2E5-0E27-B3C6-639FAB2C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1386172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2190248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1386172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2E59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>
                <a:solidFill>
                  <a:srgbClr val="2E59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Strategický rámec rozvoje péče o zdraví v České republice do roku 2030: analytická studie pro regiony ČR</a:t>
            </a:r>
            <a:endParaRPr lang="en-US" sz="1200" b="1" i="0">
              <a:solidFill>
                <a:srgbClr val="2E59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6297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">
            <a:extLst>
              <a:ext uri="{FF2B5EF4-FFF2-40B4-BE49-F238E27FC236}">
                <a16:creationId xmlns:a16="http://schemas.microsoft.com/office/drawing/2014/main" id="{BA5F2F7F-A2E5-0E27-B3C6-639FAB2C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1386172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159243811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739141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">
            <a:extLst>
              <a:ext uri="{FF2B5EF4-FFF2-40B4-BE49-F238E27FC236}">
                <a16:creationId xmlns:a16="http://schemas.microsoft.com/office/drawing/2014/main" id="{17C3C8D8-7791-AF26-67C6-BF89BAF5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1143027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30188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DD5B9-FEE8-110A-77CA-15C7FD9E9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E0BAFA2-92D5-016A-76F9-ACE41C1A0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B5B729-994C-2F7A-EFA9-32134786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6ABBD4-5AE9-DC65-2662-5DB9CA67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62ECA8-EE5E-2602-B549-C737DACF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93648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745DD-E91D-5529-7866-63E20493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202D82-AB4B-3035-092D-BBD3ECF9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B3191F-76FB-A014-4C1F-FA1B0AB2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2A487-4DDD-2C16-69B9-B2575987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FFD342-B8CF-B226-ABA1-743DE488F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23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02466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FFD67-0C21-45FD-BEB1-1762A7EC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705"/>
            <a:ext cx="10515600" cy="1325563"/>
          </a:xfrm>
        </p:spPr>
        <p:txBody>
          <a:bodyPr/>
          <a:lstStyle>
            <a:lvl1pPr>
              <a:defRPr>
                <a:solidFill>
                  <a:srgbClr val="31688F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47C18C-EE53-4FDE-890C-932757BF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82ACB-12C3-413B-B4A8-58126EA7DF73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14.11.2025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948AFB4-2781-4B4B-8592-C92C45B7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D81536-D387-4237-B73B-85E7B90F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D2E12E-E527-401A-9042-2E0AA82B884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1220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495AFA-C545-21F5-A191-AA7A7D89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A741CA-480A-9204-191F-C7DB3A64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45CE1-404F-B80C-778A-E3CAF432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995FC3-A00F-CC60-B0ED-35151E440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432E10-4472-2265-295A-AFDC5A8F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68648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CC248-1AC6-AB9E-CC80-87AD57FFB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904986-C0C1-6DD6-AF9A-F51213DFF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7507B1C-1E08-5D97-8426-86B122826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79D5DC-1804-F7A8-26E0-8F770964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54309E-32C7-7750-B7A4-F7AE9FEB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7AD229-50C8-A340-FEB5-F8BF67C0A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31121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6A950-C671-9654-C827-3DB41A11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B9F67D-FA32-987D-F901-BEF8E798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BFE134-5FDD-6F38-C1C5-0EB5FB82F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83A527A-EF09-32DD-382E-50E217844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954CDAB-5964-8B97-531B-3AE698198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EDD188-0CB3-731A-9F62-03D6E0B4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F828A7E-5C13-2C25-DA4B-514286C5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DA960C-AACD-C751-C24E-48BFAB71B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48245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BED14B-AAEB-E375-3B71-F4446C034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F50332-3111-79C7-C292-665CF119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7AD4AD-9B2A-61BC-6104-F9CE69E3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2848B9-0688-54CB-068D-1A96B4D0B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333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02D6B9A-9800-16FB-1681-FD3D292B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8CA6D6A-A9FD-7D0D-A4EE-A9C8669E7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C4605D0-C5CC-CDE6-2657-6F162D05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60283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B4A081-3774-44B0-D5FA-A13EA9550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EF0A23-CAE1-D08F-7516-528E165E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CF4C55-FA6B-B98A-6470-C7510EDCF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90486C-06D5-CB17-7923-9808A6E3E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BCB573-3113-DD76-F912-9FAEF64A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AF2D7D-FFF6-DA85-AE33-EE256BD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05640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C685F-12E5-5B70-0EE5-5C9A9496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C206F2-20FB-C14A-551F-B52D7DA2D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5650DD-AE26-405A-7032-A1D2F14DD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102B057-99F3-75EB-C12E-F64126E7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833F6A-F460-5055-5E38-685C8A26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757E74-D257-44FB-871C-60334914E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23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CC44B1-9668-57E6-E764-014152F15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8D4200-5577-F800-91C2-53B9E2401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4608A9-4FC5-D6D3-C384-EBAEE6F8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468B84-1523-CFEC-968B-F73C065A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1DA356-449D-20C8-75F2-1C44C524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04239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FA20941-1FB9-BC2F-8C28-0EABFECF28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1D459B-1CBC-E1D4-0DE9-BA0309CD3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6BB064-FC3B-8D3C-494A-5F157C26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6BA407-B82D-5578-7740-5C2D2ABD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644580-1153-E7E0-E1DA-9FD98554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35492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ize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>
            <a:extLst>
              <a:ext uri="{FF2B5EF4-FFF2-40B4-BE49-F238E27FC236}">
                <a16:creationId xmlns:a16="http://schemas.microsoft.com/office/drawing/2014/main" id="{446037F7-9E97-EE08-1D99-9BEE3713B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E7DC35-4551-5B04-68AA-AD17890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155" y="6471336"/>
            <a:ext cx="1043845" cy="293688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7399154-300A-4161-9728-2CCC33BF46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0BF3086-903C-6E04-EF8A-D543310D31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1081817"/>
            <a:ext cx="9441419" cy="52456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8136A-56DE-D589-1A3B-A91D79F0B2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4050" y="1830386"/>
            <a:ext cx="10883900" cy="44962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Obsah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08538645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EC-17E2-56DD-B433-E35BC53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70793-DA19-D861-01A8-1B28AACC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0E8B35-5708-B98F-4B28-D0FE938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DF2DD-EBB5-0878-B252-DA73885D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281017-88F0-8F17-7F11-C2FE8D0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8417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+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2">
            <a:extLst>
              <a:ext uri="{FF2B5EF4-FFF2-40B4-BE49-F238E27FC236}">
                <a16:creationId xmlns:a16="http://schemas.microsoft.com/office/drawing/2014/main" id="{446037F7-9E97-EE08-1D99-9BEE3713B4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CE7DC35-4551-5B04-68AA-AD17890D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8155" y="6471336"/>
            <a:ext cx="1043845" cy="293688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57399154-300A-4161-9728-2CCC33BF46A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FC1B14-36EC-EF2B-AF5D-39DCF1F0D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7949" y="1830386"/>
            <a:ext cx="5079999" cy="4496271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3BE665BF-CCF6-2EE5-3CAD-5A1A4734B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050" y="1081817"/>
            <a:ext cx="9441419" cy="52456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F750E09-2683-4523-1637-2050A07A02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830386"/>
            <a:ext cx="5441951" cy="44962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 dirty="0"/>
              <a:t>Text</a:t>
            </a:r>
            <a:endParaRPr lang="en-US" dirty="0"/>
          </a:p>
          <a:p>
            <a:pPr lvl="1"/>
            <a:r>
              <a:rPr lang="cs-CZ" dirty="0"/>
              <a:t>Druhá úroveň</a:t>
            </a:r>
            <a:endParaRPr lang="en-US" dirty="0"/>
          </a:p>
          <a:p>
            <a:pPr lvl="2"/>
            <a:r>
              <a:rPr lang="cs-CZ" dirty="0"/>
              <a:t>Třetí úroveň</a:t>
            </a:r>
            <a:endParaRPr lang="en-US" dirty="0"/>
          </a:p>
          <a:p>
            <a:pPr lvl="3"/>
            <a:r>
              <a:rPr lang="cs-CZ" dirty="0"/>
              <a:t>Čtvrtá úroveň</a:t>
            </a:r>
            <a:endParaRPr lang="en-US" dirty="0"/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57339334"/>
      </p:ext>
    </p:extLst>
  </p:cSld>
  <p:clrMapOvr>
    <a:masterClrMapping/>
  </p:clrMapOvr>
  <p:hf hdr="0" ftr="0" dt="0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1389873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22009364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26696459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9DB70A-A65D-43B3-88DF-0AE712249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41" y="208251"/>
            <a:ext cx="370980" cy="4226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155B2CC-163E-4DF7-B19A-3CE4D478D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387" y="211426"/>
            <a:ext cx="1246300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48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CA797ED8-728E-4B69-2BBD-C59909EE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386173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36936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1497F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NÁRODNÍ SOCIÁLNÍ INFORMAČNÍ SYSTÉM (NSIS)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038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07" y="6500472"/>
            <a:ext cx="10251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0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4617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700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970C3-AFF3-DAB9-B6C3-0D5BC7F8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8FBE35-0188-034D-692D-E3F8D6AC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B53FA7-BF36-4CA8-A619-7A29FAE0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326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E5CE-7653-CA92-B538-04E5E81C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77B9E-0E06-D3B9-0F79-EFC1A7D4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334FC8-5D6E-4DAB-0C00-3D5E9B2E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5827A3-5C27-7891-9F45-F4EC85B5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AA930F-91EE-7215-C6CD-E105E410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508557-8F4D-76FB-4476-F1D67178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399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5CE29-D55E-9B1A-1FFF-0B7A3ACD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404947-1D4E-FFBF-97DD-9E59DADA5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AE5C16-D86E-70F2-4A92-522A1FB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988947-1591-4CD1-4834-8E78AACC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9D660B-0986-F516-C3C2-EE248B69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116E2-D3FF-1DD8-C59D-88AD886D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9866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4F979-40FC-E26A-5446-415010FF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86F772-54F6-B829-01D4-7F1EFE13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3D8C8-BBD7-78A4-59C5-BF217DDE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534D9E-EBA6-54D0-686E-10902A93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990C2-4672-BFFC-A28E-D812F819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136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98FE2D-8C5C-F37C-F9A0-EE8CB4042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03C08D-878D-C461-4769-D98E0BED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A1096-9D1E-6BA8-441E-0E330FDB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289DB-3A29-E86E-72EB-D658E4B8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00CA8-3114-5A59-B62F-8C69E95C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95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10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672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82154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715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47605E1-604F-4661-8EEB-564973C25C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1" y="6272815"/>
            <a:ext cx="778907" cy="303178"/>
          </a:xfrm>
          <a:prstGeom prst="rect">
            <a:avLst/>
          </a:prstGeom>
        </p:spPr>
      </p:pic>
      <p:pic>
        <p:nvPicPr>
          <p:cNvPr id="6" name="Logo MZ CR">
            <a:extLst>
              <a:ext uri="{FF2B5EF4-FFF2-40B4-BE49-F238E27FC236}">
                <a16:creationId xmlns:a16="http://schemas.microsoft.com/office/drawing/2014/main" id="{0A674D63-7E08-40FA-BBE8-52A456EE32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609" y="6593923"/>
            <a:ext cx="2303581" cy="198318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505" y="6508808"/>
            <a:ext cx="503419" cy="330529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1326763" y="6460191"/>
            <a:ext cx="10332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 userDrawn="1"/>
        </p:nvSpPr>
        <p:spPr>
          <a:xfrm>
            <a:off x="922421" y="6549098"/>
            <a:ext cx="8225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i="0" dirty="0">
                <a:solidFill>
                  <a:schemeClr val="accent5">
                    <a:lumMod val="50000"/>
                  </a:schemeClr>
                </a:solidFill>
              </a:rPr>
              <a:t>Strategický rámec rozvoje péče o zdraví v České republice do roku 2030: analytická studie pro regiony ČR</a:t>
            </a:r>
            <a:endParaRPr lang="en-US" sz="1200" b="1" i="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17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74299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986859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09DB70A-A65D-43B3-88DF-0AE7122490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741" y="208251"/>
            <a:ext cx="370980" cy="42268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0155B2CC-163E-4DF7-B19A-3CE4D478D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387" y="211426"/>
            <a:ext cx="1246300" cy="3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907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1E9F78-E2CE-4E8B-BE9E-D684648B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64F1-3EBB-408E-8703-06B65CDE4B4A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E5DDF9-EF30-4D78-811A-73ED0762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501578-6596-47E2-A888-C9138A573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0223B-8D7A-4681-813B-55198971A11A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7DA9367-A77A-4DD8-A455-6B8AA14E5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897" y="6257304"/>
            <a:ext cx="610086" cy="40327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92C38A-ACF3-4511-83B2-BBC8D3BC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1" y="276357"/>
            <a:ext cx="12077699" cy="83235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C22728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E1183-66C6-4A27-95E6-796A78D3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68" y="2201679"/>
            <a:ext cx="10515600" cy="2143935"/>
          </a:xfrm>
        </p:spPr>
        <p:txBody>
          <a:bodyPr/>
          <a:lstStyle>
            <a:lvl1pPr>
              <a:defRPr sz="3200" b="1">
                <a:solidFill>
                  <a:srgbClr val="232C77"/>
                </a:solidFill>
                <a:latin typeface="+mj-lt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3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83076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399" indent="0" algn="ctr">
              <a:buNone/>
              <a:defRPr sz="1800"/>
            </a:lvl3pPr>
            <a:lvl4pPr marL="1371599" indent="0" algn="ctr">
              <a:buNone/>
              <a:defRPr sz="1600"/>
            </a:lvl4pPr>
            <a:lvl5pPr marL="1828798" indent="0" algn="ctr">
              <a:buNone/>
              <a:defRPr sz="1600"/>
            </a:lvl5pPr>
            <a:lvl6pPr marL="2285998" indent="0" algn="ctr">
              <a:buNone/>
              <a:defRPr sz="1600"/>
            </a:lvl6pPr>
            <a:lvl7pPr marL="2743197" indent="0" algn="ctr">
              <a:buNone/>
              <a:defRPr sz="1600"/>
            </a:lvl7pPr>
            <a:lvl8pPr marL="3200397" indent="0" algn="ctr">
              <a:buNone/>
              <a:defRPr sz="1600"/>
            </a:lvl8pPr>
            <a:lvl9pPr marL="3657596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5769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9650090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5386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633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600" b="1"/>
            </a:lvl4pPr>
            <a:lvl5pPr marL="1828798" indent="0">
              <a:buNone/>
              <a:defRPr sz="1600" b="1"/>
            </a:lvl5pPr>
            <a:lvl6pPr marL="2285998" indent="0">
              <a:buNone/>
              <a:defRPr sz="1600" b="1"/>
            </a:lvl6pPr>
            <a:lvl7pPr marL="2743197" indent="0">
              <a:buNone/>
              <a:defRPr sz="1600" b="1"/>
            </a:lvl7pPr>
            <a:lvl8pPr marL="3200397" indent="0">
              <a:buNone/>
              <a:defRPr sz="1600" b="1"/>
            </a:lvl8pPr>
            <a:lvl9pPr marL="3657596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37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4221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5267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2334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399" indent="0">
              <a:buNone/>
              <a:defRPr sz="2400"/>
            </a:lvl3pPr>
            <a:lvl4pPr marL="1371599" indent="0">
              <a:buNone/>
              <a:defRPr sz="2000"/>
            </a:lvl4pPr>
            <a:lvl5pPr marL="1828798" indent="0">
              <a:buNone/>
              <a:defRPr sz="2000"/>
            </a:lvl5pPr>
            <a:lvl6pPr marL="2285998" indent="0">
              <a:buNone/>
              <a:defRPr sz="2000"/>
            </a:lvl6pPr>
            <a:lvl7pPr marL="2743197" indent="0">
              <a:buNone/>
              <a:defRPr sz="2000"/>
            </a:lvl7pPr>
            <a:lvl8pPr marL="3200397" indent="0">
              <a:buNone/>
              <a:defRPr sz="2000"/>
            </a:lvl8pPr>
            <a:lvl9pPr marL="3657596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399" indent="0">
              <a:buNone/>
              <a:defRPr sz="12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4058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801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F6B18D0-DA41-4D0E-98BC-745BE988FE28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BBFB874-7FBE-4101-B1CB-526AFCBFC4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152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3456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8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rm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9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867669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0515600" cy="631595"/>
          </a:xfrm>
        </p:spPr>
        <p:txBody>
          <a:bodyPr anchor="t">
            <a:normAutofit/>
          </a:bodyPr>
          <a:lstStyle>
            <a:lvl1pPr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981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4164360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23925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8F6C7A8A-B1D3-4D7E-4E24-781A251C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191888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1A79C138-62D8-21D1-082C-E2D54D59AA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1489" y="1236796"/>
            <a:ext cx="11302964" cy="5243014"/>
          </a:xfrm>
          <a:prstGeom prst="rect">
            <a:avLst/>
          </a:prstGeom>
        </p:spPr>
      </p:pic>
      <p:sp>
        <p:nvSpPr>
          <p:cNvPr id="34" name="Zástupný symbol pro datum 3">
            <a:extLst>
              <a:ext uri="{FF2B5EF4-FFF2-40B4-BE49-F238E27FC236}">
                <a16:creationId xmlns:a16="http://schemas.microsoft.com/office/drawing/2014/main" id="{B04763B8-E0A3-1826-252E-6EF4255582A9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00549E-5FE9-4E01-98AE-C44E9201182F}" type="datetimeFigureOut">
              <a:rPr lang="cs-CZ" smtClean="0"/>
              <a:pPr/>
              <a:t>14.11.2025</a:t>
            </a:fld>
            <a:endParaRPr lang="cs-CZ"/>
          </a:p>
        </p:txBody>
      </p:sp>
      <p:sp>
        <p:nvSpPr>
          <p:cNvPr id="35" name="Zástupný symbol pro číslo snímku 5">
            <a:extLst>
              <a:ext uri="{FF2B5EF4-FFF2-40B4-BE49-F238E27FC236}">
                <a16:creationId xmlns:a16="http://schemas.microsoft.com/office/drawing/2014/main" id="{A8404E42-F5F0-503C-F796-91E8B6373F2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C095082-DBEA-465F-83E9-58D6E749287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DDCB90C-6B0F-CFE9-49AF-2F013E1A313F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6CD0C436-58F4-BC28-6335-99A9A35B6594}"/>
              </a:ext>
            </a:extLst>
          </p:cNvPr>
          <p:cNvSpPr/>
          <p:nvPr userDrawn="1"/>
        </p:nvSpPr>
        <p:spPr>
          <a:xfrm>
            <a:off x="13436" y="5922000"/>
            <a:ext cx="12191997" cy="9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6E9402B-873E-0641-56C0-8D3433AAFD67}"/>
              </a:ext>
            </a:extLst>
          </p:cNvPr>
          <p:cNvSpPr txBox="1"/>
          <p:nvPr userDrawn="1"/>
        </p:nvSpPr>
        <p:spPr>
          <a:xfrm>
            <a:off x="8713002" y="6142934"/>
            <a:ext cx="3377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0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Ústav zdravotnických informací a statistiky České republiky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Institute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of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Health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Information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and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Statistics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of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</a:t>
            </a:r>
            <a:r>
              <a:rPr kumimoji="0" lang="cs-CZ" sz="900" b="0" i="1" u="none" strike="noStrike" kern="0" cap="none" spc="0" normalizeH="0" baseline="0" noProof="0" dirty="0" err="1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the</a:t>
            </a:r>
            <a:r>
              <a:rPr kumimoji="0" lang="cs-CZ" sz="900" b="0" i="1" u="none" strike="noStrike" kern="0" cap="none" spc="0" normalizeH="0" baseline="0" noProof="0" dirty="0">
                <a:ln>
                  <a:noFill/>
                </a:ln>
                <a:solidFill>
                  <a:srgbClr val="3D67BC"/>
                </a:solidFill>
                <a:effectLst/>
                <a:uLnTx/>
                <a:uFillTx/>
              </a:rPr>
              <a:t> Czech Republic</a:t>
            </a: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0544BE2B-50C2-71A9-6907-813BFFB056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0" y="6186252"/>
            <a:ext cx="3763463" cy="324000"/>
          </a:xfrm>
          <a:prstGeom prst="rect">
            <a:avLst/>
          </a:prstGeom>
        </p:spPr>
      </p:pic>
      <p:sp>
        <p:nvSpPr>
          <p:cNvPr id="40" name="Volný tvar 6">
            <a:extLst>
              <a:ext uri="{FF2B5EF4-FFF2-40B4-BE49-F238E27FC236}">
                <a16:creationId xmlns:a16="http://schemas.microsoft.com/office/drawing/2014/main" id="{D87DA9A5-6F0D-AA0F-767B-3F9A12048523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ysClr val="window" lastClr="FFFFFF">
                  <a:alpha val="25000"/>
                </a:sysClr>
              </a:gs>
              <a:gs pos="10000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Volný tvar 17">
            <a:extLst>
              <a:ext uri="{FF2B5EF4-FFF2-40B4-BE49-F238E27FC236}">
                <a16:creationId xmlns:a16="http://schemas.microsoft.com/office/drawing/2014/main" id="{ECE05B88-9EEB-DB92-E018-ABF577288023}"/>
              </a:ext>
            </a:extLst>
          </p:cNvPr>
          <p:cNvSpPr/>
          <p:nvPr userDrawn="1"/>
        </p:nvSpPr>
        <p:spPr>
          <a:xfrm rot="10800000">
            <a:off x="-1" y="4380806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gradFill flip="none" rotWithShape="1">
            <a:gsLst>
              <a:gs pos="0">
                <a:srgbClr val="AFEBEB"/>
              </a:gs>
              <a:gs pos="77000">
                <a:sysClr val="window" lastClr="FFFFFF">
                  <a:alpha val="25000"/>
                </a:sysClr>
              </a:gs>
              <a:gs pos="100000">
                <a:sysClr val="window" lastClr="FFFFFF"/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Volný tvar 18">
            <a:extLst>
              <a:ext uri="{FF2B5EF4-FFF2-40B4-BE49-F238E27FC236}">
                <a16:creationId xmlns:a16="http://schemas.microsoft.com/office/drawing/2014/main" id="{E90CC7D7-6C9E-1330-B38E-DE06E545BA0C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3CCCC">
              <a:alpha val="34902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Volný tvar 19">
            <a:extLst>
              <a:ext uri="{FF2B5EF4-FFF2-40B4-BE49-F238E27FC236}">
                <a16:creationId xmlns:a16="http://schemas.microsoft.com/office/drawing/2014/main" id="{74D5107F-160A-A914-A14A-E94E7D713602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24242">
              <a:alpha val="27843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3C168A5E-CC30-E596-FF35-761B67713A1D}"/>
              </a:ext>
            </a:extLst>
          </p:cNvPr>
          <p:cNvSpPr/>
          <p:nvPr userDrawn="1"/>
        </p:nvSpPr>
        <p:spPr>
          <a:xfrm>
            <a:off x="13436" y="5952516"/>
            <a:ext cx="12191997" cy="936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B36EA56F-2D51-27D8-C4D2-E67298C119B2}"/>
              </a:ext>
            </a:extLst>
          </p:cNvPr>
          <p:cNvSpPr/>
          <p:nvPr userDrawn="1"/>
        </p:nvSpPr>
        <p:spPr>
          <a:xfrm>
            <a:off x="0" y="5861077"/>
            <a:ext cx="12192000" cy="72000"/>
          </a:xfrm>
          <a:prstGeom prst="rect">
            <a:avLst/>
          </a:pr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8CC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Volný tvar 6">
            <a:extLst>
              <a:ext uri="{FF2B5EF4-FFF2-40B4-BE49-F238E27FC236}">
                <a16:creationId xmlns:a16="http://schemas.microsoft.com/office/drawing/2014/main" id="{A7FBC5ED-0E13-C0C1-2217-B79A8861A07E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345D9A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Volný tvar 17">
            <a:extLst>
              <a:ext uri="{FF2B5EF4-FFF2-40B4-BE49-F238E27FC236}">
                <a16:creationId xmlns:a16="http://schemas.microsoft.com/office/drawing/2014/main" id="{FA0871F4-A06E-1836-4911-8EC7F440ECC0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Volný tvar 18">
            <a:extLst>
              <a:ext uri="{FF2B5EF4-FFF2-40B4-BE49-F238E27FC236}">
                <a16:creationId xmlns:a16="http://schemas.microsoft.com/office/drawing/2014/main" id="{F4B2288F-2D7C-057F-717F-E557FDD7DA5A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>
              <a:alpha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Volný tvar 19">
            <a:extLst>
              <a:ext uri="{FF2B5EF4-FFF2-40B4-BE49-F238E27FC236}">
                <a16:creationId xmlns:a16="http://schemas.microsoft.com/office/drawing/2014/main" id="{500F07B3-C075-2CC6-FAAD-FBEAC5A365E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D0E47F-6767-8B18-B188-06EF4F42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B3BBCB-820B-826C-7176-DF0FF64E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02DEAF-868E-1B43-9FC7-CE565401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Nadpis 1">
            <a:extLst>
              <a:ext uri="{FF2B5EF4-FFF2-40B4-BE49-F238E27FC236}">
                <a16:creationId xmlns:a16="http://schemas.microsoft.com/office/drawing/2014/main" id="{A52C86E0-3EF0-CE55-695A-275E1A420D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52" y="260818"/>
            <a:ext cx="9144000" cy="953264"/>
          </a:xfrm>
        </p:spPr>
        <p:txBody>
          <a:bodyPr anchor="ctr">
            <a:normAutofit/>
          </a:bodyPr>
          <a:lstStyle>
            <a:lvl1pPr algn="l">
              <a:defRPr sz="36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8" name="Podnadpis 2">
            <a:extLst>
              <a:ext uri="{FF2B5EF4-FFF2-40B4-BE49-F238E27FC236}">
                <a16:creationId xmlns:a16="http://schemas.microsoft.com/office/drawing/2014/main" id="{B24EC10E-DABC-0B7A-BA02-DC112BFD1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399" y="5630325"/>
            <a:ext cx="5604720" cy="488244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C149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2" name="Picture 24">
            <a:extLst>
              <a:ext uri="{FF2B5EF4-FFF2-40B4-BE49-F238E27FC236}">
                <a16:creationId xmlns:a16="http://schemas.microsoft.com/office/drawing/2014/main" id="{7FEA10EB-DCA9-B955-5543-06D36FABBA44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183047" y="1078816"/>
            <a:ext cx="592937" cy="39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Obrázek 62">
            <a:extLst>
              <a:ext uri="{FF2B5EF4-FFF2-40B4-BE49-F238E27FC236}">
                <a16:creationId xmlns:a16="http://schemas.microsoft.com/office/drawing/2014/main" id="{56D22257-6E54-3074-5000-B2131AD4B49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702" y="995528"/>
            <a:ext cx="574173" cy="574173"/>
          </a:xfrm>
          <a:prstGeom prst="rect">
            <a:avLst/>
          </a:prstGeom>
        </p:spPr>
      </p:pic>
      <p:pic>
        <p:nvPicPr>
          <p:cNvPr id="64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9AFE7C08-5F1C-DB55-9372-29A68E2F0E2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44" y="1058630"/>
            <a:ext cx="1252291" cy="487435"/>
          </a:xfrm>
          <a:prstGeom prst="rect">
            <a:avLst/>
          </a:prstGeom>
        </p:spPr>
      </p:pic>
      <p:pic>
        <p:nvPicPr>
          <p:cNvPr id="65" name="Obrázek 64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C7322942-706A-D209-F868-44736ACD01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2" y="6249228"/>
            <a:ext cx="1757359" cy="432000"/>
          </a:xfrm>
          <a:prstGeom prst="rect">
            <a:avLst/>
          </a:prstGeom>
        </p:spPr>
      </p:pic>
      <p:pic>
        <p:nvPicPr>
          <p:cNvPr id="66" name="Grafický objekt 4">
            <a:extLst>
              <a:ext uri="{FF2B5EF4-FFF2-40B4-BE49-F238E27FC236}">
                <a16:creationId xmlns:a16="http://schemas.microsoft.com/office/drawing/2014/main" id="{7048567E-D421-54AE-2CC6-3C60A923FA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07606" y="6265259"/>
            <a:ext cx="4390283" cy="396000"/>
          </a:xfrm>
          <a:prstGeom prst="rect">
            <a:avLst/>
          </a:prstGeom>
        </p:spPr>
      </p:pic>
      <p:pic>
        <p:nvPicPr>
          <p:cNvPr id="67" name="Obrázek 66">
            <a:extLst>
              <a:ext uri="{FF2B5EF4-FFF2-40B4-BE49-F238E27FC236}">
                <a16:creationId xmlns:a16="http://schemas.microsoft.com/office/drawing/2014/main" id="{7724AED7-0D27-4ABD-B04D-E194143ECE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92" y="6312421"/>
            <a:ext cx="3741533" cy="32211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DBF8D78-630F-F530-11D7-45F4209667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006584" y="4178500"/>
            <a:ext cx="320067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91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9B428-312C-A941-3801-4037CD083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B56582-A838-241A-33FF-529F6483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BAFCD3-800A-6048-1849-A7A39DB85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F82E2-4452-3685-E15E-A2779B7F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F2933DB-E023-D67B-9F70-F151E672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C0A215-BDD3-64DC-E5DE-10E0F766C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4578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3BFA1-6B59-4872-C11C-CD9C99A3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4DB149-4300-3459-7A5F-EE650532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A0D9D9E-F6C2-10AC-D0B7-5E5C0CE4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7BE260-AFE0-09C7-5667-42981C716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FBCAC6-9E6C-7841-406C-DFBACCD52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4602281-0C1A-CE2D-2356-A78CBB98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490B3-98CC-4617-1448-8805BFEC6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BF7D5C8-AACE-EECD-92AB-B8F704EF6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329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602EC-17E2-56DD-B433-E35BC53B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670793-DA19-D861-01A8-1B28AACC2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0E8B35-5708-B98F-4B28-D0FE9388F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ADF2DD-EBB5-0878-B252-DA73885D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281017-88F0-8F17-7F11-C2FE8D0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18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C1497F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NÁRODNÍ SOCIÁLNÍ INFORMAČNÍ SYSTÉM (NSIS)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038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07" y="6500472"/>
            <a:ext cx="10251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459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F9B519CA-61E7-77A2-B0D3-0B5236F994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D6970EC6-320B-BD5C-0790-AE81CB68B1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607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94E9B56D-79B4-B9FA-99F6-098E9265E629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796000" cy="7961"/>
          </a:xfrm>
          <a:prstGeom prst="line">
            <a:avLst/>
          </a:prstGeom>
          <a:noFill/>
          <a:ln w="6350" cap="flat" cmpd="sng" algn="ctr">
            <a:solidFill>
              <a:srgbClr val="16468E"/>
            </a:solidFill>
            <a:prstDash val="solid"/>
            <a:miter lim="800000"/>
          </a:ln>
          <a:effectLst/>
        </p:spPr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964C0C6C-825D-DDBF-2EB4-C8F2958814D9}"/>
              </a:ext>
            </a:extLst>
          </p:cNvPr>
          <p:cNvSpPr/>
          <p:nvPr userDrawn="1"/>
        </p:nvSpPr>
        <p:spPr>
          <a:xfrm>
            <a:off x="1031837" y="6539370"/>
            <a:ext cx="5796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1" i="0" u="none" strike="noStrike" kern="0" cap="none" spc="0" normalizeH="0" baseline="0" noProof="0" dirty="0">
                <a:ln>
                  <a:noFill/>
                </a:ln>
                <a:solidFill>
                  <a:srgbClr val="16468E"/>
                </a:solidFill>
                <a:effectLst/>
                <a:uLnTx/>
                <a:uFillTx/>
              </a:rPr>
              <a:t>NÁRODNÍ SOCIÁLNÍ INFORMAČNÍ SYSTÉM (NSIS)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16468E"/>
              </a:solidFill>
              <a:effectLst/>
              <a:uLnTx/>
              <a:uFillTx/>
            </a:endParaRP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6B3B6E3C-FAB8-0A45-4D66-371977CC6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6038" y="6500472"/>
            <a:ext cx="2101765" cy="180000"/>
          </a:xfrm>
          <a:prstGeom prst="rect">
            <a:avLst/>
          </a:prstGeom>
        </p:spPr>
      </p:pic>
      <p:pic>
        <p:nvPicPr>
          <p:cNvPr id="16" name="Obrázek 15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EF9089EA-7DBF-0196-BF97-D77A752AD35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07" y="6500472"/>
            <a:ext cx="1025126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8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698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14E4D-27AA-8330-5523-1FBE875DB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44" y="365125"/>
            <a:ext cx="10935056" cy="63473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16468E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Volný tvar 17">
            <a:extLst>
              <a:ext uri="{FF2B5EF4-FFF2-40B4-BE49-F238E27FC236}">
                <a16:creationId xmlns:a16="http://schemas.microsoft.com/office/drawing/2014/main" id="{E4D438A5-7AE6-C0B2-E322-D950B70FB551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497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Volný tvar 19">
            <a:extLst>
              <a:ext uri="{FF2B5EF4-FFF2-40B4-BE49-F238E27FC236}">
                <a16:creationId xmlns:a16="http://schemas.microsoft.com/office/drawing/2014/main" id="{AC18BBCB-735D-29CB-2E95-C24C8FC84250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16468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8939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E3970C3-AFF3-DAB9-B6C3-0D5BC7F8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18FBE35-0188-034D-692D-E3F8D6AC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FB53FA7-BF36-4CA8-A619-7A29FAE0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371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2E5CE-7653-CA92-B538-04E5E81C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D77B9E-0E06-D3B9-0F79-EFC1A7D46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334FC8-5D6E-4DAB-0C00-3D5E9B2E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5827A3-5C27-7891-9F45-F4EC85B5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6AA930F-91EE-7215-C6CD-E105E410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508557-8F4D-76FB-4476-F1D671787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6961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45CE29-D55E-9B1A-1FFF-0B7A3ACD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A404947-1D4E-FFBF-97DD-9E59DADA5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AE5C16-D86E-70F2-4A92-522A1FB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988947-1591-4CD1-4834-8E78AACCE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29D660B-0986-F516-C3C2-EE248B69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BF116E2-D3FF-1DD8-C59D-88AD886D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7012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4F979-40FC-E26A-5446-415010FF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86F772-54F6-B829-01D4-7F1EFE137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3D8C8-BBD7-78A4-59C5-BF217DDE4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534D9E-EBA6-54D0-686E-10902A931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990C2-4672-BFFC-A28E-D812F819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353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98FE2D-8C5C-F37C-F9A0-EE8CB4042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003C08D-878D-C461-4769-D98E0BED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9A1096-9D1E-6BA8-441E-0E330FDB9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E289DB-3A29-E86E-72EB-D658E4B8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00CA8-3114-5A59-B62F-8C69E95C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7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">
            <a:extLst>
              <a:ext uri="{FF2B5EF4-FFF2-40B4-BE49-F238E27FC236}">
                <a16:creationId xmlns:a16="http://schemas.microsoft.com/office/drawing/2014/main" id="{8F6C7A8A-B1D3-4D7E-4E24-781A251C0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72685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AC6AE01A-30B5-16A9-BF24-5CA79BEFB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2658"/>
            <a:ext cx="12192000" cy="47243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9F2E37-FE7A-792D-FCFC-15B97BF72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457" y="1051713"/>
            <a:ext cx="8124143" cy="1719262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A0CA1A-9139-8D17-C312-6339DA38D4E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7654124" cy="1500187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rgbClr val="C1497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31F705-9B6C-617E-3F45-7B513F45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01743C-2422-05EE-E36C-67DE778E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8D78E1-45E8-81F3-61A3-1C37BB1C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  <p:pic>
        <p:nvPicPr>
          <p:cNvPr id="11" name="Obrázek 10" descr="Obsah obrázku Písmo, text, Grafika, snímek obrazovky&#10;&#10;Popis byl vytvořen automaticky">
            <a:extLst>
              <a:ext uri="{FF2B5EF4-FFF2-40B4-BE49-F238E27FC236}">
                <a16:creationId xmlns:a16="http://schemas.microsoft.com/office/drawing/2014/main" id="{03F2F8D3-9BE2-B5F6-E927-52AE1DCD1B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94" y="137567"/>
            <a:ext cx="1464467" cy="360000"/>
          </a:xfrm>
          <a:prstGeom prst="rect">
            <a:avLst/>
          </a:prstGeom>
        </p:spPr>
      </p:pic>
      <p:pic>
        <p:nvPicPr>
          <p:cNvPr id="12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F386FA1-1CB1-3017-E9ED-F997034AF8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8" y="155567"/>
            <a:ext cx="832403" cy="324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5E2BDFB4-CD8B-54F4-4143-EC71D059E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8148" y="196215"/>
            <a:ext cx="2522118" cy="216000"/>
          </a:xfrm>
          <a:prstGeom prst="rect">
            <a:avLst/>
          </a:prstGeom>
        </p:spPr>
      </p:pic>
      <p:pic>
        <p:nvPicPr>
          <p:cNvPr id="14" name="Grafický objekt 4">
            <a:extLst>
              <a:ext uri="{FF2B5EF4-FFF2-40B4-BE49-F238E27FC236}">
                <a16:creationId xmlns:a16="http://schemas.microsoft.com/office/drawing/2014/main" id="{5E973340-FE21-BA57-9D50-BB63B93051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6102" y="6356350"/>
            <a:ext cx="3592049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5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C6E7B-71EB-E3E9-3C5E-C357F2CB5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068036E-E975-7E20-1AA3-CDAF78B1C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04C211-EF13-5EC0-98A0-B825A3EC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1B28EB-B8EA-5C06-71C7-73F8BE1B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90967F-BF74-F117-95A9-AAAE56186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1915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9E70F1-EBA7-8CDB-BAC3-A18E8090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328E7-CEF9-A0C7-9DD0-9E3B8FB02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484432-189E-38C9-B556-74A9EA8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7957F8-F809-061F-ACAE-B8187417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2D50D7-45E2-F831-A91C-3F05BB35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16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 anchor="t">
            <a:noAutofit/>
          </a:bodyPr>
          <a:lstStyle>
            <a:lvl1pPr>
              <a:defRPr lang="cs-CZ" sz="26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702247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1A5DC-FC36-EA56-BE81-08EEAD3F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35BC1D-C4EA-4FA0-9967-BDB31066F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13D165-2E4A-5A72-659E-BDE91C09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B73A4D-6541-0C65-DF33-3CE27C7B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9D476C-60B8-3B78-BB2A-EDBD454C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9395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2935A-84CA-905F-D637-5FDF6DA2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00CCF-F614-0D12-3460-1C523E78B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F95B7D-2854-71C2-4D8E-C647DBD64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C98DED4-431F-683D-8DC9-64C31BB17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F311F4-0EB9-401B-8F0E-1DAB3A62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210454F-D41F-7B3D-197D-74F00330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0171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D76B1-F665-CBC3-F4D1-83BD3326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53D377-466E-BCAD-D834-275816DD1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A3556D-9E02-824E-BD55-DCC7AE6AA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2F734A7-D7BD-E114-FD2A-0510C14FE6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F6B9A1-7546-C61D-0921-8A5E25780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59FC19-4F58-2916-9FCE-418B5ACDB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D0F5DEC-7A5C-5C45-D1AD-216C30338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689CC5F-6EA0-356B-CA78-C52EB771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6312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1C1298-A335-5BC6-EE17-48B45206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0024766-DC24-AEEE-18AD-DEC1C851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FAB464-0393-5320-4810-A70FEA38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CD4FB6-4325-C754-E215-8188D687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3559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E1D2B70-F937-E504-5222-6DF0F9A09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6C3BB7-2B26-9693-9602-AACB6A12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34A5E8-74E5-AD9C-CDDE-64F79058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52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ADCC0-4F50-20F9-E9FF-DA628BEE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B1E28D-8175-03F3-A1AF-A610C4DD3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F3F04A-F6D6-540B-FE70-77CAD21F9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872D403-D834-F5B4-711F-5B0983FCD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696F46-65E2-55C9-09E7-C6BBA72C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168C6F-953F-9F35-F0B8-38787E27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5393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57CB1-D45B-8F02-47C2-9ACC87E7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C119EA-3B0B-2FF8-E573-0BA4DE8FF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88F030F-1D42-A04D-B456-CE8D28E19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2A45D2-1A1D-6F22-9460-9512212A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AAA863-CE21-EB19-FE30-E6DEED68A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E3BBFD-27BF-428B-A5EE-DE632B66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3136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5E5F5-FA82-E8F2-86A1-78BEA8FA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4BC363-37AE-47F7-3CFD-1E4423E6F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7E33C2-3830-749F-7B26-13FBDAEF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A4BEF1-FDBC-8F08-7C38-6D0AB3B0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E7901B-9C50-8DDE-1498-2C94B8041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6812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5147E47-6A7F-4924-8D22-2C486BCAF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AF6BF1C-3807-E335-7780-2C2FCD8DB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6CC08D-5B32-8DBD-E660-C18202C84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A37168-934F-496D-DF5A-523A56A5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9318E-3E79-EFB0-2E14-FE63D6196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792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C10C1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32C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7"/>
            <a:ext cx="11595358" cy="523137"/>
          </a:xfrm>
        </p:spPr>
        <p:txBody>
          <a:bodyPr anchor="t">
            <a:noAutofit/>
          </a:bodyPr>
          <a:lstStyle>
            <a:lvl1pPr>
              <a:defRPr lang="cs-CZ" sz="2800" b="1" kern="1200" dirty="0" smtClean="0">
                <a:solidFill>
                  <a:srgbClr val="C10C1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56504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Volný tvar 6">
            <a:extLst>
              <a:ext uri="{FF2B5EF4-FFF2-40B4-BE49-F238E27FC236}">
                <a16:creationId xmlns:a16="http://schemas.microsoft.com/office/drawing/2014/main" id="{9C4E3F5D-17FE-4F11-BF0B-55FCB20C5B12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Volný tvar 17">
            <a:extLst>
              <a:ext uri="{FF2B5EF4-FFF2-40B4-BE49-F238E27FC236}">
                <a16:creationId xmlns:a16="http://schemas.microsoft.com/office/drawing/2014/main" id="{D48C225E-8000-42E1-8A87-FBEBB02FC061}"/>
              </a:ext>
            </a:extLst>
          </p:cNvPr>
          <p:cNvSpPr/>
          <p:nvPr userDrawn="1"/>
        </p:nvSpPr>
        <p:spPr>
          <a:xfrm rot="10800000">
            <a:off x="-9428" y="4390233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" name="Volný tvar 18">
            <a:extLst>
              <a:ext uri="{FF2B5EF4-FFF2-40B4-BE49-F238E27FC236}">
                <a16:creationId xmlns:a16="http://schemas.microsoft.com/office/drawing/2014/main" id="{E8850329-92A2-4C8B-8B48-BF3BBCB09972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33CCCC"/>
              </a:solidFill>
            </a:endParaRPr>
          </a:p>
        </p:txBody>
      </p:sp>
      <p:sp>
        <p:nvSpPr>
          <p:cNvPr id="73" name="Volný tvar 19">
            <a:extLst>
              <a:ext uri="{FF2B5EF4-FFF2-40B4-BE49-F238E27FC236}">
                <a16:creationId xmlns:a16="http://schemas.microsoft.com/office/drawing/2014/main" id="{33F7304C-8B0F-401C-BBB8-0F87B5779B2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577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382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Volný tvar 17">
            <a:extLst>
              <a:ext uri="{FF2B5EF4-FFF2-40B4-BE49-F238E27FC236}">
                <a16:creationId xmlns:a16="http://schemas.microsoft.com/office/drawing/2014/main" id="{F9DF11D7-C1A0-46F5-B20A-EE3A4700E45D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FFC12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19">
            <a:extLst>
              <a:ext uri="{FF2B5EF4-FFF2-40B4-BE49-F238E27FC236}">
                <a16:creationId xmlns:a16="http://schemas.microsoft.com/office/drawing/2014/main" id="{DA5EF6B5-1015-4E5F-BC7C-2B0B40DC4C7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6704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628AA9-0270-4466-AEE4-743C6F6BC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8766C-C37F-4567-9F2C-A4B585D0B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3CD7C-50DC-4ECE-AB8C-2F9F189E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E71133-EA5C-42EA-9E5B-F6899631D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B4E4BE-77B6-4193-B096-DCEE3DB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724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28CA8B-BE17-4E8E-BA21-5C708B05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6EB976-B52F-4E70-BBEC-C16C4DA36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C9C5FA-8A58-4277-A372-519F039F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0A4BF4-D40A-4D0B-BC1B-8FB80ED05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55A1A0-AD5B-4C95-BAFF-47E2F5A4A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3252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77A5EC-DCF3-4316-AAF9-593891F1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E2C95-7248-4E58-95A4-5C701F280F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EFFA53-665F-4953-B32A-12133A2A9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CA4233-D784-46DD-A1AD-4152E21E0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5684D-BE59-4E04-BE98-A785CC64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1854D-6B80-4FB9-9CFC-9B304DA8E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7496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1B7E-0F7A-48FF-80C4-2C5F31EE8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874446-8942-495E-93DB-784F144C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267A43-2030-465F-AE0C-283CAF15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DFD93F-F2A2-42A7-9EDB-BA58F8C98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B9F1699-C431-4C57-A22C-6828F38DC3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D1BA643-00CC-4CB6-A102-96700A29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29C33A4-481B-476E-BA47-9035B5F7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8FED13E-2988-4324-B670-BCEC1AAF1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673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B59216-F6BD-41DB-8B58-4DBD6F78B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086BD3-60BD-4510-BFCD-6FD8FF6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831CCE1-A76C-42B2-A3B8-61F4A78C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D9ECAF-09A6-4E6E-988F-94DAE95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247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5116D5-D10D-4780-8DE3-E263AD5C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0CB6E23-B354-4679-9857-1042E0844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3F9D63A-A61B-4C7A-AE07-9A88CDEB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4684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23551-D153-4217-A154-4407A5B5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416EEB-8CE6-4497-BFA3-F99CC0D1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D2D91-6CED-4D5D-90BC-1170E288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7CD6761-29DF-4455-9076-0459A1991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57E6A1-1563-4E8F-97AB-B9639488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846D3B-0330-4216-A3E4-28A863411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5191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D4BE5-19B7-49D5-8B48-E9CCECB05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1C0DCF-3D3D-40E5-9127-BB856F3532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34A7E9-778A-493F-86D4-6A7719CA6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52D4C-AA02-44EC-AAA8-C261F839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CCEA8B9-0632-4DC0-BA34-8F447095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75481-B9F9-4C7F-93D3-F3E67810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theme" Target="../theme/theme12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theme" Target="../theme/theme15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slideLayout" Target="../slideLayouts/slideLayout174.xml"/><Relationship Id="rId18" Type="http://schemas.openxmlformats.org/officeDocument/2006/relationships/slideLayout" Target="../slideLayouts/slideLayout179.xml"/><Relationship Id="rId26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17" Type="http://schemas.openxmlformats.org/officeDocument/2006/relationships/slideLayout" Target="../slideLayouts/slideLayout178.xml"/><Relationship Id="rId25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63.xml"/><Relationship Id="rId16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181.xml"/><Relationship Id="rId29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24" Type="http://schemas.openxmlformats.org/officeDocument/2006/relationships/slideLayout" Target="../slideLayouts/slideLayout185.xml"/><Relationship Id="rId32" Type="http://schemas.openxmlformats.org/officeDocument/2006/relationships/theme" Target="../theme/theme17.xml"/><Relationship Id="rId5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76.xml"/><Relationship Id="rId23" Type="http://schemas.openxmlformats.org/officeDocument/2006/relationships/slideLayout" Target="../slideLayouts/slideLayout184.xml"/><Relationship Id="rId28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71.xml"/><Relationship Id="rId19" Type="http://schemas.openxmlformats.org/officeDocument/2006/relationships/slideLayout" Target="../slideLayouts/slideLayout180.xml"/><Relationship Id="rId31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Relationship Id="rId14" Type="http://schemas.openxmlformats.org/officeDocument/2006/relationships/slideLayout" Target="../slideLayouts/slideLayout175.xml"/><Relationship Id="rId22" Type="http://schemas.openxmlformats.org/officeDocument/2006/relationships/slideLayout" Target="../slideLayouts/slideLayout183.xml"/><Relationship Id="rId27" Type="http://schemas.openxmlformats.org/officeDocument/2006/relationships/slideLayout" Target="../slideLayouts/slideLayout188.xml"/><Relationship Id="rId30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18.xml"/><Relationship Id="rId21" Type="http://schemas.openxmlformats.org/officeDocument/2006/relationships/slideLayout" Target="../slideLayouts/slideLayout213.xml"/><Relationship Id="rId34" Type="http://schemas.openxmlformats.org/officeDocument/2006/relationships/slideLayout" Target="../slideLayouts/slideLayout226.xml"/><Relationship Id="rId42" Type="http://schemas.openxmlformats.org/officeDocument/2006/relationships/slideLayout" Target="../slideLayouts/slideLayout234.xml"/><Relationship Id="rId47" Type="http://schemas.openxmlformats.org/officeDocument/2006/relationships/slideLayout" Target="../slideLayouts/slideLayout239.xml"/><Relationship Id="rId50" Type="http://schemas.openxmlformats.org/officeDocument/2006/relationships/slideLayout" Target="../slideLayouts/slideLayout242.xml"/><Relationship Id="rId55" Type="http://schemas.openxmlformats.org/officeDocument/2006/relationships/slideLayout" Target="../slideLayouts/slideLayout247.xml"/><Relationship Id="rId6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6" Type="http://schemas.openxmlformats.org/officeDocument/2006/relationships/slideLayout" Target="../slideLayouts/slideLayout208.xml"/><Relationship Id="rId29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03.xml"/><Relationship Id="rId24" Type="http://schemas.openxmlformats.org/officeDocument/2006/relationships/slideLayout" Target="../slideLayouts/slideLayout216.xml"/><Relationship Id="rId32" Type="http://schemas.openxmlformats.org/officeDocument/2006/relationships/slideLayout" Target="../slideLayouts/slideLayout224.xml"/><Relationship Id="rId37" Type="http://schemas.openxmlformats.org/officeDocument/2006/relationships/slideLayout" Target="../slideLayouts/slideLayout229.xml"/><Relationship Id="rId40" Type="http://schemas.openxmlformats.org/officeDocument/2006/relationships/slideLayout" Target="../slideLayouts/slideLayout232.xml"/><Relationship Id="rId45" Type="http://schemas.openxmlformats.org/officeDocument/2006/relationships/slideLayout" Target="../slideLayouts/slideLayout237.xml"/><Relationship Id="rId53" Type="http://schemas.openxmlformats.org/officeDocument/2006/relationships/slideLayout" Target="../slideLayouts/slideLayout245.xml"/><Relationship Id="rId58" Type="http://schemas.openxmlformats.org/officeDocument/2006/relationships/slideLayout" Target="../slideLayouts/slideLayout250.xml"/><Relationship Id="rId66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197.xml"/><Relationship Id="rId61" Type="http://schemas.openxmlformats.org/officeDocument/2006/relationships/slideLayout" Target="../slideLayouts/slideLayout253.xml"/><Relationship Id="rId1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06.xml"/><Relationship Id="rId22" Type="http://schemas.openxmlformats.org/officeDocument/2006/relationships/slideLayout" Target="../slideLayouts/slideLayout214.xml"/><Relationship Id="rId27" Type="http://schemas.openxmlformats.org/officeDocument/2006/relationships/slideLayout" Target="../slideLayouts/slideLayout219.xml"/><Relationship Id="rId30" Type="http://schemas.openxmlformats.org/officeDocument/2006/relationships/slideLayout" Target="../slideLayouts/slideLayout222.xml"/><Relationship Id="rId35" Type="http://schemas.openxmlformats.org/officeDocument/2006/relationships/slideLayout" Target="../slideLayouts/slideLayout227.xml"/><Relationship Id="rId43" Type="http://schemas.openxmlformats.org/officeDocument/2006/relationships/slideLayout" Target="../slideLayouts/slideLayout235.xml"/><Relationship Id="rId48" Type="http://schemas.openxmlformats.org/officeDocument/2006/relationships/slideLayout" Target="../slideLayouts/slideLayout240.xml"/><Relationship Id="rId56" Type="http://schemas.openxmlformats.org/officeDocument/2006/relationships/slideLayout" Target="../slideLayouts/slideLayout248.xml"/><Relationship Id="rId64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00.xml"/><Relationship Id="rId51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4.xml"/><Relationship Id="rId17" Type="http://schemas.openxmlformats.org/officeDocument/2006/relationships/slideLayout" Target="../slideLayouts/slideLayout209.xml"/><Relationship Id="rId25" Type="http://schemas.openxmlformats.org/officeDocument/2006/relationships/slideLayout" Target="../slideLayouts/slideLayout217.xml"/><Relationship Id="rId33" Type="http://schemas.openxmlformats.org/officeDocument/2006/relationships/slideLayout" Target="../slideLayouts/slideLayout225.xml"/><Relationship Id="rId38" Type="http://schemas.openxmlformats.org/officeDocument/2006/relationships/slideLayout" Target="../slideLayouts/slideLayout230.xml"/><Relationship Id="rId46" Type="http://schemas.openxmlformats.org/officeDocument/2006/relationships/slideLayout" Target="../slideLayouts/slideLayout238.xml"/><Relationship Id="rId59" Type="http://schemas.openxmlformats.org/officeDocument/2006/relationships/slideLayout" Target="../slideLayouts/slideLayout251.xml"/><Relationship Id="rId67" Type="http://schemas.openxmlformats.org/officeDocument/2006/relationships/theme" Target="../theme/theme18.xml"/><Relationship Id="rId20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33.xml"/><Relationship Id="rId54" Type="http://schemas.openxmlformats.org/officeDocument/2006/relationships/slideLayout" Target="../slideLayouts/slideLayout246.xml"/><Relationship Id="rId6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7.xml"/><Relationship Id="rId23" Type="http://schemas.openxmlformats.org/officeDocument/2006/relationships/slideLayout" Target="../slideLayouts/slideLayout215.xml"/><Relationship Id="rId28" Type="http://schemas.openxmlformats.org/officeDocument/2006/relationships/slideLayout" Target="../slideLayouts/slideLayout220.xml"/><Relationship Id="rId36" Type="http://schemas.openxmlformats.org/officeDocument/2006/relationships/slideLayout" Target="../slideLayouts/slideLayout228.xml"/><Relationship Id="rId49" Type="http://schemas.openxmlformats.org/officeDocument/2006/relationships/slideLayout" Target="../slideLayouts/slideLayout241.xml"/><Relationship Id="rId57" Type="http://schemas.openxmlformats.org/officeDocument/2006/relationships/slideLayout" Target="../slideLayouts/slideLayout249.xml"/><Relationship Id="rId10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23.xml"/><Relationship Id="rId44" Type="http://schemas.openxmlformats.org/officeDocument/2006/relationships/slideLayout" Target="../slideLayouts/slideLayout236.xml"/><Relationship Id="rId52" Type="http://schemas.openxmlformats.org/officeDocument/2006/relationships/slideLayout" Target="../slideLayouts/slideLayout244.xml"/><Relationship Id="rId60" Type="http://schemas.openxmlformats.org/officeDocument/2006/relationships/slideLayout" Target="../slideLayouts/slideLayout252.xml"/><Relationship Id="rId65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5.xml"/><Relationship Id="rId18" Type="http://schemas.openxmlformats.org/officeDocument/2006/relationships/slideLayout" Target="../slideLayouts/slideLayout210.xml"/><Relationship Id="rId39" Type="http://schemas.openxmlformats.org/officeDocument/2006/relationships/slideLayout" Target="../slideLayouts/slideLayout23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1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6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7.xml"/><Relationship Id="rId18" Type="http://schemas.openxmlformats.org/officeDocument/2006/relationships/slideLayout" Target="../slideLayouts/slideLayout282.xml"/><Relationship Id="rId26" Type="http://schemas.openxmlformats.org/officeDocument/2006/relationships/slideLayout" Target="../slideLayouts/slideLayout290.xml"/><Relationship Id="rId3" Type="http://schemas.openxmlformats.org/officeDocument/2006/relationships/slideLayout" Target="../slideLayouts/slideLayout267.xml"/><Relationship Id="rId21" Type="http://schemas.openxmlformats.org/officeDocument/2006/relationships/slideLayout" Target="../slideLayouts/slideLayout285.xml"/><Relationship Id="rId34" Type="http://schemas.openxmlformats.org/officeDocument/2006/relationships/theme" Target="../theme/theme20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17" Type="http://schemas.openxmlformats.org/officeDocument/2006/relationships/slideLayout" Target="../slideLayouts/slideLayout281.xml"/><Relationship Id="rId25" Type="http://schemas.openxmlformats.org/officeDocument/2006/relationships/slideLayout" Target="../slideLayouts/slideLayout289.xml"/><Relationship Id="rId33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66.xml"/><Relationship Id="rId16" Type="http://schemas.openxmlformats.org/officeDocument/2006/relationships/slideLayout" Target="../slideLayouts/slideLayout280.xml"/><Relationship Id="rId20" Type="http://schemas.openxmlformats.org/officeDocument/2006/relationships/slideLayout" Target="../slideLayouts/slideLayout284.xml"/><Relationship Id="rId29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24" Type="http://schemas.openxmlformats.org/officeDocument/2006/relationships/slideLayout" Target="../slideLayouts/slideLayout288.xml"/><Relationship Id="rId32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69.xml"/><Relationship Id="rId15" Type="http://schemas.openxmlformats.org/officeDocument/2006/relationships/slideLayout" Target="../slideLayouts/slideLayout279.xml"/><Relationship Id="rId23" Type="http://schemas.openxmlformats.org/officeDocument/2006/relationships/slideLayout" Target="../slideLayouts/slideLayout287.xml"/><Relationship Id="rId28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74.xml"/><Relationship Id="rId19" Type="http://schemas.openxmlformats.org/officeDocument/2006/relationships/slideLayout" Target="../slideLayouts/slideLayout283.xml"/><Relationship Id="rId31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Layout" Target="../slideLayouts/slideLayout278.xml"/><Relationship Id="rId22" Type="http://schemas.openxmlformats.org/officeDocument/2006/relationships/slideLayout" Target="../slideLayouts/slideLayout286.xml"/><Relationship Id="rId27" Type="http://schemas.openxmlformats.org/officeDocument/2006/relationships/slideLayout" Target="../slideLayouts/slideLayout291.xml"/><Relationship Id="rId30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7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2.xml"/><Relationship Id="rId1" Type="http://schemas.openxmlformats.org/officeDocument/2006/relationships/slideLayout" Target="../slideLayouts/slideLayout311.xml"/><Relationship Id="rId6" Type="http://schemas.openxmlformats.org/officeDocument/2006/relationships/theme" Target="../theme/theme22.xml"/><Relationship Id="rId5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179" r:id="rId4"/>
    <p:sldLayoutId id="2147484180" r:id="rId5"/>
    <p:sldLayoutId id="2147484557" r:id="rId6"/>
    <p:sldLayoutId id="2147484790" r:id="rId7"/>
    <p:sldLayoutId id="2147484802" r:id="rId8"/>
    <p:sldLayoutId id="2147484803" r:id="rId9"/>
    <p:sldLayoutId id="2147484804" r:id="rId10"/>
    <p:sldLayoutId id="2147484805" r:id="rId11"/>
    <p:sldLayoutId id="2147484806" r:id="rId12"/>
    <p:sldLayoutId id="2147484807" r:id="rId13"/>
    <p:sldLayoutId id="2147484808" r:id="rId14"/>
    <p:sldLayoutId id="2147484809" r:id="rId15"/>
    <p:sldLayoutId id="2147484810" r:id="rId16"/>
    <p:sldLayoutId id="2147484811" r:id="rId17"/>
    <p:sldLayoutId id="2147484812" r:id="rId18"/>
    <p:sldLayoutId id="2147484813" r:id="rId19"/>
    <p:sldLayoutId id="2147484825" r:id="rId20"/>
    <p:sldLayoutId id="2147484826" r:id="rId21"/>
    <p:sldLayoutId id="2147484827" r:id="rId22"/>
    <p:sldLayoutId id="2147484828" r:id="rId23"/>
    <p:sldLayoutId id="2147484829" r:id="rId24"/>
    <p:sldLayoutId id="2147484830" r:id="rId25"/>
    <p:sldLayoutId id="2147484834" r:id="rId26"/>
    <p:sldLayoutId id="2147484975" r:id="rId27"/>
    <p:sldLayoutId id="2147484976" r:id="rId28"/>
    <p:sldLayoutId id="2147484983" r:id="rId29"/>
    <p:sldLayoutId id="2147485326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2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B489286-6FE2-D1FD-B09C-970FB58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B518B2-236C-AA26-7C27-6FE593077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A393EB-35C9-68E5-B10F-860BFC447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9616A-2918-4356-B47F-A0DB78D7F4F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5EF6D1-889D-6C50-E374-3485E4A09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73094-CE9F-2595-F064-215DB406A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E693-A15A-477D-B329-A65E3BCA2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11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  <p:sldLayoutId id="2147485044" r:id="rId12"/>
    <p:sldLayoutId id="21474850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5631C-4CDD-42C2-A7AD-9AA51AFB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0DE45-F4C7-4C3F-B3D7-F5ED14ED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5DE6-F4CE-43D4-9B38-F7564481C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B68E6B-3635-4F98-86A1-C42C823A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C5EA2-659F-491D-ACEB-F665442B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19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  <p:sldLayoutId id="2147485146" r:id="rId15"/>
    <p:sldLayoutId id="2147485147" r:id="rId16"/>
    <p:sldLayoutId id="2147485148" r:id="rId17"/>
    <p:sldLayoutId id="2147485149" r:id="rId18"/>
    <p:sldLayoutId id="2147485150" r:id="rId19"/>
    <p:sldLayoutId id="2147485151" r:id="rId20"/>
    <p:sldLayoutId id="2147485152" r:id="rId21"/>
    <p:sldLayoutId id="2147485153" r:id="rId22"/>
    <p:sldLayoutId id="2147485154" r:id="rId23"/>
    <p:sldLayoutId id="2147485155" r:id="rId24"/>
    <p:sldLayoutId id="2147485156" r:id="rId25"/>
    <p:sldLayoutId id="2147485157" r:id="rId26"/>
    <p:sldLayoutId id="214748518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2A2F-375F-4B82-9318-35A0B8A8D2D1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626E-A20B-46CA-A348-9DC86AD188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4" r:id="rId1"/>
    <p:sldLayoutId id="2147485255" r:id="rId2"/>
    <p:sldLayoutId id="2147485256" r:id="rId3"/>
    <p:sldLayoutId id="2147485257" r:id="rId4"/>
    <p:sldLayoutId id="2147485258" r:id="rId5"/>
    <p:sldLayoutId id="2147485259" r:id="rId6"/>
    <p:sldLayoutId id="2147485260" r:id="rId7"/>
    <p:sldLayoutId id="21474852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542A622-14D0-72ED-3B2F-4EA98E5E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E2C961-4D94-91B3-0F3B-0B96DCCD5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836248-5D84-9801-A17D-87D370DD1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E673B6-FE05-418C-A5B1-AEE059B58079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F2BDB2-7B2C-F0DC-D9B7-8B5411EC7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1CB2A3-F59D-6942-F653-01A00A81E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46388-BDC8-4E01-BE9B-D37FB95D1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02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2" r:id="rId1"/>
    <p:sldLayoutId id="2147485343" r:id="rId2"/>
    <p:sldLayoutId id="2147485344" r:id="rId3"/>
    <p:sldLayoutId id="2147485345" r:id="rId4"/>
    <p:sldLayoutId id="2147485346" r:id="rId5"/>
    <p:sldLayoutId id="2147485347" r:id="rId6"/>
    <p:sldLayoutId id="2147485348" r:id="rId7"/>
    <p:sldLayoutId id="2147485357" r:id="rId8"/>
    <p:sldLayoutId id="2147485358" r:id="rId9"/>
    <p:sldLayoutId id="2147485359" r:id="rId10"/>
    <p:sldLayoutId id="2147485360" r:id="rId11"/>
    <p:sldLayoutId id="2147485361" r:id="rId12"/>
    <p:sldLayoutId id="2147485362" r:id="rId13"/>
    <p:sldLayoutId id="2147485363" r:id="rId14"/>
    <p:sldLayoutId id="2147485364" r:id="rId15"/>
    <p:sldLayoutId id="2147485365" r:id="rId16"/>
    <p:sldLayoutId id="2147485366" r:id="rId17"/>
    <p:sldLayoutId id="2147485377" r:id="rId18"/>
    <p:sldLayoutId id="2147485378" r:id="rId19"/>
    <p:sldLayoutId id="2147485379" r:id="rId20"/>
    <p:sldLayoutId id="2147485380" r:id="rId21"/>
    <p:sldLayoutId id="2147485384" r:id="rId22"/>
    <p:sldLayoutId id="2147485385" r:id="rId23"/>
    <p:sldLayoutId id="2147485390" r:id="rId24"/>
    <p:sldLayoutId id="2147485391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1A4AD6-9D5E-00C8-DB45-9947534C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02BE9D-1235-C478-360C-4677D0235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B5763-F85A-4748-C556-15413DACE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083AF3-D3A8-6459-1B28-E398B0F2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C09D13-82FB-9AD7-7BDA-D0660A54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90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0DD7E04-5DBC-4B1E-9477-950FBAF62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F90FED4-A5CB-4838-B1A6-10682CEEC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83F415-683F-44AB-A9F0-E9DF590F5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41DC1-AD56-49EF-8192-50F23F676C7C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789F5-2FE9-4D15-85A1-47BEDB354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1B36F7-AAA1-460E-9405-C2D668E4B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A097D-7F6C-46D5-AE8C-9BA455402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3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9" r:id="rId1"/>
    <p:sldLayoutId id="2147485410" r:id="rId2"/>
    <p:sldLayoutId id="2147485411" r:id="rId3"/>
    <p:sldLayoutId id="2147485412" r:id="rId4"/>
    <p:sldLayoutId id="2147485413" r:id="rId5"/>
    <p:sldLayoutId id="2147485414" r:id="rId6"/>
    <p:sldLayoutId id="2147485415" r:id="rId7"/>
    <p:sldLayoutId id="2147485416" r:id="rId8"/>
    <p:sldLayoutId id="2147485417" r:id="rId9"/>
    <p:sldLayoutId id="2147485418" r:id="rId10"/>
    <p:sldLayoutId id="2147485419" r:id="rId11"/>
    <p:sldLayoutId id="2147485420" r:id="rId12"/>
    <p:sldLayoutId id="2147485421" r:id="rId13"/>
    <p:sldLayoutId id="2147485422" r:id="rId14"/>
    <p:sldLayoutId id="2147485423" r:id="rId15"/>
    <p:sldLayoutId id="2147485424" r:id="rId16"/>
    <p:sldLayoutId id="2147485425" r:id="rId17"/>
    <p:sldLayoutId id="2147485426" r:id="rId18"/>
    <p:sldLayoutId id="2147485427" r:id="rId19"/>
    <p:sldLayoutId id="2147485433" r:id="rId20"/>
    <p:sldLayoutId id="2147485450" r:id="rId21"/>
    <p:sldLayoutId id="2147485451" r:id="rId22"/>
    <p:sldLayoutId id="2147485452" r:id="rId23"/>
    <p:sldLayoutId id="2147485453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35631C-4CDD-42C2-A7AD-9AA51AFBB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10DE45-F4C7-4C3F-B3D7-F5ED14ED0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8A5DE6-F4CE-43D4-9B38-F7564481C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50C1-90E3-48F0-81D4-692D92D9D80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B68E6B-3635-4F98-86A1-C42C823AD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DC5EA2-659F-491D-ACEB-F665442B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81511-F24E-4788-83D8-296E9F7D633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0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  <p:sldLayoutId id="2147485469" r:id="rId2"/>
    <p:sldLayoutId id="2147485470" r:id="rId3"/>
    <p:sldLayoutId id="2147485471" r:id="rId4"/>
    <p:sldLayoutId id="2147485472" r:id="rId5"/>
    <p:sldLayoutId id="2147485473" r:id="rId6"/>
    <p:sldLayoutId id="2147485474" r:id="rId7"/>
    <p:sldLayoutId id="2147485475" r:id="rId8"/>
    <p:sldLayoutId id="2147485476" r:id="rId9"/>
    <p:sldLayoutId id="2147485477" r:id="rId10"/>
    <p:sldLayoutId id="2147485478" r:id="rId11"/>
    <p:sldLayoutId id="2147485479" r:id="rId12"/>
    <p:sldLayoutId id="2147485480" r:id="rId13"/>
    <p:sldLayoutId id="2147485481" r:id="rId14"/>
    <p:sldLayoutId id="2147485482" r:id="rId15"/>
    <p:sldLayoutId id="2147485483" r:id="rId16"/>
    <p:sldLayoutId id="2147485484" r:id="rId17"/>
    <p:sldLayoutId id="2147485485" r:id="rId18"/>
    <p:sldLayoutId id="2147485486" r:id="rId19"/>
    <p:sldLayoutId id="2147485487" r:id="rId20"/>
    <p:sldLayoutId id="2147485488" r:id="rId21"/>
    <p:sldLayoutId id="2147485489" r:id="rId22"/>
    <p:sldLayoutId id="2147485490" r:id="rId23"/>
    <p:sldLayoutId id="2147485491" r:id="rId24"/>
    <p:sldLayoutId id="2147485492" r:id="rId25"/>
    <p:sldLayoutId id="2147485493" r:id="rId26"/>
    <p:sldLayoutId id="2147485494" r:id="rId27"/>
    <p:sldLayoutId id="2147485495" r:id="rId28"/>
    <p:sldLayoutId id="2147485496" r:id="rId29"/>
    <p:sldLayoutId id="2147485497" r:id="rId30"/>
    <p:sldLayoutId id="2147485498" r:id="rId31"/>
    <p:sldLayoutId id="2147485499" r:id="rId32"/>
    <p:sldLayoutId id="2147485500" r:id="rId33"/>
    <p:sldLayoutId id="2147485501" r:id="rId34"/>
    <p:sldLayoutId id="2147485502" r:id="rId35"/>
    <p:sldLayoutId id="2147485503" r:id="rId36"/>
    <p:sldLayoutId id="2147485504" r:id="rId37"/>
    <p:sldLayoutId id="2147485505" r:id="rId38"/>
    <p:sldLayoutId id="2147485506" r:id="rId39"/>
    <p:sldLayoutId id="2147485508" r:id="rId40"/>
    <p:sldLayoutId id="2147485509" r:id="rId41"/>
    <p:sldLayoutId id="2147485510" r:id="rId42"/>
    <p:sldLayoutId id="2147485511" r:id="rId43"/>
    <p:sldLayoutId id="2147485512" r:id="rId44"/>
    <p:sldLayoutId id="2147485513" r:id="rId45"/>
    <p:sldLayoutId id="2147485514" r:id="rId46"/>
    <p:sldLayoutId id="2147485515" r:id="rId47"/>
    <p:sldLayoutId id="2147485516" r:id="rId48"/>
    <p:sldLayoutId id="2147485517" r:id="rId49"/>
    <p:sldLayoutId id="2147485518" r:id="rId50"/>
    <p:sldLayoutId id="2147485519" r:id="rId51"/>
    <p:sldLayoutId id="2147485520" r:id="rId52"/>
    <p:sldLayoutId id="2147485521" r:id="rId53"/>
    <p:sldLayoutId id="2147485522" r:id="rId54"/>
    <p:sldLayoutId id="2147485523" r:id="rId55"/>
    <p:sldLayoutId id="2147485524" r:id="rId56"/>
    <p:sldLayoutId id="2147485525" r:id="rId57"/>
    <p:sldLayoutId id="2147485526" r:id="rId58"/>
    <p:sldLayoutId id="2147485527" r:id="rId59"/>
    <p:sldLayoutId id="2147485528" r:id="rId60"/>
    <p:sldLayoutId id="2147485529" r:id="rId61"/>
    <p:sldLayoutId id="2147485530" r:id="rId62"/>
    <p:sldLayoutId id="2147485531" r:id="rId63"/>
    <p:sldLayoutId id="2147485532" r:id="rId64"/>
    <p:sldLayoutId id="2147485533" r:id="rId65"/>
    <p:sldLayoutId id="2147485534" r:id="rId6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14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2590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84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3" r:id="rId1"/>
    <p:sldLayoutId id="2147485544" r:id="rId2"/>
    <p:sldLayoutId id="2147485545" r:id="rId3"/>
    <p:sldLayoutId id="2147485546" r:id="rId4"/>
    <p:sldLayoutId id="2147485547" r:id="rId5"/>
    <p:sldLayoutId id="2147485548" r:id="rId6"/>
    <p:sldLayoutId id="2147485549" r:id="rId7"/>
    <p:sldLayoutId id="2147485550" r:id="rId8"/>
    <p:sldLayoutId id="2147485551" r:id="rId9"/>
    <p:sldLayoutId id="2147485552" r:id="rId10"/>
    <p:sldLayoutId id="2147485553" r:id="rId11"/>
    <p:sldLayoutId id="2147485554" r:id="rId12"/>
    <p:sldLayoutId id="2147485555" r:id="rId13"/>
    <p:sldLayoutId id="2147485556" r:id="rId14"/>
    <p:sldLayoutId id="2147485557" r:id="rId15"/>
    <p:sldLayoutId id="2147485558" r:id="rId16"/>
    <p:sldLayoutId id="2147485559" r:id="rId17"/>
    <p:sldLayoutId id="2147485560" r:id="rId18"/>
    <p:sldLayoutId id="2147485561" r:id="rId19"/>
    <p:sldLayoutId id="2147485562" r:id="rId20"/>
    <p:sldLayoutId id="2147485563" r:id="rId21"/>
    <p:sldLayoutId id="2147485564" r:id="rId22"/>
    <p:sldLayoutId id="2147485565" r:id="rId23"/>
    <p:sldLayoutId id="2147485566" r:id="rId24"/>
    <p:sldLayoutId id="2147485567" r:id="rId25"/>
    <p:sldLayoutId id="2147485568" r:id="rId26"/>
    <p:sldLayoutId id="2147485569" r:id="rId27"/>
    <p:sldLayoutId id="2147485570" r:id="rId28"/>
    <p:sldLayoutId id="2147485571" r:id="rId29"/>
    <p:sldLayoutId id="2147485572" r:id="rId30"/>
    <p:sldLayoutId id="2147485573" r:id="rId31"/>
    <p:sldLayoutId id="2147485574" r:id="rId32"/>
    <p:sldLayoutId id="214748557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49BDA8-2B6F-97A0-E6A1-EB7F0647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21FFA8-91FA-034A-ABF6-E2446278E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CBE29-9AA5-255E-382E-3AEAD8EC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9454B7-6995-4820-81DC-0519F79A2E3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001AA1-5834-BEEB-AC16-E618A2D3C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C6729D-AA7B-3FBB-7D4B-4FF62FB2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EB5CB-29F9-4E37-B7B5-9F2BC92E2F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7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  <p:sldLayoutId id="2147485580" r:id="rId4"/>
    <p:sldLayoutId id="2147485581" r:id="rId5"/>
    <p:sldLayoutId id="2147485582" r:id="rId6"/>
    <p:sldLayoutId id="2147485583" r:id="rId7"/>
    <p:sldLayoutId id="2147485584" r:id="rId8"/>
    <p:sldLayoutId id="2147485585" r:id="rId9"/>
    <p:sldLayoutId id="2147485586" r:id="rId10"/>
    <p:sldLayoutId id="2147485587" r:id="rId11"/>
    <p:sldLayoutId id="2147485588" r:id="rId12"/>
    <p:sldLayoutId id="21474855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09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1A4AD6-9D5E-00C8-DB45-9947534C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02BE9D-1235-C478-360C-4677D0235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B5763-F85A-4748-C556-15413DACE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083AF3-D3A8-6459-1B28-E398B0F2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C09D13-82FB-9AD7-7BDA-D0660A54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94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84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5774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2E18D3E-0080-41D8-A636-9F205DA2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A485CB-C3A3-43A2-806E-55CBAC815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37910D-F120-4114-8358-60F61E2E8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96E8-D44D-4D29-B5B3-6A5042537ABD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A43518-2B36-4A43-975E-CA24246CE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FA21C1-724A-4575-BEF1-4E328ABE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C84DE-2398-4D7B-94B3-F67D47F3B3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79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3" r:id="rId6"/>
    <p:sldLayoutId id="21474849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4AEDF47B-C123-947F-E36B-05B80DD8FBC9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7A46EEFE-08DA-BFF4-9A92-2651CA7B7A98}"/>
              </a:ext>
            </a:extLst>
          </p:cNvPr>
          <p:cNvSpPr/>
          <p:nvPr userDrawn="1"/>
        </p:nvSpPr>
        <p:spPr>
          <a:xfrm>
            <a:off x="10158899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165900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</p:sldLayoutIdLst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9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8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7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6" indent="-228600" algn="l" defTabSz="9143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57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24D1CE7-99A5-59D1-D71F-50454BF4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B025E9-7E49-1131-B8B0-7EE150AE7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7E6E07-5EF3-BB08-9FD6-BF5F97951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3EB-2E3E-4643-B8B9-DA9E5C8705F0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2682A7-8695-DF37-F06E-6B04D8ECC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65AB07-76F8-C621-B064-9A3DC6E2D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83482-ADB2-404D-AAFB-407D1911DB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48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C1A4AD6-9D5E-00C8-DB45-9947534C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D02BE9D-1235-C478-360C-4677D0235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CB5763-F85A-4748-C556-15413DACE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F86C2-06C0-4206-9C2C-BCDE5ED9D322}" type="datetimeFigureOut">
              <a:rPr lang="cs-CZ" smtClean="0"/>
              <a:t>14.11.2025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083AF3-D3A8-6459-1B28-E398B0F2E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C09D13-82FB-9AD7-7BDA-D0660A544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D8DCA-9651-4B21-9C3F-FCE1AACE5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40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chart" Target="../charts/chart5.xml"/><Relationship Id="rId5" Type="http://schemas.openxmlformats.org/officeDocument/2006/relationships/tags" Target="../tags/tag17.xml"/><Relationship Id="rId10" Type="http://schemas.openxmlformats.org/officeDocument/2006/relationships/chart" Target="../charts/chart4.xml"/><Relationship Id="rId4" Type="http://schemas.openxmlformats.org/officeDocument/2006/relationships/tags" Target="../tags/tag16.xml"/><Relationship Id="rId9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chart" Target="../charts/char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2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chart" Target="../charts/chart8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chart" Target="../charts/chart7.xml"/><Relationship Id="rId2" Type="http://schemas.openxmlformats.org/officeDocument/2006/relationships/tags" Target="../tags/tag29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163.xml"/><Relationship Id="rId10" Type="http://schemas.openxmlformats.org/officeDocument/2006/relationships/tags" Target="../tags/tag37.xml"/><Relationship Id="rId19" Type="http://schemas.openxmlformats.org/officeDocument/2006/relationships/chart" Target="../charts/chart9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chart" Target="../charts/chart10.xml"/><Relationship Id="rId4" Type="http://schemas.openxmlformats.org/officeDocument/2006/relationships/tags" Target="../tags/tag45.xml"/><Relationship Id="rId9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chart" Target="../charts/chart11.xml"/><Relationship Id="rId4" Type="http://schemas.openxmlformats.org/officeDocument/2006/relationships/tags" Target="../tags/tag52.xml"/><Relationship Id="rId9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33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tags" Target="../tags/tag68.xml"/><Relationship Id="rId7" Type="http://schemas.openxmlformats.org/officeDocument/2006/relationships/chart" Target="../charts/chart13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7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hyperlink" Target="https://csu.gov.cz/produkty/projekce-obyvatelstva-v-krajich-cr-do-roku-2080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05.xml"/><Relationship Id="rId4" Type="http://schemas.openxmlformats.org/officeDocument/2006/relationships/tags" Target="../tags/tag7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64.xml"/><Relationship Id="rId1" Type="http://schemas.openxmlformats.org/officeDocument/2006/relationships/tags" Target="../tags/tag77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92.xml"/><Relationship Id="rId4" Type="http://schemas.openxmlformats.org/officeDocument/2006/relationships/tags" Target="../tags/tag8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92.xml"/><Relationship Id="rId4" Type="http://schemas.openxmlformats.org/officeDocument/2006/relationships/tags" Target="../tags/tag8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92.xml"/><Relationship Id="rId4" Type="http://schemas.openxmlformats.org/officeDocument/2006/relationships/tags" Target="../tags/tag8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09.xml"/><Relationship Id="rId5" Type="http://schemas.openxmlformats.org/officeDocument/2006/relationships/chart" Target="../charts/chart16.xml"/><Relationship Id="rId4" Type="http://schemas.openxmlformats.org/officeDocument/2006/relationships/image" Target="../media/image1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3.png"/><Relationship Id="rId4" Type="http://schemas.openxmlformats.org/officeDocument/2006/relationships/hyperlink" Target="https://www.nzip.cz/clanek/2375-koncepce-sdileni-a-sekundarniho-vytezovani-dat-nzi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nzip.cz/" TargetMode="Externa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hyperlink" Target="https://www.uzis.cz/index.php?pg=o-nas--projekty&amp;prid=36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93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hyperlink" Target="https://www.czso.cz/csu/czso/projekce-obyvatelstva-ceske-republiky-2023-2100" TargetMode="External"/><Relationship Id="rId5" Type="http://schemas.openxmlformats.org/officeDocument/2006/relationships/tags" Target="../tags/tag7.xml"/><Relationship Id="rId10" Type="http://schemas.openxmlformats.org/officeDocument/2006/relationships/chart" Target="../charts/chart1.xml"/><Relationship Id="rId4" Type="http://schemas.openxmlformats.org/officeDocument/2006/relationships/tags" Target="../tags/tag6.xml"/><Relationship Id="rId9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s://csu.gov.cz/produkty/projekce-obyvatelstva-v-krajich-cr-do-roku-2080" TargetMode="Externa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6EAECFA-A3C8-A74C-A8FD-15D532C739BE}"/>
              </a:ext>
            </a:extLst>
          </p:cNvPr>
          <p:cNvSpPr/>
          <p:nvPr/>
        </p:nvSpPr>
        <p:spPr>
          <a:xfrm>
            <a:off x="527388" y="5601913"/>
            <a:ext cx="5352120" cy="4882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8724C0-3D95-82DF-72F0-8F924D55C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55" y="127493"/>
            <a:ext cx="11088077" cy="953264"/>
          </a:xfrm>
        </p:spPr>
        <p:txBody>
          <a:bodyPr>
            <a:noAutofit/>
          </a:bodyPr>
          <a:lstStyle/>
          <a:p>
            <a:r>
              <a:rPr lang="cs-CZ" sz="3400" dirty="0"/>
              <a:t>Koncepce a význam spolupráce zdravotního a sociálního sektoru (nejen) při propojování dat a digitalizaci služeb </a:t>
            </a:r>
            <a:endParaRPr lang="cs-CZ" sz="3400" dirty="0">
              <a:solidFill>
                <a:srgbClr val="C1497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A327F1-43F6-2930-3EF2-DA7753829AA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0784" y="5644445"/>
            <a:ext cx="5779300" cy="547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C1497F"/>
                </a:solidFill>
              </a:rPr>
              <a:t>Tisková konference MPSV, 14.11. 2025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E91E38-3F70-3D79-411A-4A1DE949D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556" y="1265953"/>
            <a:ext cx="3371207" cy="8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4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148E-8639-7B2D-EAC3-13F4CCB4D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D3BE051-190A-149A-3E6A-08EABD5A0D15}"/>
              </a:ext>
            </a:extLst>
          </p:cNvPr>
          <p:cNvSpPr txBox="1"/>
          <p:nvPr/>
        </p:nvSpPr>
        <p:spPr>
          <a:xfrm>
            <a:off x="479364" y="375524"/>
            <a:ext cx="1742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6F935-030F-F5EE-3CF0-3FAE727C5C35}"/>
              </a:ext>
            </a:extLst>
          </p:cNvPr>
          <p:cNvSpPr txBox="1"/>
          <p:nvPr/>
        </p:nvSpPr>
        <p:spPr>
          <a:xfrm>
            <a:off x="946298" y="1714629"/>
            <a:ext cx="10866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Známe nemocnost a tíži zdravotního stavu pacientů pobytových sociálních služeb 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B3265A0-148B-1AC6-D40E-B54054C7CD7F}"/>
              </a:ext>
            </a:extLst>
          </p:cNvPr>
          <p:cNvSpPr/>
          <p:nvPr/>
        </p:nvSpPr>
        <p:spPr>
          <a:xfrm>
            <a:off x="1998921" y="4049268"/>
            <a:ext cx="627321" cy="149032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52CBF2-7C90-E146-48B0-8A3E7BEFE54E}"/>
              </a:ext>
            </a:extLst>
          </p:cNvPr>
          <p:cNvSpPr txBox="1"/>
          <p:nvPr/>
        </p:nvSpPr>
        <p:spPr>
          <a:xfrm>
            <a:off x="2913320" y="3824936"/>
            <a:ext cx="84209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Zajištění dostupnosti péče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Plánování potřebných kapacit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Prevence rizik </a:t>
            </a:r>
          </a:p>
        </p:txBody>
      </p:sp>
    </p:spTree>
    <p:extLst>
      <p:ext uri="{BB962C8B-B14F-4D97-AF65-F5344CB8AC3E}">
        <p14:creationId xmlns:p14="http://schemas.microsoft.com/office/powerpoint/2010/main" val="2127115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80A9-799D-0792-F580-97E22E531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799F6065-8D6C-1E61-EBE2-0B53AA82A610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249660" y="1663337"/>
          <a:ext cx="7210425" cy="423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A8DEF397-EAF2-0DC6-17B6-FE3D8CA65C5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72591" y="160258"/>
            <a:ext cx="11542978" cy="538364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Nemocnost klientů v zařízeních s pobytovou sociální službou v roce 2024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27CA9AB-9360-6C50-B09F-6C05B6F358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905749" y="1610810"/>
            <a:ext cx="39098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DCCI = </a:t>
            </a:r>
            <a:r>
              <a:rPr kumimoji="0" lang="cs-CZ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Deyova</a:t>
            </a: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modifikace indexu komorbidit dle </a:t>
            </a:r>
            <a:r>
              <a:rPr kumimoji="0" lang="cs-CZ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Charlsonové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Pro klienty pobytových sociálních služeb byla analyzována 5letá historie poskytnuté lékařské péče. Zaznamenaný výskyt vybraných závažných onemocnění je bodově ohodnocen a následným součtem bodů je určeno skóre pro každého klienta.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A3DF90-FF0A-E525-4CFE-3DEC8550803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89306" y="5965371"/>
            <a:ext cx="1166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Vybraná onemocnění včetně bodů: Infarkt myokardu (1), srdeční selhání (1), cévní onemocnění (1), cévní nemoci mozku (1), demence (1), chronické plicní onemocnění (1), onemocnění pojivových tkání (1), vředové onemocnění (1), mírné (1) / středně závažné nebo vážné onemocnění jater (3), diabetes </a:t>
            </a:r>
            <a:r>
              <a:rPr kumimoji="0" lang="cs-CZ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mellitus</a:t>
            </a: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bez (1) / s chronickými komplikacemi (2), hemiplegie/paraplegie (2), onemocnění ledvin (2), nádorové onemocnění bez (2) / s metastázemi (6), HIV/AIDS (6)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963C79E-8F57-114E-1676-21A8877F40C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72590" y="868826"/>
            <a:ext cx="115429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Klienti pobytových sociálních služeb v roce 2024 (N = 98 641):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domovy pro seniory, domovy se zvláštním režimem, domovy pro osoby se zdravotním postižením, odlehčovací služby, sociální služby poskytované ve zdravotnických zařízeních lůžkové péče, chráněné bydlení, týdenní stacionáře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Vybraná onemocnění: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882DB0B-F0B0-95E7-D822-3F51DE5266CB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7288330" y="2999939"/>
          <a:ext cx="4713169" cy="255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" name="TextovéPole 1">
            <a:extLst>
              <a:ext uri="{FF2B5EF4-FFF2-40B4-BE49-F238E27FC236}">
                <a16:creationId xmlns:a16="http://schemas.microsoft.com/office/drawing/2014/main" id="{D5A38815-0780-96B9-C02D-40B28609269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72590" y="598632"/>
            <a:ext cx="1040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(NRHZS), MPSV - data o pobytových sociálních službách</a:t>
            </a:r>
          </a:p>
        </p:txBody>
      </p:sp>
    </p:spTree>
    <p:extLst>
      <p:ext uri="{BB962C8B-B14F-4D97-AF65-F5344CB8AC3E}">
        <p14:creationId xmlns:p14="http://schemas.microsoft.com/office/powerpoint/2010/main" val="57985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4AAD3-E131-A99A-FEE8-21D19CAC0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F6D059-F731-4669-A867-D24B1DEE355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0" y="160258"/>
            <a:ext cx="11268075" cy="538364"/>
          </a:xfrm>
        </p:spPr>
        <p:txBody>
          <a:bodyPr>
            <a:noAutofit/>
          </a:bodyPr>
          <a:lstStyle/>
          <a:p>
            <a:r>
              <a:rPr lang="cs-CZ" noProof="0" dirty="0">
                <a:solidFill>
                  <a:srgbClr val="002060"/>
                </a:solidFill>
              </a:rPr>
              <a:t>Klienti a pobytové dny v zařízeních s pobytovou sociální službou: </a:t>
            </a:r>
            <a:br>
              <a:rPr lang="cs-CZ" noProof="0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celkem vs. pacienti s demencí (včetně Alzheimerovy choroby)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E856B30-2E00-AC50-79A3-FC097583259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2879" y="1933529"/>
          <a:ext cx="11826003" cy="37791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679">
                  <a:extLst>
                    <a:ext uri="{9D8B030D-6E8A-4147-A177-3AD203B41FA5}">
                      <a16:colId xmlns:a16="http://schemas.microsoft.com/office/drawing/2014/main" val="261214977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556246720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3201521582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875224728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1614057780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4123695702"/>
                    </a:ext>
                  </a:extLst>
                </a:gridCol>
                <a:gridCol w="1772054">
                  <a:extLst>
                    <a:ext uri="{9D8B030D-6E8A-4147-A177-3AD203B41FA5}">
                      <a16:colId xmlns:a16="http://schemas.microsoft.com/office/drawing/2014/main" val="1808582143"/>
                    </a:ext>
                  </a:extLst>
                </a:gridCol>
              </a:tblGrid>
              <a:tr h="29190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Rok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Pacienti s demencí (z celkového počtu osob)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638547"/>
                  </a:ext>
                </a:extLst>
              </a:tr>
              <a:tr h="2919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klientů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pobytových dní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pobytových </a:t>
                      </a:r>
                    </a:p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dní na klienta*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klientů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pobytových dní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pobytových </a:t>
                      </a:r>
                    </a:p>
                    <a:p>
                      <a:pPr algn="ctr" fontAlgn="b"/>
                      <a:r>
                        <a:rPr lang="cs-CZ" sz="1400" b="1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dní na klienta*</a:t>
                      </a:r>
                      <a:endParaRPr lang="cs-CZ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423213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80 426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22 358 278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37 316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9 811 520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262.9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70600471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2015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84 415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22 864 475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10 692 338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255.6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0358123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85 818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23 619 596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44 199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11 626 696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263.1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7697731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87 820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23 910 360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46 901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12 206 586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260.3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04041295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88 870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24 166 926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48 954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12 753 013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260.5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7198910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2019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24 494 639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51 241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13 390 463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9430862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2020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89 283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24 289 923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51 919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13 579 463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261.6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4403258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23 855 667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53 084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13 517 875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254.7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6155913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2022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92 374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24 891 567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55 689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14 595 739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262.1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6972928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92 586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25 415 897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15 375 498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267.8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5138372"/>
                  </a:ext>
                </a:extLst>
              </a:tr>
              <a:tr h="23770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93 536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25 779 166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59 819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16 106 143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2749161"/>
                  </a:ext>
                </a:extLst>
              </a:tr>
              <a:tr h="421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změna</a:t>
                      </a:r>
                    </a:p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2014 -&gt; 2024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+ 16,3 %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+ 15,3 %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+ 60,3 %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+ 64,2 %</a:t>
                      </a: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060430"/>
                  </a:ext>
                </a:extLst>
              </a:tr>
            </a:tbl>
          </a:graphicData>
        </a:graphic>
      </p:graphicFrame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3097A53-DDFE-9BAB-4559-B27BFD9ECEC1}"/>
              </a:ext>
            </a:extLst>
          </p:cNvPr>
          <p:cNvCxnSpPr>
            <a:cxnSpLocks/>
          </p:cNvCxnSpPr>
          <p:nvPr/>
        </p:nvCxnSpPr>
        <p:spPr>
          <a:xfrm>
            <a:off x="9988938" y="2743200"/>
            <a:ext cx="0" cy="24299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">
            <a:extLst>
              <a:ext uri="{FF2B5EF4-FFF2-40B4-BE49-F238E27FC236}">
                <a16:creationId xmlns:a16="http://schemas.microsoft.com/office/drawing/2014/main" id="{E92981EB-A698-FE6D-9550-58E1E1768A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2591" y="1023165"/>
            <a:ext cx="7555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Národní registr hrazených zdravotních služeb (NRHZS), data MPSV – pobytové sociální služby</a:t>
            </a:r>
            <a:endParaRPr kumimoji="0" lang="cs-CZ" sz="1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B55EE83-1235-B390-DD0D-89D35037A61D}"/>
              </a:ext>
            </a:extLst>
          </p:cNvPr>
          <p:cNvSpPr txBox="1"/>
          <p:nvPr/>
        </p:nvSpPr>
        <p:spPr>
          <a:xfrm>
            <a:off x="272591" y="1307998"/>
            <a:ext cx="10041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Zahrnuté služby: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domovy pro seniory, domovy se zvláštním režimem, domovy pro osoby se zdravotním postižením, odlehčovací služby, sociální služby poskytované ve zdravotnických zařízeních lůžkové péče, týdenní stacionáře</a:t>
            </a:r>
            <a:endParaRPr kumimoji="0" lang="cs-CZ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1F28C3B-A0C0-7626-BF05-6D181D385FE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82879" y="5919954"/>
            <a:ext cx="11357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*Počet pobytových dní nezahrnuje dny, kdy byli klienti hospitalizováni v nemocnici, ačkoliv byli současně evidováni v zařízení sociálních služeb.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C7C60FC4-2F80-DE3E-E606-2906F3A34733}"/>
              </a:ext>
            </a:extLst>
          </p:cNvPr>
          <p:cNvCxnSpPr>
            <a:cxnSpLocks/>
          </p:cNvCxnSpPr>
          <p:nvPr/>
        </p:nvCxnSpPr>
        <p:spPr>
          <a:xfrm>
            <a:off x="8151174" y="2743200"/>
            <a:ext cx="0" cy="24299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323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D4F315-8208-FCD0-1D5E-40058634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FD21A-F56C-ADC6-241C-B7CC1436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10297"/>
            <a:ext cx="10515600" cy="538364"/>
          </a:xfrm>
        </p:spPr>
        <p:txBody>
          <a:bodyPr>
            <a:noAutofit/>
          </a:bodyPr>
          <a:lstStyle/>
          <a:p>
            <a:r>
              <a:rPr lang="cs-CZ" sz="2800" noProof="0" dirty="0">
                <a:solidFill>
                  <a:srgbClr val="002060"/>
                </a:solidFill>
              </a:rPr>
              <a:t>Pacienti pobytových sociálních služeb v péči ZZS </a:t>
            </a:r>
            <a:br>
              <a:rPr lang="cs-CZ" sz="2800" noProof="0" dirty="0">
                <a:solidFill>
                  <a:srgbClr val="2E5980"/>
                </a:solidFill>
              </a:rPr>
            </a:br>
            <a:endParaRPr lang="cs-CZ" sz="2800" dirty="0">
              <a:solidFill>
                <a:srgbClr val="2E5980"/>
              </a:solidFill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9AC8316-B5D6-5930-F73D-9E23E176F27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72591" y="460225"/>
            <a:ext cx="6283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NRHZS 2014–2024; MPSV – data o pobytových sociálních službách 2014-2024</a:t>
            </a: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4FCF00E8-B84B-9622-CA8C-6725995B22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530919" y="728691"/>
            <a:ext cx="3667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Péče po převozu ZZS</a:t>
            </a:r>
          </a:p>
        </p:txBody>
      </p: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2081C3FA-25F2-E2FF-7675-783FB4F833A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887994" y="1052076"/>
          <a:ext cx="5567485" cy="4237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">
            <a:extLst>
              <a:ext uri="{FF2B5EF4-FFF2-40B4-BE49-F238E27FC236}">
                <a16:creationId xmlns:a16="http://schemas.microsoft.com/office/drawing/2014/main" id="{59A0EA74-4245-9005-F56C-186B1908B10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870472" y="698622"/>
            <a:ext cx="5116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Nejčastější příčiny hospitalizace po převozu ZZS – 2014–2024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A01030A1-7864-4FE6-C383-B9E70263979A}"/>
              </a:ext>
            </a:extLst>
          </p:cNvPr>
          <p:cNvCxnSpPr>
            <a:cxnSpLocks/>
          </p:cNvCxnSpPr>
          <p:nvPr/>
        </p:nvCxnSpPr>
        <p:spPr>
          <a:xfrm flipV="1">
            <a:off x="1666538" y="1194502"/>
            <a:ext cx="3974987" cy="10619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8B36A86-365B-13EF-DE7E-AD42573A3167}"/>
              </a:ext>
            </a:extLst>
          </p:cNvPr>
          <p:cNvSpPr txBox="1"/>
          <p:nvPr/>
        </p:nvSpPr>
        <p:spPr>
          <a:xfrm>
            <a:off x="5730823" y="967415"/>
            <a:ext cx="108408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+ 50 %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8" name="Tabulka 37">
            <a:extLst>
              <a:ext uri="{FF2B5EF4-FFF2-40B4-BE49-F238E27FC236}">
                <a16:creationId xmlns:a16="http://schemas.microsoft.com/office/drawing/2014/main" id="{500A2925-2517-7E39-C9A1-A4DCC9FDF0FD}"/>
              </a:ext>
            </a:extLst>
          </p:cNvPr>
          <p:cNvGraphicFramePr>
            <a:graphicFrameLocks noGrp="1"/>
          </p:cNvGraphicFramePr>
          <p:nvPr/>
        </p:nvGraphicFramePr>
        <p:xfrm>
          <a:off x="6993507" y="1098950"/>
          <a:ext cx="4870076" cy="4027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2694">
                  <a:extLst>
                    <a:ext uri="{9D8B030D-6E8A-4147-A177-3AD203B41FA5}">
                      <a16:colId xmlns:a16="http://schemas.microsoft.com/office/drawing/2014/main" val="813612145"/>
                    </a:ext>
                  </a:extLst>
                </a:gridCol>
                <a:gridCol w="475129">
                  <a:extLst>
                    <a:ext uri="{9D8B030D-6E8A-4147-A177-3AD203B41FA5}">
                      <a16:colId xmlns:a16="http://schemas.microsoft.com/office/drawing/2014/main" val="657520181"/>
                    </a:ext>
                  </a:extLst>
                </a:gridCol>
                <a:gridCol w="3682253">
                  <a:extLst>
                    <a:ext uri="{9D8B030D-6E8A-4147-A177-3AD203B41FA5}">
                      <a16:colId xmlns:a16="http://schemas.microsoft.com/office/drawing/2014/main" val="1035275517"/>
                    </a:ext>
                  </a:extLst>
                </a:gridCol>
              </a:tblGrid>
              <a:tr h="19180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Hlavní DG hospitalizace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900636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Bronchopneumonie NS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38573152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Infekce močového ústrojí neurčené lokalizace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5696325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Městnavé selhání srdce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91262982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Pertrochanterická zlomenina; zavřená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3708427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Mozkový infarkt způsobený trombózou mozkových tepen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06041253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Sepse‚ způsobená jinými gramnegativními organismy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67870718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Akutní bronchitida NS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52578591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E86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Snížení objemu plazmy nebo extracelulární tekutiny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621810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Epilepsie – padoucnice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78229429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Jiná virová pneumonie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0475035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Nitrolební poranění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7101153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J44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Chronická obstrukční plicní nemoc s akutní exacerbací NS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20106292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Respirační selhání nezařazené jinde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1355626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Diabetes mellitus 2. typu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71538618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N30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Zánět močového měchýře (cystitida)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3223578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Bakteriální zánět plic (pneumonie) nezařazený jinde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56564775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Paralytický ileus a střevní neprůchodnost bez kýly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3917214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K92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Jiné nemoci trávicí soustavy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6989591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I21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Akutní infarkt myokardu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05914438"/>
                  </a:ext>
                </a:extLst>
              </a:tr>
              <a:tr h="1918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K80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Žlučové kameny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68135310"/>
                  </a:ext>
                </a:extLst>
              </a:tr>
            </a:tbl>
          </a:graphicData>
        </a:graphic>
      </p:graphicFrame>
      <p:graphicFrame>
        <p:nvGraphicFramePr>
          <p:cNvPr id="39" name="Tabulka 38">
            <a:extLst>
              <a:ext uri="{FF2B5EF4-FFF2-40B4-BE49-F238E27FC236}">
                <a16:creationId xmlns:a16="http://schemas.microsoft.com/office/drawing/2014/main" id="{D829957C-314C-92CB-CEBF-6E7FEFF807DF}"/>
              </a:ext>
            </a:extLst>
          </p:cNvPr>
          <p:cNvGraphicFramePr>
            <a:graphicFrameLocks noGrp="1"/>
          </p:cNvGraphicFramePr>
          <p:nvPr/>
        </p:nvGraphicFramePr>
        <p:xfrm>
          <a:off x="272591" y="5573671"/>
          <a:ext cx="8242301" cy="92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492">
                  <a:extLst>
                    <a:ext uri="{9D8B030D-6E8A-4147-A177-3AD203B41FA5}">
                      <a16:colId xmlns:a16="http://schemas.microsoft.com/office/drawing/2014/main" val="3247832914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477978011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2261525218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49888708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4096477595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57724574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1783985937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1993882024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2162591890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2957653307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691552381"/>
                    </a:ext>
                  </a:extLst>
                </a:gridCol>
                <a:gridCol w="567619">
                  <a:extLst>
                    <a:ext uri="{9D8B030D-6E8A-4147-A177-3AD203B41FA5}">
                      <a16:colId xmlns:a16="http://schemas.microsoft.com/office/drawing/2014/main" val="175512486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Rok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2014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2019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2020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2021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>
                          <a:effectLst/>
                        </a:rPr>
                        <a:t>2022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825016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Celkový počet hospitalizovaných pacientů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20 898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22 293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24 060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24 755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25 063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23 436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26 705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27 254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27 926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19768789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u="none" strike="noStrike">
                          <a:effectLst/>
                        </a:rPr>
                        <a:t>Počet úmrtí během hospitalizace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3 011 (14,4 %)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3 793 (17,0 %)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3 767 (16,0 %)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4 098 (17,3 %)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4 120 (17,1 %)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4 361 (17,6 %)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5 822 (23,2 %)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4 970 (21,2 %)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4 952 (18,5 %)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4 621 (17,0 %)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4 781 (17,1 %)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03051538"/>
                  </a:ext>
                </a:extLst>
              </a:tr>
            </a:tbl>
          </a:graphicData>
        </a:graphic>
      </p:graphicFrame>
      <p:sp>
        <p:nvSpPr>
          <p:cNvPr id="42" name="TextovéPole 41">
            <a:extLst>
              <a:ext uri="{FF2B5EF4-FFF2-40B4-BE49-F238E27FC236}">
                <a16:creationId xmlns:a16="http://schemas.microsoft.com/office/drawing/2014/main" id="{B90CB77E-6C66-2F48-B309-97620D06B89D}"/>
              </a:ext>
            </a:extLst>
          </p:cNvPr>
          <p:cNvSpPr txBox="1"/>
          <p:nvPr/>
        </p:nvSpPr>
        <p:spPr>
          <a:xfrm>
            <a:off x="205063" y="5289597"/>
            <a:ext cx="61621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hospitalizací s úmrtím v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jednotlivých letech</a:t>
            </a:r>
            <a:endParaRPr kumimoji="0" lang="cs-CZ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27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8C46-AFCC-BE3C-A29C-5C3FCF3E2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A2D4FE-1D32-F2F0-0C5B-D28C04274DC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3050" y="160338"/>
            <a:ext cx="11630950" cy="538162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Úrazy u osob ve věku 65+ let</a:t>
            </a:r>
            <a:r>
              <a:rPr lang="en-US" sz="2800" dirty="0">
                <a:solidFill>
                  <a:srgbClr val="002060"/>
                </a:solidFill>
              </a:rPr>
              <a:t> v </a:t>
            </a:r>
            <a:r>
              <a:rPr lang="cs-CZ" sz="2800" dirty="0">
                <a:solidFill>
                  <a:srgbClr val="002060"/>
                </a:solidFill>
              </a:rPr>
              <a:t>pobytových sociálních službách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00" name="TextBox 6">
            <a:extLst>
              <a:ext uri="{FF2B5EF4-FFF2-40B4-BE49-F238E27FC236}">
                <a16:creationId xmlns:a16="http://schemas.microsoft.com/office/drawing/2014/main" id="{A4B4DCE0-9CD3-8840-2938-78E5CFD89B7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8000" y="540000"/>
            <a:ext cx="1164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NRHZS 202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-202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- NRU; Definice: Počet úrazů (S00-T79), které byly ošetřeny ambulantně / vyžadovali hospitalizaci / pacienti v jejich následku zemřeli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DC4D41CC-CE26-81DA-36F8-F5037FA289B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7720" y="830035"/>
            <a:ext cx="37551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Ambulantně léčené úrazy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2A454B2-CA51-3768-6D9A-E5026FA1CA2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97993" y="1952141"/>
            <a:ext cx="314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případů na 100 000 osob v sociálních pobytových službách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03C3C482-9C09-0693-BECE-A43490ECFE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61632" y="2385653"/>
            <a:ext cx="1149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 bydliště: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6B04305-3D16-BE8A-47BF-5B7C887A5A4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76961" y="830035"/>
            <a:ext cx="40265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Úrazy vyžadující hospitalizaci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94BE03BC-6097-DD0B-4D77-049DA86B1982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56207" y="2407399"/>
            <a:ext cx="1149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 bydliště: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3BEA27D6-397D-3641-0BC0-30DCFD1AD08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894618" y="830035"/>
            <a:ext cx="3255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Úrazy s následkem úmrtí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B248C5DF-E832-BD12-D7F2-44DDFFDA526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648483" y="2536640"/>
            <a:ext cx="11494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 bydliště: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52E6CD14-1770-B009-1E83-243ED1296125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4274245" y="2385653"/>
          <a:ext cx="3755133" cy="454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AFFF5304-682D-A23E-DFEC-935B3E0ADAE9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8299494" y="2401357"/>
          <a:ext cx="3755133" cy="454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67BDC6BD-C412-53C7-31DE-7839E4152724}"/>
              </a:ext>
            </a:extLst>
          </p:cNvPr>
          <p:cNvSpPr txBox="1"/>
          <p:nvPr/>
        </p:nvSpPr>
        <p:spPr>
          <a:xfrm>
            <a:off x="5617737" y="1382967"/>
            <a:ext cx="216709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6,7 tis. ročně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13FD2BC-56AB-C22E-4DA4-4FBBD264ACE8}"/>
              </a:ext>
            </a:extLst>
          </p:cNvPr>
          <p:cNvSpPr txBox="1"/>
          <p:nvPr/>
        </p:nvSpPr>
        <p:spPr>
          <a:xfrm>
            <a:off x="9496885" y="1382166"/>
            <a:ext cx="231151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 ročně 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5F4FA1E-5C84-A61D-EE3A-2EA78A42073A}"/>
              </a:ext>
            </a:extLst>
          </p:cNvPr>
          <p:cNvSpPr txBox="1"/>
          <p:nvPr/>
        </p:nvSpPr>
        <p:spPr>
          <a:xfrm>
            <a:off x="1591180" y="1368430"/>
            <a:ext cx="216709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tis. ročně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EFF8DFD-79A2-57B6-E9D1-BD92F776C4E8}"/>
              </a:ext>
            </a:extLst>
          </p:cNvPr>
          <p:cNvSpPr/>
          <p:nvPr/>
        </p:nvSpPr>
        <p:spPr>
          <a:xfrm>
            <a:off x="11183150" y="5917890"/>
            <a:ext cx="189762" cy="174101"/>
          </a:xfrm>
          <a:prstGeom prst="rect">
            <a:avLst/>
          </a:prstGeom>
          <a:solidFill>
            <a:srgbClr val="2E59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F56C394-6C76-674E-8DAC-4A24B16936E7}"/>
              </a:ext>
            </a:extLst>
          </p:cNvPr>
          <p:cNvSpPr/>
          <p:nvPr/>
        </p:nvSpPr>
        <p:spPr>
          <a:xfrm>
            <a:off x="11190257" y="6218787"/>
            <a:ext cx="189762" cy="174101"/>
          </a:xfrm>
          <a:prstGeom prst="rect">
            <a:avLst/>
          </a:prstGeom>
          <a:solidFill>
            <a:srgbClr val="83D1B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8431C5-E8FF-D865-17DE-05953C5B1E56}"/>
              </a:ext>
            </a:extLst>
          </p:cNvPr>
          <p:cNvSpPr txBox="1"/>
          <p:nvPr/>
        </p:nvSpPr>
        <p:spPr>
          <a:xfrm>
            <a:off x="11362097" y="5798622"/>
            <a:ext cx="77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F861BF3-6B45-6B50-E3A1-4674B07537C4}"/>
              </a:ext>
            </a:extLst>
          </p:cNvPr>
          <p:cNvSpPr txBox="1"/>
          <p:nvPr/>
        </p:nvSpPr>
        <p:spPr>
          <a:xfrm>
            <a:off x="11362097" y="6117945"/>
            <a:ext cx="777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9042FE58-2D3C-2D13-B4D9-92ABA66A579E}"/>
              </a:ext>
            </a:extLst>
          </p:cNvPr>
          <p:cNvGraphicFramePr/>
          <p:nvPr>
            <p:custDataLst>
              <p:tags r:id="rId12"/>
            </p:custDataLst>
          </p:nvPr>
        </p:nvGraphicFramePr>
        <p:xfrm>
          <a:off x="288259" y="2385653"/>
          <a:ext cx="3755133" cy="454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2" name="Obdélník 11">
            <a:extLst>
              <a:ext uri="{FF2B5EF4-FFF2-40B4-BE49-F238E27FC236}">
                <a16:creationId xmlns:a16="http://schemas.microsoft.com/office/drawing/2014/main" id="{F1D54960-1AD6-6916-DDBE-75D5B5C2909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8948629" y="1952141"/>
            <a:ext cx="314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případů na 100 000 osob v sociálních pobytových službách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E01F723F-2D50-2528-87D0-CA69A122C63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963544" y="1952141"/>
            <a:ext cx="3147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případů na 100 000 osob v sociálních pobytových službách</a:t>
            </a:r>
          </a:p>
        </p:txBody>
      </p:sp>
    </p:spTree>
    <p:extLst>
      <p:ext uri="{BB962C8B-B14F-4D97-AF65-F5344CB8AC3E}">
        <p14:creationId xmlns:p14="http://schemas.microsoft.com/office/powerpoint/2010/main" val="60904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D85EF-C1CF-24D0-5B33-F599BF09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3138E70-3EB8-2E04-82CC-B42FD10A8819}"/>
              </a:ext>
            </a:extLst>
          </p:cNvPr>
          <p:cNvSpPr txBox="1"/>
          <p:nvPr/>
        </p:nvSpPr>
        <p:spPr>
          <a:xfrm>
            <a:off x="479364" y="375524"/>
            <a:ext cx="1742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E525AF-511F-65DA-802C-32031C550544}"/>
              </a:ext>
            </a:extLst>
          </p:cNvPr>
          <p:cNvSpPr txBox="1"/>
          <p:nvPr/>
        </p:nvSpPr>
        <p:spPr>
          <a:xfrm>
            <a:off x="946298" y="1714629"/>
            <a:ext cx="10952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Sledování dlouhodobých výsledků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(včetně sociálně ekonomických) různých léčebných intervencí, nákladné léčby, prevence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B39B525D-16A2-A9C5-0F64-C8F950B33BAB}"/>
              </a:ext>
            </a:extLst>
          </p:cNvPr>
          <p:cNvSpPr/>
          <p:nvPr/>
        </p:nvSpPr>
        <p:spPr>
          <a:xfrm>
            <a:off x="2418437" y="5043470"/>
            <a:ext cx="627321" cy="12999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EE112C-E194-1A9C-D725-A1577970D4BB}"/>
              </a:ext>
            </a:extLst>
          </p:cNvPr>
          <p:cNvSpPr txBox="1"/>
          <p:nvPr/>
        </p:nvSpPr>
        <p:spPr>
          <a:xfrm>
            <a:off x="3215877" y="4862462"/>
            <a:ext cx="79425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Zajištění dostupnosti a o</a:t>
            </a:r>
            <a:r>
              <a:rPr kumimoji="0" lang="cs-CZ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ptimalizace</a:t>
            </a: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léčby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Komplexní posuzování výsledků péče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Systém hodnocení kvality péče </a:t>
            </a:r>
          </a:p>
        </p:txBody>
      </p:sp>
    </p:spTree>
    <p:extLst>
      <p:ext uri="{BB962C8B-B14F-4D97-AF65-F5344CB8AC3E}">
        <p14:creationId xmlns:p14="http://schemas.microsoft.com/office/powerpoint/2010/main" val="328460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391C-8966-B353-49D7-2DABA2E3E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F3E778-869F-B6A2-D179-1A26580F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0" y="160258"/>
            <a:ext cx="11099219" cy="538364"/>
          </a:xfrm>
        </p:spPr>
        <p:txBody>
          <a:bodyPr/>
          <a:lstStyle/>
          <a:p>
            <a:r>
              <a:rPr lang="cs-CZ" sz="2800" u="sng" dirty="0">
                <a:solidFill>
                  <a:srgbClr val="002060"/>
                </a:solidFill>
              </a:rPr>
              <a:t>Model chirurgické péče</a:t>
            </a:r>
            <a:br>
              <a:rPr lang="cs-CZ" sz="2800" dirty="0">
                <a:solidFill>
                  <a:srgbClr val="002060"/>
                </a:solidFill>
              </a:rPr>
            </a:br>
            <a:r>
              <a:rPr lang="cs-CZ" sz="2800" dirty="0">
                <a:solidFill>
                  <a:srgbClr val="002060"/>
                </a:solidFill>
              </a:rPr>
              <a:t>Ekonomická aktivita u pacientů s náhradou kolenního kloubu (</a:t>
            </a:r>
            <a:r>
              <a:rPr lang="cs-CZ" sz="2800" dirty="0">
                <a:solidFill>
                  <a:schemeClr val="bg1"/>
                </a:solidFill>
                <a:highlight>
                  <a:srgbClr val="000080"/>
                </a:highlight>
              </a:rPr>
              <a:t>20–64 let</a:t>
            </a:r>
            <a:r>
              <a:rPr lang="cs-CZ" sz="2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0063B14-98E1-DD44-A395-A0A491EEA5CE}"/>
              </a:ext>
            </a:extLst>
          </p:cNvPr>
          <p:cNvSpPr txBox="1"/>
          <p:nvPr/>
        </p:nvSpPr>
        <p:spPr>
          <a:xfrm>
            <a:off x="272591" y="1024001"/>
            <a:ext cx="11099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v ekonomicky produktivním věku 20–64 let s operací (N = 8 850):</a:t>
            </a:r>
            <a:b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 před náhradou / po náhradě kolenního kloubu</a:t>
            </a:r>
          </a:p>
        </p:txBody>
      </p:sp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34FA6223-00E4-3922-9291-A0B31B873831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652656" y="1890642"/>
          <a:ext cx="9054289" cy="354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11C4D9E4-16A6-4A93-8004-1ED727F8095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44935" y="6504341"/>
            <a:ext cx="8002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= invalidní důchod, OSVČ = osoba samostatně výdělečně činná, DPN = dočasná pracovní neschopnost, SD = starobní důchod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69230B9B-2EFC-D50A-FA81-7351F79292EC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5399935" y="1970411"/>
            <a:ext cx="0" cy="2988000"/>
          </a:xfrm>
          <a:prstGeom prst="straightConnector1">
            <a:avLst/>
          </a:prstGeom>
          <a:noFill/>
          <a:ln w="12700" cap="flat" cmpd="sng" algn="ctr">
            <a:solidFill>
              <a:srgbClr val="EB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4816FA7-90F5-05FE-F4C5-F035EB1A6BB6}"/>
              </a:ext>
            </a:extLst>
          </p:cNvPr>
          <p:cNvSpPr txBox="1"/>
          <p:nvPr/>
        </p:nvSpPr>
        <p:spPr>
          <a:xfrm rot="16200000">
            <a:off x="-1161945" y="3430179"/>
            <a:ext cx="3508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pacientů s náhradou kolenního kloubu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3F1084E-223D-5C29-E446-65D0101F7FFA}"/>
              </a:ext>
            </a:extLst>
          </p:cNvPr>
          <p:cNvSpPr txBox="1"/>
          <p:nvPr/>
        </p:nvSpPr>
        <p:spPr>
          <a:xfrm>
            <a:off x="9807029" y="1853420"/>
            <a:ext cx="21891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 operací:</a:t>
            </a:r>
            <a:b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72 % pracuje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roky po operaci: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55 % pracuje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Jakýkoli ID před operací: 28 %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Jakýkoli ID 2 roky po operaci: 30 %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238C4AA5-7A74-100F-552E-1134CC07BD6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886668" y="5501765"/>
          <a:ext cx="3713771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771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Pouze invalidní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369283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se SD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40835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9094665"/>
                  </a:ext>
                </a:extLst>
              </a:tr>
            </a:tbl>
          </a:graphicData>
        </a:graphic>
      </p:graphicFrame>
      <p:graphicFrame>
        <p:nvGraphicFramePr>
          <p:cNvPr id="19" name="Tabulka 18">
            <a:extLst>
              <a:ext uri="{FF2B5EF4-FFF2-40B4-BE49-F238E27FC236}">
                <a16:creationId xmlns:a16="http://schemas.microsoft.com/office/drawing/2014/main" id="{077C1494-E66C-4C07-754B-EAEE9584879E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600439" y="5537989"/>
          <a:ext cx="3738409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8409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749344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1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726861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970864"/>
                  </a:ext>
                </a:extLst>
              </a:tr>
            </a:tbl>
          </a:graphicData>
        </a:graphic>
      </p:graphicFrame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7124A021-F58A-FBD1-4B8A-A283A9E87D7C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947678" y="5537989"/>
          <a:ext cx="2991041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771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258927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Úmrtí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24398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FFFFFF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zaměstnání, bez ID/SD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924176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Pouze starobní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3608288"/>
                  </a:ext>
                </a:extLst>
              </a:tr>
            </a:tbl>
          </a:graphicData>
        </a:graphic>
      </p:graphicFrame>
      <p:sp>
        <p:nvSpPr>
          <p:cNvPr id="21" name="TextovéPole 20">
            <a:extLst>
              <a:ext uri="{FF2B5EF4-FFF2-40B4-BE49-F238E27FC236}">
                <a16:creationId xmlns:a16="http://schemas.microsoft.com/office/drawing/2014/main" id="{B69C13B5-F669-7617-19C9-F64CF092794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837922" y="1626598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>
                <a:ln>
                  <a:noFill/>
                </a:ln>
                <a:solidFill>
                  <a:srgbClr val="EB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operace</a:t>
            </a:r>
          </a:p>
        </p:txBody>
      </p:sp>
    </p:spTree>
    <p:extLst>
      <p:ext uri="{BB962C8B-B14F-4D97-AF65-F5344CB8AC3E}">
        <p14:creationId xmlns:p14="http://schemas.microsoft.com/office/powerpoint/2010/main" val="3818340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2102D-644A-3E8D-0E51-C90DAC4A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AFC088-F47C-BFD3-1D24-4D23A6AF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18" y="102820"/>
            <a:ext cx="11301896" cy="538364"/>
          </a:xfrm>
        </p:spPr>
        <p:txBody>
          <a:bodyPr>
            <a:noAutofit/>
          </a:bodyPr>
          <a:lstStyle/>
          <a:p>
            <a:r>
              <a:rPr lang="cs-CZ" sz="2800" u="sng" dirty="0">
                <a:solidFill>
                  <a:srgbClr val="002060"/>
                </a:solidFill>
              </a:rPr>
              <a:t>Model chirurgické péče</a:t>
            </a:r>
            <a:br>
              <a:rPr lang="cs-CZ" sz="2800" dirty="0">
                <a:solidFill>
                  <a:srgbClr val="002060"/>
                </a:solidFill>
              </a:rPr>
            </a:br>
            <a:r>
              <a:rPr lang="cs-CZ" sz="2800" dirty="0">
                <a:solidFill>
                  <a:srgbClr val="002060"/>
                </a:solidFill>
              </a:rPr>
              <a:t>Ekonomická aktivita pacientů se závažným dopravním úrazem (</a:t>
            </a:r>
            <a:r>
              <a:rPr lang="cs-CZ" sz="2800" dirty="0">
                <a:solidFill>
                  <a:schemeClr val="bg1"/>
                </a:solidFill>
                <a:highlight>
                  <a:srgbClr val="000080"/>
                </a:highlight>
              </a:rPr>
              <a:t>20–64 let</a:t>
            </a:r>
            <a:r>
              <a:rPr lang="cs-CZ" sz="28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72C89BF-D4DB-A3D5-6229-D56DB792D222}"/>
              </a:ext>
            </a:extLst>
          </p:cNvPr>
          <p:cNvSpPr txBox="1"/>
          <p:nvPr/>
        </p:nvSpPr>
        <p:spPr>
          <a:xfrm>
            <a:off x="272591" y="905706"/>
            <a:ext cx="1136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Pacienti v ekonomicky produktivním věku 20–64 let se závažným dopravním úrazem vyžadujícím hospitalizaci (IIb–IId) v letech 2018–2022 (N = 27 856): stav před úrazem / po úrazu</a:t>
            </a:r>
          </a:p>
        </p:txBody>
      </p:sp>
      <p:graphicFrame>
        <p:nvGraphicFramePr>
          <p:cNvPr id="27" name="Graf 26">
            <a:extLst>
              <a:ext uri="{FF2B5EF4-FFF2-40B4-BE49-F238E27FC236}">
                <a16:creationId xmlns:a16="http://schemas.microsoft.com/office/drawing/2014/main" id="{114BC5A8-33DD-452B-764B-5DF709C7F664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0434709"/>
              </p:ext>
            </p:extLst>
          </p:nvPr>
        </p:nvGraphicFramePr>
        <p:xfrm>
          <a:off x="652656" y="1772347"/>
          <a:ext cx="9054289" cy="354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8" name="TextovéPole 27">
            <a:extLst>
              <a:ext uri="{FF2B5EF4-FFF2-40B4-BE49-F238E27FC236}">
                <a16:creationId xmlns:a16="http://schemas.microsoft.com/office/drawing/2014/main" id="{B774171A-F8CF-81F9-4D6F-396BDB1FFE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44935" y="6513369"/>
            <a:ext cx="8002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 = invalidní důchod, OSVČ = osoba samostatně výdělečně činná, DPN = dočasná pracovní neschopnost, SD = starobní důchod</a:t>
            </a:r>
          </a:p>
        </p:txBody>
      </p:sp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E69D816A-89B5-2874-5A57-3F4E77B1BF10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19638988"/>
              </p:ext>
            </p:extLst>
          </p:nvPr>
        </p:nvGraphicFramePr>
        <p:xfrm>
          <a:off x="3862328" y="5547017"/>
          <a:ext cx="3713771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771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Pouze invalidní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369283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se SD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40835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19094665"/>
                  </a:ext>
                </a:extLst>
              </a:tr>
            </a:tbl>
          </a:graphicData>
        </a:graphic>
      </p:graphicFrame>
      <p:graphicFrame>
        <p:nvGraphicFramePr>
          <p:cNvPr id="30" name="Tabulka 29">
            <a:extLst>
              <a:ext uri="{FF2B5EF4-FFF2-40B4-BE49-F238E27FC236}">
                <a16:creationId xmlns:a16="http://schemas.microsoft.com/office/drawing/2014/main" id="{3EE5D848-0DEB-55F7-5FE0-35FB068B0AA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63037006"/>
              </p:ext>
            </p:extLst>
          </p:nvPr>
        </p:nvGraphicFramePr>
        <p:xfrm>
          <a:off x="7600439" y="5547017"/>
          <a:ext cx="3738409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8409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749344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1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</a:t>
                      </a: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726861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970864"/>
                  </a:ext>
                </a:extLst>
              </a:tr>
            </a:tbl>
          </a:graphicData>
        </a:graphic>
      </p:graphicFrame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32241B7-1578-3C1F-2A28-A21BCC385644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5399935" y="1852116"/>
            <a:ext cx="0" cy="2988000"/>
          </a:xfrm>
          <a:prstGeom prst="straightConnector1">
            <a:avLst/>
          </a:prstGeom>
          <a:noFill/>
          <a:ln w="12700" cap="flat" cmpd="sng" algn="ctr">
            <a:solidFill>
              <a:srgbClr val="EB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B553E8-F0AE-B36A-E326-AC8A6FCDD41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37922" y="150830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0" cap="none" spc="0" normalizeH="0" baseline="0" noProof="0">
                <a:ln>
                  <a:noFill/>
                </a:ln>
                <a:solidFill>
                  <a:srgbClr val="EB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úrazu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A5A540-DB61-156C-BE47-99E30833A467}"/>
              </a:ext>
            </a:extLst>
          </p:cNvPr>
          <p:cNvSpPr txBox="1"/>
          <p:nvPr/>
        </p:nvSpPr>
        <p:spPr>
          <a:xfrm rot="16200000">
            <a:off x="-1161945" y="3204163"/>
            <a:ext cx="35088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pacientů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závažným dopravním úrazem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4C485B9-8C6D-B389-F8D1-74E7573D94CA}"/>
              </a:ext>
            </a:extLst>
          </p:cNvPr>
          <p:cNvSpPr txBox="1"/>
          <p:nvPr/>
        </p:nvSpPr>
        <p:spPr>
          <a:xfrm>
            <a:off x="9922680" y="1711372"/>
            <a:ext cx="21891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 úrazem: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80 % pracuje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roky po úrazu: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75 % pracuje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Pouze ID před úrazem: 3 %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Pouze ID 2 roky po úrazu: 5 %</a:t>
            </a: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CA2C3B9C-0FF8-D92A-F275-52A4039614ED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497397655"/>
              </p:ext>
            </p:extLst>
          </p:nvPr>
        </p:nvGraphicFramePr>
        <p:xfrm>
          <a:off x="947678" y="5547017"/>
          <a:ext cx="2991041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1771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258927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Úmrtí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24398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80">
                      <a:fgClr>
                        <a:srgbClr val="FFFFFF"/>
                      </a:fgClr>
                      <a:bgClr>
                        <a:schemeClr val="tx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zaměstnání, bez ID/SD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924176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Pouze starobní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3608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953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FFEDA-ED6E-307E-B434-BC9637DF1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34ED7976-213C-8B1E-EFB6-AB6EED6CA321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>
            <a:off x="1945297" y="1807161"/>
            <a:ext cx="0" cy="36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729B08A-F9CE-AB5E-C46E-3B5AA4EE8FA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4821889"/>
              </p:ext>
            </p:extLst>
          </p:nvPr>
        </p:nvGraphicFramePr>
        <p:xfrm>
          <a:off x="6787104" y="2533947"/>
          <a:ext cx="3742743" cy="891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2743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Pouze starobní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99241760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Pouze invalidní důchod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23608288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Bez zaměstnání, bez ID/SD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0369283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SD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41408355"/>
                  </a:ext>
                </a:extLst>
              </a:tr>
            </a:tbl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BCB60842-18B3-53F4-E0F4-68E1DD38F66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33431877"/>
              </p:ext>
            </p:extLst>
          </p:nvPr>
        </p:nvGraphicFramePr>
        <p:xfrm>
          <a:off x="6791438" y="3618222"/>
          <a:ext cx="3738409" cy="891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98409">
                  <a:extLst>
                    <a:ext uri="{9D8B030D-6E8A-4147-A177-3AD203B41FA5}">
                      <a16:colId xmlns:a16="http://schemas.microsoft.com/office/drawing/2014/main" val="2826027048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945566008"/>
                    </a:ext>
                  </a:extLst>
                </a:gridCol>
              </a:tblGrid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1"/>
                      </a:fgClr>
                      <a:bgClr>
                        <a:schemeClr val="accent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96809275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s ID,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47493449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chemeClr val="bg1"/>
                      </a:fgClr>
                      <a:bgClr>
                        <a:srgbClr val="00B05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87268617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Zaměstnanec/OSVČ, DPN &lt; 30 dní/rok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2970864"/>
                  </a:ext>
                </a:extLst>
              </a:tr>
            </a:tbl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69F5D50E-3F63-842C-016C-82D0BE757027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88236022"/>
              </p:ext>
            </p:extLst>
          </p:nvPr>
        </p:nvGraphicFramePr>
        <p:xfrm>
          <a:off x="418744" y="1758434"/>
          <a:ext cx="5531806" cy="37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8189056F-FF55-44DE-96E3-E71BC9852E4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0762" y="5782108"/>
            <a:ext cx="8037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DPN = dočasná pracovní neschopnost, ID = invalidní důchod, OSVČ = osoba samostatně výdělečně činná, SD = starobní důchod</a:t>
            </a:r>
          </a:p>
        </p:txBody>
      </p:sp>
      <p:sp>
        <p:nvSpPr>
          <p:cNvPr id="3" name="Nadpis 4">
            <a:extLst>
              <a:ext uri="{FF2B5EF4-FFF2-40B4-BE49-F238E27FC236}">
                <a16:creationId xmlns:a16="http://schemas.microsoft.com/office/drawing/2014/main" id="{577561FD-BDD4-2F8F-D286-FD81C4178CB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19242" y="465064"/>
            <a:ext cx="11553516" cy="63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16468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Model hodnocení nákladné terapie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Pacienti s roztroušenou sklerózou a s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centrovou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léčbou ve velké většině pracují a netrpí </a:t>
            </a:r>
            <a:r>
              <a:rPr kumimoji="0" lang="cs-CZ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invalidizujícími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zdravotními problémy</a:t>
            </a:r>
          </a:p>
        </p:txBody>
      </p:sp>
    </p:spTree>
    <p:extLst>
      <p:ext uri="{BB962C8B-B14F-4D97-AF65-F5344CB8AC3E}">
        <p14:creationId xmlns:p14="http://schemas.microsoft.com/office/powerpoint/2010/main" val="2284531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4C6F5C-3B14-0FE3-3B32-4378C906C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873DBF7-7FD5-7D17-3162-24D4A1F6C25A}"/>
              </a:ext>
            </a:extLst>
          </p:cNvPr>
          <p:cNvSpPr txBox="1"/>
          <p:nvPr/>
        </p:nvSpPr>
        <p:spPr>
          <a:xfrm>
            <a:off x="479364" y="375524"/>
            <a:ext cx="1742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1D513D7-4598-16B4-945C-C81C5F5418BB}"/>
              </a:ext>
            </a:extLst>
          </p:cNvPr>
          <p:cNvSpPr txBox="1"/>
          <p:nvPr/>
        </p:nvSpPr>
        <p:spPr>
          <a:xfrm>
            <a:off x="946298" y="1714629"/>
            <a:ext cx="10866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Komplexní mapování trajektorií pacientů v systému sociálních i zdravotních služeb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optimalizace péče v závěru života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AB3810C4-2D26-3519-C3A6-16731B2685A7}"/>
              </a:ext>
            </a:extLst>
          </p:cNvPr>
          <p:cNvSpPr/>
          <p:nvPr/>
        </p:nvSpPr>
        <p:spPr>
          <a:xfrm>
            <a:off x="2849526" y="4469318"/>
            <a:ext cx="733647" cy="101708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F53C2B1-4B87-B57B-98C1-4C001A412C94}"/>
              </a:ext>
            </a:extLst>
          </p:cNvPr>
          <p:cNvSpPr txBox="1"/>
          <p:nvPr/>
        </p:nvSpPr>
        <p:spPr>
          <a:xfrm>
            <a:off x="3763925" y="4299197"/>
            <a:ext cx="749241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plán podpory paliativní péče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geriatrický plán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Ustavení nemocničních týmů paliativní péče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Podpora specializované paliativní péče</a:t>
            </a:r>
          </a:p>
        </p:txBody>
      </p:sp>
    </p:spTree>
    <p:extLst>
      <p:ext uri="{BB962C8B-B14F-4D97-AF65-F5344CB8AC3E}">
        <p14:creationId xmlns:p14="http://schemas.microsoft.com/office/powerpoint/2010/main" val="385152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74BD4-50D7-4481-8699-AEDC74FF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8F3F3F1-B62F-C4D8-FC0D-C79D931F9AE1}"/>
              </a:ext>
            </a:extLst>
          </p:cNvPr>
          <p:cNvSpPr/>
          <p:nvPr/>
        </p:nvSpPr>
        <p:spPr bwMode="auto">
          <a:xfrm rot="16200000">
            <a:off x="6026650" y="-4942899"/>
            <a:ext cx="301915" cy="1145079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E7048EB-F0C7-1C4F-B531-A805E99DC769}"/>
              </a:ext>
            </a:extLst>
          </p:cNvPr>
          <p:cNvSpPr txBox="1"/>
          <p:nvPr/>
        </p:nvSpPr>
        <p:spPr>
          <a:xfrm>
            <a:off x="1396802" y="203462"/>
            <a:ext cx="9561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Integrace dat sociálních a zdravotních služeb v jednom systému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B8D4130-510C-4CB4-2571-A38A4823D54D}"/>
              </a:ext>
            </a:extLst>
          </p:cNvPr>
          <p:cNvSpPr txBox="1"/>
          <p:nvPr/>
        </p:nvSpPr>
        <p:spPr>
          <a:xfrm>
            <a:off x="491198" y="801885"/>
            <a:ext cx="335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MZD</a:t>
            </a:r>
          </a:p>
        </p:txBody>
      </p: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DE720C10-1D36-37BA-927B-A52C3CF87BFC}"/>
              </a:ext>
            </a:extLst>
          </p:cNvPr>
          <p:cNvSpPr/>
          <p:nvPr/>
        </p:nvSpPr>
        <p:spPr>
          <a:xfrm>
            <a:off x="3163690" y="1440371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14565D0F-1F27-0B4D-71EE-7891B2DA0F41}"/>
              </a:ext>
            </a:extLst>
          </p:cNvPr>
          <p:cNvSpPr/>
          <p:nvPr/>
        </p:nvSpPr>
        <p:spPr>
          <a:xfrm rot="10800000">
            <a:off x="7695813" y="1427907"/>
            <a:ext cx="1181055" cy="304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1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F2542F2-745D-8B67-8B22-B4C4B1F98420}"/>
              </a:ext>
            </a:extLst>
          </p:cNvPr>
          <p:cNvSpPr txBox="1"/>
          <p:nvPr/>
        </p:nvSpPr>
        <p:spPr>
          <a:xfrm>
            <a:off x="612339" y="2138540"/>
            <a:ext cx="239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zdravotnický informační systém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3BEA6A01-4371-A74B-C9D3-75284AF0EF15}"/>
              </a:ext>
            </a:extLst>
          </p:cNvPr>
          <p:cNvSpPr txBox="1"/>
          <p:nvPr/>
        </p:nvSpPr>
        <p:spPr>
          <a:xfrm>
            <a:off x="8751272" y="2113784"/>
            <a:ext cx="3058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Česká správa sociálního zabezpečení, Úřad práce</a:t>
            </a:r>
          </a:p>
        </p:txBody>
      </p:sp>
      <p:sp>
        <p:nvSpPr>
          <p:cNvPr id="18" name="Oval 14">
            <a:extLst>
              <a:ext uri="{FF2B5EF4-FFF2-40B4-BE49-F238E27FC236}">
                <a16:creationId xmlns:a16="http://schemas.microsoft.com/office/drawing/2014/main" id="{4ACB700C-F67F-E50C-9AFA-DA2785313B85}"/>
              </a:ext>
            </a:extLst>
          </p:cNvPr>
          <p:cNvSpPr/>
          <p:nvPr/>
        </p:nvSpPr>
        <p:spPr>
          <a:xfrm>
            <a:off x="5092312" y="939444"/>
            <a:ext cx="2038524" cy="19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Integrace dat</a:t>
            </a: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ABF25724-7A71-8F57-6F97-F8F4387E7C30}"/>
              </a:ext>
            </a:extLst>
          </p:cNvPr>
          <p:cNvCxnSpPr/>
          <p:nvPr/>
        </p:nvCxnSpPr>
        <p:spPr>
          <a:xfrm flipH="1">
            <a:off x="2643361" y="2770530"/>
            <a:ext cx="2448951" cy="914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6E6A869B-5487-9D07-849A-E1224A097CDD}"/>
              </a:ext>
            </a:extLst>
          </p:cNvPr>
          <p:cNvSpPr txBox="1"/>
          <p:nvPr/>
        </p:nvSpPr>
        <p:spPr>
          <a:xfrm>
            <a:off x="491198" y="3786096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Hodnocení sociálních služeb u poskytovatelů zdravotní péče 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BE009E73-81CE-E640-566E-D78CC3B435B9}"/>
              </a:ext>
            </a:extLst>
          </p:cNvPr>
          <p:cNvCxnSpPr>
            <a:cxnSpLocks/>
          </p:cNvCxnSpPr>
          <p:nvPr/>
        </p:nvCxnSpPr>
        <p:spPr>
          <a:xfrm flipH="1">
            <a:off x="3895402" y="2922930"/>
            <a:ext cx="1349310" cy="16225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2D5917F-3E79-7BDE-F21F-D1BC1A6DFBE9}"/>
              </a:ext>
            </a:extLst>
          </p:cNvPr>
          <p:cNvSpPr txBox="1"/>
          <p:nvPr/>
        </p:nvSpPr>
        <p:spPr>
          <a:xfrm>
            <a:off x="2291322" y="4545482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služby dle invalidity a stupně závislosti pacientů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D836F990-F438-D434-2967-C2914018BFE7}"/>
              </a:ext>
            </a:extLst>
          </p:cNvPr>
          <p:cNvCxnSpPr>
            <a:cxnSpLocks/>
          </p:cNvCxnSpPr>
          <p:nvPr/>
        </p:nvCxnSpPr>
        <p:spPr>
          <a:xfrm>
            <a:off x="6055745" y="3165051"/>
            <a:ext cx="0" cy="19668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C51B552-F275-D11F-8D59-AEB069490672}"/>
              </a:ext>
            </a:extLst>
          </p:cNvPr>
          <p:cNvSpPr txBox="1"/>
          <p:nvPr/>
        </p:nvSpPr>
        <p:spPr>
          <a:xfrm>
            <a:off x="4760303" y="5131893"/>
            <a:ext cx="2590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Komplexní hodnocení obsahu péče ošetřovatelských služeb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15C732B-47FD-A502-563C-BB4E94C118E3}"/>
              </a:ext>
            </a:extLst>
          </p:cNvPr>
          <p:cNvCxnSpPr>
            <a:cxnSpLocks/>
          </p:cNvCxnSpPr>
          <p:nvPr/>
        </p:nvCxnSpPr>
        <p:spPr>
          <a:xfrm>
            <a:off x="6765541" y="2922930"/>
            <a:ext cx="1127425" cy="15621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4F228CE-2E12-611A-AD03-626556C0F478}"/>
              </a:ext>
            </a:extLst>
          </p:cNvPr>
          <p:cNvCxnSpPr>
            <a:cxnSpLocks/>
          </p:cNvCxnSpPr>
          <p:nvPr/>
        </p:nvCxnSpPr>
        <p:spPr>
          <a:xfrm>
            <a:off x="7131955" y="2669364"/>
            <a:ext cx="2281840" cy="1034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9F7B299-C9F0-D908-6CE4-19B2EF759BCD}"/>
              </a:ext>
            </a:extLst>
          </p:cNvPr>
          <p:cNvSpPr txBox="1"/>
          <p:nvPr/>
        </p:nvSpPr>
        <p:spPr>
          <a:xfrm>
            <a:off x="8958826" y="3622152"/>
            <a:ext cx="239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Zdravotní péče o klienty v sociálních službách 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657779E-9C9D-4F35-2CDA-964D4C0426D2}"/>
              </a:ext>
            </a:extLst>
          </p:cNvPr>
          <p:cNvSpPr txBox="1"/>
          <p:nvPr/>
        </p:nvSpPr>
        <p:spPr>
          <a:xfrm>
            <a:off x="7130836" y="4580126"/>
            <a:ext cx="2229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Domácí péče, sociálně zdravotní respitní péče</a:t>
            </a:r>
          </a:p>
        </p:txBody>
      </p:sp>
      <p:sp>
        <p:nvSpPr>
          <p:cNvPr id="29" name="Pravá složená závorka 28">
            <a:extLst>
              <a:ext uri="{FF2B5EF4-FFF2-40B4-BE49-F238E27FC236}">
                <a16:creationId xmlns:a16="http://schemas.microsoft.com/office/drawing/2014/main" id="{6AD50501-E305-655B-DF58-DE4884BD2B6D}"/>
              </a:ext>
            </a:extLst>
          </p:cNvPr>
          <p:cNvSpPr/>
          <p:nvPr/>
        </p:nvSpPr>
        <p:spPr>
          <a:xfrm rot="5400000" flipH="1">
            <a:off x="5948530" y="1400177"/>
            <a:ext cx="400110" cy="9964759"/>
          </a:xfrm>
          <a:prstGeom prst="rightBrace">
            <a:avLst>
              <a:gd name="adj1" fmla="val 8333"/>
              <a:gd name="adj2" fmla="val 5042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164B4F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5746D60B-7B49-1ACA-8D99-5E9BF7ECD263}"/>
              </a:ext>
            </a:extLst>
          </p:cNvPr>
          <p:cNvSpPr txBox="1"/>
          <p:nvPr/>
        </p:nvSpPr>
        <p:spPr>
          <a:xfrm>
            <a:off x="3754218" y="6396191"/>
            <a:ext cx="4789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MAPOVÁNÍ TRAJEKTORIÍ PACIENTŮ ZA PÉČÍ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7FAF410-F9D0-4A8B-B536-E4C130AE671E}"/>
              </a:ext>
            </a:extLst>
          </p:cNvPr>
          <p:cNvSpPr txBox="1"/>
          <p:nvPr/>
        </p:nvSpPr>
        <p:spPr>
          <a:xfrm>
            <a:off x="9002465" y="831249"/>
            <a:ext cx="3029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MPSV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9B839AE-EE8F-2D5F-AB4E-2DC96B90406C}"/>
              </a:ext>
            </a:extLst>
          </p:cNvPr>
          <p:cNvSpPr txBox="1"/>
          <p:nvPr/>
        </p:nvSpPr>
        <p:spPr>
          <a:xfrm>
            <a:off x="2433081" y="3091522"/>
            <a:ext cx="748905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Nová data zásadně posilují exaktní řízení a plánování sociálně zdravotní péče</a:t>
            </a:r>
          </a:p>
        </p:txBody>
      </p:sp>
    </p:spTree>
    <p:extLst>
      <p:ext uri="{BB962C8B-B14F-4D97-AF65-F5344CB8AC3E}">
        <p14:creationId xmlns:p14="http://schemas.microsoft.com/office/powerpoint/2010/main" val="357365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4630-6F5B-D6AF-41B6-C21BDC13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A551C7-7CFB-29DB-98AD-765118531858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1922" y="2026191"/>
          <a:ext cx="5138124" cy="463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8124">
                  <a:extLst>
                    <a:ext uri="{9D8B030D-6E8A-4147-A177-3AD203B41FA5}">
                      <a16:colId xmlns:a16="http://schemas.microsoft.com/office/drawing/2014/main" val="1134549361"/>
                    </a:ext>
                  </a:extLst>
                </a:gridCol>
              </a:tblGrid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OT1 </a:t>
                      </a:r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 dochovaný na lůžku následné nebo dlouhodobé péče mimo lůžkový hospic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4841140"/>
                  </a:ext>
                </a:extLst>
              </a:tr>
              <a:tr h="40792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OT2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dochovaný doma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697778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OT3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dochovaný doma s péčí praktického lékaře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215492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OT4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dochovaný doma s asistencí mobilní specializované paliativní péče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013548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OT5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 dochovaný v lůžkovém hospici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331557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OT6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klient domova pro seniory, dochovaný v domově pro seniory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674957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OT7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klient domova pro seniory, dochovaný v domově pro seniory ve sdílené péči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4758321"/>
                  </a:ext>
                </a:extLst>
              </a:tr>
              <a:tr h="6044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OT8 </a:t>
                      </a:r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dochovaný doma s domácí péčí  (resp. v režimu signálního kódu)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288481"/>
                  </a:ext>
                </a:extLst>
              </a:tr>
            </a:tbl>
          </a:graphicData>
        </a:graphic>
      </p:graphicFrame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0477115A-9B07-C0EF-1611-BD7C449943E2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08688" y="2026189"/>
          <a:ext cx="5340658" cy="4639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0658">
                  <a:extLst>
                    <a:ext uri="{9D8B030D-6E8A-4147-A177-3AD203B41FA5}">
                      <a16:colId xmlns:a16="http://schemas.microsoft.com/office/drawing/2014/main" val="2825740222"/>
                    </a:ext>
                  </a:extLst>
                </a:gridCol>
              </a:tblGrid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NT1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zemřelý za terminální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426002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NT2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převezený k terminální hospitalizaci záchrannou službou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643706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NT3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 v domácí péči, zemřelý za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0376640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NT4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pacient, převážený opakovaně záchrannou službou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2747649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NT5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Klient domova pro seniory, zemřelý za terminální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503029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NT6 </a:t>
                      </a:r>
                      <a:r>
                        <a:rPr lang="cs-CZ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Klient domova pro seniory, zemřelý za terminální hospitalizace prostřednictvím ZZS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482481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NT7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 v domácí péči v režimu signálního kódu, zemřelý za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651577"/>
                  </a:ext>
                </a:extLst>
              </a:tr>
              <a:tr h="5798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NT8 </a:t>
                      </a:r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Terminálně nemocný pacient v mobilní specializované paliativní péči, předaný k terminální hospitalizaci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05515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6C06C3B-5E59-E8E3-0119-3223259B5A3F}"/>
              </a:ext>
            </a:extLst>
          </p:cNvPr>
          <p:cNvSpPr txBox="1"/>
          <p:nvPr/>
        </p:nvSpPr>
        <p:spPr>
          <a:xfrm>
            <a:off x="391922" y="1466065"/>
            <a:ext cx="5138124" cy="430887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Optimální (žádoucí) trajektorie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B48BC99-FCAF-489E-7695-E5A9DB9DA572}"/>
              </a:ext>
            </a:extLst>
          </p:cNvPr>
          <p:cNvSpPr txBox="1"/>
          <p:nvPr/>
        </p:nvSpPr>
        <p:spPr>
          <a:xfrm>
            <a:off x="6608688" y="1466657"/>
            <a:ext cx="5319293" cy="4308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Neoptimální (nežádoucí) trajektorie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B0E2FEB7-C148-A058-8BE8-E5381D127A3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2418" y="211563"/>
            <a:ext cx="11461368" cy="634733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002060"/>
                </a:solidFill>
              </a:rPr>
              <a:t>NOVĚ DOSTUPNÉ MAPOVÁNÍ TRAJEKTORIÍ za péčí v závěru života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FBED52-E88C-39F1-AA92-1C5F3CA3CBA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12418" y="657574"/>
            <a:ext cx="10196479" cy="6347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Typologie optimálních a neoptimálních trajektorií pacientů v závěru života jsou vytvářené na základě plné dostupnosti dat o konzumaci zdravotních a sociálních služeb. </a:t>
            </a:r>
          </a:p>
        </p:txBody>
      </p:sp>
    </p:spTree>
    <p:extLst>
      <p:ext uri="{BB962C8B-B14F-4D97-AF65-F5344CB8AC3E}">
        <p14:creationId xmlns:p14="http://schemas.microsoft.com/office/powerpoint/2010/main" val="3917907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91ECC-0A2A-F421-FCE1-4F53F5897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4CDD22B9-02D2-1795-6CDF-B7DD24FE26C1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4844465" y="649710"/>
          <a:ext cx="2915241" cy="620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BF1519B-1535-6F9F-E844-672B7F767CA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592430"/>
              </p:ext>
            </p:extLst>
          </p:nvPr>
        </p:nvGraphicFramePr>
        <p:xfrm>
          <a:off x="276837" y="1645426"/>
          <a:ext cx="5315262" cy="5060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262">
                  <a:extLst>
                    <a:ext uri="{9D8B030D-6E8A-4147-A177-3AD203B41FA5}">
                      <a16:colId xmlns:a16="http://schemas.microsoft.com/office/drawing/2014/main" val="1134549361"/>
                    </a:ext>
                  </a:extLst>
                </a:gridCol>
              </a:tblGrid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1 – Terminálně nemocný pacient dochovaný na lůžku následné nebo dlouhodobé péče mimo lůžkový hospic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841140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2 – Terminálně nemocný pacient, dochovaný doma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697778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3 – Terminálně nemocný pacient, dochovaný doma s péčí praktického </a:t>
                      </a: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lékaře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215492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4 – Terminálně nemocný pacient, dochovaný doma s asistencí mobilní specializované paliativní péče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013548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5 – Terminálně nemocný pacient dochovaný v lůžkovém hospici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331557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6 – Terminálně nemocný klient domova pro seniory, dochovaný v domově pro seniory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74957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7 – Terminálně nemocný klient domova pro seniory, dochovaný v domově pro seniory ve sdílené péči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758321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 8 – Terminálně nemocný pacient, dochovaný doma s domácí péčí  (resp. v režimu signálního kódu)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495929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1 – Terminálně nemocný pacient, zemřelý za terminální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7712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 2 – Terminálně nemocný pacient, převezený k terminální hospitalizaci záchrannou službou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38253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3 – Terminálně nemocný pacient v domácí péči, zemřelý za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71130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 4 – Terminálně nemocný pacient, převážený opakovaně záchrannou službou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870035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5 – Klient domova pro seniory, zemřelý za terminální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08609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NT 6 – Klient domova pro seniory, zemřelý za terminální hospitalizace prostřednictvím ZZS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492622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7 – Terminálně nemocný pacient v domácí péči v režimu signálního kódu, zemřelý za hospitalizace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755611"/>
                  </a:ext>
                </a:extLst>
              </a:tr>
              <a:tr h="316251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NT 8 – Terminálně nemocný pacient v mobilní specializované paliativní péči, předaný k terminální hospitalizaci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98286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66909894-05A4-2810-7632-43D6F50B386F}"/>
              </a:ext>
            </a:extLst>
          </p:cNvPr>
          <p:cNvSpPr txBox="1"/>
          <p:nvPr/>
        </p:nvSpPr>
        <p:spPr>
          <a:xfrm>
            <a:off x="7174603" y="6317213"/>
            <a:ext cx="1025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22 % *</a:t>
            </a:r>
          </a:p>
        </p:txBody>
      </p:sp>
      <p:sp>
        <p:nvSpPr>
          <p:cNvPr id="20" name="TextovéPole 45">
            <a:extLst>
              <a:ext uri="{FF2B5EF4-FFF2-40B4-BE49-F238E27FC236}">
                <a16:creationId xmlns:a16="http://schemas.microsoft.com/office/drawing/2014/main" id="{F2C16E49-30D1-2229-FF28-71ECF0B5491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8000" y="540000"/>
            <a:ext cx="6354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= 65 151  (pacienti zemřelí v roce 2012 v ČR, očekávatelná úmrtí)</a:t>
            </a: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*v kolika % byla zapojena zdravotní záchranná služba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A8BC1A-9809-3EEB-27FC-EAEC4BA5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160258"/>
            <a:ext cx="10515600" cy="538364"/>
          </a:xfrm>
        </p:spPr>
        <p:txBody>
          <a:bodyPr>
            <a:normAutofit/>
          </a:bodyPr>
          <a:lstStyle/>
          <a:p>
            <a:r>
              <a:rPr lang="cs-CZ" sz="2800" noProof="0" dirty="0">
                <a:solidFill>
                  <a:srgbClr val="002060"/>
                </a:solidFill>
              </a:rPr>
              <a:t>Trajektorie pacientů v závěru života: SITUACE V ČR SE ZLEPŠUJE </a:t>
            </a:r>
            <a:endParaRPr lang="cs-CZ" sz="2800" dirty="0">
              <a:solidFill>
                <a:srgbClr val="00206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8255949-5278-D91C-6A50-A8F9E7904D26}"/>
              </a:ext>
            </a:extLst>
          </p:cNvPr>
          <p:cNvSpPr txBox="1"/>
          <p:nvPr/>
        </p:nvSpPr>
        <p:spPr>
          <a:xfrm>
            <a:off x="5797288" y="769366"/>
            <a:ext cx="1532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 2012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ED8D2-A857-C2B1-DCBD-8A257823B95B}"/>
              </a:ext>
            </a:extLst>
          </p:cNvPr>
          <p:cNvSpPr txBox="1"/>
          <p:nvPr/>
        </p:nvSpPr>
        <p:spPr>
          <a:xfrm>
            <a:off x="6642663" y="2403625"/>
            <a:ext cx="1752396" cy="110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Žádoucí trajektorie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péčí v závěru života: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43</a:t>
            </a:r>
            <a:r>
              <a:rPr kumimoji="0" lang="cs-CZ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3501D37-98F2-41D0-E536-C30FFAA4BC96}"/>
              </a:ext>
            </a:extLst>
          </p:cNvPr>
          <p:cNvSpPr txBox="1"/>
          <p:nvPr/>
        </p:nvSpPr>
        <p:spPr>
          <a:xfrm>
            <a:off x="9397347" y="760730"/>
            <a:ext cx="1532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ČR 20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A857751E-C268-7ADF-E3C7-DDCF9B8DEF23}"/>
              </a:ext>
            </a:extLst>
          </p:cNvPr>
          <p:cNvSpPr txBox="1"/>
          <p:nvPr/>
        </p:nvSpPr>
        <p:spPr>
          <a:xfrm>
            <a:off x="6642663" y="4777609"/>
            <a:ext cx="1752396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Nežádoucí trajektorie za péčí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závěru života: 57</a:t>
            </a:r>
            <a:r>
              <a:rPr kumimoji="0" lang="cs-CZ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283EDDCE-27A0-9780-515E-D7094FA8E680}"/>
              </a:ext>
            </a:extLst>
          </p:cNvPr>
          <p:cNvSpPr txBox="1"/>
          <p:nvPr/>
        </p:nvSpPr>
        <p:spPr>
          <a:xfrm>
            <a:off x="7651016" y="5570391"/>
            <a:ext cx="6499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r>
            <a:r>
              <a:rPr kumimoji="0" lang="cs-CZ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E8BC2032-46F3-8978-423F-B42C7914BD6A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8324980" y="649710"/>
          <a:ext cx="2915241" cy="620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F992FF0B-9574-183E-C120-C5C4C9AE6E69}"/>
              </a:ext>
            </a:extLst>
          </p:cNvPr>
          <p:cNvSpPr txBox="1"/>
          <p:nvPr/>
        </p:nvSpPr>
        <p:spPr>
          <a:xfrm>
            <a:off x="10571213" y="6342443"/>
            <a:ext cx="102549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18 % *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8976A00-171C-DC85-4A4F-9950A7243DE8}"/>
              </a:ext>
            </a:extLst>
          </p:cNvPr>
          <p:cNvSpPr txBox="1"/>
          <p:nvPr/>
        </p:nvSpPr>
        <p:spPr>
          <a:xfrm>
            <a:off x="10207762" y="2414922"/>
            <a:ext cx="1752396" cy="110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Žádoucí trajektorie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 péčí v závěru života: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54</a:t>
            </a:r>
            <a:r>
              <a:rPr kumimoji="0" lang="cs-CZ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92D05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5790EC4F-F5E8-77DC-6BA7-A491CD8D9752}"/>
              </a:ext>
            </a:extLst>
          </p:cNvPr>
          <p:cNvSpPr txBox="1"/>
          <p:nvPr/>
        </p:nvSpPr>
        <p:spPr>
          <a:xfrm>
            <a:off x="10163790" y="4933038"/>
            <a:ext cx="1752396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Nežádoucí trajektorie za péčí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závěru života: 57</a:t>
            </a:r>
            <a:r>
              <a:rPr kumimoji="0" lang="cs-CZ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sp>
        <p:nvSpPr>
          <p:cNvPr id="25" name="TextBox 47">
            <a:extLst>
              <a:ext uri="{FF2B5EF4-FFF2-40B4-BE49-F238E27FC236}">
                <a16:creationId xmlns:a16="http://schemas.microsoft.com/office/drawing/2014/main" id="{C3416CB8-28DF-177F-462C-F88999445544}"/>
              </a:ext>
            </a:extLst>
          </p:cNvPr>
          <p:cNvSpPr txBox="1"/>
          <p:nvPr/>
        </p:nvSpPr>
        <p:spPr>
          <a:xfrm>
            <a:off x="11165636" y="5755057"/>
            <a:ext cx="64994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</a:t>
            </a:r>
            <a:r>
              <a:rPr kumimoji="0" lang="cs-CZ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0E19A1C-1115-B0F7-CDAB-11295998404A}"/>
              </a:ext>
            </a:extLst>
          </p:cNvPr>
          <p:cNvCxnSpPr>
            <a:stCxn id="10" idx="3"/>
          </p:cNvCxnSpPr>
          <p:nvPr/>
        </p:nvCxnSpPr>
        <p:spPr>
          <a:xfrm flipV="1">
            <a:off x="7330173" y="999460"/>
            <a:ext cx="2067174" cy="739"/>
          </a:xfrm>
          <a:prstGeom prst="straightConnector1">
            <a:avLst/>
          </a:prstGeom>
          <a:ln w="57150">
            <a:solidFill>
              <a:srgbClr val="255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0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"/>
    </mc:Choice>
    <mc:Fallback xmlns="">
      <p:transition spd="slow" advTm="1226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31728-BB08-791F-F062-DEBA7FEE2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5919E524-5213-A602-47B5-4DCB71A6567E}"/>
              </a:ext>
            </a:extLst>
          </p:cNvPr>
          <p:cNvGrpSpPr/>
          <p:nvPr/>
        </p:nvGrpSpPr>
        <p:grpSpPr>
          <a:xfrm>
            <a:off x="3200401" y="366823"/>
            <a:ext cx="8655724" cy="6124353"/>
            <a:chOff x="1248389" y="0"/>
            <a:chExt cx="9695221" cy="6858000"/>
          </a:xfrm>
        </p:grpSpPr>
        <p:pic>
          <p:nvPicPr>
            <p:cNvPr id="3" name="Obrázek 2" descr="Obsah obrázku text, mapa, atlas, diagram&#10;&#10;Popis byl vytvořen automaticky">
              <a:extLst>
                <a:ext uri="{FF2B5EF4-FFF2-40B4-BE49-F238E27FC236}">
                  <a16:creationId xmlns:a16="http://schemas.microsoft.com/office/drawing/2014/main" id="{D207D4AA-309F-77BA-2E33-51032657F47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389" y="0"/>
              <a:ext cx="9695221" cy="6858000"/>
            </a:xfrm>
            <a:prstGeom prst="rect">
              <a:avLst/>
            </a:prstGeom>
          </p:spPr>
        </p:pic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FEE12D41-4B34-D0BA-0CF1-F745DB56E55B}"/>
                </a:ext>
              </a:extLst>
            </p:cNvPr>
            <p:cNvSpPr txBox="1"/>
            <p:nvPr/>
          </p:nvSpPr>
          <p:spPr>
            <a:xfrm>
              <a:off x="1593908" y="75501"/>
              <a:ext cx="1051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Rok 2023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048674D-D0E8-3307-9657-42D10E83D3FD}"/>
              </a:ext>
            </a:extLst>
          </p:cNvPr>
          <p:cNvSpPr txBox="1"/>
          <p:nvPr/>
        </p:nvSpPr>
        <p:spPr>
          <a:xfrm>
            <a:off x="220896" y="1664862"/>
            <a:ext cx="3287978" cy="35282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 umožňuje mapovat a  optimalizovat </a:t>
            </a:r>
            <a:r>
              <a:rPr kumimoji="0" lang="cs-CZ" sz="3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kapacity domácí paliativní péče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včetně sociálně zdravotních služeb </a:t>
            </a:r>
          </a:p>
        </p:txBody>
      </p:sp>
    </p:spTree>
    <p:extLst>
      <p:ext uri="{BB962C8B-B14F-4D97-AF65-F5344CB8AC3E}">
        <p14:creationId xmlns:p14="http://schemas.microsoft.com/office/powerpoint/2010/main" val="125727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EB26C-496F-82A5-6EEB-6211D99B6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52424-01F0-BE88-2A30-9BEDC98B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35" y="112995"/>
            <a:ext cx="11595358" cy="1095943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rgbClr val="002060"/>
                </a:solidFill>
              </a:rPr>
              <a:t>Zátěž geriatrickými pacienty NELZE predikovat </a:t>
            </a:r>
            <a:br>
              <a:rPr lang="cs-CZ" sz="3600" dirty="0">
                <a:solidFill>
                  <a:srgbClr val="002060"/>
                </a:solidFill>
              </a:rPr>
            </a:br>
            <a:r>
              <a:rPr lang="cs-CZ" sz="3600" dirty="0">
                <a:solidFill>
                  <a:srgbClr val="002060"/>
                </a:solidFill>
              </a:rPr>
              <a:t>bez meziresortně propojených dat 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25DE7F-240C-F65E-8100-62F938FF91FE}"/>
              </a:ext>
            </a:extLst>
          </p:cNvPr>
          <p:cNvSpPr txBox="1"/>
          <p:nvPr/>
        </p:nvSpPr>
        <p:spPr>
          <a:xfrm>
            <a:off x="680103" y="3193812"/>
            <a:ext cx="2702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Vyšší věk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 – 74 let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75+ let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38DBA75-4CA7-39E4-41B4-042DB437BFCA}"/>
              </a:ext>
            </a:extLst>
          </p:cNvPr>
          <p:cNvSpPr txBox="1"/>
          <p:nvPr/>
        </p:nvSpPr>
        <p:spPr>
          <a:xfrm>
            <a:off x="1691023" y="4927183"/>
            <a:ext cx="270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Polymorbidita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4671BA9-C7AD-7628-4920-3B3842DD625C}"/>
              </a:ext>
            </a:extLst>
          </p:cNvPr>
          <p:cNvSpPr txBox="1"/>
          <p:nvPr/>
        </p:nvSpPr>
        <p:spPr>
          <a:xfrm>
            <a:off x="2117743" y="6083979"/>
            <a:ext cx="27025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Polypragmázie</a:t>
            </a:r>
            <a:endParaRPr kumimoji="0" lang="cs-CZ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Šipka: ohnutá 6">
            <a:extLst>
              <a:ext uri="{FF2B5EF4-FFF2-40B4-BE49-F238E27FC236}">
                <a16:creationId xmlns:a16="http://schemas.microsoft.com/office/drawing/2014/main" id="{AE87C48A-1138-657C-3359-F3D683465195}"/>
              </a:ext>
            </a:extLst>
          </p:cNvPr>
          <p:cNvSpPr/>
          <p:nvPr/>
        </p:nvSpPr>
        <p:spPr>
          <a:xfrm flipV="1">
            <a:off x="929023" y="4709133"/>
            <a:ext cx="680720" cy="650240"/>
          </a:xfrm>
          <a:prstGeom prst="bentArrow">
            <a:avLst/>
          </a:prstGeom>
          <a:solidFill>
            <a:srgbClr val="383C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Šipka: ohnutá 14">
            <a:extLst>
              <a:ext uri="{FF2B5EF4-FFF2-40B4-BE49-F238E27FC236}">
                <a16:creationId xmlns:a16="http://schemas.microsoft.com/office/drawing/2014/main" id="{DD71B3AC-2353-15FF-AA75-629609E7CD3D}"/>
              </a:ext>
            </a:extLst>
          </p:cNvPr>
          <p:cNvSpPr/>
          <p:nvPr/>
        </p:nvSpPr>
        <p:spPr>
          <a:xfrm flipV="1">
            <a:off x="1360823" y="5800082"/>
            <a:ext cx="680720" cy="650240"/>
          </a:xfrm>
          <a:prstGeom prst="bentArrow">
            <a:avLst/>
          </a:prstGeom>
          <a:solidFill>
            <a:srgbClr val="383C6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4B53353-1229-B66B-DD61-2EFB81C00E87}"/>
              </a:ext>
            </a:extLst>
          </p:cNvPr>
          <p:cNvSpPr txBox="1"/>
          <p:nvPr/>
        </p:nvSpPr>
        <p:spPr>
          <a:xfrm>
            <a:off x="1114443" y="4429830"/>
            <a:ext cx="117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6A1AFA3-EF1B-6A53-1F70-7CF73C40DD2B}"/>
              </a:ext>
            </a:extLst>
          </p:cNvPr>
          <p:cNvSpPr txBox="1"/>
          <p:nvPr/>
        </p:nvSpPr>
        <p:spPr>
          <a:xfrm>
            <a:off x="1609743" y="5571092"/>
            <a:ext cx="191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383C6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a/nebo</a:t>
            </a:r>
          </a:p>
        </p:txBody>
      </p:sp>
      <p:sp>
        <p:nvSpPr>
          <p:cNvPr id="18" name="Pravá složená závorka 17">
            <a:extLst>
              <a:ext uri="{FF2B5EF4-FFF2-40B4-BE49-F238E27FC236}">
                <a16:creationId xmlns:a16="http://schemas.microsoft.com/office/drawing/2014/main" id="{AFC1D5B5-0ADD-425E-49DF-ED8CD5CD98B5}"/>
              </a:ext>
            </a:extLst>
          </p:cNvPr>
          <p:cNvSpPr/>
          <p:nvPr/>
        </p:nvSpPr>
        <p:spPr>
          <a:xfrm>
            <a:off x="4783671" y="4962107"/>
            <a:ext cx="472440" cy="1741189"/>
          </a:xfrm>
          <a:prstGeom prst="rightBrace">
            <a:avLst/>
          </a:prstGeom>
          <a:solidFill>
            <a:srgbClr val="383C63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E74F0AF-89EA-0664-00E0-1D5A60AA05F8}"/>
              </a:ext>
            </a:extLst>
          </p:cNvPr>
          <p:cNvSpPr txBox="1"/>
          <p:nvPr/>
        </p:nvSpPr>
        <p:spPr>
          <a:xfrm>
            <a:off x="5479389" y="5240059"/>
            <a:ext cx="157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pacientů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AC68453E-0037-4F40-4272-5E7CD7417A25}"/>
              </a:ext>
            </a:extLst>
          </p:cNvPr>
          <p:cNvCxnSpPr>
            <a:cxnSpLocks/>
          </p:cNvCxnSpPr>
          <p:nvPr/>
        </p:nvCxnSpPr>
        <p:spPr>
          <a:xfrm>
            <a:off x="1701183" y="2506456"/>
            <a:ext cx="4389120" cy="2708626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F0B3E49-DC87-0051-3E72-A0C891EB1049}"/>
              </a:ext>
            </a:extLst>
          </p:cNvPr>
          <p:cNvSpPr txBox="1"/>
          <p:nvPr/>
        </p:nvSpPr>
        <p:spPr>
          <a:xfrm>
            <a:off x="695018" y="1420657"/>
            <a:ext cx="4632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IDENTIFIKACE POČTU POTENCIÁLNÍCH PACIENTŮ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15A6E083-5918-D9EB-D870-D32D6BB384F5}"/>
              </a:ext>
            </a:extLst>
          </p:cNvPr>
          <p:cNvSpPr txBox="1"/>
          <p:nvPr/>
        </p:nvSpPr>
        <p:spPr>
          <a:xfrm rot="19120956">
            <a:off x="6234280" y="3476395"/>
            <a:ext cx="4109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RIZIKO ZHORŠENÍ FUNKČNÍHO STAVU</a:t>
            </a:r>
          </a:p>
        </p:txBody>
      </p: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6621A7C-07A6-398A-B182-E064F7150D47}"/>
              </a:ext>
            </a:extLst>
          </p:cNvPr>
          <p:cNvCxnSpPr>
            <a:cxnSpLocks/>
          </p:cNvCxnSpPr>
          <p:nvPr/>
        </p:nvCxnSpPr>
        <p:spPr>
          <a:xfrm rot="351990" flipV="1">
            <a:off x="7214848" y="2762109"/>
            <a:ext cx="2941320" cy="3190240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F6DD9184-6D3B-7B4A-C60D-101EF44A6678}"/>
              </a:ext>
            </a:extLst>
          </p:cNvPr>
          <p:cNvSpPr txBox="1"/>
          <p:nvPr/>
        </p:nvSpPr>
        <p:spPr>
          <a:xfrm>
            <a:off x="7392501" y="5677083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Nízké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EF6D9279-14F6-F603-B587-4DAD0D5D7AC7}"/>
              </a:ext>
            </a:extLst>
          </p:cNvPr>
          <p:cNvSpPr txBox="1"/>
          <p:nvPr/>
        </p:nvSpPr>
        <p:spPr>
          <a:xfrm>
            <a:off x="8930631" y="4326227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Střední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7EC1A310-CB2D-1C1C-DCF2-2E632DBE13C2}"/>
              </a:ext>
            </a:extLst>
          </p:cNvPr>
          <p:cNvSpPr txBox="1"/>
          <p:nvPr/>
        </p:nvSpPr>
        <p:spPr>
          <a:xfrm>
            <a:off x="10352955" y="2792741"/>
            <a:ext cx="1380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Vysoké</a:t>
            </a:r>
          </a:p>
        </p:txBody>
      </p:sp>
    </p:spTree>
    <p:extLst>
      <p:ext uri="{BB962C8B-B14F-4D97-AF65-F5344CB8AC3E}">
        <p14:creationId xmlns:p14="http://schemas.microsoft.com/office/powerpoint/2010/main" val="2996305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525F1-AFBC-02F3-EBF5-F3A551714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AEEB5-20E1-DA91-4826-090EA56DB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2060"/>
                </a:solidFill>
              </a:rPr>
              <a:t>Pacienti s potřebami geriatrické péče v ČR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190B7A7-383E-4828-5999-7342285C5A5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483" y="698622"/>
            <a:ext cx="10515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NRHZS</a:t>
            </a:r>
            <a:endParaRPr kumimoji="0" lang="cs-CZ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C6281D7-DC71-ACF3-68D6-282A06D8A1A6}"/>
              </a:ext>
            </a:extLst>
          </p:cNvPr>
          <p:cNvGraphicFramePr>
            <a:graphicFrameLocks noGrp="1"/>
          </p:cNvGraphicFramePr>
          <p:nvPr/>
        </p:nvGraphicFramePr>
        <p:xfrm>
          <a:off x="555465" y="665548"/>
          <a:ext cx="10652697" cy="558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587">
                  <a:extLst>
                    <a:ext uri="{9D8B030D-6E8A-4147-A177-3AD203B41FA5}">
                      <a16:colId xmlns:a16="http://schemas.microsoft.com/office/drawing/2014/main" val="3220656932"/>
                    </a:ext>
                  </a:extLst>
                </a:gridCol>
                <a:gridCol w="1331587">
                  <a:extLst>
                    <a:ext uri="{9D8B030D-6E8A-4147-A177-3AD203B41FA5}">
                      <a16:colId xmlns:a16="http://schemas.microsoft.com/office/drawing/2014/main" val="3686359172"/>
                    </a:ext>
                  </a:extLst>
                </a:gridCol>
                <a:gridCol w="1468147">
                  <a:extLst>
                    <a:ext uri="{9D8B030D-6E8A-4147-A177-3AD203B41FA5}">
                      <a16:colId xmlns:a16="http://schemas.microsoft.com/office/drawing/2014/main" val="2800918175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4068408936"/>
                    </a:ext>
                  </a:extLst>
                </a:gridCol>
                <a:gridCol w="834013">
                  <a:extLst>
                    <a:ext uri="{9D8B030D-6E8A-4147-A177-3AD203B41FA5}">
                      <a16:colId xmlns:a16="http://schemas.microsoft.com/office/drawing/2014/main" val="2793440044"/>
                    </a:ext>
                  </a:extLst>
                </a:gridCol>
                <a:gridCol w="1356527">
                  <a:extLst>
                    <a:ext uri="{9D8B030D-6E8A-4147-A177-3AD203B41FA5}">
                      <a16:colId xmlns:a16="http://schemas.microsoft.com/office/drawing/2014/main" val="287229888"/>
                    </a:ext>
                  </a:extLst>
                </a:gridCol>
                <a:gridCol w="1457011">
                  <a:extLst>
                    <a:ext uri="{9D8B030D-6E8A-4147-A177-3AD203B41FA5}">
                      <a16:colId xmlns:a16="http://schemas.microsoft.com/office/drawing/2014/main" val="2174032868"/>
                    </a:ext>
                  </a:extLst>
                </a:gridCol>
                <a:gridCol w="1416814">
                  <a:extLst>
                    <a:ext uri="{9D8B030D-6E8A-4147-A177-3AD203B41FA5}">
                      <a16:colId xmlns:a16="http://schemas.microsoft.com/office/drawing/2014/main" val="2649033657"/>
                    </a:ext>
                  </a:extLst>
                </a:gridCol>
              </a:tblGrid>
              <a:tr h="399360">
                <a:tc rowSpan="2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chemeClr val="tx1"/>
                          </a:solidFill>
                        </a:rPr>
                        <a:t>Rok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Počet geriatrických pacientů v ČR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445322"/>
                  </a:ext>
                </a:extLst>
              </a:tr>
              <a:tr h="6272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Nízké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Střední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60-74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Vysoké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Nízké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Střední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75+ let</a:t>
                      </a:r>
                    </a:p>
                    <a:p>
                      <a:pPr algn="ctr"/>
                      <a:r>
                        <a:rPr lang="cs-CZ" b="1">
                          <a:solidFill>
                            <a:schemeClr val="tx1"/>
                          </a:solidFill>
                        </a:rPr>
                        <a:t>Vysoké riziko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06546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505 077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225 209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15 537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239 420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155 111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47 935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923845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545 541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228 298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16 767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261 707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158 563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51 445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458241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558 311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228 960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17 326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274 965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160 039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53 804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1029571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565 572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226 908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17 969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287 040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160 856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55 524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992489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564 574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222 356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18 575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302 285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165 224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57 819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707802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573 484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221 266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19 020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323 091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169 687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60 913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872733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563 424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192 069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19 229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330 661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158 682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61 150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965838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617 674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196 726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20 281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379 563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167 521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63 450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253379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585 664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202 808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20 377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382 232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181 790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68 514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4988032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577 591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202 266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20 417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399 038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187 610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71 436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465541"/>
                  </a:ext>
                </a:extLst>
              </a:tr>
              <a:tr h="4131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2024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590 503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203 127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20 848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423 439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192 366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75 603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617388"/>
                  </a:ext>
                </a:extLst>
              </a:tr>
            </a:tbl>
          </a:graphicData>
        </a:graphic>
      </p:graphicFrame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1D2AD8BF-FAB6-93F8-97F1-701A9A3ED44A}"/>
              </a:ext>
            </a:extLst>
          </p:cNvPr>
          <p:cNvCxnSpPr>
            <a:cxnSpLocks/>
          </p:cNvCxnSpPr>
          <p:nvPr/>
        </p:nvCxnSpPr>
        <p:spPr>
          <a:xfrm>
            <a:off x="6076950" y="2291255"/>
            <a:ext cx="0" cy="384169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8CCAA38-3A63-CF07-5154-C7A635236547}"/>
              </a:ext>
            </a:extLst>
          </p:cNvPr>
          <p:cNvSpPr txBox="1"/>
          <p:nvPr/>
        </p:nvSpPr>
        <p:spPr>
          <a:xfrm>
            <a:off x="7032517" y="6329928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+62%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4E64E80-3359-E7DB-A566-7CA198706E03}"/>
              </a:ext>
            </a:extLst>
          </p:cNvPr>
          <p:cNvSpPr txBox="1"/>
          <p:nvPr/>
        </p:nvSpPr>
        <p:spPr>
          <a:xfrm>
            <a:off x="9934590" y="6307965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+47%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C038A3B-FD62-D5BB-CBC6-199F9F361E0D}"/>
              </a:ext>
            </a:extLst>
          </p:cNvPr>
          <p:cNvSpPr txBox="1"/>
          <p:nvPr/>
        </p:nvSpPr>
        <p:spPr>
          <a:xfrm>
            <a:off x="8483254" y="6320963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+21%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E49886B0-86C1-842D-1344-799B933190AD}"/>
              </a:ext>
            </a:extLst>
          </p:cNvPr>
          <p:cNvSpPr txBox="1"/>
          <p:nvPr/>
        </p:nvSpPr>
        <p:spPr>
          <a:xfrm>
            <a:off x="1867714" y="6344057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+8%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DB116739-1E45-9D12-83D7-012B5944EBE8}"/>
              </a:ext>
            </a:extLst>
          </p:cNvPr>
          <p:cNvSpPr txBox="1"/>
          <p:nvPr/>
        </p:nvSpPr>
        <p:spPr>
          <a:xfrm>
            <a:off x="4763600" y="6326889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+24%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078B0F1F-B55F-6BF0-A84F-629E7B1CB9D4}"/>
              </a:ext>
            </a:extLst>
          </p:cNvPr>
          <p:cNvSpPr txBox="1"/>
          <p:nvPr/>
        </p:nvSpPr>
        <p:spPr>
          <a:xfrm>
            <a:off x="3295087" y="6332518"/>
            <a:ext cx="1215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-11%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397E9689-219F-170D-2526-973609CC6598}"/>
              </a:ext>
            </a:extLst>
          </p:cNvPr>
          <p:cNvCxnSpPr>
            <a:cxnSpLocks/>
          </p:cNvCxnSpPr>
          <p:nvPr/>
        </p:nvCxnSpPr>
        <p:spPr>
          <a:xfrm>
            <a:off x="11150204" y="2291255"/>
            <a:ext cx="0" cy="3841692"/>
          </a:xfrm>
          <a:prstGeom prst="straightConnector1">
            <a:avLst/>
          </a:prstGeom>
          <a:ln w="3810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40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0E2F2-E254-1F79-FBAA-B80FABAEF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BDAED-35B6-54E9-723B-3B6D5836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002060"/>
                </a:solidFill>
              </a:rPr>
              <a:t>Pacienti s potřebami geriatrické péče v ČR: objem čerpané péče narůstá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B032C5E-9A1A-03C1-9218-5C43CE5A0879}"/>
              </a:ext>
            </a:extLst>
          </p:cNvPr>
          <p:cNvGraphicFramePr>
            <a:graphicFrameLocks noGrp="1"/>
          </p:cNvGraphicFramePr>
          <p:nvPr/>
        </p:nvGraphicFramePr>
        <p:xfrm>
          <a:off x="340487" y="2489617"/>
          <a:ext cx="11715217" cy="328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264">
                  <a:extLst>
                    <a:ext uri="{9D8B030D-6E8A-4147-A177-3AD203B41FA5}">
                      <a16:colId xmlns:a16="http://schemas.microsoft.com/office/drawing/2014/main" val="3220656932"/>
                    </a:ext>
                  </a:extLst>
                </a:gridCol>
                <a:gridCol w="960264">
                  <a:extLst>
                    <a:ext uri="{9D8B030D-6E8A-4147-A177-3AD203B41FA5}">
                      <a16:colId xmlns:a16="http://schemas.microsoft.com/office/drawing/2014/main" val="2104945556"/>
                    </a:ext>
                  </a:extLst>
                </a:gridCol>
                <a:gridCol w="1152316">
                  <a:extLst>
                    <a:ext uri="{9D8B030D-6E8A-4147-A177-3AD203B41FA5}">
                      <a16:colId xmlns:a16="http://schemas.microsoft.com/office/drawing/2014/main" val="3686359172"/>
                    </a:ext>
                  </a:extLst>
                </a:gridCol>
                <a:gridCol w="960264">
                  <a:extLst>
                    <a:ext uri="{9D8B030D-6E8A-4147-A177-3AD203B41FA5}">
                      <a16:colId xmlns:a16="http://schemas.microsoft.com/office/drawing/2014/main" val="558833348"/>
                    </a:ext>
                  </a:extLst>
                </a:gridCol>
                <a:gridCol w="1152316">
                  <a:extLst>
                    <a:ext uri="{9D8B030D-6E8A-4147-A177-3AD203B41FA5}">
                      <a16:colId xmlns:a16="http://schemas.microsoft.com/office/drawing/2014/main" val="729965099"/>
                    </a:ext>
                  </a:extLst>
                </a:gridCol>
                <a:gridCol w="960264">
                  <a:extLst>
                    <a:ext uri="{9D8B030D-6E8A-4147-A177-3AD203B41FA5}">
                      <a16:colId xmlns:a16="http://schemas.microsoft.com/office/drawing/2014/main" val="3143887586"/>
                    </a:ext>
                  </a:extLst>
                </a:gridCol>
                <a:gridCol w="1152316">
                  <a:extLst>
                    <a:ext uri="{9D8B030D-6E8A-4147-A177-3AD203B41FA5}">
                      <a16:colId xmlns:a16="http://schemas.microsoft.com/office/drawing/2014/main" val="576407694"/>
                    </a:ext>
                  </a:extLst>
                </a:gridCol>
                <a:gridCol w="960264">
                  <a:extLst>
                    <a:ext uri="{9D8B030D-6E8A-4147-A177-3AD203B41FA5}">
                      <a16:colId xmlns:a16="http://schemas.microsoft.com/office/drawing/2014/main" val="3262213493"/>
                    </a:ext>
                  </a:extLst>
                </a:gridCol>
                <a:gridCol w="1152316">
                  <a:extLst>
                    <a:ext uri="{9D8B030D-6E8A-4147-A177-3AD203B41FA5}">
                      <a16:colId xmlns:a16="http://schemas.microsoft.com/office/drawing/2014/main" val="3428040961"/>
                    </a:ext>
                  </a:extLst>
                </a:gridCol>
                <a:gridCol w="643660">
                  <a:extLst>
                    <a:ext uri="{9D8B030D-6E8A-4147-A177-3AD203B41FA5}">
                      <a16:colId xmlns:a16="http://schemas.microsoft.com/office/drawing/2014/main" val="2712516277"/>
                    </a:ext>
                  </a:extLst>
                </a:gridCol>
                <a:gridCol w="1660973">
                  <a:extLst>
                    <a:ext uri="{9D8B030D-6E8A-4147-A177-3AD203B41FA5}">
                      <a16:colId xmlns:a16="http://schemas.microsoft.com/office/drawing/2014/main" val="3800032445"/>
                    </a:ext>
                  </a:extLst>
                </a:gridCol>
              </a:tblGrid>
              <a:tr h="177343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latin typeface="+mn-lt"/>
                        </a:rPr>
                        <a:t>Rok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Zdravotnická záchranná služba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Akutní lůžková </a:t>
                      </a:r>
                    </a:p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péče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Neakutní lůžková </a:t>
                      </a:r>
                    </a:p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péče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>
                          <a:solidFill>
                            <a:schemeClr val="tx1"/>
                          </a:solidFill>
                          <a:latin typeface="+mn-lt"/>
                        </a:rPr>
                        <a:t>Pobytová sociální služba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err="1">
                          <a:solidFill>
                            <a:srgbClr val="C00000"/>
                          </a:solidFill>
                          <a:latin typeface="+mn-lt"/>
                        </a:rPr>
                        <a:t>Odb</a:t>
                      </a:r>
                      <a: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  <a:t>. 925/926</a:t>
                      </a:r>
                      <a:b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  <a:t>≥ 14 dní/rok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313234"/>
                  </a:ext>
                </a:extLst>
              </a:tr>
              <a:tr h="177343">
                <a:tc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výjezdů ZZS 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dnů 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dnů 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(% z N)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solidFill>
                            <a:schemeClr val="tx1"/>
                          </a:solidFill>
                          <a:latin typeface="+mn-lt"/>
                        </a:rPr>
                        <a:t>Počet dnů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  <a:t>Počet pacientů</a:t>
                      </a:r>
                      <a:b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</a:br>
                      <a:r>
                        <a:rPr lang="cs-CZ" sz="2000" dirty="0">
                          <a:solidFill>
                            <a:srgbClr val="C00000"/>
                          </a:solidFill>
                          <a:latin typeface="+mn-lt"/>
                        </a:rPr>
                        <a:t>(% z N)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206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latin typeface="+mn-lt"/>
                        </a:rPr>
                        <a:t>2015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51 445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30 851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(60,0 %)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58 133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37 873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(73,6 %)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714 575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17 392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(33,8 %)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1 104 826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31 647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(61,5 %)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7 947 223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21 358</a:t>
                      </a:r>
                    </a:p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(41,5 %)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431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latin typeface="+mn-lt"/>
                        </a:rPr>
                        <a:t>2024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75 603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46 447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(61,4 %)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93 356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50 071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(66,2 %)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872 340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21 610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(28,6 %)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1 418 657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45 077</a:t>
                      </a:r>
                    </a:p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(59,6 %)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11 967 932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33 897</a:t>
                      </a:r>
                    </a:p>
                    <a:p>
                      <a:pPr algn="ctr" fontAlgn="ctr"/>
                      <a:r>
                        <a:rPr lang="cs-CZ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(44,8 %)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9466796"/>
                  </a:ext>
                </a:extLst>
              </a:tr>
              <a:tr h="118229">
                <a:tc>
                  <a:txBody>
                    <a:bodyPr/>
                    <a:lstStyle/>
                    <a:p>
                      <a:pPr algn="l"/>
                      <a:r>
                        <a:rPr lang="cs-CZ" sz="1800" b="1">
                          <a:latin typeface="+mn-lt"/>
                        </a:rPr>
                        <a:t>% změna 2015</a:t>
                      </a:r>
                    </a:p>
                    <a:p>
                      <a:pPr algn="l"/>
                      <a:r>
                        <a:rPr lang="cs-CZ" sz="1800" b="1">
                          <a:latin typeface="+mn-lt"/>
                        </a:rPr>
                        <a:t>→2024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+47,0%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+50,6%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+60,6%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+32,2%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+22,1%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+24,3%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+28,4%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+42,4%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+50,6%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Aptos Narrow" panose="020B0004020202020204" pitchFamily="34" charset="0"/>
                        </a:rPr>
                        <a:t>+58,7%</a:t>
                      </a:r>
                    </a:p>
                  </a:txBody>
                  <a:tcPr marL="6350" marR="6350" marT="635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933707"/>
                  </a:ext>
                </a:extLst>
              </a:tr>
            </a:tbl>
          </a:graphicData>
        </a:graphic>
      </p:graphicFrame>
      <p:sp>
        <p:nvSpPr>
          <p:cNvPr id="8" name="TextovéPole 1">
            <a:extLst>
              <a:ext uri="{FF2B5EF4-FFF2-40B4-BE49-F238E27FC236}">
                <a16:creationId xmlns:a16="http://schemas.microsoft.com/office/drawing/2014/main" id="{352579C3-A7F3-2169-F940-A900D7C1141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0487" y="882368"/>
            <a:ext cx="1040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Národní registr hrazených zdravotních služeb (NRHZS); data ZZS, započteno max. 1 ošetření na pacienta za den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AD00768-1D3D-872A-C537-2687EA151F85}"/>
              </a:ext>
            </a:extLst>
          </p:cNvPr>
          <p:cNvSpPr txBox="1"/>
          <p:nvPr/>
        </p:nvSpPr>
        <p:spPr>
          <a:xfrm>
            <a:off x="136294" y="1842999"/>
            <a:ext cx="11919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B29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Geriatričtí p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B29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acienti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2B29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 věku 75+ let a se stupněm rizika zhoršení funkčního stavu III: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2B297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F5B7F6C-A051-6234-0F2A-44070B258548}"/>
              </a:ext>
            </a:extLst>
          </p:cNvPr>
          <p:cNvSpPr txBox="1"/>
          <p:nvPr/>
        </p:nvSpPr>
        <p:spPr>
          <a:xfrm>
            <a:off x="1084643" y="1259268"/>
            <a:ext cx="9832490" cy="4308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Objem čerpané péče a její tíže narůstají </a:t>
            </a:r>
          </a:p>
        </p:txBody>
      </p:sp>
    </p:spTree>
    <p:extLst>
      <p:ext uri="{BB962C8B-B14F-4D97-AF65-F5344CB8AC3E}">
        <p14:creationId xmlns:p14="http://schemas.microsoft.com/office/powerpoint/2010/main" val="385434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F1CD7-92F3-6F0D-9488-D4C52A8B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4F8A4-CDA2-7390-8955-28BB63B9F60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2591" y="160258"/>
            <a:ext cx="10515600" cy="538364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Statistická predikce </a:t>
            </a:r>
            <a:r>
              <a:rPr lang="cs-CZ" dirty="0">
                <a:solidFill>
                  <a:srgbClr val="002060"/>
                </a:solidFill>
              </a:rPr>
              <a:t>prevalence počtu geriatrických pacientů </a:t>
            </a:r>
            <a:r>
              <a:rPr lang="pt-BR" dirty="0">
                <a:solidFill>
                  <a:srgbClr val="002060"/>
                </a:solidFill>
              </a:rPr>
              <a:t>do roku 20</a:t>
            </a:r>
            <a:r>
              <a:rPr lang="cs-CZ" dirty="0">
                <a:solidFill>
                  <a:srgbClr val="002060"/>
                </a:solidFill>
              </a:rPr>
              <a:t>5</a:t>
            </a:r>
            <a:r>
              <a:rPr lang="pt-BR" dirty="0">
                <a:solidFill>
                  <a:srgbClr val="002060"/>
                </a:solidFill>
              </a:rPr>
              <a:t>0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79288E58-8C22-E76A-E31A-EAB3959D498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3391" y="623843"/>
            <a:ext cx="1115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Národní registr hrazených zdravotních služeb (NRHZS);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 statistický úřad,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Projekce obyvatelstva v krajích ČR - do roku 2080 (datum vydání: 12. 12. 2024,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odkaz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cs-CZ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2" name="Tabulka 21">
            <a:extLst>
              <a:ext uri="{FF2B5EF4-FFF2-40B4-BE49-F238E27FC236}">
                <a16:creationId xmlns:a16="http://schemas.microsoft.com/office/drawing/2014/main" id="{4D3B82E5-5770-3AC3-66EF-B61EDB8D523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18692" y="1276167"/>
          <a:ext cx="10288711" cy="1188720"/>
        </p:xfrm>
        <a:graphic>
          <a:graphicData uri="http://schemas.openxmlformats.org/drawingml/2006/table">
            <a:tbl>
              <a:tblPr firstRow="1" band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2083713745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1619608103"/>
                    </a:ext>
                  </a:extLst>
                </a:gridCol>
                <a:gridCol w="1469430">
                  <a:extLst>
                    <a:ext uri="{9D8B030D-6E8A-4147-A177-3AD203B41FA5}">
                      <a16:colId xmlns:a16="http://schemas.microsoft.com/office/drawing/2014/main" val="2851716476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1490460799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3082412724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673236392"/>
                    </a:ext>
                  </a:extLst>
                </a:gridCol>
              </a:tblGrid>
              <a:tr h="341112"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Vysoké riziko*, věk 60–74 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noProof="0">
                          <a:solidFill>
                            <a:schemeClr val="tx1"/>
                          </a:solidFill>
                          <a:latin typeface="+mn-lt"/>
                        </a:rPr>
                        <a:t>Pozorované hodnoty</a:t>
                      </a:r>
                      <a:endParaRPr lang="cs-CZ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chemeClr val="tx1"/>
                          </a:solidFill>
                          <a:latin typeface="+mn-lt"/>
                        </a:rPr>
                        <a:t>Predikované hodnoty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85697"/>
                  </a:ext>
                </a:extLst>
              </a:tr>
              <a:tr h="341112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2020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2024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2035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2040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2050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1349"/>
                  </a:ext>
                </a:extLst>
              </a:tr>
              <a:tr h="341112">
                <a:tc vMerge="1">
                  <a:txBody>
                    <a:bodyPr/>
                    <a:lstStyle/>
                    <a:p>
                      <a:pPr algn="ctr"/>
                      <a:endParaRPr lang="cs-CZ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cs-CZ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19 229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20 848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22 886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25 294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869597"/>
                  </a:ext>
                </a:extLst>
              </a:tr>
            </a:tbl>
          </a:graphicData>
        </a:graphic>
      </p:graphicFrame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CAD9B29E-239A-217E-11F6-E4F166562496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18692" y="3157176"/>
          <a:ext cx="10288711" cy="1188720"/>
        </p:xfrm>
        <a:graphic>
          <a:graphicData uri="http://schemas.openxmlformats.org/drawingml/2006/table">
            <a:tbl>
              <a:tblPr firstRow="1" bandRow="1"/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2083713745"/>
                    </a:ext>
                  </a:extLst>
                </a:gridCol>
                <a:gridCol w="1358171">
                  <a:extLst>
                    <a:ext uri="{9D8B030D-6E8A-4147-A177-3AD203B41FA5}">
                      <a16:colId xmlns:a16="http://schemas.microsoft.com/office/drawing/2014/main" val="1619608103"/>
                    </a:ext>
                  </a:extLst>
                </a:gridCol>
                <a:gridCol w="1469430">
                  <a:extLst>
                    <a:ext uri="{9D8B030D-6E8A-4147-A177-3AD203B41FA5}">
                      <a16:colId xmlns:a16="http://schemas.microsoft.com/office/drawing/2014/main" val="2851716476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1490460799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3082412724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673236392"/>
                    </a:ext>
                  </a:extLst>
                </a:gridCol>
              </a:tblGrid>
              <a:tr h="341112">
                <a:tc rowSpan="3">
                  <a:txBody>
                    <a:bodyPr/>
                    <a:lstStyle/>
                    <a:p>
                      <a:pPr algn="ctr"/>
                      <a:r>
                        <a:rPr lang="cs-CZ" sz="24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Vysoké riziko*, věk 75+ let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noProof="0">
                          <a:solidFill>
                            <a:schemeClr val="tx1"/>
                          </a:solidFill>
                          <a:latin typeface="+mn-lt"/>
                        </a:rPr>
                        <a:t>Pozorované hodnoty</a:t>
                      </a:r>
                      <a:endParaRPr lang="cs-CZ" sz="16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chemeClr val="tx1"/>
                          </a:solidFill>
                          <a:latin typeface="+mn-lt"/>
                        </a:rPr>
                        <a:t>Predikované hodnoty</a:t>
                      </a:r>
                      <a:endParaRPr lang="cs-CZ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85697"/>
                  </a:ext>
                </a:extLst>
              </a:tr>
              <a:tr h="341112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2020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2024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2035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2040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2050</a:t>
                      </a:r>
                      <a:endParaRPr lang="cs-CZ" sz="16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1349"/>
                  </a:ext>
                </a:extLst>
              </a:tr>
              <a:tr h="341112">
                <a:tc vMerge="1">
                  <a:txBody>
                    <a:bodyPr/>
                    <a:lstStyle/>
                    <a:p>
                      <a:pPr algn="ctr"/>
                      <a:endParaRPr lang="cs-CZ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cs-CZ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61 150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98 702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118 377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132 941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869597"/>
                  </a:ext>
                </a:extLst>
              </a:tr>
            </a:tbl>
          </a:graphicData>
        </a:graphic>
      </p:graphicFrame>
      <p:sp>
        <p:nvSpPr>
          <p:cNvPr id="26" name="TextovéPole 25">
            <a:extLst>
              <a:ext uri="{FF2B5EF4-FFF2-40B4-BE49-F238E27FC236}">
                <a16:creationId xmlns:a16="http://schemas.microsoft.com/office/drawing/2014/main" id="{F9FBCD64-5651-1E98-B24A-524858947281}"/>
              </a:ext>
            </a:extLst>
          </p:cNvPr>
          <p:cNvSpPr txBox="1"/>
          <p:nvPr/>
        </p:nvSpPr>
        <p:spPr>
          <a:xfrm>
            <a:off x="1918271" y="4908517"/>
            <a:ext cx="2939591" cy="584775"/>
          </a:xfrm>
          <a:prstGeom prst="rect">
            <a:avLst/>
          </a:prstGeom>
          <a:solidFill>
            <a:srgbClr val="D7144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+61 % za 10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Pravá složená závorka 26">
            <a:extLst>
              <a:ext uri="{FF2B5EF4-FFF2-40B4-BE49-F238E27FC236}">
                <a16:creationId xmlns:a16="http://schemas.microsoft.com/office/drawing/2014/main" id="{801CB62E-B08A-C191-6CC7-6D7C75077781}"/>
              </a:ext>
            </a:extLst>
          </p:cNvPr>
          <p:cNvSpPr/>
          <p:nvPr/>
        </p:nvSpPr>
        <p:spPr>
          <a:xfrm rot="5400000">
            <a:off x="4119408" y="2617147"/>
            <a:ext cx="366118" cy="3997966"/>
          </a:xfrm>
          <a:prstGeom prst="rightBrace">
            <a:avLst/>
          </a:prstGeom>
          <a:ln w="19050">
            <a:solidFill>
              <a:srgbClr val="D71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AAE8348-5E7A-FAFE-7157-CB4DDF7BE2A0}"/>
              </a:ext>
            </a:extLst>
          </p:cNvPr>
          <p:cNvSpPr txBox="1"/>
          <p:nvPr/>
        </p:nvSpPr>
        <p:spPr>
          <a:xfrm>
            <a:off x="6159061" y="6413569"/>
            <a:ext cx="58816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Vysoké riziko ztráty soběstačnosti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1389A62-0B39-C572-25E4-D01572A3CD09}"/>
              </a:ext>
            </a:extLst>
          </p:cNvPr>
          <p:cNvSpPr txBox="1"/>
          <p:nvPr/>
        </p:nvSpPr>
        <p:spPr>
          <a:xfrm>
            <a:off x="6863254" y="5200904"/>
            <a:ext cx="2939591" cy="584775"/>
          </a:xfrm>
          <a:prstGeom prst="rect">
            <a:avLst/>
          </a:prstGeom>
          <a:solidFill>
            <a:srgbClr val="D7144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+35 % za 10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55DD3633-595E-B989-3B2B-D47B7AB01598}"/>
              </a:ext>
            </a:extLst>
          </p:cNvPr>
          <p:cNvSpPr/>
          <p:nvPr/>
        </p:nvSpPr>
        <p:spPr>
          <a:xfrm rot="5400000">
            <a:off x="7193368" y="3239891"/>
            <a:ext cx="366118" cy="3409023"/>
          </a:xfrm>
          <a:prstGeom prst="rightBrace">
            <a:avLst/>
          </a:prstGeom>
          <a:ln w="19050">
            <a:solidFill>
              <a:srgbClr val="D71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00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42FE2-50BF-C884-61A2-B925BC93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dnadpis 2">
            <a:extLst>
              <a:ext uri="{FF2B5EF4-FFF2-40B4-BE49-F238E27FC236}">
                <a16:creationId xmlns:a16="http://schemas.microsoft.com/office/drawing/2014/main" id="{4E9E6DC5-9E91-5C92-67E5-07F93B860FB6}"/>
              </a:ext>
            </a:extLst>
          </p:cNvPr>
          <p:cNvSpPr txBox="1">
            <a:spLocks/>
          </p:cNvSpPr>
          <p:nvPr/>
        </p:nvSpPr>
        <p:spPr>
          <a:xfrm>
            <a:off x="252883" y="2578795"/>
            <a:ext cx="11686233" cy="3882363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86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Char char="•"/>
              <a:defRPr sz="24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0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7724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5156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rgbClr val="180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0020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7452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160" indent="-228600" algn="l" defTabSz="914400" rtl="0" eaLnBrk="1" latinLnBrk="0" hangingPunct="1">
              <a:spcBef>
                <a:spcPts val="600"/>
              </a:spcBef>
              <a:buFont typeface="Euphemia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5400" b="1" dirty="0">
                <a:solidFill>
                  <a:srgbClr val="C00000"/>
                </a:solidFill>
                <a:latin typeface="Calibri" panose="020F0502020204030204"/>
              </a:rPr>
              <a:t>Zcela nový výstup: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5400" b="1" dirty="0">
                <a:solidFill>
                  <a:srgbClr val="002060"/>
                </a:solidFill>
                <a:latin typeface="Calibri" panose="020F0502020204030204"/>
              </a:rPr>
              <a:t>Predikce potřeb sociálních a sociálně zdravotních služeb na úroveň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5400" b="1" dirty="0">
                <a:solidFill>
                  <a:srgbClr val="002060"/>
                </a:solidFill>
                <a:latin typeface="Calibri" panose="020F0502020204030204"/>
              </a:rPr>
              <a:t>kraj –&gt; okres -&gt; ORP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rgbClr val="180072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AD10C7A-21C7-BB4F-7A5E-F400B349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59" y="-191872"/>
            <a:ext cx="10947991" cy="21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62ADE-9109-AE1C-E3D3-E2865293E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2C51362-435A-E05C-C620-11EB6B68E176}"/>
              </a:ext>
            </a:extLst>
          </p:cNvPr>
          <p:cNvSpPr txBox="1"/>
          <p:nvPr/>
        </p:nvSpPr>
        <p:spPr>
          <a:xfrm>
            <a:off x="557418" y="277506"/>
            <a:ext cx="10947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Nosný koncept predikcí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Klíčový cílový parametr: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suma ošetřovacích dnů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které je nutné pokrýt určitou péčí. 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90AE030-47B4-2C90-024D-F6BC9CC55057}"/>
              </a:ext>
            </a:extLst>
          </p:cNvPr>
          <p:cNvSpPr/>
          <p:nvPr/>
        </p:nvSpPr>
        <p:spPr>
          <a:xfrm>
            <a:off x="4897210" y="1639004"/>
            <a:ext cx="1949380" cy="83401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883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BE8B0-26FE-9C9C-AFCA-01FDD8926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A6098D8-1C39-6E78-822D-D10390919713}"/>
              </a:ext>
            </a:extLst>
          </p:cNvPr>
          <p:cNvSpPr txBox="1"/>
          <p:nvPr/>
        </p:nvSpPr>
        <p:spPr>
          <a:xfrm>
            <a:off x="557418" y="277506"/>
            <a:ext cx="10947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Nosný koncept predikcí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DEBE6E4-61FD-B35B-80A9-A24C4EB363CF}"/>
              </a:ext>
            </a:extLst>
          </p:cNvPr>
          <p:cNvSpPr txBox="1"/>
          <p:nvPr/>
        </p:nvSpPr>
        <p:spPr>
          <a:xfrm>
            <a:off x="622028" y="5091325"/>
            <a:ext cx="10947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Nelze pouze přebírat a dále projektovat stávající strukturu a podíl různých segmentů služeb.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A8F81B-674B-FFCC-FAC6-ED76A68666A1}"/>
              </a:ext>
            </a:extLst>
          </p:cNvPr>
          <p:cNvSpPr txBox="1"/>
          <p:nvPr/>
        </p:nvSpPr>
        <p:spPr>
          <a:xfrm>
            <a:off x="540510" y="2597033"/>
            <a:ext cx="10662779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4000" b="1" dirty="0">
                <a:solidFill>
                  <a:srgbClr val="002060"/>
                </a:solidFill>
              </a:rPr>
              <a:t>Stárnutí populace NELZE řešit jen navyšováním kapacit lůžkových služeb. </a:t>
            </a:r>
          </a:p>
          <a:p>
            <a:pPr lvl="0" algn="ctr">
              <a:defRPr/>
            </a:pPr>
            <a:r>
              <a:rPr lang="cs-CZ" sz="5400" b="1" dirty="0">
                <a:solidFill>
                  <a:srgbClr val="C00000"/>
                </a:solidFill>
                <a:latin typeface="Calibri" panose="020F0502020204030204"/>
              </a:rPr>
              <a:t>Je nutné 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pracovat s různými scénáři.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F61A734B-6DED-3C99-ADA0-0BC7C908CB25}"/>
              </a:ext>
            </a:extLst>
          </p:cNvPr>
          <p:cNvSpPr/>
          <p:nvPr/>
        </p:nvSpPr>
        <p:spPr>
          <a:xfrm>
            <a:off x="4897210" y="1639004"/>
            <a:ext cx="1949380" cy="834013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5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>
            <a:extLst>
              <a:ext uri="{FF2B5EF4-FFF2-40B4-BE49-F238E27FC236}">
                <a16:creationId xmlns:a16="http://schemas.microsoft.com/office/drawing/2014/main" id="{0C49AF34-4F37-4442-8E9B-CC66D4863925}"/>
              </a:ext>
            </a:extLst>
          </p:cNvPr>
          <p:cNvSpPr txBox="1">
            <a:spLocks/>
          </p:cNvSpPr>
          <p:nvPr/>
        </p:nvSpPr>
        <p:spPr>
          <a:xfrm>
            <a:off x="63793" y="877186"/>
            <a:ext cx="12192000" cy="29983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Meziresortní integrace dat přichází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 nejvýše nutnou chvíli, neboť je nutné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 připravit na zásadní změnu spojenou (nejen) s demografickým stárnutím populace. 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656F014A-F2A2-7544-252E-C543A8FB0C25}"/>
              </a:ext>
            </a:extLst>
          </p:cNvPr>
          <p:cNvSpPr/>
          <p:nvPr/>
        </p:nvSpPr>
        <p:spPr>
          <a:xfrm>
            <a:off x="5194001" y="4821865"/>
            <a:ext cx="1931584" cy="723014"/>
          </a:xfrm>
          <a:prstGeom prst="downArrow">
            <a:avLst/>
          </a:prstGeom>
          <a:solidFill>
            <a:srgbClr val="2E59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98887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EB2D-8039-F1FD-F5E5-3B534BDC5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E7DAA93B-5D88-23A1-85D6-EF72D9CE5CD8}"/>
              </a:ext>
            </a:extLst>
          </p:cNvPr>
          <p:cNvSpPr txBox="1">
            <a:spLocks/>
          </p:cNvSpPr>
          <p:nvPr/>
        </p:nvSpPr>
        <p:spPr>
          <a:xfrm>
            <a:off x="238404" y="184187"/>
            <a:ext cx="11689691" cy="634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16468E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Ukázka realizovaných prediktivních modelů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Pobytové sociální služby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03EEBADE-2603-DFE5-21F6-562C89FD3651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-53682" y="1018975"/>
          <a:ext cx="5388567" cy="5481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06373DD6-8CAC-CE1D-F90B-425566EC474C}"/>
              </a:ext>
            </a:extLst>
          </p:cNvPr>
          <p:cNvSpPr txBox="1"/>
          <p:nvPr/>
        </p:nvSpPr>
        <p:spPr>
          <a:xfrm>
            <a:off x="906488" y="1701363"/>
            <a:ext cx="5070981" cy="665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cs-CZ" sz="186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Věkové složení osob v zařízeních</a:t>
            </a:r>
            <a:br>
              <a:rPr kumimoji="0" lang="cs-CZ" sz="186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6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pobytovou sociální službou v roce 2024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2363306-9ADE-C8C6-235F-56C0D0360D89}"/>
              </a:ext>
            </a:extLst>
          </p:cNvPr>
          <p:cNvSpPr txBox="1"/>
          <p:nvPr/>
        </p:nvSpPr>
        <p:spPr>
          <a:xfrm>
            <a:off x="4972693" y="4755682"/>
            <a:ext cx="2289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2024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93 536 klientů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25 779 tis. 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76 761 lůžek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776E3E9-65D9-079A-43D6-2062D1EFBD80}"/>
              </a:ext>
            </a:extLst>
          </p:cNvPr>
          <p:cNvSpPr txBox="1"/>
          <p:nvPr/>
        </p:nvSpPr>
        <p:spPr>
          <a:xfrm>
            <a:off x="8564318" y="2002471"/>
            <a:ext cx="256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2040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153 178 klientů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41 337 tis. 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126 077 lůžek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576B24-2DCA-5B54-1F55-8E9D03FBFB37}"/>
              </a:ext>
            </a:extLst>
          </p:cNvPr>
          <p:cNvSpPr txBox="1"/>
          <p:nvPr/>
        </p:nvSpPr>
        <p:spPr>
          <a:xfrm>
            <a:off x="8883608" y="184187"/>
            <a:ext cx="2553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2050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170 323 klientů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45 702 tis. 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140 501 lůžek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148635C-C32A-AAF2-FCEC-1C5E1FF14CC3}"/>
              </a:ext>
            </a:extLst>
          </p:cNvPr>
          <p:cNvSpPr txBox="1"/>
          <p:nvPr/>
        </p:nvSpPr>
        <p:spPr>
          <a:xfrm>
            <a:off x="8192028" y="3820755"/>
            <a:ext cx="2569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roce 2035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135 624 klientů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36 767 tis. OD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111 503 lůžek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FD9FD3D9-0117-6877-4C0A-A33BD3B831B5}"/>
              </a:ext>
            </a:extLst>
          </p:cNvPr>
          <p:cNvCxnSpPr/>
          <p:nvPr/>
        </p:nvCxnSpPr>
        <p:spPr>
          <a:xfrm flipV="1">
            <a:off x="6921958" y="4415440"/>
            <a:ext cx="1068399" cy="68048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A6EB86A-EC2B-DAC4-2E76-05DC0C9E8A7C}"/>
              </a:ext>
            </a:extLst>
          </p:cNvPr>
          <p:cNvCxnSpPr>
            <a:cxnSpLocks/>
          </p:cNvCxnSpPr>
          <p:nvPr/>
        </p:nvCxnSpPr>
        <p:spPr>
          <a:xfrm flipV="1">
            <a:off x="6720287" y="2413591"/>
            <a:ext cx="1727447" cy="234209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71D8DC54-8D0E-D710-80F1-3C1D645EE4AC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117569" y="700580"/>
            <a:ext cx="2425552" cy="4055102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C88203F-ACC9-6A98-15B7-9486B5E5A249}"/>
              </a:ext>
            </a:extLst>
          </p:cNvPr>
          <p:cNvSpPr txBox="1"/>
          <p:nvPr/>
        </p:nvSpPr>
        <p:spPr>
          <a:xfrm>
            <a:off x="238404" y="828919"/>
            <a:ext cx="6810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MPSV, individuální data o poskytnutých pobytových sociálních službách;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hodnocené služby: domovy pro seniory, domovy pro osoby se zdravotním postižením, domovy se zvláštním režimem, odlehčovací služby, sociální služby poskytované ve zdravotnických zařízeních lůžkové péče, týdenní stacionáře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BF5259A-07CA-01F5-B128-D3BD79B8571D}"/>
              </a:ext>
            </a:extLst>
          </p:cNvPr>
          <p:cNvSpPr txBox="1"/>
          <p:nvPr/>
        </p:nvSpPr>
        <p:spPr>
          <a:xfrm>
            <a:off x="10361260" y="4605585"/>
            <a:ext cx="1330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!?</a:t>
            </a:r>
          </a:p>
        </p:txBody>
      </p:sp>
    </p:spTree>
    <p:extLst>
      <p:ext uri="{BB962C8B-B14F-4D97-AF65-F5344CB8AC3E}">
        <p14:creationId xmlns:p14="http://schemas.microsoft.com/office/powerpoint/2010/main" val="2576026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AE8B0-E4A5-E3B6-9518-648A2DD55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ulka 6">
            <a:extLst>
              <a:ext uri="{FF2B5EF4-FFF2-40B4-BE49-F238E27FC236}">
                <a16:creationId xmlns:a16="http://schemas.microsoft.com/office/drawing/2014/main" id="{10257A1B-2C40-72ED-268F-E027A44E04F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8182" y="1412642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Suma dní v péči ODB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7 729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12 081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28 277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31 973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13 103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25 279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15 496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167 798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EC13C35C-281E-AE8D-666F-DEF267B61A1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92355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osob v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7 347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AA5C0117-B829-37EB-6B77-A6008579DD4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90268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očekávatelných úmrtí*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8 096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6 862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3 682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65 718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sp>
        <p:nvSpPr>
          <p:cNvPr id="8" name="Šipka: doprava 7">
            <a:extLst>
              <a:ext uri="{FF2B5EF4-FFF2-40B4-BE49-F238E27FC236}">
                <a16:creationId xmlns:a16="http://schemas.microsoft.com/office/drawing/2014/main" id="{72FC701B-B34F-34EF-D6D5-9B240D219EC2}"/>
              </a:ext>
            </a:extLst>
          </p:cNvPr>
          <p:cNvSpPr/>
          <p:nvPr/>
        </p:nvSpPr>
        <p:spPr>
          <a:xfrm>
            <a:off x="8020283" y="3435758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72B82A6-CD7F-CAAA-3230-0EBC6933F430}"/>
              </a:ext>
            </a:extLst>
          </p:cNvPr>
          <p:cNvSpPr/>
          <p:nvPr/>
        </p:nvSpPr>
        <p:spPr>
          <a:xfrm rot="10800000">
            <a:off x="3888735" y="3484265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4C3A94C-EB21-2605-692F-AFAE8ABC0D6D}"/>
              </a:ext>
            </a:extLst>
          </p:cNvPr>
          <p:cNvSpPr/>
          <p:nvPr/>
        </p:nvSpPr>
        <p:spPr>
          <a:xfrm rot="5400000">
            <a:off x="5739589" y="6141057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C3D725-7CCE-1A89-68DB-16C1C83E03F0}"/>
              </a:ext>
            </a:extLst>
          </p:cNvPr>
          <p:cNvSpPr txBox="1"/>
          <p:nvPr/>
        </p:nvSpPr>
        <p:spPr>
          <a:xfrm rot="1219036">
            <a:off x="9717204" y="379908"/>
            <a:ext cx="20845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predikce ve variantním scénáři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4518E0E-8038-10F8-EE6E-3C09D98B3DC8}"/>
              </a:ext>
            </a:extLst>
          </p:cNvPr>
          <p:cNvSpPr txBox="1"/>
          <p:nvPr/>
        </p:nvSpPr>
        <p:spPr>
          <a:xfrm>
            <a:off x="272591" y="6321927"/>
            <a:ext cx="6167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Předběžná data 2024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18675A2-9E88-F69F-4371-71DDEEA70D7E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Mobilní specializovaná paliativní péče v ČR: koncept predikcí postavený </a:t>
            </a:r>
            <a:br>
              <a:rPr lang="cs-CZ" dirty="0">
                <a:solidFill>
                  <a:srgbClr val="002060"/>
                </a:solidFill>
              </a:rPr>
            </a:br>
            <a:r>
              <a:rPr lang="cs-CZ" dirty="0">
                <a:solidFill>
                  <a:srgbClr val="002060"/>
                </a:solidFill>
              </a:rPr>
              <a:t>na kvantifikaci žádoucích potřeb, </a:t>
            </a:r>
            <a:r>
              <a:rPr lang="cs-CZ" u="sng" dirty="0">
                <a:solidFill>
                  <a:srgbClr val="002060"/>
                </a:solidFill>
              </a:rPr>
              <a:t>nikoli pouze aktuálně dostupných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63A86A3-71C7-30D0-7016-9222D4564233}"/>
              </a:ext>
            </a:extLst>
          </p:cNvPr>
          <p:cNvSpPr txBox="1"/>
          <p:nvPr/>
        </p:nvSpPr>
        <p:spPr>
          <a:xfrm>
            <a:off x="8592355" y="6328410"/>
            <a:ext cx="32858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11 % očekávatelných úmrtí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0A08E97-4B1A-373B-7D27-CF5AC886A472}"/>
              </a:ext>
            </a:extLst>
          </p:cNvPr>
          <p:cNvSpPr txBox="1"/>
          <p:nvPr/>
        </p:nvSpPr>
        <p:spPr>
          <a:xfrm>
            <a:off x="388181" y="934497"/>
            <a:ext cx="8204173" cy="369332"/>
          </a:xfrm>
          <a:prstGeom prst="rect">
            <a:avLst/>
          </a:prstGeom>
          <a:solidFill>
            <a:srgbClr val="43335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Výstup 1/3: realita stávající situace v roce 2024</a:t>
            </a:r>
          </a:p>
        </p:txBody>
      </p:sp>
    </p:spTree>
    <p:extLst>
      <p:ext uri="{BB962C8B-B14F-4D97-AF65-F5344CB8AC3E}">
        <p14:creationId xmlns:p14="http://schemas.microsoft.com/office/powerpoint/2010/main" val="6669277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32A1-B170-C01B-5963-696BC325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ulka 6">
            <a:extLst>
              <a:ext uri="{FF2B5EF4-FFF2-40B4-BE49-F238E27FC236}">
                <a16:creationId xmlns:a16="http://schemas.microsoft.com/office/drawing/2014/main" id="{6F9809E8-C87B-8524-FF08-5648A7448681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8182" y="1412642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 dní v péči ODB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14 079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5 696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31 608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36 521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15 109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29 246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18 098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195 664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EA3B1E2C-3F58-59E4-5B92-B2DDF206254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92355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osob v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8 567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5BC0CBBA-DF70-FE1F-76C2-878274F03F91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90268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očekávatelných úmrtí 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sp>
        <p:nvSpPr>
          <p:cNvPr id="8" name="Šipka: doprava 7">
            <a:extLst>
              <a:ext uri="{FF2B5EF4-FFF2-40B4-BE49-F238E27FC236}">
                <a16:creationId xmlns:a16="http://schemas.microsoft.com/office/drawing/2014/main" id="{C360509C-E14E-9765-F7A9-9EF8EE08DAC1}"/>
              </a:ext>
            </a:extLst>
          </p:cNvPr>
          <p:cNvSpPr/>
          <p:nvPr/>
        </p:nvSpPr>
        <p:spPr>
          <a:xfrm>
            <a:off x="8020283" y="3435758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7555C9D-B882-D0B7-69A2-F6699F16B119}"/>
              </a:ext>
            </a:extLst>
          </p:cNvPr>
          <p:cNvSpPr/>
          <p:nvPr/>
        </p:nvSpPr>
        <p:spPr>
          <a:xfrm rot="10800000">
            <a:off x="3888735" y="3484265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36E24748-BDF7-1455-0636-6CF908EE72FB}"/>
              </a:ext>
            </a:extLst>
          </p:cNvPr>
          <p:cNvSpPr/>
          <p:nvPr/>
        </p:nvSpPr>
        <p:spPr>
          <a:xfrm rot="5400000">
            <a:off x="5739589" y="6141057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1C0D1EA-0BF7-1AD1-866A-6C5DCDFDFCFC}"/>
              </a:ext>
            </a:extLst>
          </p:cNvPr>
          <p:cNvSpPr txBox="1"/>
          <p:nvPr/>
        </p:nvSpPr>
        <p:spPr>
          <a:xfrm rot="1219036">
            <a:off x="9717204" y="379908"/>
            <a:ext cx="20845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predikce ve variantním scénáři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2A665F9-8F8C-1562-F40F-0B560AE87C17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2591" y="160257"/>
            <a:ext cx="9022134" cy="118502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Mobilní specializovaná paliativní péče v ČR: kvantifikace při demografické predikci 2035 a stejné výkonnosti jako v roce 2024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5F0314-AF76-932B-E5FB-86659DCA1AD2}"/>
              </a:ext>
            </a:extLst>
          </p:cNvPr>
          <p:cNvSpPr txBox="1"/>
          <p:nvPr/>
        </p:nvSpPr>
        <p:spPr>
          <a:xfrm>
            <a:off x="8592355" y="6328410"/>
            <a:ext cx="32858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11 % očekávatelných úmrtí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E39526-EFA4-547E-14E9-E97FB0D33852}"/>
              </a:ext>
            </a:extLst>
          </p:cNvPr>
          <p:cNvSpPr txBox="1"/>
          <p:nvPr/>
        </p:nvSpPr>
        <p:spPr>
          <a:xfrm>
            <a:off x="388181" y="934497"/>
            <a:ext cx="8204173" cy="369332"/>
          </a:xfrm>
          <a:prstGeom prst="rect">
            <a:avLst/>
          </a:prstGeom>
          <a:solidFill>
            <a:srgbClr val="43335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Výstup 2/3: projekce pro rok 2035 při zachování stejné výkonnosti jako v roce 2024</a:t>
            </a:r>
          </a:p>
        </p:txBody>
      </p:sp>
    </p:spTree>
    <p:extLst>
      <p:ext uri="{BB962C8B-B14F-4D97-AF65-F5344CB8AC3E}">
        <p14:creationId xmlns:p14="http://schemas.microsoft.com/office/powerpoint/2010/main" val="2559101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84389-BBCC-B13A-A719-32608576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Tabulka 6">
            <a:extLst>
              <a:ext uri="{FF2B5EF4-FFF2-40B4-BE49-F238E27FC236}">
                <a16:creationId xmlns:a16="http://schemas.microsoft.com/office/drawing/2014/main" id="{38F16090-560E-E74A-7225-3830F420D16E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8182" y="1412642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Suma dní v péči ODB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 (30%)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263766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278824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139352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133383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70508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201069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98990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121770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112474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111613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247104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141164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130947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278022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328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Narrow" panose="020B0004020202020204" pitchFamily="34" charset="0"/>
                        </a:rPr>
                        <a:t>985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D19DC56B-ACE2-3DF7-7727-EE67F704452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592355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osob v 926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 (30%)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3098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878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95AC534-D65E-26A5-99A5-54390C99EB05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4490268" y="1412641"/>
          <a:ext cx="3448614" cy="4848409"/>
        </p:xfrm>
        <a:graphic>
          <a:graphicData uri="http://schemas.openxmlformats.org/drawingml/2006/table">
            <a:tbl>
              <a:tblPr/>
              <a:tblGrid>
                <a:gridCol w="2290659">
                  <a:extLst>
                    <a:ext uri="{9D8B030D-6E8A-4147-A177-3AD203B41FA5}">
                      <a16:colId xmlns:a16="http://schemas.microsoft.com/office/drawing/2014/main" val="2661056440"/>
                    </a:ext>
                  </a:extLst>
                </a:gridCol>
                <a:gridCol w="1157955">
                  <a:extLst>
                    <a:ext uri="{9D8B030D-6E8A-4147-A177-3AD203B41FA5}">
                      <a16:colId xmlns:a16="http://schemas.microsoft.com/office/drawing/2014/main" val="3699500287"/>
                    </a:ext>
                  </a:extLst>
                </a:gridCol>
              </a:tblGrid>
              <a:tr h="6004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Počet očekávatelných úmrtí 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Predikce 2035</a:t>
                      </a:r>
                    </a:p>
                  </a:txBody>
                  <a:tcPr marL="8876" marR="8876" marT="8876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3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27472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Hlavní město Praha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545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Středočeský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19311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Jihočeský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516210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Plzeňský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4 491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44303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Karlovarský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2 374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466921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Ústecký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6 770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07966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Liberecký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5898327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Královéhradecký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4 100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885937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Pardubický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942648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 Vysočina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83083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Jihomoravský kraj</a:t>
                      </a:r>
                      <a:endParaRPr lang="cs-CZ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8 320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88261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Olomoucký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039464"/>
                  </a:ext>
                </a:extLst>
              </a:tr>
              <a:tr h="174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b="0" u="none" strike="noStrike" dirty="0">
                          <a:effectLst/>
                          <a:latin typeface="+mn-lt"/>
                        </a:rPr>
                        <a:t>Zlínský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887515"/>
                  </a:ext>
                </a:extLst>
              </a:tr>
              <a:tr h="186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cs-CZ" sz="1800" u="none" strike="noStrike" dirty="0">
                          <a:effectLst/>
                          <a:latin typeface="+mn-lt"/>
                        </a:rPr>
                        <a:t>Moravskoslezský kraj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9 361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B4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92918"/>
                  </a:ext>
                </a:extLst>
              </a:tr>
              <a:tr h="186644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Česká republika</a:t>
                      </a:r>
                    </a:p>
                  </a:txBody>
                  <a:tcPr marL="8876" marR="8876" marT="8876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78 417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974414"/>
                  </a:ext>
                </a:extLst>
              </a:tr>
            </a:tbl>
          </a:graphicData>
        </a:graphic>
      </p:graphicFrame>
      <p:sp>
        <p:nvSpPr>
          <p:cNvPr id="8" name="Šipka: doprava 7">
            <a:extLst>
              <a:ext uri="{FF2B5EF4-FFF2-40B4-BE49-F238E27FC236}">
                <a16:creationId xmlns:a16="http://schemas.microsoft.com/office/drawing/2014/main" id="{1560DF67-2358-8E19-433A-11C0EE54F663}"/>
              </a:ext>
            </a:extLst>
          </p:cNvPr>
          <p:cNvSpPr/>
          <p:nvPr/>
        </p:nvSpPr>
        <p:spPr>
          <a:xfrm>
            <a:off x="8020283" y="3435758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CBDC78DB-FF6B-94BB-6EEE-55C25333B564}"/>
              </a:ext>
            </a:extLst>
          </p:cNvPr>
          <p:cNvSpPr/>
          <p:nvPr/>
        </p:nvSpPr>
        <p:spPr>
          <a:xfrm rot="10800000">
            <a:off x="3888735" y="3484265"/>
            <a:ext cx="452176" cy="8139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5BDEF2-1EA2-781B-85D2-948CB1193C73}"/>
              </a:ext>
            </a:extLst>
          </p:cNvPr>
          <p:cNvSpPr txBox="1"/>
          <p:nvPr/>
        </p:nvSpPr>
        <p:spPr>
          <a:xfrm rot="1219036">
            <a:off x="9717204" y="379908"/>
            <a:ext cx="208450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predikce ve variantním scénáři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57186A0-0967-B23F-E8A1-9CDC1A6CC56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72591" y="160258"/>
            <a:ext cx="8515809" cy="906542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Mobilní specializovaná paliativní péče v ČR: model navýšení kapacit na 30 % očekávaných úmrtí a péče 90 dnů před smrtí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6138953-C8AE-82A3-D94F-FF97F24F85B2}"/>
              </a:ext>
            </a:extLst>
          </p:cNvPr>
          <p:cNvSpPr txBox="1"/>
          <p:nvPr/>
        </p:nvSpPr>
        <p:spPr>
          <a:xfrm>
            <a:off x="8592355" y="6435986"/>
            <a:ext cx="328581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30 % očekávatelných úmrtí</a:t>
            </a:r>
          </a:p>
        </p:txBody>
      </p:sp>
      <p:sp>
        <p:nvSpPr>
          <p:cNvPr id="6" name="Šipka: ohnutá 5">
            <a:extLst>
              <a:ext uri="{FF2B5EF4-FFF2-40B4-BE49-F238E27FC236}">
                <a16:creationId xmlns:a16="http://schemas.microsoft.com/office/drawing/2014/main" id="{903C158F-7537-3140-5C21-9D81D1913826}"/>
              </a:ext>
            </a:extLst>
          </p:cNvPr>
          <p:cNvSpPr/>
          <p:nvPr/>
        </p:nvSpPr>
        <p:spPr>
          <a:xfrm rot="5400000" flipH="1" flipV="1">
            <a:off x="5502610" y="3953980"/>
            <a:ext cx="436023" cy="505150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4F8F6B0-48EB-DF1A-F6FA-EA40E7F5325D}"/>
              </a:ext>
            </a:extLst>
          </p:cNvPr>
          <p:cNvSpPr txBox="1"/>
          <p:nvPr/>
        </p:nvSpPr>
        <p:spPr>
          <a:xfrm>
            <a:off x="388181" y="934497"/>
            <a:ext cx="8204173" cy="369332"/>
          </a:xfrm>
          <a:prstGeom prst="rect">
            <a:avLst/>
          </a:prstGeom>
          <a:solidFill>
            <a:srgbClr val="43335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Výstup 3/3: variantní predikce při předpokladu navýšení produkce odbornosti 926</a:t>
            </a:r>
          </a:p>
        </p:txBody>
      </p:sp>
    </p:spTree>
    <p:extLst>
      <p:ext uri="{BB962C8B-B14F-4D97-AF65-F5344CB8AC3E}">
        <p14:creationId xmlns:p14="http://schemas.microsoft.com/office/powerpoint/2010/main" val="138564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DD93A-6F90-25D6-0AD2-6E0B4B42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70F113F-D0CE-2C22-9BF7-F71917C7DD03}"/>
              </a:ext>
            </a:extLst>
          </p:cNvPr>
          <p:cNvSpPr txBox="1"/>
          <p:nvPr/>
        </p:nvSpPr>
        <p:spPr>
          <a:xfrm>
            <a:off x="755037" y="709991"/>
            <a:ext cx="604434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Všechny predikce lze lokalizovat do podmínek konkrétních územních jednotek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817D05C-2DE7-19CE-950A-3608B248EC4B}"/>
              </a:ext>
            </a:extLst>
          </p:cNvPr>
          <p:cNvSpPr txBox="1"/>
          <p:nvPr/>
        </p:nvSpPr>
        <p:spPr>
          <a:xfrm>
            <a:off x="321547" y="3779797"/>
            <a:ext cx="11635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Ukázky</a:t>
            </a: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vybraných výstupů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Prediktivní modely 2025 -&gt; 2050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19955B6E-A26C-1FDF-EC23-EA98F4A8EBE1}"/>
              </a:ext>
            </a:extLst>
          </p:cNvPr>
          <p:cNvSpPr/>
          <p:nvPr/>
        </p:nvSpPr>
        <p:spPr>
          <a:xfrm>
            <a:off x="5493098" y="5816414"/>
            <a:ext cx="1205802" cy="572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230D3D-F8C6-109F-F54F-14ED10893933}"/>
              </a:ext>
            </a:extLst>
          </p:cNvPr>
          <p:cNvSpPr txBox="1"/>
          <p:nvPr/>
        </p:nvSpPr>
        <p:spPr>
          <a:xfrm>
            <a:off x="7798930" y="709991"/>
            <a:ext cx="35205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Okresy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</a:t>
            </a:r>
          </a:p>
        </p:txBody>
      </p:sp>
    </p:spTree>
    <p:extLst>
      <p:ext uri="{BB962C8B-B14F-4D97-AF65-F5344CB8AC3E}">
        <p14:creationId xmlns:p14="http://schemas.microsoft.com/office/powerpoint/2010/main" val="255030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BEAE-B65E-E56F-60BC-50E486E24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B8631-778A-72F5-E82E-8A2F1621F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99154-300A-4161-9728-2CCC33BF46AF}" type="slidenum">
              <a:rPr kumimoji="0" lang="cs-CZ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cs-CZ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BE2941-F7D3-4204-2B74-8CB3E960C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40" y="970970"/>
            <a:ext cx="11016027" cy="52456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Počty klientů služeb dlouhodobé péče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C130F01-0563-DE22-E8BC-3EFD686B7F14}"/>
              </a:ext>
            </a:extLst>
          </p:cNvPr>
          <p:cNvSpPr txBox="1">
            <a:spLocks/>
          </p:cNvSpPr>
          <p:nvPr/>
        </p:nvSpPr>
        <p:spPr>
          <a:xfrm>
            <a:off x="6228127" y="1830386"/>
            <a:ext cx="5441950" cy="4496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84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cs-CZ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CF6FB07-923D-442E-F45C-87FDF88C9CB6}"/>
              </a:ext>
            </a:extLst>
          </p:cNvPr>
          <p:cNvSpPr txBox="1"/>
          <p:nvPr/>
        </p:nvSpPr>
        <p:spPr>
          <a:xfrm>
            <a:off x="134734" y="6457890"/>
            <a:ext cx="4657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Zdroj: MPSV – výkazy 2024, predikce ČSÚ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Zástupný obsah 7">
                <a:extLst>
                  <a:ext uri="{FF2B5EF4-FFF2-40B4-BE49-F238E27FC236}">
                    <a16:creationId xmlns:a16="http://schemas.microsoft.com/office/drawing/2014/main" id="{DA613514-744D-93F1-D033-093EE3453869}"/>
                  </a:ext>
                </a:extLst>
              </p:cNvPr>
              <p:cNvGraphicFramePr>
                <a:graphicFrameLocks noGrp="1"/>
              </p:cNvGraphicFramePr>
              <p:nvPr>
                <p:ph sz="quarter" idx="14"/>
              </p:nvPr>
            </p:nvGraphicFramePr>
            <p:xfrm>
              <a:off x="134734" y="1975536"/>
              <a:ext cx="6647903" cy="44958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Zástupný obsah 7">
                <a:extLst>
                  <a:ext uri="{FF2B5EF4-FFF2-40B4-BE49-F238E27FC236}">
                    <a16:creationId xmlns:a16="http://schemas.microsoft.com/office/drawing/2014/main" id="{DA613514-744D-93F1-D033-093EE34538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734" y="1975536"/>
                <a:ext cx="6647903" cy="44958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C102AB1-5BA9-0055-5EB6-B498E876DC12}"/>
              </a:ext>
            </a:extLst>
          </p:cNvPr>
          <p:cNvGraphicFramePr/>
          <p:nvPr/>
        </p:nvGraphicFramePr>
        <p:xfrm>
          <a:off x="6649278" y="2061273"/>
          <a:ext cx="5171842" cy="441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81210E4-48F6-EE69-1E8F-0DAE04EF7401}"/>
              </a:ext>
            </a:extLst>
          </p:cNvPr>
          <p:cNvSpPr txBox="1"/>
          <p:nvPr/>
        </p:nvSpPr>
        <p:spPr>
          <a:xfrm>
            <a:off x="1149471" y="1626694"/>
            <a:ext cx="465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Dlouhodobá sociální péče (kohorta 65+)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86F320-16FF-E4AA-48C9-D635F9FBD2DC}"/>
              </a:ext>
            </a:extLst>
          </p:cNvPr>
          <p:cNvSpPr txBox="1"/>
          <p:nvPr/>
        </p:nvSpPr>
        <p:spPr>
          <a:xfrm>
            <a:off x="7267769" y="1551876"/>
            <a:ext cx="4657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Počet osob vyžadujících dlouhodobou sociálně-zdravotní podporu</a:t>
            </a:r>
            <a:b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(odhad dle ÚZIS ČR)</a:t>
            </a:r>
          </a:p>
        </p:txBody>
      </p:sp>
    </p:spTree>
    <p:extLst>
      <p:ext uri="{BB962C8B-B14F-4D97-AF65-F5344CB8AC3E}">
        <p14:creationId xmlns:p14="http://schemas.microsoft.com/office/powerpoint/2010/main" val="217156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22ED0-2AC0-CF53-4394-CE6DBE69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ABDA4CF-D5D0-F2A1-0F4F-E6A53F882598}"/>
              </a:ext>
            </a:extLst>
          </p:cNvPr>
          <p:cNvSpPr txBox="1"/>
          <p:nvPr/>
        </p:nvSpPr>
        <p:spPr>
          <a:xfrm>
            <a:off x="157941" y="684424"/>
            <a:ext cx="32676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Dostupnost dlouhodobých sociálně zdravotních služeb se již dnes dotýká více než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553 tis. občanů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BFB577-4368-011D-E7D7-DDF84692D98A}"/>
              </a:ext>
            </a:extLst>
          </p:cNvPr>
          <p:cNvSpPr txBox="1"/>
          <p:nvPr/>
        </p:nvSpPr>
        <p:spPr>
          <a:xfrm>
            <a:off x="3605987" y="2454087"/>
            <a:ext cx="18606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E1A6EE6E-CEC1-4E8B-0A3C-28E62278D5A5}"/>
              </a:ext>
            </a:extLst>
          </p:cNvPr>
          <p:cNvCxnSpPr>
            <a:cxnSpLocks/>
          </p:cNvCxnSpPr>
          <p:nvPr/>
        </p:nvCxnSpPr>
        <p:spPr>
          <a:xfrm flipV="1">
            <a:off x="4569860" y="1673081"/>
            <a:ext cx="765402" cy="13949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E938133-F521-E4A2-F2DA-7E61F6A9F8BC}"/>
              </a:ext>
            </a:extLst>
          </p:cNvPr>
          <p:cNvCxnSpPr>
            <a:cxnSpLocks/>
          </p:cNvCxnSpPr>
          <p:nvPr/>
        </p:nvCxnSpPr>
        <p:spPr>
          <a:xfrm>
            <a:off x="4609748" y="3599819"/>
            <a:ext cx="739130" cy="13949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F952FDC-2876-B4DA-DF4B-4599665B78F7}"/>
              </a:ext>
            </a:extLst>
          </p:cNvPr>
          <p:cNvSpPr txBox="1"/>
          <p:nvPr/>
        </p:nvSpPr>
        <p:spPr>
          <a:xfrm>
            <a:off x="5112667" y="565137"/>
            <a:ext cx="4865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Těžká nebo úplná závislost v dlouhodobé ošetřovatelské péči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III–IV, zároveň v daný den osoba čerpá lůžkovou péči, pobytovou sociální službu nebo péči odbornosti 925/926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56EB1EF6-E49C-D092-9D2E-E115950E8949}"/>
              </a:ext>
            </a:extLst>
          </p:cNvPr>
          <p:cNvCxnSpPr>
            <a:cxnSpLocks/>
          </p:cNvCxnSpPr>
          <p:nvPr/>
        </p:nvCxnSpPr>
        <p:spPr>
          <a:xfrm>
            <a:off x="4683377" y="3429000"/>
            <a:ext cx="963749" cy="59052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293813F-DCE4-84D8-5069-045D4F937376}"/>
              </a:ext>
            </a:extLst>
          </p:cNvPr>
          <p:cNvSpPr txBox="1"/>
          <p:nvPr/>
        </p:nvSpPr>
        <p:spPr>
          <a:xfrm rot="16200000">
            <a:off x="2695782" y="3132521"/>
            <a:ext cx="1531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3597D504-B48F-39B3-02CB-BDD8BAE3DD5B}"/>
              </a:ext>
            </a:extLst>
          </p:cNvPr>
          <p:cNvSpPr/>
          <p:nvPr/>
        </p:nvSpPr>
        <p:spPr>
          <a:xfrm flipV="1">
            <a:off x="438280" y="5226945"/>
            <a:ext cx="682017" cy="37170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1D3E5BD-D03B-D632-EA25-6CF7ADE74CD6}"/>
              </a:ext>
            </a:extLst>
          </p:cNvPr>
          <p:cNvSpPr txBox="1"/>
          <p:nvPr/>
        </p:nvSpPr>
        <p:spPr>
          <a:xfrm>
            <a:off x="1187114" y="5208739"/>
            <a:ext cx="34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toho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66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očekávatelných úmrtí v daném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roce (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6,0 mil.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8EB65F41-5AE4-6E68-F3F3-8F665BA31AC7}"/>
              </a:ext>
            </a:extLst>
          </p:cNvPr>
          <p:cNvCxnSpPr>
            <a:cxnSpLocks/>
          </p:cNvCxnSpPr>
          <p:nvPr/>
        </p:nvCxnSpPr>
        <p:spPr>
          <a:xfrm>
            <a:off x="10356864" y="408706"/>
            <a:ext cx="0" cy="565045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F395CA8-771C-3601-CE17-BE0213CC8EE4}"/>
              </a:ext>
            </a:extLst>
          </p:cNvPr>
          <p:cNvSpPr txBox="1"/>
          <p:nvPr/>
        </p:nvSpPr>
        <p:spPr>
          <a:xfrm>
            <a:off x="9204436" y="86339"/>
            <a:ext cx="254156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OD: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člověko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-dny v péči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2C69CDC-A1F4-6D2D-F550-344B3BADC0CE}"/>
              </a:ext>
            </a:extLst>
          </p:cNvPr>
          <p:cNvSpPr txBox="1"/>
          <p:nvPr/>
        </p:nvSpPr>
        <p:spPr>
          <a:xfrm>
            <a:off x="10442275" y="879442"/>
            <a:ext cx="16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22,1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85ABC06D-FF68-201C-B907-EA4A12A545E5}"/>
              </a:ext>
            </a:extLst>
          </p:cNvPr>
          <p:cNvSpPr txBox="1"/>
          <p:nvPr/>
        </p:nvSpPr>
        <p:spPr>
          <a:xfrm>
            <a:off x="10442275" y="2105341"/>
            <a:ext cx="140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33,7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A85D97F-713E-C0E5-552A-21D422A5808B}"/>
              </a:ext>
            </a:extLst>
          </p:cNvPr>
          <p:cNvSpPr txBox="1"/>
          <p:nvPr/>
        </p:nvSpPr>
        <p:spPr>
          <a:xfrm>
            <a:off x="10442275" y="4054525"/>
            <a:ext cx="16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24,7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3B7BEF0-F405-0067-9845-232D227BAC21}"/>
              </a:ext>
            </a:extLst>
          </p:cNvPr>
          <p:cNvSpPr txBox="1"/>
          <p:nvPr/>
        </p:nvSpPr>
        <p:spPr>
          <a:xfrm>
            <a:off x="10442275" y="5108542"/>
            <a:ext cx="152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105,3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91B4568-CF2D-4333-D72D-41F9B131F460}"/>
              </a:ext>
            </a:extLst>
          </p:cNvPr>
          <p:cNvSpPr txBox="1"/>
          <p:nvPr/>
        </p:nvSpPr>
        <p:spPr>
          <a:xfrm>
            <a:off x="8694391" y="5874491"/>
            <a:ext cx="186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043B182E-0338-8563-9672-E106D28E6857}"/>
              </a:ext>
            </a:extLst>
          </p:cNvPr>
          <p:cNvSpPr txBox="1"/>
          <p:nvPr/>
        </p:nvSpPr>
        <p:spPr>
          <a:xfrm>
            <a:off x="9204436" y="6059156"/>
            <a:ext cx="289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186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E8E44844-CF93-12E0-8458-10C2EC0C1AB2}"/>
              </a:ext>
            </a:extLst>
          </p:cNvPr>
          <p:cNvCxnSpPr>
            <a:cxnSpLocks/>
          </p:cNvCxnSpPr>
          <p:nvPr/>
        </p:nvCxnSpPr>
        <p:spPr>
          <a:xfrm flipV="1">
            <a:off x="4683377" y="2674752"/>
            <a:ext cx="963749" cy="5982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1B27F91-6451-A326-9A95-0CA188341572}"/>
              </a:ext>
            </a:extLst>
          </p:cNvPr>
          <p:cNvSpPr txBox="1"/>
          <p:nvPr/>
        </p:nvSpPr>
        <p:spPr>
          <a:xfrm>
            <a:off x="5723010" y="1765685"/>
            <a:ext cx="4364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Těžká nebo úplná závislost v neformální péči nebo péči ambulantních a terénních sociálních služeb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III–IV, zároveň v daný den osoba nečerpá lůžkovou péči, pobytovou sociální službu ani péči odbornosti 925/926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E2C0D08-C51B-4E8F-7953-DD2DC702B500}"/>
              </a:ext>
            </a:extLst>
          </p:cNvPr>
          <p:cNvSpPr txBox="1"/>
          <p:nvPr/>
        </p:nvSpPr>
        <p:spPr>
          <a:xfrm>
            <a:off x="5335262" y="4844984"/>
            <a:ext cx="4865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Ostatní osoby v neformální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nebo péči ambulantních a terénních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sociálních služeb</a:t>
            </a:r>
            <a:b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I–II, zároveň v daný den osoba nečerpá lůžkovou péči, pobytovou sociální službu ani péči odbornosti 925/926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E91467D7-7392-779D-044C-D6C3AB973254}"/>
              </a:ext>
            </a:extLst>
          </p:cNvPr>
          <p:cNvSpPr txBox="1"/>
          <p:nvPr/>
        </p:nvSpPr>
        <p:spPr>
          <a:xfrm>
            <a:off x="5693815" y="3684101"/>
            <a:ext cx="455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Ostatní osoby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dlouhodobé ošetřovatelské péči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I–II, zároveň v daný den osoba čerpá lůžkovou péči, pobytovou sociální službu nebo péči odbornosti 925/926</a:t>
            </a:r>
          </a:p>
        </p:txBody>
      </p:sp>
    </p:spTree>
    <p:extLst>
      <p:ext uri="{BB962C8B-B14F-4D97-AF65-F5344CB8AC3E}">
        <p14:creationId xmlns:p14="http://schemas.microsoft.com/office/powerpoint/2010/main" val="312125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0BCD2-4CFE-3EA2-58E9-7A3915FBA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F4F3968-AAF9-F06E-C6DB-231D2EAA52D0}"/>
              </a:ext>
            </a:extLst>
          </p:cNvPr>
          <p:cNvSpPr txBox="1"/>
          <p:nvPr/>
        </p:nvSpPr>
        <p:spPr>
          <a:xfrm>
            <a:off x="96056" y="1443841"/>
            <a:ext cx="35775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Dostupnost a kvalita sociálně zdravotních služeb se bude v roce 2040 dotýkat více než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758 tis. občanů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13BD48-FB35-72FE-FA3D-9E9EA8E55F97}"/>
              </a:ext>
            </a:extLst>
          </p:cNvPr>
          <p:cNvSpPr txBox="1"/>
          <p:nvPr/>
        </p:nvSpPr>
        <p:spPr>
          <a:xfrm>
            <a:off x="3605987" y="2454087"/>
            <a:ext cx="18606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695AA9B1-E34A-B44E-E7C0-CA8ADCDC995C}"/>
              </a:ext>
            </a:extLst>
          </p:cNvPr>
          <p:cNvCxnSpPr>
            <a:cxnSpLocks/>
          </p:cNvCxnSpPr>
          <p:nvPr/>
        </p:nvCxnSpPr>
        <p:spPr>
          <a:xfrm flipV="1">
            <a:off x="4569860" y="1673081"/>
            <a:ext cx="765402" cy="13949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E007A5B9-5D7C-8F31-7553-A2BDB03A8CCF}"/>
              </a:ext>
            </a:extLst>
          </p:cNvPr>
          <p:cNvCxnSpPr>
            <a:cxnSpLocks/>
          </p:cNvCxnSpPr>
          <p:nvPr/>
        </p:nvCxnSpPr>
        <p:spPr>
          <a:xfrm>
            <a:off x="4609748" y="3599819"/>
            <a:ext cx="739130" cy="1394930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6EC840-EB07-64E4-5EE7-6EF52F6300A6}"/>
              </a:ext>
            </a:extLst>
          </p:cNvPr>
          <p:cNvSpPr txBox="1"/>
          <p:nvPr/>
        </p:nvSpPr>
        <p:spPr>
          <a:xfrm>
            <a:off x="5112667" y="565137"/>
            <a:ext cx="4865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Těžká nebo úplná závislost v dlouhodobé ošetřovatelské péči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III–IV, zároveň v daný den osoba čerpá lůžkovou péči, pobytovou sociální službu nebo péči odbornosti 925/926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B105EAB-B2D7-21E2-B73B-5FD426078EDC}"/>
              </a:ext>
            </a:extLst>
          </p:cNvPr>
          <p:cNvCxnSpPr>
            <a:cxnSpLocks/>
          </p:cNvCxnSpPr>
          <p:nvPr/>
        </p:nvCxnSpPr>
        <p:spPr>
          <a:xfrm>
            <a:off x="4683377" y="3429000"/>
            <a:ext cx="963749" cy="590527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9BFEE0-5F24-16E0-BEE7-FCA1503DFD50}"/>
              </a:ext>
            </a:extLst>
          </p:cNvPr>
          <p:cNvSpPr txBox="1"/>
          <p:nvPr/>
        </p:nvSpPr>
        <p:spPr>
          <a:xfrm rot="16200000">
            <a:off x="2695782" y="3132521"/>
            <a:ext cx="15310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2040</a:t>
            </a:r>
            <a:endParaRPr kumimoji="0" lang="cs-CZ" sz="3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: ohnutá 11">
            <a:extLst>
              <a:ext uri="{FF2B5EF4-FFF2-40B4-BE49-F238E27FC236}">
                <a16:creationId xmlns:a16="http://schemas.microsoft.com/office/drawing/2014/main" id="{1E4A3FF3-D4EC-2E0F-CBB9-B00D2278F9A3}"/>
              </a:ext>
            </a:extLst>
          </p:cNvPr>
          <p:cNvSpPr/>
          <p:nvPr/>
        </p:nvSpPr>
        <p:spPr>
          <a:xfrm flipV="1">
            <a:off x="438280" y="5703195"/>
            <a:ext cx="682017" cy="371705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A4B4BA3-A47D-473F-49A0-DC984C6AA9D8}"/>
              </a:ext>
            </a:extLst>
          </p:cNvPr>
          <p:cNvSpPr txBox="1"/>
          <p:nvPr/>
        </p:nvSpPr>
        <p:spPr>
          <a:xfrm>
            <a:off x="1187114" y="5684989"/>
            <a:ext cx="342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 toho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75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tis.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očekávatelných úmrtí v daném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roce (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6,8 mil.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C6BBFAE-F805-5DD7-FB55-FDD74FF16300}"/>
              </a:ext>
            </a:extLst>
          </p:cNvPr>
          <p:cNvCxnSpPr>
            <a:cxnSpLocks/>
          </p:cNvCxnSpPr>
          <p:nvPr/>
        </p:nvCxnSpPr>
        <p:spPr>
          <a:xfrm>
            <a:off x="10356864" y="408706"/>
            <a:ext cx="0" cy="565045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206026-708E-57FF-EC12-C82A0B14B9EF}"/>
              </a:ext>
            </a:extLst>
          </p:cNvPr>
          <p:cNvSpPr txBox="1"/>
          <p:nvPr/>
        </p:nvSpPr>
        <p:spPr>
          <a:xfrm>
            <a:off x="9204436" y="86339"/>
            <a:ext cx="254156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OD: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člověko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-dny v péči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DDBED97-1674-A925-AED3-5CD6171C4A33}"/>
              </a:ext>
            </a:extLst>
          </p:cNvPr>
          <p:cNvSpPr txBox="1"/>
          <p:nvPr/>
        </p:nvSpPr>
        <p:spPr>
          <a:xfrm>
            <a:off x="10442275" y="879442"/>
            <a:ext cx="16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35,2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FE935D0-8261-2DF4-C7C4-433069F3D25C}"/>
              </a:ext>
            </a:extLst>
          </p:cNvPr>
          <p:cNvSpPr txBox="1"/>
          <p:nvPr/>
        </p:nvSpPr>
        <p:spPr>
          <a:xfrm>
            <a:off x="10442275" y="2105341"/>
            <a:ext cx="1407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46,0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BC878EF-38FE-A5B1-87FA-6E712D24FB66}"/>
              </a:ext>
            </a:extLst>
          </p:cNvPr>
          <p:cNvSpPr txBox="1"/>
          <p:nvPr/>
        </p:nvSpPr>
        <p:spPr>
          <a:xfrm>
            <a:off x="10442275" y="4054525"/>
            <a:ext cx="1632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34,7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F1B432F-6D28-175E-EF0F-F929B31962C8}"/>
              </a:ext>
            </a:extLst>
          </p:cNvPr>
          <p:cNvSpPr txBox="1"/>
          <p:nvPr/>
        </p:nvSpPr>
        <p:spPr>
          <a:xfrm>
            <a:off x="10442275" y="5108542"/>
            <a:ext cx="152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135,2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076A25D-6A66-CB26-6D18-B92D9A403C5F}"/>
              </a:ext>
            </a:extLst>
          </p:cNvPr>
          <p:cNvSpPr txBox="1"/>
          <p:nvPr/>
        </p:nvSpPr>
        <p:spPr>
          <a:xfrm>
            <a:off x="8694391" y="5874491"/>
            <a:ext cx="186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S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6A95FBD-79CC-0ED4-20DB-FBCA7DA25BA2}"/>
              </a:ext>
            </a:extLst>
          </p:cNvPr>
          <p:cNvSpPr txBox="1"/>
          <p:nvPr/>
        </p:nvSpPr>
        <p:spPr>
          <a:xfrm>
            <a:off x="9204436" y="6059156"/>
            <a:ext cx="289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251 </a:t>
            </a: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mil. OD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2D6798F6-F291-D18A-401F-00D3C5DD74E0}"/>
              </a:ext>
            </a:extLst>
          </p:cNvPr>
          <p:cNvCxnSpPr>
            <a:cxnSpLocks/>
          </p:cNvCxnSpPr>
          <p:nvPr/>
        </p:nvCxnSpPr>
        <p:spPr>
          <a:xfrm flipV="1">
            <a:off x="4683377" y="2674752"/>
            <a:ext cx="963749" cy="598212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7BB963F-E80D-7B3B-67DF-DB90E9297794}"/>
              </a:ext>
            </a:extLst>
          </p:cNvPr>
          <p:cNvSpPr txBox="1"/>
          <p:nvPr/>
        </p:nvSpPr>
        <p:spPr>
          <a:xfrm>
            <a:off x="5723010" y="1765685"/>
            <a:ext cx="43644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Těžká nebo úplná závislost v neformální péči nebo péči ambulantních a terénních sociálních služeb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III–IV, zároveň v daný den osoba nečerpá lůžkovou péči, pobytovou sociální službu ani péči odbornosti 925/926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DC39A684-C0CE-8D6C-EAB4-C0CFE695D59D}"/>
              </a:ext>
            </a:extLst>
          </p:cNvPr>
          <p:cNvSpPr txBox="1"/>
          <p:nvPr/>
        </p:nvSpPr>
        <p:spPr>
          <a:xfrm>
            <a:off x="5335262" y="4844984"/>
            <a:ext cx="486534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Ostatní osoby v neformální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péči nebo péči ambulantních a terénních </a:t>
            </a: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sociálních služeb</a:t>
            </a:r>
            <a:b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I–II, zároveň v daný den osoba nečerpá lůžkovou péči, pobytovou sociální službu ani péči odbornosti 925/926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395816A8-F168-DC42-44C7-2B0B7AC1E295}"/>
              </a:ext>
            </a:extLst>
          </p:cNvPr>
          <p:cNvSpPr txBox="1"/>
          <p:nvPr/>
        </p:nvSpPr>
        <p:spPr>
          <a:xfrm>
            <a:off x="5693815" y="3684101"/>
            <a:ext cx="4553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Ostatní osoby v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dlouhodobé ošetřovatelské péči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Bez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nebo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PnP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I–II, zároveň v daný den osoba čerpá lůžkovou péči, pobytovou sociální službu nebo péči odbornosti 925/926</a:t>
            </a:r>
          </a:p>
        </p:txBody>
      </p:sp>
    </p:spTree>
    <p:extLst>
      <p:ext uri="{BB962C8B-B14F-4D97-AF65-F5344CB8AC3E}">
        <p14:creationId xmlns:p14="http://schemas.microsoft.com/office/powerpoint/2010/main" val="2446297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C7C02-C2B8-8D50-499E-35AA7AD81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A221-1A90-D354-82EB-CE72BC6A74B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Statistická predikce </a:t>
            </a:r>
            <a:r>
              <a:rPr lang="cs-CZ" sz="2800" dirty="0">
                <a:solidFill>
                  <a:srgbClr val="002060"/>
                </a:solidFill>
              </a:rPr>
              <a:t>počtu seniorů s vysokým stupněm závislosti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127862F-7FC6-37CA-F485-FF4F721B6E8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73050" y="637187"/>
            <a:ext cx="1115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 dat: NRHZS 2010–2024; MPSV/ČSSZ – data o příspěvcích na péči dle stupně závislosti (PnP, I–IV);</a:t>
            </a:r>
            <a:b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Český statistický úřad, </a:t>
            </a:r>
            <a:r>
              <a:rPr kumimoji="0" lang="pl-PL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Projekce obyvatelstva v krajích ČR - do roku 2080 </a:t>
            </a:r>
            <a:endParaRPr kumimoji="0" lang="cs-CZ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EFDDDDF-C6DB-9650-B98E-F4489B134FD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91061726"/>
              </p:ext>
            </p:extLst>
          </p:nvPr>
        </p:nvGraphicFramePr>
        <p:xfrm>
          <a:off x="418692" y="1528317"/>
          <a:ext cx="10632369" cy="2926080"/>
        </p:xfrm>
        <a:graphic>
          <a:graphicData uri="http://schemas.openxmlformats.org/drawingml/2006/table">
            <a:tbl>
              <a:tblPr firstRow="1" bandRow="1"/>
              <a:tblGrid>
                <a:gridCol w="28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83713745"/>
                    </a:ext>
                  </a:extLst>
                </a:gridCol>
                <a:gridCol w="1469430">
                  <a:extLst>
                    <a:ext uri="{9D8B030D-6E8A-4147-A177-3AD203B41FA5}">
                      <a16:colId xmlns:a16="http://schemas.microsoft.com/office/drawing/2014/main" val="2851716476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1490460799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3082412724"/>
                    </a:ext>
                  </a:extLst>
                </a:gridCol>
                <a:gridCol w="1434313">
                  <a:extLst>
                    <a:ext uri="{9D8B030D-6E8A-4147-A177-3AD203B41FA5}">
                      <a16:colId xmlns:a16="http://schemas.microsoft.com/office/drawing/2014/main" val="673236392"/>
                    </a:ext>
                  </a:extLst>
                </a:gridCol>
              </a:tblGrid>
              <a:tr h="341112"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noProof="0">
                          <a:solidFill>
                            <a:schemeClr val="tx1"/>
                          </a:solidFill>
                          <a:latin typeface="+mn-lt"/>
                        </a:rPr>
                        <a:t>Ukazatel</a:t>
                      </a:r>
                      <a:endParaRPr lang="cs-CZ" sz="18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800" noProof="0" dirty="0">
                          <a:solidFill>
                            <a:schemeClr val="tx1"/>
                          </a:solidFill>
                          <a:latin typeface="+mn-lt"/>
                        </a:rPr>
                        <a:t>Pozorované hodnoty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solidFill>
                            <a:schemeClr val="tx1"/>
                          </a:solidFill>
                          <a:latin typeface="+mn-lt"/>
                        </a:rPr>
                        <a:t>Predikované hodnoty</a:t>
                      </a:r>
                      <a:endParaRPr lang="cs-CZ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585697"/>
                  </a:ext>
                </a:extLst>
              </a:tr>
              <a:tr h="341112">
                <a:tc vMerge="1">
                  <a:txBody>
                    <a:bodyPr/>
                    <a:lstStyle/>
                    <a:p>
                      <a:pPr algn="ctr"/>
                      <a:endParaRPr lang="cs-CZ" sz="12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800" b="1" noProof="0" dirty="0">
                          <a:solidFill>
                            <a:schemeClr val="tx1"/>
                          </a:solidFill>
                          <a:latin typeface="+mn-lt"/>
                        </a:rPr>
                        <a:t>Rok 2024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sz="18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2030</a:t>
                      </a:r>
                      <a:endParaRPr lang="cs-CZ" sz="18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2035</a:t>
                      </a:r>
                      <a:endParaRPr lang="cs-CZ" sz="18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2040</a:t>
                      </a:r>
                      <a:endParaRPr lang="cs-CZ" sz="18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>
                          <a:solidFill>
                            <a:schemeClr val="tx1"/>
                          </a:solidFill>
                          <a:latin typeface="+mn-lt"/>
                        </a:rPr>
                        <a:t>Rok 2050</a:t>
                      </a:r>
                      <a:endParaRPr lang="cs-CZ" sz="18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8134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Věk 65+ 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zároveň</a:t>
                      </a:r>
                      <a:b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 err="1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PnP</a:t>
                      </a:r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 III.–IV. stupeň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173 466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269 814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1555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Věk 75+ 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zároveň</a:t>
                      </a:r>
                      <a:b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 err="1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PnP</a:t>
                      </a:r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 III.–IV. Stupeň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115 442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151 174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240 666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403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Věk 85+ 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zároveň</a:t>
                      </a:r>
                      <a:br>
                        <a:rPr lang="cs-CZ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cs-CZ" sz="1800" b="1" kern="1200" dirty="0" err="1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PnP</a:t>
                      </a:r>
                      <a:r>
                        <a:rPr lang="cs-CZ" sz="1800" b="1" kern="1200" dirty="0">
                          <a:solidFill>
                            <a:srgbClr val="D71440"/>
                          </a:solidFill>
                          <a:latin typeface="+mn-lt"/>
                          <a:ea typeface="+mn-ea"/>
                          <a:cs typeface="+mn-cs"/>
                        </a:rPr>
                        <a:t> III.–IV. Stupeň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62 384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84 546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46821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90DC4C0F-4894-8A23-1C25-86DB0B85E42A}"/>
              </a:ext>
            </a:extLst>
          </p:cNvPr>
          <p:cNvSpPr txBox="1"/>
          <p:nvPr/>
        </p:nvSpPr>
        <p:spPr>
          <a:xfrm>
            <a:off x="3428094" y="5114694"/>
            <a:ext cx="2939591" cy="584775"/>
          </a:xfrm>
          <a:prstGeom prst="rect">
            <a:avLst/>
          </a:prstGeom>
          <a:solidFill>
            <a:srgbClr val="D7144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+87 % za 10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1822C2AE-A6E7-BB58-540C-AFB057D9FC84}"/>
              </a:ext>
            </a:extLst>
          </p:cNvPr>
          <p:cNvSpPr/>
          <p:nvPr/>
        </p:nvSpPr>
        <p:spPr>
          <a:xfrm rot="5400000">
            <a:off x="5654215" y="3121097"/>
            <a:ext cx="366118" cy="3402420"/>
          </a:xfrm>
          <a:prstGeom prst="rightBrace">
            <a:avLst/>
          </a:prstGeom>
          <a:ln w="19050">
            <a:solidFill>
              <a:srgbClr val="D71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A7DB6EF-732C-26C5-D1A6-7214FAAF7EA7}"/>
              </a:ext>
            </a:extLst>
          </p:cNvPr>
          <p:cNvSpPr txBox="1"/>
          <p:nvPr/>
        </p:nvSpPr>
        <p:spPr>
          <a:xfrm>
            <a:off x="7830816" y="5446718"/>
            <a:ext cx="2939591" cy="584775"/>
          </a:xfrm>
          <a:prstGeom prst="rect">
            <a:avLst/>
          </a:prstGeom>
          <a:solidFill>
            <a:srgbClr val="D7144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+73 % za 10 let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ED2770BE-B163-4E6F-1AF7-0836B7A2881D}"/>
              </a:ext>
            </a:extLst>
          </p:cNvPr>
          <p:cNvSpPr/>
          <p:nvPr/>
        </p:nvSpPr>
        <p:spPr>
          <a:xfrm rot="5400000">
            <a:off x="7756960" y="3720422"/>
            <a:ext cx="366118" cy="2939590"/>
          </a:xfrm>
          <a:prstGeom prst="rightBrace">
            <a:avLst/>
          </a:prstGeom>
          <a:ln w="19050">
            <a:solidFill>
              <a:srgbClr val="D714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14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8EDF-5BC0-5BAD-8B32-227D9F07E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0238483-28BB-F330-5591-08A4257B263F}"/>
              </a:ext>
            </a:extLst>
          </p:cNvPr>
          <p:cNvSpPr txBox="1"/>
          <p:nvPr/>
        </p:nvSpPr>
        <p:spPr>
          <a:xfrm>
            <a:off x="559095" y="986452"/>
            <a:ext cx="60443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Regiony ale obsloužit lze!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Všechny predikce lze lokalizovat do podmínek konkrétních územních jednotek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B4BD5CC-3417-4A3E-8406-3243FFB07C56}"/>
              </a:ext>
            </a:extLst>
          </p:cNvPr>
          <p:cNvSpPr txBox="1"/>
          <p:nvPr/>
        </p:nvSpPr>
        <p:spPr>
          <a:xfrm>
            <a:off x="1337267" y="3779797"/>
            <a:ext cx="9517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Ukázka formátu připravených datových sad </a:t>
            </a:r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3567F3B8-71D7-B09B-740C-86C1F2B1A973}"/>
              </a:ext>
            </a:extLst>
          </p:cNvPr>
          <p:cNvSpPr/>
          <p:nvPr/>
        </p:nvSpPr>
        <p:spPr>
          <a:xfrm>
            <a:off x="5493098" y="5816414"/>
            <a:ext cx="1205802" cy="572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A4022A7-B44E-27E7-89A0-CE69E6E43D52}"/>
              </a:ext>
            </a:extLst>
          </p:cNvPr>
          <p:cNvSpPr txBox="1"/>
          <p:nvPr/>
        </p:nvSpPr>
        <p:spPr>
          <a:xfrm>
            <a:off x="7683375" y="1139211"/>
            <a:ext cx="35205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Okresy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</a:t>
            </a:r>
          </a:p>
        </p:txBody>
      </p:sp>
    </p:spTree>
    <p:extLst>
      <p:ext uri="{BB962C8B-B14F-4D97-AF65-F5344CB8AC3E}">
        <p14:creationId xmlns:p14="http://schemas.microsoft.com/office/powerpoint/2010/main" val="6547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72CAF3B-DAAC-8E41-DA67-06DB614957B9}"/>
              </a:ext>
            </a:extLst>
          </p:cNvPr>
          <p:cNvSpPr txBox="1"/>
          <p:nvPr/>
        </p:nvSpPr>
        <p:spPr>
          <a:xfrm>
            <a:off x="455780" y="1178770"/>
            <a:ext cx="114292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….. na co se musíme připravit?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žijících seniorů ve věku 85+ se v následujících cca 15 letech více než zdvojnásobí 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2D56D2DB-A3B7-D168-B9DE-6304E25D6197}"/>
              </a:ext>
            </a:extLst>
          </p:cNvPr>
          <p:cNvSpPr/>
          <p:nvPr/>
        </p:nvSpPr>
        <p:spPr>
          <a:xfrm>
            <a:off x="5426149" y="4294720"/>
            <a:ext cx="1488558" cy="70174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089370C-76EC-C0C4-F43F-8048F8F716D3}"/>
              </a:ext>
            </a:extLst>
          </p:cNvPr>
          <p:cNvSpPr txBox="1"/>
          <p:nvPr/>
        </p:nvSpPr>
        <p:spPr>
          <a:xfrm>
            <a:off x="455780" y="5338113"/>
            <a:ext cx="1142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a </a:t>
            </a:r>
            <a:r>
              <a:rPr kumimoji="0" lang="cs-CZ" sz="5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BUDE</a:t>
            </a: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 koho pečovat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5D6EED-1D76-2349-0781-D0915D86CF6E}"/>
              </a:ext>
            </a:extLst>
          </p:cNvPr>
          <p:cNvSpPr txBox="1"/>
          <p:nvPr/>
        </p:nvSpPr>
        <p:spPr>
          <a:xfrm>
            <a:off x="552893" y="438090"/>
            <a:ext cx="3721395" cy="61555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 nás čeká ? </a:t>
            </a:r>
          </a:p>
        </p:txBody>
      </p:sp>
    </p:spTree>
    <p:extLst>
      <p:ext uri="{BB962C8B-B14F-4D97-AF65-F5344CB8AC3E}">
        <p14:creationId xmlns:p14="http://schemas.microsoft.com/office/powerpoint/2010/main" val="29938188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A9DD45-4DEA-2031-30A9-7CCA6D58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99" y="180480"/>
            <a:ext cx="9444341" cy="969719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2060"/>
                </a:solidFill>
                <a:latin typeface="+mn-lt"/>
              </a:rPr>
              <a:t>Otevírání dat dodržuje publikovanou koncepci sdílení </a:t>
            </a:r>
            <a:br>
              <a:rPr lang="cs-CZ" sz="3200" dirty="0">
                <a:solidFill>
                  <a:srgbClr val="002060"/>
                </a:solidFill>
                <a:latin typeface="+mn-lt"/>
              </a:rPr>
            </a:br>
            <a:r>
              <a:rPr lang="cs-CZ" sz="3200" dirty="0">
                <a:solidFill>
                  <a:srgbClr val="002060"/>
                </a:solidFill>
                <a:latin typeface="+mn-lt"/>
              </a:rPr>
              <a:t>a sekundárního vytěžování dat NZIS</a:t>
            </a:r>
          </a:p>
        </p:txBody>
      </p:sp>
      <p:pic>
        <p:nvPicPr>
          <p:cNvPr id="8" name="Obrázek 7" descr="Obsah obrázku text, snímek obrazovky, Lidská tvář, Webové stránky&#10;&#10;Obsah vygenerovaný umělou inteligencí může být nesprávný.">
            <a:extLst>
              <a:ext uri="{FF2B5EF4-FFF2-40B4-BE49-F238E27FC236}">
                <a16:creationId xmlns:a16="http://schemas.microsoft.com/office/drawing/2014/main" id="{22C622C6-099E-5B9B-FBC8-3AEDAAA0B0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899" y="2084564"/>
            <a:ext cx="5723101" cy="4354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Obrázek 2" descr="Obsah obrázku vzor, Symetrie, čtverec, steh&#10;&#10;Obsah vygenerovaný umělou inteligencí může být nesprávný.">
            <a:extLst>
              <a:ext uri="{FF2B5EF4-FFF2-40B4-BE49-F238E27FC236}">
                <a16:creationId xmlns:a16="http://schemas.microsoft.com/office/drawing/2014/main" id="{69754C4C-50EE-53D8-F81C-31298393A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8576" y="5152322"/>
            <a:ext cx="1600051" cy="16000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94B685-F23C-0C9B-6808-EA53FCF19DC8}"/>
              </a:ext>
            </a:extLst>
          </p:cNvPr>
          <p:cNvSpPr txBox="1"/>
          <p:nvPr/>
        </p:nvSpPr>
        <p:spPr>
          <a:xfrm>
            <a:off x="265405" y="6439459"/>
            <a:ext cx="8248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https://www.nzip.cz/clanek/2375-koncepce-sdileni-a-sekundarniho-vytezovani-dat-nzis</a:t>
            </a:r>
            <a:r>
              <a:rPr kumimoji="0" lang="cs-CZ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pic>
        <p:nvPicPr>
          <p:cNvPr id="11" name="Obrázek 10" descr="Obsah obrázku text, snímek obrazovky, Písmo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CE55FF48-D217-FFF6-7CAD-DAF9BA6CA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093" y="2084564"/>
            <a:ext cx="5510534" cy="29356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A39E7EB-188A-3C85-0B79-907071539BE6}"/>
              </a:ext>
            </a:extLst>
          </p:cNvPr>
          <p:cNvSpPr txBox="1"/>
          <p:nvPr/>
        </p:nvSpPr>
        <p:spPr>
          <a:xfrm>
            <a:off x="265405" y="1576733"/>
            <a:ext cx="10935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Veřejné připomínkování (prosince 2023) / Interní připomínkové řízení MZD ČR / Schválení vedením MZD ČR / Zveřejnění (květen 2025)</a:t>
            </a:r>
          </a:p>
        </p:txBody>
      </p:sp>
    </p:spTree>
    <p:extLst>
      <p:ext uri="{BB962C8B-B14F-4D97-AF65-F5344CB8AC3E}">
        <p14:creationId xmlns:p14="http://schemas.microsoft.com/office/powerpoint/2010/main" val="2217648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"/>
          <p:cNvSpPr txBox="1">
            <a:spLocks/>
          </p:cNvSpPr>
          <p:nvPr/>
        </p:nvSpPr>
        <p:spPr>
          <a:xfrm>
            <a:off x="157423" y="179898"/>
            <a:ext cx="8339791" cy="6393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25518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Národní zdravotnický informační portál (NZIP)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D0AB041-AFAA-DFCC-13ED-627FD84C70D9}"/>
              </a:ext>
            </a:extLst>
          </p:cNvPr>
          <p:cNvSpPr txBox="1"/>
          <p:nvPr/>
        </p:nvSpPr>
        <p:spPr>
          <a:xfrm>
            <a:off x="157423" y="690430"/>
            <a:ext cx="70068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zdravotnický informační systém je dostupný on-line v samostatné sekci DATOVÉ ZPRAVODAJSTVÍ na Národním zdravotnickém informačním portálu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https://www.nzip.cz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D11EBBC-FFB0-9EB4-FDED-A677F0F99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442" t="25427" r="19505" b="5427"/>
          <a:stretch/>
        </p:blipFill>
        <p:spPr>
          <a:xfrm>
            <a:off x="7091" y="2449472"/>
            <a:ext cx="7146561" cy="4408528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E751D64-F9D3-C9FC-8852-47AD7F9C5E41}"/>
              </a:ext>
            </a:extLst>
          </p:cNvPr>
          <p:cNvSpPr/>
          <p:nvPr/>
        </p:nvSpPr>
        <p:spPr>
          <a:xfrm>
            <a:off x="5305646" y="4397897"/>
            <a:ext cx="1848006" cy="5143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3E1603A-3E99-FC56-187D-A50EF67756E2}"/>
              </a:ext>
            </a:extLst>
          </p:cNvPr>
          <p:cNvSpPr txBox="1"/>
          <p:nvPr/>
        </p:nvSpPr>
        <p:spPr>
          <a:xfrm rot="20317487">
            <a:off x="7578540" y="2824861"/>
            <a:ext cx="432912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1.5. 2025 zveřejnění datové podpory dohodovacího řízení 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D00D7663-48AA-E9A5-8CC7-65C37ADBCBC8}"/>
              </a:ext>
            </a:extLst>
          </p:cNvPr>
          <p:cNvCxnSpPr>
            <a:cxnSpLocks/>
          </p:cNvCxnSpPr>
          <p:nvPr/>
        </p:nvCxnSpPr>
        <p:spPr>
          <a:xfrm flipV="1">
            <a:off x="6762308" y="2419822"/>
            <a:ext cx="1286539" cy="21121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71C5368E-F50A-4D31-F9FA-79695644F8D0}"/>
              </a:ext>
            </a:extLst>
          </p:cNvPr>
          <p:cNvCxnSpPr>
            <a:cxnSpLocks/>
          </p:cNvCxnSpPr>
          <p:nvPr/>
        </p:nvCxnSpPr>
        <p:spPr>
          <a:xfrm>
            <a:off x="6772940" y="4759786"/>
            <a:ext cx="1371596" cy="19918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596DA989-2110-453D-23E8-A7322367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774" y="290040"/>
            <a:ext cx="2265535" cy="17541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369FF59-4DB6-ADDA-45A2-9F6965454EC1}"/>
              </a:ext>
            </a:extLst>
          </p:cNvPr>
          <p:cNvSpPr txBox="1"/>
          <p:nvPr/>
        </p:nvSpPr>
        <p:spPr>
          <a:xfrm rot="20317487">
            <a:off x="7578540" y="4425430"/>
            <a:ext cx="4329128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14.11. 2025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zveřejnění regionálních predikcí potřeb</a:t>
            </a:r>
          </a:p>
        </p:txBody>
      </p:sp>
    </p:spTree>
    <p:extLst>
      <p:ext uri="{BB962C8B-B14F-4D97-AF65-F5344CB8AC3E}">
        <p14:creationId xmlns:p14="http://schemas.microsoft.com/office/powerpoint/2010/main" val="3195699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07F5D-51F7-DC73-7B91-6C00CD42A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126B3B04-5BDF-3909-AB0C-22D930985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561" y="1802968"/>
            <a:ext cx="9787975" cy="462775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419EBD7-00A1-46A1-F9E3-A43B1B6B67B5}"/>
              </a:ext>
            </a:extLst>
          </p:cNvPr>
          <p:cNvSpPr txBox="1"/>
          <p:nvPr/>
        </p:nvSpPr>
        <p:spPr>
          <a:xfrm>
            <a:off x="981831" y="174587"/>
            <a:ext cx="100335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Lokalizace predikcí do územních jednotek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publikována jako otevřená data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A005275-5409-DE73-1AB1-B0E21CC4F575}"/>
              </a:ext>
            </a:extLst>
          </p:cNvPr>
          <p:cNvSpPr txBox="1"/>
          <p:nvPr/>
        </p:nvSpPr>
        <p:spPr>
          <a:xfrm>
            <a:off x="709550" y="1274876"/>
            <a:ext cx="146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2025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3895838C-F54F-48F8-6A8A-376412C31D81}"/>
              </a:ext>
            </a:extLst>
          </p:cNvPr>
          <p:cNvCxnSpPr/>
          <p:nvPr/>
        </p:nvCxnSpPr>
        <p:spPr>
          <a:xfrm>
            <a:off x="1974824" y="1484280"/>
            <a:ext cx="1307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1401703-4625-2EBC-FC68-1CE90066AEFC}"/>
              </a:ext>
            </a:extLst>
          </p:cNvPr>
          <p:cNvSpPr txBox="1"/>
          <p:nvPr/>
        </p:nvSpPr>
        <p:spPr>
          <a:xfrm>
            <a:off x="3145291" y="1268836"/>
            <a:ext cx="146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2030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932743-5AE3-69E3-DB07-8DFD2337E846}"/>
              </a:ext>
            </a:extLst>
          </p:cNvPr>
          <p:cNvSpPr txBox="1"/>
          <p:nvPr/>
        </p:nvSpPr>
        <p:spPr>
          <a:xfrm>
            <a:off x="5630249" y="1272509"/>
            <a:ext cx="146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2035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74AA978-38C1-78F1-4A0E-B041A50916B1}"/>
              </a:ext>
            </a:extLst>
          </p:cNvPr>
          <p:cNvSpPr txBox="1"/>
          <p:nvPr/>
        </p:nvSpPr>
        <p:spPr>
          <a:xfrm>
            <a:off x="7952095" y="1268836"/>
            <a:ext cx="146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2040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1F406FE-7C90-E1FA-6704-DE534C4EE907}"/>
              </a:ext>
            </a:extLst>
          </p:cNvPr>
          <p:cNvSpPr txBox="1"/>
          <p:nvPr/>
        </p:nvSpPr>
        <p:spPr>
          <a:xfrm>
            <a:off x="10273941" y="1279012"/>
            <a:ext cx="1467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2050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2AAB9EE-F6DA-CC3B-FD3E-401C5E9EA7C6}"/>
              </a:ext>
            </a:extLst>
          </p:cNvPr>
          <p:cNvCxnSpPr/>
          <p:nvPr/>
        </p:nvCxnSpPr>
        <p:spPr>
          <a:xfrm>
            <a:off x="4418547" y="1470395"/>
            <a:ext cx="1307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02CC076-C3B8-7FF5-23FD-DC619357DA51}"/>
              </a:ext>
            </a:extLst>
          </p:cNvPr>
          <p:cNvCxnSpPr/>
          <p:nvPr/>
        </p:nvCxnSpPr>
        <p:spPr>
          <a:xfrm>
            <a:off x="6814417" y="1470395"/>
            <a:ext cx="1307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CAFBA002-1C66-9790-92B4-114106AF77C3}"/>
              </a:ext>
            </a:extLst>
          </p:cNvPr>
          <p:cNvCxnSpPr/>
          <p:nvPr/>
        </p:nvCxnSpPr>
        <p:spPr>
          <a:xfrm>
            <a:off x="9213998" y="1494455"/>
            <a:ext cx="13078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Šipka: dolů 1">
            <a:extLst>
              <a:ext uri="{FF2B5EF4-FFF2-40B4-BE49-F238E27FC236}">
                <a16:creationId xmlns:a16="http://schemas.microsoft.com/office/drawing/2014/main" id="{120A869B-4FF0-DAFC-E910-E56EA2F6DF22}"/>
              </a:ext>
            </a:extLst>
          </p:cNvPr>
          <p:cNvSpPr/>
          <p:nvPr/>
        </p:nvSpPr>
        <p:spPr>
          <a:xfrm>
            <a:off x="4952197" y="2630987"/>
            <a:ext cx="577100" cy="355711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00C7C9-64D6-0D24-688A-B81E77EE5CF2}"/>
              </a:ext>
            </a:extLst>
          </p:cNvPr>
          <p:cNvSpPr txBox="1"/>
          <p:nvPr/>
        </p:nvSpPr>
        <p:spPr>
          <a:xfrm>
            <a:off x="5606100" y="2807528"/>
            <a:ext cx="904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Kraje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4E63A11-3638-BDB3-57C7-3CCAFBB485B9}"/>
              </a:ext>
            </a:extLst>
          </p:cNvPr>
          <p:cNvSpPr txBox="1"/>
          <p:nvPr/>
        </p:nvSpPr>
        <p:spPr>
          <a:xfrm>
            <a:off x="5606100" y="3856924"/>
            <a:ext cx="904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Okresy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F959B4-8210-E83C-1288-C3887D9631C6}"/>
              </a:ext>
            </a:extLst>
          </p:cNvPr>
          <p:cNvSpPr txBox="1"/>
          <p:nvPr/>
        </p:nvSpPr>
        <p:spPr>
          <a:xfrm>
            <a:off x="5606100" y="5113293"/>
            <a:ext cx="9043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</a:t>
            </a:r>
          </a:p>
        </p:txBody>
      </p:sp>
    </p:spTree>
    <p:extLst>
      <p:ext uri="{BB962C8B-B14F-4D97-AF65-F5344CB8AC3E}">
        <p14:creationId xmlns:p14="http://schemas.microsoft.com/office/powerpoint/2010/main" val="27320523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565BD-601B-0533-3D00-2E28346D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098097E-4CF4-CCDE-90C6-60FA201CCDD7}"/>
              </a:ext>
            </a:extLst>
          </p:cNvPr>
          <p:cNvSpPr txBox="1"/>
          <p:nvPr/>
        </p:nvSpPr>
        <p:spPr>
          <a:xfrm>
            <a:off x="989894" y="59731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</a:t>
            </a:r>
          </a:p>
        </p:txBody>
      </p:sp>
      <p:pic>
        <p:nvPicPr>
          <p:cNvPr id="6" name="Obrázek 5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65C890C9-668D-0FF4-A140-C749637DD4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854" y="597310"/>
            <a:ext cx="725760" cy="7257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EEDE0FA-E8CC-8288-F935-1000AEBCDBA4}"/>
              </a:ext>
            </a:extLst>
          </p:cNvPr>
          <p:cNvSpPr txBox="1"/>
          <p:nvPr/>
        </p:nvSpPr>
        <p:spPr>
          <a:xfrm>
            <a:off x="3334496" y="443421"/>
            <a:ext cx="76930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demografické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Struktura populace, celkem, muži x ženy 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3A07BAB-8807-1BBD-6B4E-A97FBD3A4ECC}"/>
              </a:ext>
            </a:extLst>
          </p:cNvPr>
          <p:cNvSpPr txBox="1"/>
          <p:nvPr/>
        </p:nvSpPr>
        <p:spPr>
          <a:xfrm>
            <a:off x="989894" y="1885175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</a:t>
            </a:r>
          </a:p>
        </p:txBody>
      </p:sp>
      <p:pic>
        <p:nvPicPr>
          <p:cNvPr id="7" name="Obrázek 6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E3500265-C845-9944-1A4A-58E397CC4C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854" y="1885175"/>
            <a:ext cx="725760" cy="7257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77CA8F-1FCC-9C2C-6DCE-CC2D5C628550}"/>
              </a:ext>
            </a:extLst>
          </p:cNvPr>
          <p:cNvSpPr txBox="1"/>
          <p:nvPr/>
        </p:nvSpPr>
        <p:spPr>
          <a:xfrm>
            <a:off x="989894" y="319520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</a:t>
            </a:r>
          </a:p>
        </p:txBody>
      </p:sp>
      <p:pic>
        <p:nvPicPr>
          <p:cNvPr id="10" name="Obrázek 9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34AF31EC-41EC-2FE9-3DBB-36B1634D80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854" y="3195200"/>
            <a:ext cx="725760" cy="7257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0E01ACE-E9E6-213C-EF21-454DE3F8BDAA}"/>
              </a:ext>
            </a:extLst>
          </p:cNvPr>
          <p:cNvSpPr txBox="1"/>
          <p:nvPr/>
        </p:nvSpPr>
        <p:spPr>
          <a:xfrm>
            <a:off x="989894" y="4469154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4.</a:t>
            </a:r>
          </a:p>
        </p:txBody>
      </p:sp>
      <p:pic>
        <p:nvPicPr>
          <p:cNvPr id="12" name="Obrázek 11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2C410015-165C-FEF4-4B30-CE3C0E09CF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854" y="4509347"/>
            <a:ext cx="725760" cy="72576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1FE2E7EC-806A-E87B-5768-610E123B8FC7}"/>
              </a:ext>
            </a:extLst>
          </p:cNvPr>
          <p:cNvSpPr txBox="1"/>
          <p:nvPr/>
        </p:nvSpPr>
        <p:spPr>
          <a:xfrm>
            <a:off x="3334496" y="1771001"/>
            <a:ext cx="85625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Predikovaný objem péče: dlouhodobá sociálně-zdravotní podpora (2a: počet osob / 2b: počet OD dle kategorie)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6172EAF-0A13-9CF7-2A55-748F83F1F0FC}"/>
              </a:ext>
            </a:extLst>
          </p:cNvPr>
          <p:cNvSpPr txBox="1"/>
          <p:nvPr/>
        </p:nvSpPr>
        <p:spPr>
          <a:xfrm>
            <a:off x="3334496" y="3026575"/>
            <a:ext cx="76930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potřebných kapacit PSS (3a: pobytové sociální služby / 3b: terénní a ambulantní služby)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D0E3D18-7093-A1DD-5BF7-7051F8B4125C}"/>
              </a:ext>
            </a:extLst>
          </p:cNvPr>
          <p:cNvSpPr txBox="1"/>
          <p:nvPr/>
        </p:nvSpPr>
        <p:spPr>
          <a:xfrm>
            <a:off x="3334495" y="4225896"/>
            <a:ext cx="835528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Zdravotní stav populace: (4a: predikce prevalence těžce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polymorbidních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pacientů / 4b.1 – 4b.6: predikce prevalence vybraných chorob)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F8F7272-624F-01F8-678D-A8F6C44FBB69}"/>
              </a:ext>
            </a:extLst>
          </p:cNvPr>
          <p:cNvSpPr txBox="1"/>
          <p:nvPr/>
        </p:nvSpPr>
        <p:spPr>
          <a:xfrm rot="16200000">
            <a:off x="-2347228" y="3081646"/>
            <a:ext cx="573578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Připravené datové sady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843243D-8956-EDB4-6766-265ABAD956F1}"/>
              </a:ext>
            </a:extLst>
          </p:cNvPr>
          <p:cNvSpPr txBox="1"/>
          <p:nvPr/>
        </p:nvSpPr>
        <p:spPr>
          <a:xfrm rot="1669413">
            <a:off x="10022780" y="558117"/>
            <a:ext cx="20094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Otevřená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verze 1.0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179CF4E-5A68-7274-2806-958C98878F6F}"/>
              </a:ext>
            </a:extLst>
          </p:cNvPr>
          <p:cNvSpPr txBox="1"/>
          <p:nvPr/>
        </p:nvSpPr>
        <p:spPr>
          <a:xfrm>
            <a:off x="989894" y="5724728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5.</a:t>
            </a:r>
          </a:p>
        </p:txBody>
      </p:sp>
      <p:pic>
        <p:nvPicPr>
          <p:cNvPr id="14" name="Obrázek 13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56255030-6787-DBA0-1413-FDDF4BE5C2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9854" y="5764921"/>
            <a:ext cx="725760" cy="72576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F88A1237-5C16-7CF5-2652-975DA865D080}"/>
              </a:ext>
            </a:extLst>
          </p:cNvPr>
          <p:cNvSpPr txBox="1"/>
          <p:nvPr/>
        </p:nvSpPr>
        <p:spPr>
          <a:xfrm>
            <a:off x="3334496" y="5639680"/>
            <a:ext cx="8355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počtu geriatrických pacientů dle věku a stupně rizika ztráty soběstačnosti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4649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62E14-E46B-84F5-7081-ABE34919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A30813B-3456-AD53-2423-8A975AE41858}"/>
              </a:ext>
            </a:extLst>
          </p:cNvPr>
          <p:cNvSpPr txBox="1"/>
          <p:nvPr/>
        </p:nvSpPr>
        <p:spPr>
          <a:xfrm>
            <a:off x="989894" y="59731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6.</a:t>
            </a:r>
          </a:p>
        </p:txBody>
      </p:sp>
      <p:pic>
        <p:nvPicPr>
          <p:cNvPr id="6" name="Obrázek 5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BBA8634B-3E78-68A8-2C61-C29D5F0DCA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98" y="597310"/>
            <a:ext cx="725760" cy="7257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116DA5C-067F-405B-9894-3EE36E7D9C5C}"/>
              </a:ext>
            </a:extLst>
          </p:cNvPr>
          <p:cNvSpPr txBox="1"/>
          <p:nvPr/>
        </p:nvSpPr>
        <p:spPr>
          <a:xfrm>
            <a:off x="3334495" y="713968"/>
            <a:ext cx="73167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vývoje počtu očekávatelných úmrtí (6a: počet osob, 6b: ošetřovací dny 90 dní před smrtí)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B0FB29-9784-B770-15E4-643EA71DBE6A}"/>
              </a:ext>
            </a:extLst>
          </p:cNvPr>
          <p:cNvSpPr txBox="1"/>
          <p:nvPr/>
        </p:nvSpPr>
        <p:spPr>
          <a:xfrm>
            <a:off x="989894" y="1885175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7.</a:t>
            </a:r>
          </a:p>
        </p:txBody>
      </p:sp>
      <p:pic>
        <p:nvPicPr>
          <p:cNvPr id="7" name="Obrázek 6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0B236106-FCAD-64F5-F336-F1623613B3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98" y="1885175"/>
            <a:ext cx="725760" cy="7257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20534B2-7ED3-49FC-CA95-5447B9715E58}"/>
              </a:ext>
            </a:extLst>
          </p:cNvPr>
          <p:cNvSpPr txBox="1"/>
          <p:nvPr/>
        </p:nvSpPr>
        <p:spPr>
          <a:xfrm>
            <a:off x="989894" y="319520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8.</a:t>
            </a:r>
          </a:p>
        </p:txBody>
      </p:sp>
      <p:pic>
        <p:nvPicPr>
          <p:cNvPr id="10" name="Obrázek 9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8C3017AE-7CCF-EA53-D9C2-60A84EB43D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98" y="3195200"/>
            <a:ext cx="725760" cy="7257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3B68E1-753F-2662-F37C-943DC8307F75}"/>
              </a:ext>
            </a:extLst>
          </p:cNvPr>
          <p:cNvSpPr txBox="1"/>
          <p:nvPr/>
        </p:nvSpPr>
        <p:spPr>
          <a:xfrm>
            <a:off x="989894" y="4469154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9.</a:t>
            </a:r>
          </a:p>
        </p:txBody>
      </p:sp>
      <p:pic>
        <p:nvPicPr>
          <p:cNvPr id="12" name="Obrázek 11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780F184E-F85D-7069-B263-ABB77E1724F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98" y="4509347"/>
            <a:ext cx="725760" cy="72576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BC77342-9574-DB75-12EF-5ABDFC10FED6}"/>
              </a:ext>
            </a:extLst>
          </p:cNvPr>
          <p:cNvSpPr txBox="1"/>
          <p:nvPr/>
        </p:nvSpPr>
        <p:spPr>
          <a:xfrm>
            <a:off x="3334495" y="1771001"/>
            <a:ext cx="866000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počtu osob (pacientů) s vyšším stupněm závislosti dle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PnP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PnP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III,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PnP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IV,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PnP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III+) (7a: počet osob, 7b: počet měsíců)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52C675E-E440-52F2-5937-64FCF7706D26}"/>
              </a:ext>
            </a:extLst>
          </p:cNvPr>
          <p:cNvSpPr txBox="1"/>
          <p:nvPr/>
        </p:nvSpPr>
        <p:spPr>
          <a:xfrm>
            <a:off x="3334496" y="3176573"/>
            <a:ext cx="76930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počtu osob (pacientů) s vyšším stupněm závislosti ve věkových kategoriích 75+ a 85+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EE443C6-CF72-77B8-85B6-CBE0CA3A7C0B}"/>
              </a:ext>
            </a:extLst>
          </p:cNvPr>
          <p:cNvSpPr txBox="1"/>
          <p:nvPr/>
        </p:nvSpPr>
        <p:spPr>
          <a:xfrm>
            <a:off x="3334495" y="4384106"/>
            <a:ext cx="83552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počtu osob potřebujících dlouhodobou ošetřovatelskou péči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33CB1C2-9772-8B39-40E2-5CB87A408944}"/>
              </a:ext>
            </a:extLst>
          </p:cNvPr>
          <p:cNvSpPr txBox="1"/>
          <p:nvPr/>
        </p:nvSpPr>
        <p:spPr>
          <a:xfrm rot="16200000">
            <a:off x="-2347228" y="3081646"/>
            <a:ext cx="573578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Připravené datové sady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64F6F29-7ADF-9F38-4713-B85A3C1A3BF7}"/>
              </a:ext>
            </a:extLst>
          </p:cNvPr>
          <p:cNvSpPr txBox="1"/>
          <p:nvPr/>
        </p:nvSpPr>
        <p:spPr>
          <a:xfrm rot="1669413">
            <a:off x="10022780" y="558117"/>
            <a:ext cx="20094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Otevřená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verze 1.0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5314DE2-01EA-0DE9-F37F-ECFD59D6662B}"/>
              </a:ext>
            </a:extLst>
          </p:cNvPr>
          <p:cNvSpPr txBox="1"/>
          <p:nvPr/>
        </p:nvSpPr>
        <p:spPr>
          <a:xfrm>
            <a:off x="989894" y="5724728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10.</a:t>
            </a:r>
          </a:p>
        </p:txBody>
      </p:sp>
      <p:pic>
        <p:nvPicPr>
          <p:cNvPr id="14" name="Obrázek 13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7950E030-D806-04A3-CBBB-28D4DAF29D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9998" y="5764921"/>
            <a:ext cx="725760" cy="725760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AF550F4A-F5E6-6260-4055-749C465A9873}"/>
              </a:ext>
            </a:extLst>
          </p:cNvPr>
          <p:cNvSpPr txBox="1"/>
          <p:nvPr/>
        </p:nvSpPr>
        <p:spPr>
          <a:xfrm>
            <a:off x="3334496" y="5639680"/>
            <a:ext cx="85125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Predikce potřeb dlouhodobé sociálně zdravotní podpory dle typu péče (10a: celkem, 10b: pacienti s demencí)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325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163A6-552F-93E4-5AB3-4035E2CFD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779B7E3D-EDAB-1AE2-E81F-4439AD0EE4B2}"/>
              </a:ext>
            </a:extLst>
          </p:cNvPr>
          <p:cNvSpPr txBox="1"/>
          <p:nvPr/>
        </p:nvSpPr>
        <p:spPr>
          <a:xfrm>
            <a:off x="989894" y="59731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11.</a:t>
            </a:r>
          </a:p>
        </p:txBody>
      </p:sp>
      <p:pic>
        <p:nvPicPr>
          <p:cNvPr id="6" name="Obrázek 5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586514AD-133C-9A8E-AE06-D77FD34B7C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190" y="597310"/>
            <a:ext cx="725760" cy="7257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AC4C18F-2831-4771-F7F7-32FBEFE59883}"/>
              </a:ext>
            </a:extLst>
          </p:cNvPr>
          <p:cNvSpPr txBox="1"/>
          <p:nvPr/>
        </p:nvSpPr>
        <p:spPr>
          <a:xfrm>
            <a:off x="3334495" y="547224"/>
            <a:ext cx="731675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Počet osob se zdravotním postižením (TP, ZTP, ZTP/P) za rok 2024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F720FDB-5C4C-09F5-E29B-636148A8B240}"/>
              </a:ext>
            </a:extLst>
          </p:cNvPr>
          <p:cNvSpPr txBox="1"/>
          <p:nvPr/>
        </p:nvSpPr>
        <p:spPr>
          <a:xfrm>
            <a:off x="989894" y="1885175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12.</a:t>
            </a:r>
          </a:p>
        </p:txBody>
      </p:sp>
      <p:pic>
        <p:nvPicPr>
          <p:cNvPr id="7" name="Obrázek 6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6F9DEFB8-BD84-0F19-CBE9-31E266FC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190" y="1885175"/>
            <a:ext cx="725760" cy="7257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8AA68B0-BE90-BD18-E264-EF48A0D2A319}"/>
              </a:ext>
            </a:extLst>
          </p:cNvPr>
          <p:cNvSpPr txBox="1"/>
          <p:nvPr/>
        </p:nvSpPr>
        <p:spPr>
          <a:xfrm>
            <a:off x="989894" y="3195200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13.</a:t>
            </a:r>
          </a:p>
        </p:txBody>
      </p:sp>
      <p:pic>
        <p:nvPicPr>
          <p:cNvPr id="10" name="Obrázek 9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6F30EC49-EB39-DEC1-49C3-6FD95D60CF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190" y="3195200"/>
            <a:ext cx="725760" cy="72576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8A425CC-FAC8-2C63-822C-F1FFDD9C1680}"/>
              </a:ext>
            </a:extLst>
          </p:cNvPr>
          <p:cNvSpPr txBox="1"/>
          <p:nvPr/>
        </p:nvSpPr>
        <p:spPr>
          <a:xfrm>
            <a:off x="989894" y="4549538"/>
            <a:ext cx="17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000" b="0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14.</a:t>
            </a:r>
          </a:p>
        </p:txBody>
      </p:sp>
      <p:pic>
        <p:nvPicPr>
          <p:cNvPr id="12" name="Obrázek 11" descr="Obsah obrázku zbraň, kruh, šipka&#10;&#10;Popis byl vytvořen automaticky">
            <a:extLst>
              <a:ext uri="{FF2B5EF4-FFF2-40B4-BE49-F238E27FC236}">
                <a16:creationId xmlns:a16="http://schemas.microsoft.com/office/drawing/2014/main" id="{629596A8-D43F-26B2-A902-58D6292E8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EEE"/>
              </a:clrFrom>
              <a:clrTo>
                <a:srgbClr val="EF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0190" y="4589731"/>
            <a:ext cx="725760" cy="72576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814F35B1-6974-CEFC-1389-84C14CA337CE}"/>
              </a:ext>
            </a:extLst>
          </p:cNvPr>
          <p:cNvSpPr txBox="1"/>
          <p:nvPr/>
        </p:nvSpPr>
        <p:spPr>
          <a:xfrm>
            <a:off x="3334496" y="2056743"/>
            <a:ext cx="866000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Počet osob s duševním onemocněním za rok 2024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rgbClr val="2E59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76AA47E-250C-E9D4-988C-453DF563C32D}"/>
              </a:ext>
            </a:extLst>
          </p:cNvPr>
          <p:cNvSpPr txBox="1"/>
          <p:nvPr/>
        </p:nvSpPr>
        <p:spPr>
          <a:xfrm>
            <a:off x="3334496" y="3179811"/>
            <a:ext cx="76930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Odhad objemu péče neformálních pečujících a ambulantních/terénních služeb (2024)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626DAB6-CDEA-A237-8023-23E05B6C7659}"/>
              </a:ext>
            </a:extLst>
          </p:cNvPr>
          <p:cNvSpPr txBox="1"/>
          <p:nvPr/>
        </p:nvSpPr>
        <p:spPr>
          <a:xfrm>
            <a:off x="3334495" y="4464490"/>
            <a:ext cx="835528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2E59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Cizinci s aktivním zdravotním pojištěním a konzumovanou péčí v ČR (2024) 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DC5DE6-2FF2-3C90-49CA-B472C95F81E7}"/>
              </a:ext>
            </a:extLst>
          </p:cNvPr>
          <p:cNvSpPr txBox="1"/>
          <p:nvPr/>
        </p:nvSpPr>
        <p:spPr>
          <a:xfrm rot="16200000">
            <a:off x="-2347228" y="3081646"/>
            <a:ext cx="573578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Připravené datové sady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0AC8506-1F82-8E82-B5BD-08FBCF6170CD}"/>
              </a:ext>
            </a:extLst>
          </p:cNvPr>
          <p:cNvSpPr txBox="1"/>
          <p:nvPr/>
        </p:nvSpPr>
        <p:spPr>
          <a:xfrm rot="1669413">
            <a:off x="10022780" y="558117"/>
            <a:ext cx="200944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Otevřená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verze 1.0</a:t>
            </a:r>
          </a:p>
        </p:txBody>
      </p:sp>
    </p:spTree>
    <p:extLst>
      <p:ext uri="{BB962C8B-B14F-4D97-AF65-F5344CB8AC3E}">
        <p14:creationId xmlns:p14="http://schemas.microsoft.com/office/powerpoint/2010/main" val="24080489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FE41-67FE-0E73-B5CA-11B660015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419F7530-4F98-69A6-B215-DBC35809F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4491" y="79946"/>
            <a:ext cx="3588573" cy="92489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475869-C925-8C71-CB38-119D6B07A555}"/>
              </a:ext>
            </a:extLst>
          </p:cNvPr>
          <p:cNvSpPr txBox="1"/>
          <p:nvPr/>
        </p:nvSpPr>
        <p:spPr>
          <a:xfrm>
            <a:off x="644768" y="1456278"/>
            <a:ext cx="109024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Koncepce a implementace regionálních predikcí je podpořena projektem 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Konstrukce modelů pro predikci regionálních potřeb a dostupnosti zdravotní péče a s tím souvisejících ekonomických a personálních ukazatelů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(CZ.03.02.02/00/22_046/0002180).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FF9AF8-3FF7-C07B-109D-35244154925B}"/>
              </a:ext>
            </a:extLst>
          </p:cNvPr>
          <p:cNvSpPr txBox="1"/>
          <p:nvPr/>
        </p:nvSpPr>
        <p:spPr>
          <a:xfrm>
            <a:off x="2134637" y="2805220"/>
            <a:ext cx="79227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https://www.nzip.cz/szd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D167A5A3-3284-2FDB-6D25-3774D0CA6A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2627" y="4036275"/>
            <a:ext cx="2586746" cy="25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920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id="{0D9A626E-CDA8-494B-A357-99223A0BBB9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02064" y="2897144"/>
            <a:ext cx="11378993" cy="1257012"/>
          </a:xfrm>
          <a:prstGeom prst="rect">
            <a:avLst/>
          </a:prstGeom>
        </p:spPr>
        <p:txBody>
          <a:bodyPr vert="horz" lIns="91413" tIns="45706" rIns="91413" bIns="45706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8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12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0" b="1" i="0" u="none" strike="noStrike" kern="1200" cap="none" spc="0" normalizeH="0" baseline="0" noProof="0" dirty="0">
                <a:ln>
                  <a:noFill/>
                </a:ln>
                <a:solidFill>
                  <a:srgbClr val="D714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DĚKUJI ZA POZORNOST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3FC6C47-60B3-FB22-41F9-5FC4B31F9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64" y="679547"/>
            <a:ext cx="3371207" cy="8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5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"/>
    </mc:Choice>
    <mc:Fallback xmlns="">
      <p:transition spd="slow" advTm="1226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>
            <p:custDataLst>
              <p:tags r:id="rId1"/>
            </p:custDataLst>
          </p:nvPr>
        </p:nvSpPr>
        <p:spPr>
          <a:xfrm>
            <a:off x="7519780" y="1372253"/>
            <a:ext cx="40340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15 let očekávatelný nárůst nemocnosti v souvislosti s chorobami vyššího věku a seniorů.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20 – 25 let prudký nárůst nemocnosti v souvislosti s chorobami vyššího věku a seniorů</a:t>
            </a:r>
            <a:r>
              <a:rPr kumimoji="0" lang="cs-CZ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Nižší zastoupení mladších věkových skupin jako riziko poklesu porodnosti </a:t>
            </a:r>
            <a:b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následujících 10 – 15 letech.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127451" y="1415771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71327" y="2546514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181626" y="3618827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E56E155A-1D5F-4207-B62E-8A19590F0259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2622" y="5230674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Populace ČR</a:t>
                      </a:r>
                      <a:endParaRPr lang="cs-CZ" sz="18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2 158 322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2 255 887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2 682 875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864 727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1 028 927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1 223 509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1 363 039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1 591 189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0C292E7-56AB-1DB3-2383-D23E0300970F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452623" y="1058496"/>
          <a:ext cx="5737225" cy="403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0AB3CF9-D283-84B4-0FC9-F4346E915A3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27906" y="891588"/>
            <a:ext cx="39286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Struktura obyvatel ČR k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</a:t>
            </a:r>
            <a:r>
              <a:rPr kumimoji="0" 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5EC2CA9-8B4B-FB86-A5D6-A5CDB772B373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-1371800" y="2573589"/>
            <a:ext cx="37331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cs-CZ" altLang="cs-CZ" sz="1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Podíl osob ve věkové kategorii (%)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12C5012-3A94-AF77-5075-A23ECD991098}"/>
              </a:ext>
            </a:extLst>
          </p:cNvPr>
          <p:cNvSpPr txBox="1"/>
          <p:nvPr/>
        </p:nvSpPr>
        <p:spPr>
          <a:xfrm>
            <a:off x="4516734" y="2177182"/>
            <a:ext cx="53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TextovéPole 4">
            <a:extLst>
              <a:ext uri="{FF2B5EF4-FFF2-40B4-BE49-F238E27FC236}">
                <a16:creationId xmlns:a16="http://schemas.microsoft.com/office/drawing/2014/main" id="{50C0FE2A-0EC5-60F7-BCEA-3C00DFFBD0EF}"/>
              </a:ext>
            </a:extLst>
          </p:cNvPr>
          <p:cNvSpPr txBox="1"/>
          <p:nvPr/>
        </p:nvSpPr>
        <p:spPr>
          <a:xfrm>
            <a:off x="3316232" y="1351636"/>
            <a:ext cx="47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TextovéPole 5">
            <a:extLst>
              <a:ext uri="{FF2B5EF4-FFF2-40B4-BE49-F238E27FC236}">
                <a16:creationId xmlns:a16="http://schemas.microsoft.com/office/drawing/2014/main" id="{89F4F5C5-C14C-65EF-ABC1-21D96F9FFD39}"/>
              </a:ext>
            </a:extLst>
          </p:cNvPr>
          <p:cNvSpPr txBox="1"/>
          <p:nvPr/>
        </p:nvSpPr>
        <p:spPr>
          <a:xfrm>
            <a:off x="1960793" y="2935917"/>
            <a:ext cx="61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3.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Šipka doprava 11">
            <a:extLst>
              <a:ext uri="{FF2B5EF4-FFF2-40B4-BE49-F238E27FC236}">
                <a16:creationId xmlns:a16="http://schemas.microsoft.com/office/drawing/2014/main" id="{700421B1-163F-479F-D2B2-6CEBC43133FE}"/>
              </a:ext>
            </a:extLst>
          </p:cNvPr>
          <p:cNvSpPr/>
          <p:nvPr/>
        </p:nvSpPr>
        <p:spPr>
          <a:xfrm>
            <a:off x="4874232" y="2261298"/>
            <a:ext cx="682906" cy="173620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Šipka doprava 22">
            <a:extLst>
              <a:ext uri="{FF2B5EF4-FFF2-40B4-BE49-F238E27FC236}">
                <a16:creationId xmlns:a16="http://schemas.microsoft.com/office/drawing/2014/main" id="{77FED97B-0B5D-57D3-A7F5-CB225C2558C1}"/>
              </a:ext>
            </a:extLst>
          </p:cNvPr>
          <p:cNvSpPr/>
          <p:nvPr/>
        </p:nvSpPr>
        <p:spPr>
          <a:xfrm>
            <a:off x="3728742" y="1486518"/>
            <a:ext cx="1270975" cy="179708"/>
          </a:xfrm>
          <a:prstGeom prst="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6FF0A44-BA39-2B23-1830-7666EB529C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11818" y="577199"/>
            <a:ext cx="1145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Projekce obyvatelstva České republiky - 2023–2100 | ČSÚ (czso.cz)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Zveřejněno dne: 30.11.2023)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434DEDE-B2D0-8BEB-A3A6-AB9D4E95FE21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11818" y="120065"/>
            <a:ext cx="10515600" cy="6315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Věková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struktura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obyvatelstva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ČR 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její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očekávaný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vývoj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11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D1B1E-5401-6781-1E5B-9A48F7D1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5CC099BE-18D6-F0B4-D724-4D6E9D7E4472}"/>
              </a:ext>
            </a:extLst>
          </p:cNvPr>
          <p:cNvSpPr txBox="1">
            <a:spLocks/>
          </p:cNvSpPr>
          <p:nvPr/>
        </p:nvSpPr>
        <p:spPr>
          <a:xfrm>
            <a:off x="243079" y="248202"/>
            <a:ext cx="11705842" cy="19826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Demografický vývoj nebude v čase rovnoměrný.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4DA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 nejvýraznějšímu nárůstu počtu obyvatel ve věku 80+, resp. 85+, dojde cca do roku 2035. Následně bude stárnutí pokračovat pomalejším a plynulejším tempem až do roku 2050.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4DA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rgbClr val="004DA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3137306-3746-8EA2-DE45-995761FDE0C4}"/>
              </a:ext>
            </a:extLst>
          </p:cNvPr>
          <p:cNvSpPr/>
          <p:nvPr/>
        </p:nvSpPr>
        <p:spPr>
          <a:xfrm>
            <a:off x="5221793" y="6078723"/>
            <a:ext cx="1748413" cy="609908"/>
          </a:xfrm>
          <a:prstGeom prst="downArrow">
            <a:avLst/>
          </a:prstGeom>
          <a:solidFill>
            <a:srgbClr val="004D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B5AC0E8-BAC0-F04E-1D58-CBF763697281}"/>
              </a:ext>
            </a:extLst>
          </p:cNvPr>
          <p:cNvSpPr txBox="1"/>
          <p:nvPr/>
        </p:nvSpPr>
        <p:spPr>
          <a:xfrm>
            <a:off x="1704868" y="3077308"/>
            <a:ext cx="878225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Věkové kategorie 80+, resp. 85+ hrají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predikcích klíčový význam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F56E342-1A38-12AE-313B-CA901D3679FB}"/>
              </a:ext>
            </a:extLst>
          </p:cNvPr>
          <p:cNvSpPr txBox="1"/>
          <p:nvPr/>
        </p:nvSpPr>
        <p:spPr>
          <a:xfrm>
            <a:off x="2277623" y="4393350"/>
            <a:ext cx="7931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Prudký demografický růst &lt;–&gt; prodlužující se doba života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Významný nárůst nemocnosti a morbidity (až z 60%)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Významná ztráta soběstačnosti a růst potřeb péče v závěru života (&gt; 26% využívá dlouhodobé sociální služby)</a:t>
            </a:r>
          </a:p>
        </p:txBody>
      </p:sp>
    </p:spTree>
    <p:extLst>
      <p:ext uri="{BB962C8B-B14F-4D97-AF65-F5344CB8AC3E}">
        <p14:creationId xmlns:p14="http://schemas.microsoft.com/office/powerpoint/2010/main" val="323916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DA778-2D1B-3C70-4FF7-791BF63C2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22">
            <a:extLst>
              <a:ext uri="{FF2B5EF4-FFF2-40B4-BE49-F238E27FC236}">
                <a16:creationId xmlns:a16="http://schemas.microsoft.com/office/drawing/2014/main" id="{FD3D7884-F311-BA15-8A8E-75F51131484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7094" y="2658051"/>
          <a:ext cx="11334094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60+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2 783 787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2 890 190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3 018 692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3 548 996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3 785 888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70+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1 485 904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1 642 354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1 780 570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1 932 797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80+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447 526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519 802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690 376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873 196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948 283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sp>
        <p:nvSpPr>
          <p:cNvPr id="2" name="Nadpis 3">
            <a:extLst>
              <a:ext uri="{FF2B5EF4-FFF2-40B4-BE49-F238E27FC236}">
                <a16:creationId xmlns:a16="http://schemas.microsoft.com/office/drawing/2014/main" id="{B2C29546-75CB-91B4-0EAE-578AEF2F001B}"/>
              </a:ext>
            </a:extLst>
          </p:cNvPr>
          <p:cNvSpPr txBox="1">
            <a:spLocks/>
          </p:cNvSpPr>
          <p:nvPr/>
        </p:nvSpPr>
        <p:spPr>
          <a:xfrm>
            <a:off x="748135" y="57064"/>
            <a:ext cx="10515600" cy="849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2600" b="1" kern="1200" dirty="0" smtClean="0">
                <a:solidFill>
                  <a:srgbClr val="383C6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Predikce dalšího vývoje: velikost populační věkové kohorty 85+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do roku 2040 více než zdvojnásobí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8924C02-A44E-AA2C-0233-F30D0DABA5CA}"/>
              </a:ext>
            </a:extLst>
          </p:cNvPr>
          <p:cNvSpPr txBox="1"/>
          <p:nvPr/>
        </p:nvSpPr>
        <p:spPr>
          <a:xfrm>
            <a:off x="1756885" y="4733885"/>
            <a:ext cx="3650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85+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dnes: cca 212 000</a:t>
            </a:r>
          </a:p>
        </p:txBody>
      </p:sp>
      <p:sp>
        <p:nvSpPr>
          <p:cNvPr id="9" name="Šipka: doprava 8">
            <a:extLst>
              <a:ext uri="{FF2B5EF4-FFF2-40B4-BE49-F238E27FC236}">
                <a16:creationId xmlns:a16="http://schemas.microsoft.com/office/drawing/2014/main" id="{A71DF4B1-BDE9-80C2-9C76-CC19341E31EF}"/>
              </a:ext>
            </a:extLst>
          </p:cNvPr>
          <p:cNvSpPr/>
          <p:nvPr/>
        </p:nvSpPr>
        <p:spPr>
          <a:xfrm>
            <a:off x="4157034" y="5585172"/>
            <a:ext cx="3235569" cy="422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F23049A-267E-ED8D-B827-B2265430A6D1}"/>
              </a:ext>
            </a:extLst>
          </p:cNvPr>
          <p:cNvSpPr txBox="1"/>
          <p:nvPr/>
        </p:nvSpPr>
        <p:spPr>
          <a:xfrm>
            <a:off x="7612682" y="4772368"/>
            <a:ext cx="40639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2040 – 2050: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500 000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5A06A4-500E-D991-CDF4-E3CE6064738B}"/>
              </a:ext>
            </a:extLst>
          </p:cNvPr>
          <p:cNvSpPr txBox="1"/>
          <p:nvPr/>
        </p:nvSpPr>
        <p:spPr>
          <a:xfrm>
            <a:off x="2810556" y="4060633"/>
            <a:ext cx="59285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Koeficient potřebného nárůstu kapacit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 dlouhodobou péči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2,22 – 2,41</a:t>
            </a:r>
          </a:p>
        </p:txBody>
      </p:sp>
      <p:graphicFrame>
        <p:nvGraphicFramePr>
          <p:cNvPr id="5" name="Tabulka 22">
            <a:extLst>
              <a:ext uri="{FF2B5EF4-FFF2-40B4-BE49-F238E27FC236}">
                <a16:creationId xmlns:a16="http://schemas.microsoft.com/office/drawing/2014/main" id="{1568D2BE-3A65-14B4-0C6B-305CBB492D6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87094" y="1098937"/>
          <a:ext cx="1133409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4769">
                  <a:extLst>
                    <a:ext uri="{9D8B030D-6E8A-4147-A177-3AD203B41FA5}">
                      <a16:colId xmlns:a16="http://schemas.microsoft.com/office/drawing/2014/main" val="2765753559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2950578564"/>
                    </a:ext>
                  </a:extLst>
                </a:gridCol>
                <a:gridCol w="1672316">
                  <a:extLst>
                    <a:ext uri="{9D8B030D-6E8A-4147-A177-3AD203B41FA5}">
                      <a16:colId xmlns:a16="http://schemas.microsoft.com/office/drawing/2014/main" val="4027662802"/>
                    </a:ext>
                  </a:extLst>
                </a:gridCol>
                <a:gridCol w="1755103">
                  <a:extLst>
                    <a:ext uri="{9D8B030D-6E8A-4147-A177-3AD203B41FA5}">
                      <a16:colId xmlns:a16="http://schemas.microsoft.com/office/drawing/2014/main" val="2984655169"/>
                    </a:ext>
                  </a:extLst>
                </a:gridCol>
                <a:gridCol w="1672313">
                  <a:extLst>
                    <a:ext uri="{9D8B030D-6E8A-4147-A177-3AD203B41FA5}">
                      <a16:colId xmlns:a16="http://schemas.microsoft.com/office/drawing/2014/main" val="3874475901"/>
                    </a:ext>
                  </a:extLst>
                </a:gridCol>
                <a:gridCol w="1637277">
                  <a:extLst>
                    <a:ext uri="{9D8B030D-6E8A-4147-A177-3AD203B41FA5}">
                      <a16:colId xmlns:a16="http://schemas.microsoft.com/office/drawing/2014/main" val="1823650083"/>
                    </a:ext>
                  </a:extLst>
                </a:gridCol>
              </a:tblGrid>
              <a:tr h="28662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Populace ČR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 31. 12.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</a:t>
                      </a:r>
                      <a:r>
                        <a:rPr lang="cs-CZ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2050</a:t>
                      </a:r>
                      <a:endParaRPr lang="cs-CZ" sz="18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16117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r" fontAlgn="t"/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65+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2 158 322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2 255 887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2 372 940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2 682 875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3 073 347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685866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75+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864 727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1 028 927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1 223 509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1 363 039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1 591 189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57658"/>
                  </a:ext>
                </a:extLst>
              </a:tr>
              <a:tr h="230409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Obyvatelé ve věku 85+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203 389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211 940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286 711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469 580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510 185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251127"/>
                  </a:ext>
                </a:extLst>
              </a:tr>
            </a:tbl>
          </a:graphicData>
        </a:graphic>
      </p:graphicFrame>
      <p:sp>
        <p:nvSpPr>
          <p:cNvPr id="6" name="TextovéPole 10">
            <a:extLst>
              <a:ext uri="{FF2B5EF4-FFF2-40B4-BE49-F238E27FC236}">
                <a16:creationId xmlns:a16="http://schemas.microsoft.com/office/drawing/2014/main" id="{6ADF9B6F-AD45-7CF3-FAE6-88DE2EF459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8707" y="3736422"/>
            <a:ext cx="11450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Projekce obyvatelstva v krajích ČR - do roku 2080 | Produkty (gov.cz)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Zveřejněno dne: 12. 12. 2024)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A16CF50-5773-80FA-AE8D-AB4AAD3925E3}"/>
              </a:ext>
            </a:extLst>
          </p:cNvPr>
          <p:cNvSpPr txBox="1"/>
          <p:nvPr/>
        </p:nvSpPr>
        <p:spPr>
          <a:xfrm>
            <a:off x="1658456" y="5853413"/>
            <a:ext cx="3650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seniorů 80+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dnes: cca 520 000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F6F4456-1169-E112-C80B-76D90FF5D37E}"/>
              </a:ext>
            </a:extLst>
          </p:cNvPr>
          <p:cNvSpPr txBox="1"/>
          <p:nvPr/>
        </p:nvSpPr>
        <p:spPr>
          <a:xfrm>
            <a:off x="7612682" y="5698089"/>
            <a:ext cx="40639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Počet 2040 – 2050: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cca 900 000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509D607E-0700-D2B9-220E-92B67ADD647F}"/>
              </a:ext>
            </a:extLst>
          </p:cNvPr>
          <p:cNvSpPr txBox="1"/>
          <p:nvPr/>
        </p:nvSpPr>
        <p:spPr>
          <a:xfrm>
            <a:off x="2810554" y="5995768"/>
            <a:ext cx="59285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1,67 – 1,82</a:t>
            </a:r>
          </a:p>
        </p:txBody>
      </p:sp>
    </p:spTree>
    <p:extLst>
      <p:ext uri="{BB962C8B-B14F-4D97-AF65-F5344CB8AC3E}">
        <p14:creationId xmlns:p14="http://schemas.microsoft.com/office/powerpoint/2010/main" val="46266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2">
            <a:extLst>
              <a:ext uri="{FF2B5EF4-FFF2-40B4-BE49-F238E27FC236}">
                <a16:creationId xmlns:a16="http://schemas.microsoft.com/office/drawing/2014/main" id="{71D29E70-2E4A-4AB2-AB1D-48C7B9CF5103}"/>
              </a:ext>
            </a:extLst>
          </p:cNvPr>
          <p:cNvSpPr txBox="1">
            <a:spLocks/>
          </p:cNvSpPr>
          <p:nvPr/>
        </p:nvSpPr>
        <p:spPr>
          <a:xfrm>
            <a:off x="87746" y="161754"/>
            <a:ext cx="12016508" cy="3442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Sociální a zdravotní systém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21324B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se musí koncepčně připravovat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21324B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21324B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 demografické stárnutí populace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3B80469E-D49B-8063-0EC6-8E1FB220E019}"/>
              </a:ext>
            </a:extLst>
          </p:cNvPr>
          <p:cNvGraphicFramePr>
            <a:graphicFrameLocks/>
          </p:cNvGraphicFramePr>
          <p:nvPr/>
        </p:nvGraphicFramePr>
        <p:xfrm>
          <a:off x="1933604" y="4786088"/>
          <a:ext cx="4120480" cy="189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10">
            <a:extLst>
              <a:ext uri="{FF2B5EF4-FFF2-40B4-BE49-F238E27FC236}">
                <a16:creationId xmlns:a16="http://schemas.microsoft.com/office/drawing/2014/main" id="{96AE9129-7691-EF92-7D61-174CD360B9FA}"/>
              </a:ext>
            </a:extLst>
          </p:cNvPr>
          <p:cNvSpPr txBox="1"/>
          <p:nvPr/>
        </p:nvSpPr>
        <p:spPr>
          <a:xfrm>
            <a:off x="3278434" y="4399256"/>
            <a:ext cx="2612953" cy="400110"/>
          </a:xfrm>
          <a:prstGeom prst="rect">
            <a:avLst/>
          </a:prstGeom>
          <a:solidFill>
            <a:srgbClr val="D7144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roku 2010: +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4 %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A7DA858-7F74-5678-70DC-4211087C8720}"/>
              </a:ext>
            </a:extLst>
          </p:cNvPr>
          <p:cNvSpPr/>
          <p:nvPr/>
        </p:nvSpPr>
        <p:spPr>
          <a:xfrm>
            <a:off x="182138" y="5010615"/>
            <a:ext cx="179865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Celkový počet ošetřených ZZS ve věku 75+ </a:t>
            </a:r>
            <a:r>
              <a:rPr kumimoji="0" 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 ČR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0E8B8B5-C853-109D-8621-C235ABBB51AD}"/>
              </a:ext>
            </a:extLst>
          </p:cNvPr>
          <p:cNvGraphicFramePr>
            <a:graphicFrameLocks/>
          </p:cNvGraphicFramePr>
          <p:nvPr/>
        </p:nvGraphicFramePr>
        <p:xfrm>
          <a:off x="7806849" y="4745349"/>
          <a:ext cx="4120480" cy="189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14">
            <a:extLst>
              <a:ext uri="{FF2B5EF4-FFF2-40B4-BE49-F238E27FC236}">
                <a16:creationId xmlns:a16="http://schemas.microsoft.com/office/drawing/2014/main" id="{FCDC76E3-60C6-04F9-E7BD-A69829BB0C14}"/>
              </a:ext>
            </a:extLst>
          </p:cNvPr>
          <p:cNvSpPr txBox="1"/>
          <p:nvPr/>
        </p:nvSpPr>
        <p:spPr>
          <a:xfrm>
            <a:off x="9151679" y="4358517"/>
            <a:ext cx="2612953" cy="400110"/>
          </a:xfrm>
          <a:prstGeom prst="rect">
            <a:avLst/>
          </a:prstGeom>
          <a:solidFill>
            <a:srgbClr val="D71440"/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roku 2010: +82 % 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4B56FA5-C884-15CB-0BD0-BA5279418BDB}"/>
              </a:ext>
            </a:extLst>
          </p:cNvPr>
          <p:cNvSpPr/>
          <p:nvPr/>
        </p:nvSpPr>
        <p:spPr>
          <a:xfrm>
            <a:off x="6055383" y="4969876"/>
            <a:ext cx="1798655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Celkový počet ošetřených ZZS ve věku 85+ </a:t>
            </a:r>
            <a:r>
              <a:rPr kumimoji="0" lang="cs-CZ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 ČR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C9EFEE-D01D-21BC-5F1C-5C264746C2D5}"/>
              </a:ext>
            </a:extLst>
          </p:cNvPr>
          <p:cNvSpPr txBox="1"/>
          <p:nvPr/>
        </p:nvSpPr>
        <p:spPr>
          <a:xfrm rot="634919">
            <a:off x="473874" y="3647690"/>
            <a:ext cx="2174748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Stárnutí populace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již projevuje</a:t>
            </a:r>
          </a:p>
        </p:txBody>
      </p:sp>
    </p:spTree>
    <p:extLst>
      <p:ext uri="{BB962C8B-B14F-4D97-AF65-F5344CB8AC3E}">
        <p14:creationId xmlns:p14="http://schemas.microsoft.com/office/powerpoint/2010/main" val="416794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92AEC-BB6E-69C0-E07E-13D82B1A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adpis 2">
            <a:extLst>
              <a:ext uri="{FF2B5EF4-FFF2-40B4-BE49-F238E27FC236}">
                <a16:creationId xmlns:a16="http://schemas.microsoft.com/office/drawing/2014/main" id="{6484C6CA-DFA1-A9DA-9578-EDCE89877173}"/>
              </a:ext>
            </a:extLst>
          </p:cNvPr>
          <p:cNvSpPr txBox="1">
            <a:spLocks/>
          </p:cNvSpPr>
          <p:nvPr/>
        </p:nvSpPr>
        <p:spPr>
          <a:xfrm>
            <a:off x="201118" y="805644"/>
            <a:ext cx="11990882" cy="57121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600" b="1" dirty="0">
                <a:solidFill>
                  <a:srgbClr val="002060"/>
                </a:solidFill>
                <a:latin typeface="Calibri" panose="020F0502020204030204"/>
              </a:rPr>
              <a:t>Jaký prospěch z propojování dat MPSV a MZD mají poskytovatelé, pacienti …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600" b="1" dirty="0">
                <a:solidFill>
                  <a:srgbClr val="002060"/>
                </a:solidFill>
                <a:latin typeface="Calibri" panose="020F0502020204030204"/>
              </a:rPr>
              <a:t>… k čemu je to dobré</a:t>
            </a: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5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05173DF-B692-7383-625E-70F2A804B123}"/>
              </a:ext>
            </a:extLst>
          </p:cNvPr>
          <p:cNvSpPr txBox="1"/>
          <p:nvPr/>
        </p:nvSpPr>
        <p:spPr>
          <a:xfrm>
            <a:off x="9364640" y="4113364"/>
            <a:ext cx="148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A3185D7-21BB-D876-97C0-B2A956F1EBB5}"/>
              </a:ext>
            </a:extLst>
          </p:cNvPr>
          <p:cNvSpPr txBox="1"/>
          <p:nvPr/>
        </p:nvSpPr>
        <p:spPr>
          <a:xfrm>
            <a:off x="5452279" y="2374444"/>
            <a:ext cx="14885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0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6314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2"/>
  <p:tag name="SLIDEFAB_EXPORT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  <p:tag name="SLIDEFAB_SHAPECONDITIONMETACTIONDELET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SHAPECONDITIONMETACTIONDELETE" val="False"/>
  <p:tag name="SLIDEFAB_EXPORTMOD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SHAPECONDITIONMETACTIONDELETE" val="True"/>
  <p:tag name="SLIDEFAB_RESIZEMODE" val="1"/>
  <p:tag name="SLIDEFAB_EXPORTMODE" val="4"/>
</p:tagLst>
</file>

<file path=ppt/theme/theme1.xml><?xml version="1.0" encoding="utf-8"?>
<a:theme xmlns:a="http://schemas.openxmlformats.org/drawingml/2006/main" name="1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6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0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14.xml><?xml version="1.0" encoding="utf-8"?>
<a:theme xmlns:a="http://schemas.openxmlformats.org/drawingml/2006/main" name="6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5.xml><?xml version="1.0" encoding="utf-8"?>
<a:theme xmlns:a="http://schemas.openxmlformats.org/drawingml/2006/main" name="18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23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468E"/>
      </a:accent1>
      <a:accent2>
        <a:srgbClr val="C14971"/>
      </a:accent2>
      <a:accent3>
        <a:srgbClr val="474544"/>
      </a:accent3>
      <a:accent4>
        <a:srgbClr val="FFC12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5_Motiv Office">
  <a:themeElements>
    <a:clrScheme name="VACC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B2925"/>
      </a:accent1>
      <a:accent2>
        <a:srgbClr val="14377B"/>
      </a:accent2>
      <a:accent3>
        <a:srgbClr val="DB7925"/>
      </a:accent3>
      <a:accent4>
        <a:srgbClr val="178084"/>
      </a:accent4>
      <a:accent5>
        <a:srgbClr val="B9990D"/>
      </a:accent5>
      <a:accent6>
        <a:srgbClr val="1DAC2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8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2.xml><?xml version="1.0" encoding="utf-8"?>
<a:theme xmlns:a="http://schemas.openxmlformats.org/drawingml/2006/main" name="7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468E"/>
      </a:accent1>
      <a:accent2>
        <a:srgbClr val="C14971"/>
      </a:accent2>
      <a:accent3>
        <a:srgbClr val="474544"/>
      </a:accent3>
      <a:accent4>
        <a:srgbClr val="FFC12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9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2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9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Motiv Office">
  <a:themeElements>
    <a:clrScheme name="Vlastní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468E"/>
      </a:accent1>
      <a:accent2>
        <a:srgbClr val="C14971"/>
      </a:accent2>
      <a:accent3>
        <a:srgbClr val="474544"/>
      </a:accent3>
      <a:accent4>
        <a:srgbClr val="FFC12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14775</TotalTime>
  <Words>5391</Words>
  <Application>Microsoft Office PowerPoint</Application>
  <PresentationFormat>Širokoúhlá obrazovka</PresentationFormat>
  <Paragraphs>1249</Paragraphs>
  <Slides>47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22</vt:i4>
      </vt:variant>
      <vt:variant>
        <vt:lpstr>Nadpisy snímků</vt:lpstr>
      </vt:variant>
      <vt:variant>
        <vt:i4>47</vt:i4>
      </vt:variant>
    </vt:vector>
  </HeadingPairs>
  <TitlesOfParts>
    <vt:vector size="80" baseType="lpstr">
      <vt:lpstr>Aptos</vt:lpstr>
      <vt:lpstr>Aptos Display</vt:lpstr>
      <vt:lpstr>Aptos Narrow</vt:lpstr>
      <vt:lpstr>Arial</vt:lpstr>
      <vt:lpstr>Arial Black</vt:lpstr>
      <vt:lpstr>Calibri</vt:lpstr>
      <vt:lpstr>Calibri Light</vt:lpstr>
      <vt:lpstr>Euphemia</vt:lpstr>
      <vt:lpstr>Symbol</vt:lpstr>
      <vt:lpstr>Tahoma</vt:lpstr>
      <vt:lpstr>Wingdings</vt:lpstr>
      <vt:lpstr>16_Motiv Office</vt:lpstr>
      <vt:lpstr>13_Motiv Office</vt:lpstr>
      <vt:lpstr>1_Motiv Office</vt:lpstr>
      <vt:lpstr>14_Motiv Office</vt:lpstr>
      <vt:lpstr>4_Motiv Office</vt:lpstr>
      <vt:lpstr>29_Motiv Office</vt:lpstr>
      <vt:lpstr>22_Motiv Office</vt:lpstr>
      <vt:lpstr>19_Motiv Office</vt:lpstr>
      <vt:lpstr>20_Motiv Office</vt:lpstr>
      <vt:lpstr>26_Motiv Office</vt:lpstr>
      <vt:lpstr>2_Motiv Office</vt:lpstr>
      <vt:lpstr>3_Motiv Office</vt:lpstr>
      <vt:lpstr>30_Motiv Office</vt:lpstr>
      <vt:lpstr>6_Motiv Office</vt:lpstr>
      <vt:lpstr>18_Motiv Office</vt:lpstr>
      <vt:lpstr>23_Motiv Office</vt:lpstr>
      <vt:lpstr>5_Motiv Office</vt:lpstr>
      <vt:lpstr>17_Motiv Office</vt:lpstr>
      <vt:lpstr>11_Motiv Office</vt:lpstr>
      <vt:lpstr>21_Motiv Office</vt:lpstr>
      <vt:lpstr>28_Motiv Office</vt:lpstr>
      <vt:lpstr>7_Motiv Office</vt:lpstr>
      <vt:lpstr>Koncepce a význam spolupráce zdravotního a sociálního sektoru (nejen) při propojování dat a digitalizaci služeb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Nemocnost klientů v zařízeních s pobytovou sociální službou v roce 2024</vt:lpstr>
      <vt:lpstr>Klienti a pobytové dny v zařízeních s pobytovou sociální službou:  celkem vs. pacienti s demencí (včetně Alzheimerovy choroby) </vt:lpstr>
      <vt:lpstr>Pacienti pobytových sociálních služeb v péči ZZS  </vt:lpstr>
      <vt:lpstr>Úrazy u osob ve věku 65+ let v pobytových sociálních službách</vt:lpstr>
      <vt:lpstr>Prezentace aplikace PowerPoint</vt:lpstr>
      <vt:lpstr>Model chirurgické péče Ekonomická aktivita u pacientů s náhradou kolenního kloubu (20–64 let)</vt:lpstr>
      <vt:lpstr>Model chirurgické péče Ekonomická aktivita pacientů se závažným dopravním úrazem (20–64 let)</vt:lpstr>
      <vt:lpstr>Prezentace aplikace PowerPoint</vt:lpstr>
      <vt:lpstr>Prezentace aplikace PowerPoint</vt:lpstr>
      <vt:lpstr>NOVĚ DOSTUPNÉ MAPOVÁNÍ TRAJEKTORIÍ za péčí v závěru života </vt:lpstr>
      <vt:lpstr>Trajektorie pacientů v závěru života: SITUACE V ČR SE ZLEPŠUJE </vt:lpstr>
      <vt:lpstr>Prezentace aplikace PowerPoint</vt:lpstr>
      <vt:lpstr>Zátěž geriatrickými pacienty NELZE predikovat  bez meziresortně propojených dat !</vt:lpstr>
      <vt:lpstr>Pacienti s potřebami geriatrické péče v ČR</vt:lpstr>
      <vt:lpstr>Pacienti s potřebami geriatrické péče v ČR: objem čerpané péče narůstá </vt:lpstr>
      <vt:lpstr>Statistická predikce prevalence počtu geriatrických pacientů do roku 2050</vt:lpstr>
      <vt:lpstr>Prezentace aplikace PowerPoint</vt:lpstr>
      <vt:lpstr>Prezentace aplikace PowerPoint</vt:lpstr>
      <vt:lpstr>Prezentace aplikace PowerPoint</vt:lpstr>
      <vt:lpstr>Prezentace aplikace PowerPoint</vt:lpstr>
      <vt:lpstr>Mobilní specializovaná paliativní péče v ČR: koncept predikcí postavený  na kvantifikaci žádoucích potřeb, nikoli pouze aktuálně dostupných</vt:lpstr>
      <vt:lpstr>Mobilní specializovaná paliativní péče v ČR: kvantifikace při demografické predikci 2035 a stejné výkonnosti jako v roce 2024</vt:lpstr>
      <vt:lpstr>Mobilní specializovaná paliativní péče v ČR: model navýšení kapacit na 30 % očekávaných úmrtí a péče 90 dnů před smrtí</vt:lpstr>
      <vt:lpstr>Prezentace aplikace PowerPoint</vt:lpstr>
      <vt:lpstr>Počty klientů služeb dlouhodobé péče</vt:lpstr>
      <vt:lpstr>Prezentace aplikace PowerPoint</vt:lpstr>
      <vt:lpstr>Prezentace aplikace PowerPoint</vt:lpstr>
      <vt:lpstr>Statistická predikce počtu seniorů s vysokým stupněm závislosti</vt:lpstr>
      <vt:lpstr>Prezentace aplikace PowerPoint</vt:lpstr>
      <vt:lpstr>Otevírání dat dodržuje publikovanou koncepci sdílení  a sekundárního vytěžování dat NZIS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Koptíková Jana</dc:creator>
  <cp:lastModifiedBy>Zemanová Adéla PhDr. (MPSV)</cp:lastModifiedBy>
  <cp:revision>502</cp:revision>
  <dcterms:created xsi:type="dcterms:W3CDTF">2019-05-28T15:33:45Z</dcterms:created>
  <dcterms:modified xsi:type="dcterms:W3CDTF">2025-11-14T11:26:37Z</dcterms:modified>
</cp:coreProperties>
</file>