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82" r:id="rId4"/>
    <p:sldId id="258" r:id="rId5"/>
    <p:sldId id="260" r:id="rId6"/>
    <p:sldId id="300" r:id="rId7"/>
    <p:sldId id="299" r:id="rId8"/>
    <p:sldId id="294" r:id="rId9"/>
    <p:sldId id="295" r:id="rId10"/>
    <p:sldId id="291" r:id="rId11"/>
    <p:sldId id="292" r:id="rId12"/>
    <p:sldId id="293" r:id="rId13"/>
    <p:sldId id="296" r:id="rId14"/>
    <p:sldId id="261" r:id="rId15"/>
    <p:sldId id="301" r:id="rId16"/>
    <p:sldId id="302" r:id="rId17"/>
    <p:sldId id="303" r:id="rId18"/>
    <p:sldId id="304" r:id="rId19"/>
    <p:sldId id="305" r:id="rId20"/>
    <p:sldId id="309" r:id="rId21"/>
    <p:sldId id="307" r:id="rId22"/>
    <p:sldId id="308" r:id="rId23"/>
    <p:sldId id="290" r:id="rId24"/>
    <p:sldId id="286" r:id="rId25"/>
    <p:sldId id="310" r:id="rId26"/>
    <p:sldId id="288" r:id="rId27"/>
    <p:sldId id="279" r:id="rId28"/>
    <p:sldId id="274" r:id="rId29"/>
    <p:sldId id="280" r:id="rId30"/>
    <p:sldId id="277" r:id="rId31"/>
    <p:sldId id="275" r:id="rId3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965" y="35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8ED82-CFF1-454F-8B09-C432BCF3667C}" type="datetimeFigureOut">
              <a:rPr lang="hu-HU" smtClean="0"/>
              <a:t>2017.09.25.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0DCEA-2A84-4B86-A139-80419CB01CD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945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0DCEA-2A84-4B86-A139-80419CB01CD7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4579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BCE4-848B-45BF-81C7-4206A9B9A811}" type="datetimeFigureOut">
              <a:rPr lang="hu-HU" smtClean="0"/>
              <a:t>2017.09.25.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FBD0-048A-4347-8B56-3CF230088E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175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BCE4-848B-45BF-81C7-4206A9B9A811}" type="datetimeFigureOut">
              <a:rPr lang="hu-HU" smtClean="0"/>
              <a:t>2017.09.25.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FBD0-048A-4347-8B56-3CF230088E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037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BCE4-848B-45BF-81C7-4206A9B9A811}" type="datetimeFigureOut">
              <a:rPr lang="hu-HU" smtClean="0"/>
              <a:t>2017.09.25.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FBD0-048A-4347-8B56-3CF230088E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310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6FF3-1DEC-4E8E-BA99-837815286B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D2B1F-5B7A-43F7-BA63-ADC7EE151D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7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6FF3-1DEC-4E8E-BA99-837815286B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D2B1F-5B7A-43F7-BA63-ADC7EE151D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7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6FF3-1DEC-4E8E-BA99-837815286B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D2B1F-5B7A-43F7-BA63-ADC7EE151D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1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6FF3-1DEC-4E8E-BA99-837815286B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D2B1F-5B7A-43F7-BA63-ADC7EE151D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13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6FF3-1DEC-4E8E-BA99-837815286B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D2B1F-5B7A-43F7-BA63-ADC7EE151D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51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6FF3-1DEC-4E8E-BA99-837815286B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D2B1F-5B7A-43F7-BA63-ADC7EE151D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24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6FF3-1DEC-4E8E-BA99-837815286B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D2B1F-5B7A-43F7-BA63-ADC7EE151D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45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6FF3-1DEC-4E8E-BA99-837815286B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D2B1F-5B7A-43F7-BA63-ADC7EE151D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17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BCE4-848B-45BF-81C7-4206A9B9A811}" type="datetimeFigureOut">
              <a:rPr lang="hu-HU" smtClean="0"/>
              <a:t>2017.09.25.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FBD0-048A-4347-8B56-3CF230088E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18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6FF3-1DEC-4E8E-BA99-837815286B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D2B1F-5B7A-43F7-BA63-ADC7EE151D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29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6FF3-1DEC-4E8E-BA99-837815286B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D2B1F-5B7A-43F7-BA63-ADC7EE151D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04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6FF3-1DEC-4E8E-BA99-837815286B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D2B1F-5B7A-43F7-BA63-ADC7EE151D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64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BCE4-848B-45BF-81C7-4206A9B9A811}" type="datetimeFigureOut">
              <a:rPr lang="hu-HU" smtClean="0"/>
              <a:t>2017.09.25.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FBD0-048A-4347-8B56-3CF230088E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654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BCE4-848B-45BF-81C7-4206A9B9A811}" type="datetimeFigureOut">
              <a:rPr lang="hu-HU" smtClean="0"/>
              <a:t>2017.09.25.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FBD0-048A-4347-8B56-3CF230088E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91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BCE4-848B-45BF-81C7-4206A9B9A811}" type="datetimeFigureOut">
              <a:rPr lang="hu-HU" smtClean="0"/>
              <a:t>2017.09.25.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FBD0-048A-4347-8B56-3CF230088E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48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BCE4-848B-45BF-81C7-4206A9B9A811}" type="datetimeFigureOut">
              <a:rPr lang="hu-HU" smtClean="0"/>
              <a:t>2017.09.25.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FBD0-048A-4347-8B56-3CF230088E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984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BCE4-848B-45BF-81C7-4206A9B9A811}" type="datetimeFigureOut">
              <a:rPr lang="hu-HU" smtClean="0"/>
              <a:t>2017.09.25.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FBD0-048A-4347-8B56-3CF230088E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53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BCE4-848B-45BF-81C7-4206A9B9A811}" type="datetimeFigureOut">
              <a:rPr lang="hu-HU" smtClean="0"/>
              <a:t>2017.09.25.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FBD0-048A-4347-8B56-3CF230088E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090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BCE4-848B-45BF-81C7-4206A9B9A811}" type="datetimeFigureOut">
              <a:rPr lang="hu-HU" smtClean="0"/>
              <a:t>2017.09.25.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FBD0-048A-4347-8B56-3CF230088E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04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6BCE4-848B-45BF-81C7-4206A9B9A811}" type="datetimeFigureOut">
              <a:rPr lang="hu-HU" smtClean="0"/>
              <a:t>2017.09.25.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5FBD0-048A-4347-8B56-3CF230088E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230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76FF3-1DEC-4E8E-BA99-837815286B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D2B1F-5B7A-43F7-BA63-ADC7EE151D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102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 smtClean="0"/>
              <a:t>Active</a:t>
            </a:r>
            <a:r>
              <a:rPr lang="hu-HU" dirty="0" smtClean="0"/>
              <a:t> </a:t>
            </a:r>
            <a:r>
              <a:rPr lang="hu-HU" dirty="0" err="1" smtClean="0"/>
              <a:t>Seniors</a:t>
            </a:r>
            <a:r>
              <a:rPr lang="hu-HU" dirty="0" smtClean="0"/>
              <a:t> </a:t>
            </a:r>
            <a:br>
              <a:rPr lang="hu-HU" dirty="0" smtClean="0"/>
            </a:br>
            <a:r>
              <a:rPr lang="hu-HU" dirty="0" err="1" smtClean="0"/>
              <a:t>in</a:t>
            </a:r>
            <a:r>
              <a:rPr lang="hu-HU" dirty="0" smtClean="0"/>
              <a:t> Helsinki and </a:t>
            </a:r>
            <a:r>
              <a:rPr lang="hu-HU" dirty="0" err="1" smtClean="0"/>
              <a:t>Central</a:t>
            </a:r>
            <a:r>
              <a:rPr lang="hu-HU" dirty="0" smtClean="0"/>
              <a:t> Europe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„</a:t>
            </a:r>
            <a:r>
              <a:rPr lang="hu-HU" dirty="0" err="1" smtClean="0"/>
              <a:t>Ageing</a:t>
            </a:r>
            <a:r>
              <a:rPr lang="hu-HU" dirty="0" smtClean="0"/>
              <a:t> and Public </a:t>
            </a:r>
            <a:r>
              <a:rPr lang="hu-HU" dirty="0" err="1" smtClean="0"/>
              <a:t>Spaces</a:t>
            </a:r>
            <a:r>
              <a:rPr lang="hu-HU" dirty="0" smtClean="0"/>
              <a:t>”</a:t>
            </a:r>
          </a:p>
          <a:p>
            <a:r>
              <a:rPr lang="hu-HU" dirty="0" smtClean="0"/>
              <a:t>25 of </a:t>
            </a:r>
            <a:r>
              <a:rPr lang="hu-HU" dirty="0" err="1" smtClean="0"/>
              <a:t>September</a:t>
            </a:r>
            <a:r>
              <a:rPr lang="hu-HU" dirty="0" smtClean="0"/>
              <a:t> </a:t>
            </a:r>
            <a:r>
              <a:rPr lang="hu-HU" dirty="0" err="1" smtClean="0"/>
              <a:t>Prague</a:t>
            </a:r>
            <a:endParaRPr lang="hu-HU" dirty="0" smtClean="0"/>
          </a:p>
          <a:p>
            <a:r>
              <a:rPr lang="hu-HU" dirty="0" smtClean="0"/>
              <a:t>József Veress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48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Steps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dirty="0" smtClean="0"/>
              <a:t>„</a:t>
            </a:r>
            <a:r>
              <a:rPr lang="en-US" dirty="0" smtClean="0"/>
              <a:t>…find </a:t>
            </a:r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site to build</a:t>
            </a:r>
            <a:r>
              <a:rPr lang="en-US" dirty="0"/>
              <a:t>, then to </a:t>
            </a:r>
            <a:r>
              <a:rPr lang="en-US" dirty="0">
                <a:solidFill>
                  <a:srgbClr val="0070C0"/>
                </a:solidFill>
              </a:rPr>
              <a:t>create a model of communal living</a:t>
            </a:r>
            <a:r>
              <a:rPr lang="en-US" dirty="0"/>
              <a:t>. They also had to </a:t>
            </a:r>
            <a:r>
              <a:rPr lang="en-US" dirty="0">
                <a:solidFill>
                  <a:srgbClr val="0070C0"/>
                </a:solidFill>
              </a:rPr>
              <a:t>find inhabitants </a:t>
            </a:r>
            <a:r>
              <a:rPr lang="en-US" dirty="0"/>
              <a:t>who were </a:t>
            </a:r>
            <a:r>
              <a:rPr lang="en-US" dirty="0">
                <a:solidFill>
                  <a:srgbClr val="0070C0"/>
                </a:solidFill>
              </a:rPr>
              <a:t>willing to share the common premises </a:t>
            </a:r>
            <a:r>
              <a:rPr lang="en-US" dirty="0"/>
              <a:t>and to </a:t>
            </a:r>
            <a:r>
              <a:rPr lang="en-US" dirty="0">
                <a:solidFill>
                  <a:srgbClr val="0070C0"/>
                </a:solidFill>
              </a:rPr>
              <a:t>work together for the community</a:t>
            </a:r>
            <a:r>
              <a:rPr lang="en-US" dirty="0"/>
              <a:t>. And last but not least they had to </a:t>
            </a:r>
            <a:r>
              <a:rPr lang="en-US" dirty="0">
                <a:solidFill>
                  <a:srgbClr val="0070C0"/>
                </a:solidFill>
              </a:rPr>
              <a:t>find an architect and a constructor</a:t>
            </a:r>
            <a:r>
              <a:rPr lang="en-US" dirty="0"/>
              <a:t> in order to build a block of flats for themselves, and to </a:t>
            </a:r>
            <a:r>
              <a:rPr lang="en-US" dirty="0">
                <a:solidFill>
                  <a:srgbClr val="0070C0"/>
                </a:solidFill>
              </a:rPr>
              <a:t>market their unique idea to the future inhabitants</a:t>
            </a:r>
            <a:r>
              <a:rPr lang="en-US" dirty="0"/>
              <a:t>. That was quite a new way to act in Finland, but the dream came true. Our </a:t>
            </a:r>
            <a:r>
              <a:rPr lang="en-US" dirty="0">
                <a:solidFill>
                  <a:srgbClr val="0070C0"/>
                </a:solidFill>
              </a:rPr>
              <a:t>ageing group </a:t>
            </a:r>
            <a:r>
              <a:rPr lang="en-US" dirty="0"/>
              <a:t>of people with a </a:t>
            </a:r>
            <a:r>
              <a:rPr lang="en-US" dirty="0">
                <a:solidFill>
                  <a:srgbClr val="0070C0"/>
                </a:solidFill>
              </a:rPr>
              <a:t>strong female majority </a:t>
            </a:r>
            <a:r>
              <a:rPr lang="en-US" dirty="0"/>
              <a:t>built a </a:t>
            </a:r>
            <a:r>
              <a:rPr lang="en-US" dirty="0">
                <a:solidFill>
                  <a:srgbClr val="0070C0"/>
                </a:solidFill>
              </a:rPr>
              <a:t>house</a:t>
            </a:r>
            <a:r>
              <a:rPr lang="en-US" dirty="0"/>
              <a:t> and created a well-functioning </a:t>
            </a:r>
            <a:r>
              <a:rPr lang="en-US" dirty="0">
                <a:solidFill>
                  <a:srgbClr val="0070C0"/>
                </a:solidFill>
              </a:rPr>
              <a:t>community</a:t>
            </a:r>
            <a:r>
              <a:rPr lang="en-US" dirty="0"/>
              <a:t>”(100-20-27-8:6</a:t>
            </a:r>
            <a:r>
              <a:rPr lang="en-US" dirty="0" smtClean="0"/>
              <a:t>)</a:t>
            </a:r>
            <a:endParaRPr lang="en-US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4505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Tackling challenges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>
                <a:solidFill>
                  <a:srgbClr val="0070C0"/>
                </a:solidFill>
              </a:rPr>
              <a:t>Problems of financing</a:t>
            </a:r>
            <a:r>
              <a:rPr lang="en-US" dirty="0"/>
              <a:t> the project and of </a:t>
            </a:r>
            <a:r>
              <a:rPr lang="en-US" dirty="0">
                <a:solidFill>
                  <a:srgbClr val="0070C0"/>
                </a:solidFill>
              </a:rPr>
              <a:t>recruiting</a:t>
            </a:r>
            <a:r>
              <a:rPr lang="en-US" dirty="0"/>
              <a:t> inhabitants to the house arose repeatedly. …</a:t>
            </a:r>
            <a:r>
              <a:rPr lang="en-US" dirty="0">
                <a:solidFill>
                  <a:srgbClr val="0070C0"/>
                </a:solidFill>
              </a:rPr>
              <a:t>Brainstorming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creative thinking </a:t>
            </a:r>
            <a:r>
              <a:rPr lang="en-US" dirty="0"/>
              <a:t>served as </a:t>
            </a:r>
            <a:r>
              <a:rPr lang="en-US" dirty="0">
                <a:solidFill>
                  <a:srgbClr val="0070C0"/>
                </a:solidFill>
              </a:rPr>
              <a:t>the resource </a:t>
            </a:r>
            <a:r>
              <a:rPr lang="en-US" dirty="0"/>
              <a:t>in our difficulties and these ways of solving problems have rooted to be our </a:t>
            </a:r>
            <a:r>
              <a:rPr lang="en-US" dirty="0">
                <a:solidFill>
                  <a:srgbClr val="0070C0"/>
                </a:solidFill>
              </a:rPr>
              <a:t>general way of action</a:t>
            </a:r>
            <a:r>
              <a:rPr lang="en-US" dirty="0"/>
              <a:t> even now when we are living in Loppukiri. </a:t>
            </a:r>
            <a:r>
              <a:rPr lang="hu-HU" dirty="0" smtClean="0"/>
              <a:t>..</a:t>
            </a:r>
            <a:r>
              <a:rPr lang="en-US" dirty="0" smtClean="0"/>
              <a:t>These </a:t>
            </a:r>
            <a:r>
              <a:rPr lang="en-US" dirty="0">
                <a:solidFill>
                  <a:srgbClr val="0070C0"/>
                </a:solidFill>
              </a:rPr>
              <a:t>methods are valuable resources </a:t>
            </a:r>
            <a:r>
              <a:rPr lang="en-US" dirty="0"/>
              <a:t>also at present and are often applied to solve the problems of our community”(100-20-27-8:3-4</a:t>
            </a:r>
            <a:r>
              <a:rPr lang="en-US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851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</a:t>
            </a:r>
            <a:r>
              <a:rPr lang="hu-HU" dirty="0"/>
              <a:t>T</a:t>
            </a:r>
            <a:r>
              <a:rPr lang="en-US" dirty="0"/>
              <a:t>o become the subjects of their lives</a:t>
            </a:r>
            <a:r>
              <a:rPr lang="en-US" dirty="0" smtClean="0"/>
              <a:t>”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</a:t>
            </a:r>
            <a:r>
              <a:rPr lang="en-US" dirty="0"/>
              <a:t>Active Seniors established work groups in frame of their new project coined </a:t>
            </a:r>
            <a:r>
              <a:rPr lang="en-US" dirty="0" smtClean="0"/>
              <a:t>as</a:t>
            </a:r>
            <a:r>
              <a:rPr lang="hu-HU" dirty="0" smtClean="0"/>
              <a:t> </a:t>
            </a:r>
            <a:r>
              <a:rPr lang="hu-HU" dirty="0" smtClean="0">
                <a:solidFill>
                  <a:srgbClr val="0070C0"/>
                </a:solidFill>
              </a:rPr>
              <a:t>Loppukiri</a:t>
            </a:r>
            <a:r>
              <a:rPr lang="en-US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“</a:t>
            </a:r>
            <a:r>
              <a:rPr lang="hu-HU" dirty="0" smtClean="0">
                <a:solidFill>
                  <a:srgbClr val="0070C0"/>
                </a:solidFill>
              </a:rPr>
              <a:t>l</a:t>
            </a:r>
            <a:r>
              <a:rPr lang="en-US" dirty="0" err="1" smtClean="0">
                <a:solidFill>
                  <a:srgbClr val="0070C0"/>
                </a:solidFill>
              </a:rPr>
              <a:t>ast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sprint”</a:t>
            </a:r>
            <a:r>
              <a:rPr lang="en-US" dirty="0"/>
              <a:t> to elaborate solutions for inevitable challenges that passing years and potential healthcare problems may create. </a:t>
            </a:r>
            <a:endParaRPr lang="hu-HU" dirty="0" smtClean="0"/>
          </a:p>
          <a:p>
            <a:endParaRPr lang="hu-HU" dirty="0"/>
          </a:p>
          <a:p>
            <a:r>
              <a:rPr lang="hu-HU" dirty="0" smtClean="0"/>
              <a:t>The</a:t>
            </a:r>
            <a:r>
              <a:rPr lang="en-GB" dirty="0" smtClean="0"/>
              <a:t> ageing related politics are deeply</a:t>
            </a:r>
            <a:r>
              <a:rPr lang="hu-HU" dirty="0" smtClean="0"/>
              <a:t> </a:t>
            </a:r>
            <a:r>
              <a:rPr lang="en-GB" dirty="0" smtClean="0">
                <a:solidFill>
                  <a:srgbClr val="0070C0"/>
                </a:solidFill>
              </a:rPr>
              <a:t>emancipatory</a:t>
            </a:r>
            <a:r>
              <a:rPr lang="hu-HU" dirty="0" smtClean="0"/>
              <a:t>  </a:t>
            </a:r>
            <a:endParaRPr lang="hu-HU" dirty="0" smtClean="0"/>
          </a:p>
          <a:p>
            <a:pPr lvl="1"/>
            <a:r>
              <a:rPr lang="en-GB" dirty="0" smtClean="0"/>
              <a:t>important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en-GB" dirty="0" smtClean="0">
                <a:solidFill>
                  <a:srgbClr val="0070C0"/>
                </a:solidFill>
              </a:rPr>
              <a:t>overcome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GB" dirty="0" smtClean="0">
                <a:solidFill>
                  <a:srgbClr val="0070C0"/>
                </a:solidFill>
              </a:rPr>
              <a:t>austerity</a:t>
            </a:r>
            <a:r>
              <a:rPr lang="en-GB" dirty="0" smtClean="0"/>
              <a:t> obsession</a:t>
            </a:r>
            <a:r>
              <a:rPr lang="hu-HU" dirty="0" smtClean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66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Conclusion</a:t>
            </a:r>
            <a:endParaRPr lang="hu-HU" dirty="0"/>
          </a:p>
        </p:txBody>
      </p:sp>
      <p:pic>
        <p:nvPicPr>
          <p:cNvPr id="1026" name="Picture 2" descr="C:\Users\JoskA\Pictures\Frog and stor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70893"/>
            <a:ext cx="46085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22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CEDARNET CONCEPT – SENIOR CITIZENS AS SOCIAL ASSET 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8606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Context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</a:t>
            </a:r>
            <a:r>
              <a:rPr lang="hu-HU" dirty="0" err="1" smtClean="0"/>
              <a:t>society</a:t>
            </a:r>
            <a:r>
              <a:rPr lang="hu-HU" dirty="0" smtClean="0"/>
              <a:t> –and </a:t>
            </a:r>
            <a:r>
              <a:rPr lang="en-US" dirty="0"/>
              <a:t>cities </a:t>
            </a:r>
            <a:r>
              <a:rPr lang="hu-HU" dirty="0" smtClean="0"/>
              <a:t>– </a:t>
            </a:r>
            <a:r>
              <a:rPr lang="en-US" dirty="0" smtClean="0"/>
              <a:t>are </a:t>
            </a:r>
            <a:r>
              <a:rPr lang="en-US" dirty="0"/>
              <a:t>mostly un-prepared for </a:t>
            </a:r>
            <a:r>
              <a:rPr lang="en-GB" dirty="0" smtClean="0"/>
              <a:t>fulfil </a:t>
            </a:r>
            <a:r>
              <a:rPr lang="en-US" dirty="0" smtClean="0"/>
              <a:t>need</a:t>
            </a:r>
            <a:r>
              <a:rPr lang="hu-HU" dirty="0" smtClean="0"/>
              <a:t>s</a:t>
            </a:r>
            <a:r>
              <a:rPr lang="en-US" dirty="0" smtClean="0"/>
              <a:t> </a:t>
            </a:r>
            <a:r>
              <a:rPr lang="hu-HU" dirty="0" smtClean="0"/>
              <a:t>and </a:t>
            </a:r>
            <a:r>
              <a:rPr lang="hu-HU" dirty="0" err="1" smtClean="0"/>
              <a:t>mobilize</a:t>
            </a:r>
            <a:r>
              <a:rPr lang="hu-HU" dirty="0" smtClean="0"/>
              <a:t> </a:t>
            </a:r>
            <a:r>
              <a:rPr lang="en-GB" dirty="0" smtClean="0"/>
              <a:t>capacities</a:t>
            </a:r>
            <a:r>
              <a:rPr lang="hu-HU" dirty="0" smtClean="0"/>
              <a:t> </a:t>
            </a:r>
            <a:r>
              <a:rPr lang="en-US" dirty="0" smtClean="0"/>
              <a:t>of </a:t>
            </a:r>
            <a:r>
              <a:rPr lang="en-US" dirty="0"/>
              <a:t>an aging population</a:t>
            </a:r>
          </a:p>
          <a:p>
            <a:r>
              <a:rPr lang="en-US" dirty="0"/>
              <a:t>Tension between generations, lack of cooperation, discontentment</a:t>
            </a:r>
          </a:p>
          <a:p>
            <a:r>
              <a:rPr lang="en-US" dirty="0"/>
              <a:t>Poor senior health indicators, overloaded healthcare and social </a:t>
            </a:r>
            <a:r>
              <a:rPr lang="en-US" dirty="0" smtClean="0"/>
              <a:t>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58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Aging and elderly people </a:t>
            </a:r>
            <a:r>
              <a:rPr lang="hu-HU" dirty="0" smtClean="0"/>
              <a:t>– </a:t>
            </a:r>
            <a:r>
              <a:rPr lang="en-GB" dirty="0" smtClean="0"/>
              <a:t>perceived as growing social liability not as asset 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r>
              <a:rPr lang="en-US" dirty="0" smtClean="0"/>
              <a:t>The problem of ageing at the labor market: </a:t>
            </a:r>
            <a:endParaRPr lang="hu-HU" dirty="0" smtClean="0"/>
          </a:p>
          <a:p>
            <a:pPr lvl="1"/>
            <a:r>
              <a:rPr lang="hu-HU" dirty="0"/>
              <a:t>s</a:t>
            </a:r>
            <a:r>
              <a:rPr lang="en-US" dirty="0" smtClean="0"/>
              <a:t>tress and work place prejudices</a:t>
            </a:r>
            <a:endParaRPr lang="hu-HU" dirty="0" smtClean="0"/>
          </a:p>
          <a:p>
            <a:pPr lvl="1"/>
            <a:r>
              <a:rPr lang="en-US" dirty="0"/>
              <a:t>burning </a:t>
            </a:r>
            <a:r>
              <a:rPr lang="en-US" dirty="0" smtClean="0"/>
              <a:t>out </a:t>
            </a:r>
            <a:endParaRPr lang="hu-HU" dirty="0" smtClean="0"/>
          </a:p>
          <a:p>
            <a:pPr lvl="1"/>
            <a:r>
              <a:rPr lang="en-US" dirty="0" smtClean="0"/>
              <a:t>losing speed</a:t>
            </a:r>
            <a:endParaRPr lang="hu-HU" dirty="0"/>
          </a:p>
          <a:p>
            <a:r>
              <a:rPr lang="en-GB" dirty="0" smtClean="0"/>
              <a:t>Our societies are un-prepared to consider and even less to mobilize knowledge and capabilities  of Senior Citizens </a:t>
            </a:r>
          </a:p>
          <a:p>
            <a:pPr lvl="1"/>
            <a:r>
              <a:rPr lang="en-GB" dirty="0" smtClean="0"/>
              <a:t>serious waste of significant – potential - resources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02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CedarNet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hu-HU" dirty="0" smtClean="0"/>
              <a:t>A </a:t>
            </a:r>
            <a:r>
              <a:rPr lang="hu-HU" dirty="0" err="1" smtClean="0"/>
              <a:t>new</a:t>
            </a:r>
            <a:r>
              <a:rPr lang="hu-HU" dirty="0" smtClean="0"/>
              <a:t> </a:t>
            </a:r>
            <a:r>
              <a:rPr lang="hu-HU" dirty="0" err="1" smtClean="0"/>
              <a:t>concept</a:t>
            </a:r>
            <a:r>
              <a:rPr lang="hu-HU" dirty="0" smtClean="0"/>
              <a:t> </a:t>
            </a:r>
          </a:p>
          <a:p>
            <a:pPr marL="742950" lvl="2" indent="-342900"/>
            <a:r>
              <a:rPr lang="hu-HU" sz="2800" dirty="0" err="1" smtClean="0"/>
              <a:t>developed</a:t>
            </a:r>
            <a:r>
              <a:rPr lang="hu-HU" sz="2800" dirty="0" smtClean="0"/>
              <a:t> </a:t>
            </a:r>
            <a:r>
              <a:rPr lang="hu-HU" sz="2800" dirty="0" err="1" smtClean="0"/>
              <a:t>by</a:t>
            </a:r>
            <a:r>
              <a:rPr lang="hu-HU" sz="2800" dirty="0" smtClean="0"/>
              <a:t> Erika Sárközy and </a:t>
            </a:r>
            <a:r>
              <a:rPr lang="hu-HU" sz="2800" dirty="0" err="1" smtClean="0"/>
              <a:t>experts</a:t>
            </a:r>
            <a:r>
              <a:rPr lang="hu-HU" sz="2800" dirty="0" smtClean="0"/>
              <a:t> of Erasmus </a:t>
            </a:r>
            <a:r>
              <a:rPr lang="hu-HU" sz="2800" dirty="0"/>
              <a:t>Institute </a:t>
            </a:r>
            <a:r>
              <a:rPr lang="hu-HU" sz="2800" dirty="0" smtClean="0"/>
              <a:t>Budapest </a:t>
            </a:r>
          </a:p>
          <a:p>
            <a:pPr marL="742950" lvl="2" indent="-342900"/>
            <a:r>
              <a:rPr lang="hu-HU" sz="2800" dirty="0" smtClean="0"/>
              <a:t>b</a:t>
            </a:r>
            <a:r>
              <a:rPr lang="en-US" sz="2800" dirty="0" err="1" smtClean="0"/>
              <a:t>ased</a:t>
            </a:r>
            <a:r>
              <a:rPr lang="en-US" sz="2800" dirty="0" smtClean="0"/>
              <a:t> </a:t>
            </a:r>
            <a:r>
              <a:rPr lang="en-US" sz="2800" dirty="0"/>
              <a:t>on international research and experiences, primarily customized to Eastern and Central European </a:t>
            </a:r>
            <a:r>
              <a:rPr lang="en-US" sz="2800" dirty="0" smtClean="0"/>
              <a:t>societies</a:t>
            </a:r>
            <a:endParaRPr lang="hu-HU" sz="2800" dirty="0" smtClean="0"/>
          </a:p>
          <a:p>
            <a:pPr marL="342900" lvl="1" indent="-342900"/>
            <a:r>
              <a:rPr lang="hu-HU" dirty="0" err="1" smtClean="0"/>
              <a:t>It</a:t>
            </a:r>
            <a:r>
              <a:rPr lang="hu-HU" dirty="0" smtClean="0"/>
              <a:t> </a:t>
            </a:r>
            <a:r>
              <a:rPr lang="hu-HU" dirty="0" err="1" smtClean="0"/>
              <a:t>aims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endParaRPr lang="en-US" dirty="0"/>
          </a:p>
          <a:p>
            <a:pPr lvl="1"/>
            <a:r>
              <a:rPr lang="hu-HU" dirty="0" err="1" smtClean="0"/>
              <a:t>create</a:t>
            </a:r>
            <a:r>
              <a:rPr lang="hu-HU" dirty="0" smtClean="0"/>
              <a:t> </a:t>
            </a:r>
            <a:r>
              <a:rPr lang="hu-HU" dirty="0" err="1" smtClean="0"/>
              <a:t>network</a:t>
            </a:r>
            <a:r>
              <a:rPr lang="hu-HU" dirty="0" smtClean="0"/>
              <a:t>(s) </a:t>
            </a:r>
            <a:r>
              <a:rPr lang="hu-HU" dirty="0" err="1" smtClean="0"/>
              <a:t>faciltating</a:t>
            </a:r>
            <a:r>
              <a:rPr lang="hu-HU" dirty="0" smtClean="0"/>
              <a:t> </a:t>
            </a:r>
            <a:r>
              <a:rPr lang="hu-HU" dirty="0" err="1" smtClean="0"/>
              <a:t>ecosystems</a:t>
            </a:r>
            <a:r>
              <a:rPr lang="hu-HU" dirty="0" smtClean="0"/>
              <a:t> </a:t>
            </a:r>
            <a:r>
              <a:rPr lang="en-US" dirty="0" smtClean="0"/>
              <a:t>keeping </a:t>
            </a:r>
            <a:r>
              <a:rPr lang="en-US" dirty="0"/>
              <a:t>people involved in economic life </a:t>
            </a:r>
            <a:endParaRPr lang="hu-HU" dirty="0"/>
          </a:p>
          <a:p>
            <a:pPr lvl="1"/>
            <a:r>
              <a:rPr lang="en-US" dirty="0" err="1" smtClean="0"/>
              <a:t>utiliz</a:t>
            </a:r>
            <a:r>
              <a:rPr lang="hu-HU" dirty="0" smtClean="0"/>
              <a:t>e</a:t>
            </a:r>
            <a:r>
              <a:rPr lang="en-US" dirty="0" smtClean="0"/>
              <a:t> senior experiences </a:t>
            </a:r>
            <a:endParaRPr lang="hu-HU" dirty="0" smtClean="0"/>
          </a:p>
          <a:p>
            <a:pPr lvl="1"/>
            <a:r>
              <a:rPr lang="hu-HU" dirty="0" smtClean="0"/>
              <a:t>„</a:t>
            </a:r>
            <a:r>
              <a:rPr lang="en-US" dirty="0" err="1" smtClean="0"/>
              <a:t>outsourc</a:t>
            </a:r>
            <a:r>
              <a:rPr lang="hu-HU" dirty="0" smtClean="0"/>
              <a:t>e</a:t>
            </a:r>
            <a:r>
              <a:rPr lang="en-US" dirty="0" smtClean="0"/>
              <a:t> senior knowledge assets</a:t>
            </a:r>
            <a:r>
              <a:rPr lang="hu-HU" dirty="0" smtClean="0"/>
              <a:t>”</a:t>
            </a:r>
            <a:endParaRPr lang="en-US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1418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Eco-system - to handle ageing</a:t>
            </a:r>
            <a:endParaRPr lang="en-GB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r>
              <a:rPr lang="en-US" dirty="0" err="1" smtClean="0"/>
              <a:t>CedarNet</a:t>
            </a:r>
            <a:r>
              <a:rPr lang="en-US" dirty="0" smtClean="0"/>
              <a:t>: a social innovation – a model for establishing the ecosystem of social ageing</a:t>
            </a:r>
          </a:p>
          <a:p>
            <a:endParaRPr lang="hu-HU" dirty="0" smtClean="0"/>
          </a:p>
          <a:p>
            <a:r>
              <a:rPr lang="en-US" dirty="0" smtClean="0"/>
              <a:t>Targeted ecosystem: new organizational frameworks and operating mechanisms, new forms of market cooperation, institutional connections, etc.</a:t>
            </a:r>
            <a:endParaRPr lang="hu-HU" dirty="0" smtClean="0"/>
          </a:p>
          <a:p>
            <a:pPr marL="0" indent="0">
              <a:buNone/>
            </a:pPr>
            <a:endParaRPr lang="en-US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6572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1348" y="2266428"/>
            <a:ext cx="2948042" cy="3448572"/>
          </a:xfrm>
        </p:spPr>
        <p:txBody>
          <a:bodyPr>
            <a:normAutofit/>
          </a:bodyPr>
          <a:lstStyle/>
          <a:p>
            <a:r>
              <a:rPr lang="hu-HU" sz="1800" dirty="0"/>
              <a:t>- </a:t>
            </a:r>
            <a:r>
              <a:rPr lang="en-US" sz="1800" dirty="0"/>
              <a:t>Losing jobs and tasks</a:t>
            </a:r>
          </a:p>
          <a:p>
            <a:r>
              <a:rPr lang="en-US" sz="1800" dirty="0"/>
              <a:t>- Health problems</a:t>
            </a:r>
          </a:p>
          <a:p>
            <a:r>
              <a:rPr lang="en-US" sz="1800" dirty="0"/>
              <a:t>- Financial difficulties</a:t>
            </a:r>
          </a:p>
          <a:p>
            <a:r>
              <a:rPr lang="en-US" sz="1800" dirty="0"/>
              <a:t>- Loss of competence</a:t>
            </a:r>
          </a:p>
          <a:p>
            <a:r>
              <a:rPr lang="en-US" sz="1800" dirty="0"/>
              <a:t>- Isolation</a:t>
            </a:r>
          </a:p>
          <a:p>
            <a:pPr marL="58738" indent="-58738"/>
            <a:r>
              <a:rPr lang="en-US" sz="1800" dirty="0"/>
              <a:t>- </a:t>
            </a:r>
            <a:r>
              <a:rPr lang="hu-HU" sz="1800" dirty="0"/>
              <a:t> </a:t>
            </a:r>
            <a:r>
              <a:rPr lang="en-US" sz="1800" dirty="0"/>
              <a:t>Lack of plans for the </a:t>
            </a:r>
            <a:r>
              <a:rPr lang="hu-HU" sz="1800" dirty="0"/>
              <a:t>  </a:t>
            </a:r>
          </a:p>
          <a:p>
            <a:pPr marL="0" indent="0">
              <a:buNone/>
            </a:pPr>
            <a:r>
              <a:rPr lang="hu-HU" sz="1800" dirty="0"/>
              <a:t>     </a:t>
            </a:r>
            <a:r>
              <a:rPr lang="en-US" sz="1800" dirty="0"/>
              <a:t>future</a:t>
            </a:r>
          </a:p>
          <a:p>
            <a:r>
              <a:rPr lang="en-US" sz="1800" dirty="0"/>
              <a:t>- Loss of dignity</a:t>
            </a:r>
          </a:p>
          <a:p>
            <a:r>
              <a:rPr lang="en-US" sz="1800" dirty="0"/>
              <a:t>- Pressure to adapt</a:t>
            </a:r>
          </a:p>
          <a:p>
            <a:endParaRPr lang="hu-HU" dirty="0"/>
          </a:p>
        </p:txBody>
      </p:sp>
      <p:sp>
        <p:nvSpPr>
          <p:cNvPr id="7" name="Ellipszis 6"/>
          <p:cNvSpPr/>
          <p:nvPr/>
        </p:nvSpPr>
        <p:spPr>
          <a:xfrm>
            <a:off x="2199098" y="1153179"/>
            <a:ext cx="6553201" cy="5766384"/>
          </a:xfrm>
          <a:prstGeom prst="ellipse">
            <a:avLst/>
          </a:prstGeom>
          <a:solidFill>
            <a:schemeClr val="accent6">
              <a:lumMod val="75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8" name="Ellipszis 7"/>
          <p:cNvSpPr/>
          <p:nvPr/>
        </p:nvSpPr>
        <p:spPr>
          <a:xfrm>
            <a:off x="2574100" y="3083751"/>
            <a:ext cx="2630465" cy="193527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black"/>
                </a:solidFill>
              </a:rPr>
              <a:t>Rapidly growing rate of ageing and elderly population (24-30%)</a:t>
            </a:r>
          </a:p>
        </p:txBody>
      </p:sp>
      <p:sp>
        <p:nvSpPr>
          <p:cNvPr id="15" name="Lekerekített téglalap 14"/>
          <p:cNvSpPr/>
          <p:nvPr/>
        </p:nvSpPr>
        <p:spPr>
          <a:xfrm>
            <a:off x="5336088" y="2924044"/>
            <a:ext cx="1521913" cy="9018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prstClr val="black"/>
                </a:solidFill>
              </a:rPr>
              <a:t>Threats in the social care system, </a:t>
            </a:r>
            <a:r>
              <a:rPr lang="en-US" sz="1400" dirty="0">
                <a:solidFill>
                  <a:prstClr val="black"/>
                </a:solidFill>
              </a:rPr>
              <a:t>GERIATRIC CARE</a:t>
            </a:r>
          </a:p>
        </p:txBody>
      </p:sp>
      <p:cxnSp>
        <p:nvCxnSpPr>
          <p:cNvPr id="19" name="Egyenes összekötő nyíllal 18"/>
          <p:cNvCxnSpPr/>
          <p:nvPr/>
        </p:nvCxnSpPr>
        <p:spPr>
          <a:xfrm>
            <a:off x="5035464" y="4323829"/>
            <a:ext cx="375781" cy="234863"/>
          </a:xfrm>
          <a:prstGeom prst="straightConnector1">
            <a:avLst/>
          </a:prstGeom>
          <a:ln w="38100">
            <a:solidFill>
              <a:srgbClr val="002060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Lekerekített téglalap 22"/>
          <p:cNvSpPr/>
          <p:nvPr/>
        </p:nvSpPr>
        <p:spPr>
          <a:xfrm>
            <a:off x="5373667" y="3844708"/>
            <a:ext cx="1456150" cy="713984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prstClr val="black"/>
                </a:solidFill>
              </a:rPr>
              <a:t>Dementia, Alzheimer’s disease, epidemics</a:t>
            </a:r>
          </a:p>
        </p:txBody>
      </p:sp>
      <p:sp>
        <p:nvSpPr>
          <p:cNvPr id="24" name="Lekerekített téglalap 23"/>
          <p:cNvSpPr/>
          <p:nvPr/>
        </p:nvSpPr>
        <p:spPr>
          <a:xfrm>
            <a:off x="5355850" y="4577482"/>
            <a:ext cx="1521913" cy="6426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400" dirty="0">
                <a:solidFill>
                  <a:prstClr val="black"/>
                </a:solidFill>
              </a:rPr>
              <a:t>Generational conflicts</a:t>
            </a:r>
            <a:endParaRPr lang="hu-HU" sz="1400" b="1" dirty="0">
              <a:solidFill>
                <a:prstClr val="black"/>
              </a:solidFill>
            </a:endParaRPr>
          </a:p>
        </p:txBody>
      </p:sp>
      <p:sp>
        <p:nvSpPr>
          <p:cNvPr id="25" name="Ellipszis 24"/>
          <p:cNvSpPr/>
          <p:nvPr/>
        </p:nvSpPr>
        <p:spPr>
          <a:xfrm>
            <a:off x="3197584" y="1874924"/>
            <a:ext cx="1831931" cy="90187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b="1" dirty="0" err="1">
                <a:solidFill>
                  <a:prstClr val="black"/>
                </a:solidFill>
              </a:rPr>
              <a:t>Poverty</a:t>
            </a:r>
            <a:endParaRPr lang="hu-HU" b="1" dirty="0">
              <a:solidFill>
                <a:prstClr val="black"/>
              </a:solidFill>
            </a:endParaRPr>
          </a:p>
        </p:txBody>
      </p:sp>
      <p:sp>
        <p:nvSpPr>
          <p:cNvPr id="26" name="Ellipszis 25"/>
          <p:cNvSpPr/>
          <p:nvPr/>
        </p:nvSpPr>
        <p:spPr>
          <a:xfrm>
            <a:off x="5116462" y="1432665"/>
            <a:ext cx="2329841" cy="1211894"/>
          </a:xfrm>
          <a:prstGeom prst="ellipse">
            <a:avLst/>
          </a:prstGeom>
          <a:solidFill>
            <a:srgbClr val="BFA2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1610" dirty="0">
              <a:solidFill>
                <a:prstClr val="white"/>
              </a:solidFill>
            </a:endParaRPr>
          </a:p>
          <a:p>
            <a:r>
              <a:rPr lang="en-US" sz="1610" dirty="0">
                <a:solidFill>
                  <a:prstClr val="white"/>
                </a:solidFill>
              </a:rPr>
              <a:t>Knowledge gaps and recurring disadvantages</a:t>
            </a:r>
          </a:p>
          <a:p>
            <a:r>
              <a:rPr lang="en-US" dirty="0">
                <a:solidFill>
                  <a:prstClr val="white"/>
                </a:solidFill>
              </a:rPr>
              <a:t> </a:t>
            </a:r>
          </a:p>
        </p:txBody>
      </p:sp>
      <p:sp>
        <p:nvSpPr>
          <p:cNvPr id="29" name="Ellipszis 28"/>
          <p:cNvSpPr/>
          <p:nvPr/>
        </p:nvSpPr>
        <p:spPr>
          <a:xfrm rot="20852480">
            <a:off x="5457977" y="5539945"/>
            <a:ext cx="2161881" cy="873691"/>
          </a:xfrm>
          <a:prstGeom prst="ellipse">
            <a:avLst/>
          </a:prstGeom>
          <a:solidFill>
            <a:srgbClr val="FF89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black"/>
                </a:solidFill>
              </a:rPr>
              <a:t>Depopulation of villages</a:t>
            </a:r>
          </a:p>
        </p:txBody>
      </p:sp>
      <p:sp>
        <p:nvSpPr>
          <p:cNvPr id="30" name="Ellipszis 29"/>
          <p:cNvSpPr/>
          <p:nvPr/>
        </p:nvSpPr>
        <p:spPr>
          <a:xfrm>
            <a:off x="6881092" y="2744102"/>
            <a:ext cx="1729508" cy="10765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black"/>
                </a:solidFill>
              </a:rPr>
              <a:t>Declining population</a:t>
            </a:r>
          </a:p>
        </p:txBody>
      </p:sp>
      <p:sp>
        <p:nvSpPr>
          <p:cNvPr id="31" name="Ellipszis 30"/>
          <p:cNvSpPr/>
          <p:nvPr/>
        </p:nvSpPr>
        <p:spPr>
          <a:xfrm rot="20466558">
            <a:off x="3441760" y="5044368"/>
            <a:ext cx="2346888" cy="130555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black"/>
                </a:solidFill>
              </a:rPr>
              <a:t>Labor shortage and unemployment</a:t>
            </a:r>
          </a:p>
        </p:txBody>
      </p:sp>
      <p:sp>
        <p:nvSpPr>
          <p:cNvPr id="32" name="Ellipszis 31"/>
          <p:cNvSpPr/>
          <p:nvPr/>
        </p:nvSpPr>
        <p:spPr>
          <a:xfrm rot="761262">
            <a:off x="6898634" y="4169781"/>
            <a:ext cx="1699992" cy="977031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Poor health indicators</a:t>
            </a:r>
          </a:p>
        </p:txBody>
      </p:sp>
      <p:sp>
        <p:nvSpPr>
          <p:cNvPr id="39" name="Jobbra nyíl 38"/>
          <p:cNvSpPr/>
          <p:nvPr/>
        </p:nvSpPr>
        <p:spPr>
          <a:xfrm>
            <a:off x="2019821" y="3741368"/>
            <a:ext cx="873691" cy="36347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</a:endParaRPr>
          </a:p>
        </p:txBody>
      </p:sp>
      <p:cxnSp>
        <p:nvCxnSpPr>
          <p:cNvPr id="41" name="Egyenes összekötő nyíllal 40"/>
          <p:cNvCxnSpPr/>
          <p:nvPr/>
        </p:nvCxnSpPr>
        <p:spPr>
          <a:xfrm>
            <a:off x="5148198" y="3995020"/>
            <a:ext cx="310019" cy="56367"/>
          </a:xfrm>
          <a:prstGeom prst="straightConnector1">
            <a:avLst/>
          </a:prstGeom>
          <a:ln w="38100">
            <a:solidFill>
              <a:srgbClr val="002060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V="1">
            <a:off x="5129409" y="3628633"/>
            <a:ext cx="366386" cy="122129"/>
          </a:xfrm>
          <a:prstGeom prst="straightConnector1">
            <a:avLst/>
          </a:prstGeom>
          <a:ln w="38100">
            <a:solidFill>
              <a:srgbClr val="002060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ím 1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3625"/>
          </a:xfrm>
          <a:prstGeom prst="rect">
            <a:avLst/>
          </a:prstGeom>
          <a:solidFill>
            <a:srgbClr val="9FAD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tx1"/>
                </a:solidFill>
                <a:latin typeface="Arial Nova"/>
                <a:cs typeface="Arial Nova"/>
              </a:rPr>
              <a:t>Threats – and Connections</a:t>
            </a:r>
          </a:p>
        </p:txBody>
      </p:sp>
      <p:sp>
        <p:nvSpPr>
          <p:cNvPr id="2" name="Téglalap 1"/>
          <p:cNvSpPr/>
          <p:nvPr/>
        </p:nvSpPr>
        <p:spPr>
          <a:xfrm>
            <a:off x="1" y="0"/>
            <a:ext cx="9144000" cy="1143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églalap 20"/>
          <p:cNvSpPr/>
          <p:nvPr/>
        </p:nvSpPr>
        <p:spPr>
          <a:xfrm>
            <a:off x="-1" y="0"/>
            <a:ext cx="9144001" cy="115317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prstClr val="black"/>
                </a:solidFill>
                <a:latin typeface="Arial Nova"/>
                <a:cs typeface="Arial Nova"/>
              </a:rPr>
              <a:t>Threats – and Connections</a:t>
            </a:r>
          </a:p>
        </p:txBody>
      </p:sp>
    </p:spTree>
    <p:extLst>
      <p:ext uri="{BB962C8B-B14F-4D97-AF65-F5344CB8AC3E}">
        <p14:creationId xmlns:p14="http://schemas.microsoft.com/office/powerpoint/2010/main" val="68187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TOPICS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r>
              <a:rPr lang="en-GB" dirty="0"/>
              <a:t>Active Seniors' Community – “become the subject of our life” </a:t>
            </a:r>
            <a:endParaRPr lang="hu-HU" dirty="0"/>
          </a:p>
          <a:p>
            <a:endParaRPr lang="hu-HU" dirty="0" smtClean="0"/>
          </a:p>
          <a:p>
            <a:r>
              <a:rPr lang="hu-HU" dirty="0" err="1" smtClean="0"/>
              <a:t>CedarNet</a:t>
            </a:r>
            <a:r>
              <a:rPr lang="hu-HU" dirty="0" smtClean="0"/>
              <a:t> – s</a:t>
            </a:r>
            <a:r>
              <a:rPr lang="en-GB" dirty="0" err="1" smtClean="0"/>
              <a:t>enior</a:t>
            </a:r>
            <a:r>
              <a:rPr lang="hu-HU" dirty="0" smtClean="0"/>
              <a:t> </a:t>
            </a:r>
            <a:r>
              <a:rPr lang="hu-HU" dirty="0" err="1" smtClean="0"/>
              <a:t>citizens</a:t>
            </a:r>
            <a:r>
              <a:rPr lang="en-GB" dirty="0" smtClean="0"/>
              <a:t> as social asset</a:t>
            </a:r>
          </a:p>
          <a:p>
            <a:endParaRPr lang="hu-HU" dirty="0"/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73394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  <a:cs typeface="Times New Roman" panose="02020603050405020304" pitchFamily="18" charset="0"/>
              </a:rPr>
              <a:t>Main Pillars of the </a:t>
            </a:r>
            <a:r>
              <a:rPr lang="en-US" sz="3600" dirty="0" err="1">
                <a:latin typeface="+mn-lt"/>
                <a:cs typeface="Times New Roman" panose="02020603050405020304" pitchFamily="18" charset="0"/>
              </a:rPr>
              <a:t>CedarNet</a:t>
            </a:r>
            <a:r>
              <a:rPr lang="en-US" sz="3600" dirty="0">
                <a:latin typeface="+mn-lt"/>
                <a:cs typeface="Times New Roman" panose="02020603050405020304" pitchFamily="18" charset="0"/>
              </a:rPr>
              <a:t>  </a:t>
            </a:r>
            <a:r>
              <a:rPr lang="en-US" sz="3600" dirty="0" smtClean="0">
                <a:latin typeface="+mn-lt"/>
                <a:cs typeface="Times New Roman" panose="02020603050405020304" pitchFamily="18" charset="0"/>
              </a:rPr>
              <a:t>Concept</a:t>
            </a:r>
            <a:endParaRPr lang="hu-HU" sz="3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99719"/>
          </a:xfrm>
        </p:spPr>
        <p:txBody>
          <a:bodyPr>
            <a:noAutofit/>
          </a:bodyPr>
          <a:lstStyle/>
          <a:p>
            <a:pPr marL="457200" lvl="0" indent="-457200">
              <a:buAutoNum type="arabicPeriod"/>
            </a:pPr>
            <a:endParaRPr lang="hu-HU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Arial Nova"/>
              <a:cs typeface="Arial Nova"/>
            </a:endParaRPr>
          </a:p>
          <a:p>
            <a:pPr marL="457200" lvl="0" indent="-457200">
              <a:buAutoNum type="arabicPeriod"/>
            </a:pPr>
            <a:r>
              <a:rPr lang="en-GB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ova"/>
                <a:cs typeface="Arial Nova"/>
              </a:rPr>
              <a:t>Senior </a:t>
            </a: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experience </a:t>
            </a:r>
            <a:r>
              <a:rPr lang="hu-H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= </a:t>
            </a:r>
            <a:r>
              <a:rPr lang="en-GB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mostly</a:t>
            </a:r>
            <a:r>
              <a:rPr lang="hu-HU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unused </a:t>
            </a:r>
            <a:r>
              <a:rPr lang="hu-H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human </a:t>
            </a:r>
            <a:r>
              <a:rPr lang="en-GB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resource</a:t>
            </a:r>
            <a:endParaRPr lang="hu-H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lvl="0" indent="-457200">
              <a:buAutoNum type="arabicPeriod"/>
            </a:pPr>
            <a:r>
              <a:rPr lang="en-GB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 activate, cultivate and redevelop the capital of senior experience: </a:t>
            </a:r>
          </a:p>
          <a:p>
            <a:pPr marL="777240" lvl="1" indent="-457200">
              <a:buAutoNum type="arabicPeriod"/>
            </a:pP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 prepare society for the change of trends </a:t>
            </a:r>
          </a:p>
          <a:p>
            <a:pPr marL="777240" lvl="1" indent="-457200">
              <a:buAutoNum type="arabicPeriod"/>
            </a:pPr>
            <a:r>
              <a:rPr lang="en-GB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 enable lifelong work as meaningful value creation</a:t>
            </a:r>
          </a:p>
          <a:p>
            <a:pPr marL="1051560" lvl="2" indent="-457200">
              <a:buAutoNum type="arabicPeriod"/>
            </a:pPr>
            <a:r>
              <a:rPr lang="en-GB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Focus on use and social value</a:t>
            </a:r>
            <a:endParaRPr lang="en-GB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lvl="0" indent="-457200">
              <a:buAutoNum type="arabicPeriod"/>
            </a:pPr>
            <a:r>
              <a:rPr lang="en-GB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Mainstreaming senior knowledge management is a crucial factor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1019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94360" lvl="1" indent="-274320" defTabSz="914400">
              <a:lnSpc>
                <a:spcPct val="100000"/>
              </a:lnSpc>
              <a:spcBef>
                <a:spcPts val="1200"/>
              </a:spcBef>
              <a:buClr>
                <a:srgbClr val="A5B592"/>
              </a:buClr>
            </a:pPr>
            <a:r>
              <a:rPr lang="hu-HU" sz="2800" dirty="0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2800" dirty="0" err="1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repares</a:t>
            </a:r>
            <a:r>
              <a:rPr lang="hu-HU" sz="2800" dirty="0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pilot project </a:t>
            </a:r>
            <a:r>
              <a:rPr lang="hu-HU" sz="2800" dirty="0" err="1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2800" dirty="0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Hungary</a:t>
            </a:r>
          </a:p>
          <a:p>
            <a:pPr marL="594360" lvl="1" indent="-274320" defTabSz="914400">
              <a:lnSpc>
                <a:spcPct val="100000"/>
              </a:lnSpc>
              <a:spcBef>
                <a:spcPts val="1200"/>
              </a:spcBef>
              <a:buClr>
                <a:srgbClr val="A5B592"/>
              </a:buClr>
            </a:pPr>
            <a:r>
              <a:rPr lang="hu-HU" sz="2800" dirty="0" smtClean="0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2800" dirty="0" err="1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lans</a:t>
            </a:r>
            <a:r>
              <a:rPr lang="en-GB" sz="2800" dirty="0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workshop with experts, stakeholders and interested parties, participants </a:t>
            </a:r>
            <a:r>
              <a:rPr lang="en-GB" sz="2800" dirty="0" smtClean="0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</a:t>
            </a:r>
            <a:r>
              <a:rPr lang="en-GB" sz="2800" dirty="0" err="1" smtClean="0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Visegrad</a:t>
            </a:r>
            <a:r>
              <a:rPr lang="en-GB" sz="2800" dirty="0" smtClean="0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countries to</a:t>
            </a:r>
          </a:p>
          <a:p>
            <a:pPr marL="868680" lvl="2" indent="-228600" defTabSz="914400">
              <a:lnSpc>
                <a:spcPct val="100000"/>
              </a:lnSpc>
              <a:spcBef>
                <a:spcPct val="20000"/>
              </a:spcBef>
              <a:buClr>
                <a:srgbClr val="A5B592"/>
              </a:buClr>
            </a:pPr>
            <a:r>
              <a:rPr lang="en-GB" sz="2800" dirty="0" smtClean="0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hu-HU" sz="2800" dirty="0" smtClean="0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2800" dirty="0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smtClean="0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2800" dirty="0" smtClean="0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2800" dirty="0" err="1" smtClean="0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ogram</a:t>
            </a:r>
            <a:r>
              <a:rPr lang="en-GB" sz="2800" dirty="0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endParaRPr lang="hu-HU" sz="2800" dirty="0">
              <a:solidFill>
                <a:srgbClr val="444D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8680" lvl="2" indent="-228600" defTabSz="914400">
              <a:lnSpc>
                <a:spcPct val="100000"/>
              </a:lnSpc>
              <a:spcBef>
                <a:spcPct val="20000"/>
              </a:spcBef>
              <a:buClr>
                <a:srgbClr val="A5B592"/>
              </a:buClr>
            </a:pPr>
            <a:r>
              <a:rPr lang="en-GB" sz="2800" dirty="0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 experience, </a:t>
            </a:r>
            <a:r>
              <a:rPr lang="en-GB" sz="2800" dirty="0" smtClean="0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hu-HU" sz="2800" dirty="0" smtClean="0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best practices and</a:t>
            </a:r>
            <a:endParaRPr lang="hu-HU" sz="2800" dirty="0">
              <a:solidFill>
                <a:srgbClr val="444D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8680" lvl="2" indent="-228600" defTabSz="914400">
              <a:lnSpc>
                <a:spcPct val="100000"/>
              </a:lnSpc>
              <a:spcBef>
                <a:spcPct val="20000"/>
              </a:spcBef>
              <a:buClr>
                <a:srgbClr val="A5B592"/>
              </a:buClr>
            </a:pPr>
            <a:r>
              <a:rPr lang="en-GB" sz="2800" dirty="0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necessary steps</a:t>
            </a:r>
            <a:r>
              <a:rPr lang="hu-HU" sz="2800" dirty="0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GB" sz="2800" dirty="0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contribute to a paradigm </a:t>
            </a:r>
            <a:r>
              <a:rPr lang="hu-HU" sz="2800" dirty="0">
                <a:solidFill>
                  <a:srgbClr val="444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</a:p>
          <a:p>
            <a:endParaRPr lang="hu-HU" dirty="0"/>
          </a:p>
        </p:txBody>
      </p:sp>
      <p:sp>
        <p:nvSpPr>
          <p:cNvPr id="4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/>
              <a:t>The </a:t>
            </a:r>
            <a:r>
              <a:rPr lang="hu-HU" sz="4000" b="1" dirty="0" err="1"/>
              <a:t>CEDARnet</a:t>
            </a:r>
            <a:r>
              <a:rPr lang="hu-HU" sz="4000" b="1" dirty="0"/>
              <a:t> 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421901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ARABIANRANTA</a:t>
            </a:r>
            <a:endParaRPr lang="hu-HU" dirty="0"/>
          </a:p>
        </p:txBody>
      </p:sp>
      <p:pic>
        <p:nvPicPr>
          <p:cNvPr id="12" name="Tartalom helye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546717"/>
            <a:ext cx="6074318" cy="4525963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83267"/>
            <a:ext cx="20002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Tartalom hely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34715"/>
            <a:ext cx="2614776" cy="159126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7" y="1196752"/>
            <a:ext cx="4459320" cy="334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91" y="4539386"/>
            <a:ext cx="3384375" cy="231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96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ousing Fin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4516" y="-99392"/>
            <a:ext cx="9228516" cy="74254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896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449"/>
            <a:ext cx="5810597" cy="640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754" y="2924943"/>
            <a:ext cx="334583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376" y="872281"/>
            <a:ext cx="414020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142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29" y="0"/>
            <a:ext cx="9222929" cy="689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38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27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875"/>
            <a:ext cx="9144000" cy="6056155"/>
          </a:xfrm>
        </p:spPr>
      </p:pic>
    </p:spTree>
    <p:extLst>
      <p:ext uri="{BB962C8B-B14F-4D97-AF65-F5344CB8AC3E}">
        <p14:creationId xmlns:p14="http://schemas.microsoft.com/office/powerpoint/2010/main" val="162735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7884368" cy="4320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763" y="-171399"/>
            <a:ext cx="5114925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Tartalom helye 5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493120" cy="2618061"/>
          </a:xfrm>
        </p:spPr>
      </p:pic>
    </p:spTree>
    <p:extLst>
      <p:ext uri="{BB962C8B-B14F-4D97-AF65-F5344CB8AC3E}">
        <p14:creationId xmlns:p14="http://schemas.microsoft.com/office/powerpoint/2010/main" val="173022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" y="1124744"/>
            <a:ext cx="8448938" cy="5030019"/>
          </a:xfrm>
          <a:prstGeom prst="rect">
            <a:avLst/>
          </a:prstGeom>
        </p:spPr>
      </p:pic>
      <p:pic>
        <p:nvPicPr>
          <p:cNvPr id="4" name="Tartalom helye 25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0"/>
            <a:ext cx="4056112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" y="116632"/>
            <a:ext cx="3121025" cy="23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Tartalom hely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61962"/>
            <a:ext cx="4109130" cy="5949404"/>
          </a:xfrm>
          <a:prstGeom prst="rect">
            <a:avLst/>
          </a:prstGeom>
        </p:spPr>
      </p:pic>
      <p:pic>
        <p:nvPicPr>
          <p:cNvPr id="6" name="Tartalom hely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24944"/>
            <a:ext cx="4920573" cy="368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4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Lopukkiri</a:t>
            </a:r>
            <a:r>
              <a:rPr lang="en-GB" dirty="0" smtClean="0"/>
              <a:t> – self-organizing mutual care in </a:t>
            </a:r>
            <a:r>
              <a:rPr lang="en-GB" dirty="0" err="1" smtClean="0"/>
              <a:t>helsinki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5753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Tartalom helye 3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6212012" cy="5328592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170" y="941016"/>
            <a:ext cx="3542942" cy="472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32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Active</a:t>
            </a:r>
            <a:r>
              <a:rPr lang="hu-HU" dirty="0" smtClean="0"/>
              <a:t> </a:t>
            </a:r>
            <a:r>
              <a:rPr lang="hu-HU" dirty="0" err="1" smtClean="0"/>
              <a:t>Seniors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Finnish </a:t>
            </a:r>
            <a:r>
              <a:rPr lang="en-US" dirty="0"/>
              <a:t>Association </a:t>
            </a:r>
            <a:r>
              <a:rPr lang="en-US" dirty="0" smtClean="0"/>
              <a:t>simultaneous</a:t>
            </a:r>
            <a:endParaRPr lang="hu-HU" dirty="0" smtClean="0"/>
          </a:p>
          <a:p>
            <a:pPr lvl="1"/>
            <a:r>
              <a:rPr lang="en-US" dirty="0" smtClean="0"/>
              <a:t> construct</a:t>
            </a:r>
            <a:r>
              <a:rPr lang="hu-HU" dirty="0" smtClean="0"/>
              <a:t>ion</a:t>
            </a:r>
            <a:r>
              <a:rPr lang="en-US" dirty="0" smtClean="0"/>
              <a:t> </a:t>
            </a:r>
            <a:r>
              <a:rPr lang="hu-HU" dirty="0" smtClean="0"/>
              <a:t>of </a:t>
            </a:r>
            <a:r>
              <a:rPr lang="en-US" dirty="0" smtClean="0"/>
              <a:t>a </a:t>
            </a:r>
            <a:r>
              <a:rPr lang="en-US" dirty="0"/>
              <a:t>9 floors building in a new district of Helsinki </a:t>
            </a:r>
            <a:endParaRPr lang="hu-HU" dirty="0" smtClean="0"/>
          </a:p>
          <a:p>
            <a:pPr lvl="1"/>
            <a:r>
              <a:rPr lang="hu-HU" dirty="0" err="1" smtClean="0"/>
              <a:t>systematic</a:t>
            </a:r>
            <a:r>
              <a:rPr lang="en-US" dirty="0" smtClean="0"/>
              <a:t> </a:t>
            </a:r>
            <a:r>
              <a:rPr lang="en-US" dirty="0" err="1" smtClean="0"/>
              <a:t>comm</a:t>
            </a:r>
            <a:r>
              <a:rPr lang="hu-HU" dirty="0"/>
              <a:t>u</a:t>
            </a:r>
            <a:r>
              <a:rPr lang="en-US" dirty="0" err="1" smtClean="0"/>
              <a:t>nity</a:t>
            </a:r>
            <a:r>
              <a:rPr lang="hu-HU" dirty="0" err="1"/>
              <a:t>-</a:t>
            </a:r>
            <a:r>
              <a:rPr lang="hu-HU" dirty="0" err="1" smtClean="0"/>
              <a:t>building</a:t>
            </a:r>
            <a:endParaRPr lang="hu-HU" dirty="0" smtClean="0"/>
          </a:p>
          <a:p>
            <a:r>
              <a:rPr lang="en-GB" dirty="0" smtClean="0"/>
              <a:t>Co-create enabling care-friendly </a:t>
            </a:r>
            <a:r>
              <a:rPr lang="en-US" dirty="0" smtClean="0"/>
              <a:t>environment </a:t>
            </a:r>
            <a:r>
              <a:rPr lang="en-GB" dirty="0" smtClean="0"/>
              <a:t>facilitating</a:t>
            </a:r>
            <a:r>
              <a:rPr lang="en-US" dirty="0" smtClean="0"/>
              <a:t> </a:t>
            </a:r>
            <a:endParaRPr lang="hu-HU" dirty="0" smtClean="0"/>
          </a:p>
          <a:p>
            <a:pPr lvl="1"/>
            <a:r>
              <a:rPr lang="en-US" dirty="0" smtClean="0"/>
              <a:t>healthy and active ageing </a:t>
            </a:r>
            <a:r>
              <a:rPr lang="hu-HU" dirty="0" err="1" smtClean="0"/>
              <a:t>in</a:t>
            </a:r>
            <a:r>
              <a:rPr lang="hu-HU" dirty="0" smtClean="0"/>
              <a:t> a </a:t>
            </a:r>
            <a:r>
              <a:rPr lang="hu-HU" dirty="0" err="1" smtClean="0"/>
              <a:t>large</a:t>
            </a:r>
            <a:r>
              <a:rPr lang="hu-HU" dirty="0" smtClean="0"/>
              <a:t> </a:t>
            </a:r>
            <a:r>
              <a:rPr lang="en-US" dirty="0" smtClean="0"/>
              <a:t>city</a:t>
            </a:r>
            <a:endParaRPr lang="hu-HU" dirty="0" smtClean="0"/>
          </a:p>
          <a:p>
            <a:pPr lvl="1"/>
            <a:r>
              <a:rPr lang="en-GB" dirty="0" smtClean="0"/>
              <a:t>self-organizing mutual care giving</a:t>
            </a:r>
          </a:p>
          <a:p>
            <a:pPr lvl="1"/>
            <a:r>
              <a:rPr lang="en-GB" dirty="0" smtClean="0"/>
              <a:t>P</a:t>
            </a:r>
            <a:r>
              <a:rPr lang="hu-HU" dirty="0" smtClean="0"/>
              <a:t>r</a:t>
            </a:r>
            <a:r>
              <a:rPr lang="en-GB" dirty="0" err="1" smtClean="0"/>
              <a:t>opose</a:t>
            </a:r>
            <a:r>
              <a:rPr lang="en-GB" dirty="0" smtClean="0"/>
              <a:t> a new mode for Finland  - the second most quickly aging developed society (after Japan</a:t>
            </a:r>
            <a:r>
              <a:rPr lang="hu-HU" dirty="0" smtClean="0"/>
              <a:t>)</a:t>
            </a:r>
            <a:endParaRPr lang="hu-HU" dirty="0"/>
          </a:p>
          <a:p>
            <a:pPr lvl="1"/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05766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4752047" cy="6336804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352" y="1484784"/>
            <a:ext cx="414020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5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Focus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r>
              <a:rPr lang="hu-HU" dirty="0" smtClean="0"/>
              <a:t>E</a:t>
            </a:r>
            <a:r>
              <a:rPr lang="en-US" dirty="0" err="1" smtClean="0"/>
              <a:t>nsure</a:t>
            </a:r>
            <a:r>
              <a:rPr lang="en-US" dirty="0" smtClean="0"/>
              <a:t> </a:t>
            </a:r>
            <a:r>
              <a:rPr lang="en-US" dirty="0"/>
              <a:t>meaningful and dignified elderly </a:t>
            </a:r>
            <a:r>
              <a:rPr lang="en-US" dirty="0" smtClean="0"/>
              <a:t>life</a:t>
            </a:r>
            <a:endParaRPr lang="hu-HU" dirty="0" smtClean="0"/>
          </a:p>
          <a:p>
            <a:r>
              <a:rPr lang="hu-HU" dirty="0" smtClean="0"/>
              <a:t>O</a:t>
            </a:r>
            <a:r>
              <a:rPr lang="en-US" dirty="0" err="1" smtClean="0"/>
              <a:t>ffer</a:t>
            </a:r>
            <a:r>
              <a:rPr lang="en-US" dirty="0" smtClean="0"/>
              <a:t> </a:t>
            </a:r>
            <a:r>
              <a:rPr lang="en-US" dirty="0"/>
              <a:t>an alternative model of </a:t>
            </a:r>
            <a:r>
              <a:rPr lang="hu-HU" dirty="0" err="1" smtClean="0"/>
              <a:t>self-organzing</a:t>
            </a:r>
            <a:r>
              <a:rPr lang="hu-HU" dirty="0" smtClean="0"/>
              <a:t> </a:t>
            </a:r>
            <a:r>
              <a:rPr lang="hu-HU" dirty="0" err="1" smtClean="0"/>
              <a:t>mutual</a:t>
            </a:r>
            <a:r>
              <a:rPr lang="hu-HU" dirty="0" smtClean="0"/>
              <a:t> </a:t>
            </a:r>
            <a:r>
              <a:rPr lang="en-US" dirty="0" smtClean="0"/>
              <a:t>care-taking </a:t>
            </a:r>
            <a:endParaRPr lang="hu-HU" dirty="0" smtClean="0"/>
          </a:p>
          <a:p>
            <a:r>
              <a:rPr lang="hu-HU" dirty="0" smtClean="0"/>
              <a:t>P</a:t>
            </a:r>
            <a:r>
              <a:rPr lang="en-US" dirty="0" err="1" smtClean="0"/>
              <a:t>revent</a:t>
            </a:r>
            <a:r>
              <a:rPr lang="en-US" dirty="0" smtClean="0"/>
              <a:t> </a:t>
            </a:r>
            <a:r>
              <a:rPr lang="en-US" dirty="0"/>
              <a:t>to </a:t>
            </a:r>
            <a:r>
              <a:rPr lang="hu-HU" dirty="0" err="1" smtClean="0"/>
              <a:t>beome</a:t>
            </a:r>
            <a:r>
              <a:rPr lang="hu-HU" dirty="0" smtClean="0"/>
              <a:t> </a:t>
            </a:r>
            <a:r>
              <a:rPr lang="en-US" dirty="0" smtClean="0"/>
              <a:t>‘</a:t>
            </a:r>
            <a:r>
              <a:rPr lang="en-US" dirty="0"/>
              <a:t>users of care-taking services’ </a:t>
            </a:r>
            <a:r>
              <a:rPr lang="en-US" dirty="0" smtClean="0"/>
              <a:t>passive </a:t>
            </a:r>
            <a:r>
              <a:rPr lang="en-US" dirty="0"/>
              <a:t>and often un-dignified </a:t>
            </a:r>
            <a:r>
              <a:rPr lang="en-US" dirty="0" smtClean="0"/>
              <a:t>objects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1638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CONCEPT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“Loppukiri is the first senior house in Finland where every inhabitant belongs to a</a:t>
            </a:r>
            <a:r>
              <a:rPr lang="en-US" dirty="0">
                <a:solidFill>
                  <a:srgbClr val="0070C0"/>
                </a:solidFill>
              </a:rPr>
              <a:t> working group </a:t>
            </a:r>
            <a:r>
              <a:rPr lang="en-US" dirty="0"/>
              <a:t>and has the feeling of being important to the community. Because there are no employed staffs we really </a:t>
            </a:r>
            <a:r>
              <a:rPr lang="en-US" dirty="0">
                <a:solidFill>
                  <a:srgbClr val="0070C0"/>
                </a:solidFill>
              </a:rPr>
              <a:t>work for the benefit of the community,</a:t>
            </a:r>
            <a:r>
              <a:rPr lang="en-US" dirty="0"/>
              <a:t> instead of busying ourselves with unnecessary little things. This leads to </a:t>
            </a:r>
            <a:r>
              <a:rPr lang="en-US" dirty="0">
                <a:solidFill>
                  <a:srgbClr val="0070C0"/>
                </a:solidFill>
              </a:rPr>
              <a:t>empowerment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activation of the individuals </a:t>
            </a:r>
            <a:r>
              <a:rPr lang="en-US" dirty="0"/>
              <a:t>and they </a:t>
            </a:r>
            <a:r>
              <a:rPr lang="en-US" dirty="0">
                <a:solidFill>
                  <a:srgbClr val="0070C0"/>
                </a:solidFill>
              </a:rPr>
              <a:t>start to make independent initiative</a:t>
            </a:r>
            <a:r>
              <a:rPr lang="en-US" dirty="0"/>
              <a:t>”(100-20-28-5:5</a:t>
            </a:r>
            <a:r>
              <a:rPr lang="en-US" dirty="0" smtClean="0"/>
              <a:t>)</a:t>
            </a:r>
            <a:endParaRPr lang="en-US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0154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</a:t>
            </a:r>
            <a:r>
              <a:rPr lang="en-US" dirty="0" err="1" smtClean="0"/>
              <a:t>ctive</a:t>
            </a:r>
            <a:r>
              <a:rPr lang="en-US" dirty="0"/>
              <a:t>, meaningful, and dignified elderly life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/>
              <a:t>Hopefully the Loppukiri-project shows that ageing people are a </a:t>
            </a:r>
            <a:r>
              <a:rPr lang="en-US" dirty="0">
                <a:solidFill>
                  <a:srgbClr val="0070C0"/>
                </a:solidFill>
              </a:rPr>
              <a:t>significant resource in the society</a:t>
            </a:r>
            <a:r>
              <a:rPr lang="en-US" dirty="0"/>
              <a:t>. We do not want to be only involuntary objects of decision-making </a:t>
            </a:r>
            <a:r>
              <a:rPr lang="en-US" dirty="0">
                <a:solidFill>
                  <a:srgbClr val="0070C0"/>
                </a:solidFill>
              </a:rPr>
              <a:t>but actors in our own life, subjects </a:t>
            </a:r>
            <a:r>
              <a:rPr lang="en-US" dirty="0"/>
              <a:t>also as senior citizens</a:t>
            </a:r>
            <a:r>
              <a:rPr lang="en-US" dirty="0" smtClean="0"/>
              <a:t>”</a:t>
            </a:r>
            <a:endParaRPr lang="hu-HU" dirty="0" smtClean="0"/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dirty="0" smtClean="0"/>
              <a:t>				</a:t>
            </a:r>
            <a:r>
              <a:rPr lang="en-US" dirty="0" smtClean="0"/>
              <a:t>(</a:t>
            </a:r>
            <a:r>
              <a:rPr lang="en-US" dirty="0"/>
              <a:t>100-20-28-5:4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4498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Motives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“The objective of the Loppukiri project was to develop for seniors an </a:t>
            </a:r>
            <a:r>
              <a:rPr lang="en-US" dirty="0">
                <a:solidFill>
                  <a:srgbClr val="0070C0"/>
                </a:solidFill>
              </a:rPr>
              <a:t>alternative model of life</a:t>
            </a:r>
            <a:r>
              <a:rPr lang="en-US" dirty="0"/>
              <a:t>, which would be </a:t>
            </a:r>
            <a:r>
              <a:rPr lang="en-US" dirty="0">
                <a:solidFill>
                  <a:srgbClr val="0070C0"/>
                </a:solidFill>
              </a:rPr>
              <a:t>based on cooperation and sense of community</a:t>
            </a:r>
            <a:r>
              <a:rPr lang="en-US" dirty="0"/>
              <a:t>. The project started with </a:t>
            </a:r>
            <a:r>
              <a:rPr lang="en-US" dirty="0">
                <a:solidFill>
                  <a:srgbClr val="0070C0"/>
                </a:solidFill>
              </a:rPr>
              <a:t>brainstormin</a:t>
            </a:r>
            <a:r>
              <a:rPr lang="en-US" dirty="0"/>
              <a:t>g by private persons who wanted to </a:t>
            </a:r>
            <a:r>
              <a:rPr lang="en-US" dirty="0">
                <a:solidFill>
                  <a:srgbClr val="0070C0"/>
                </a:solidFill>
              </a:rPr>
              <a:t>take full charge of their lives also in the old age</a:t>
            </a:r>
            <a:r>
              <a:rPr lang="en-US" dirty="0"/>
              <a:t>. The Finnish </a:t>
            </a:r>
            <a:r>
              <a:rPr lang="en-US" dirty="0">
                <a:solidFill>
                  <a:srgbClr val="0070C0"/>
                </a:solidFill>
              </a:rPr>
              <a:t>social security system was in crisis </a:t>
            </a:r>
            <a:r>
              <a:rPr lang="en-US" dirty="0"/>
              <a:t>and a small group of women decided to find a good solution and started to plan actively the </a:t>
            </a:r>
            <a:r>
              <a:rPr lang="en-US" dirty="0">
                <a:solidFill>
                  <a:srgbClr val="0070C0"/>
                </a:solidFill>
              </a:rPr>
              <a:t>way they want to grow old</a:t>
            </a:r>
            <a:r>
              <a:rPr lang="en-US" dirty="0"/>
              <a:t>. They established the Active Seniors’ Association which started to </a:t>
            </a:r>
            <a:r>
              <a:rPr lang="en-US" dirty="0">
                <a:solidFill>
                  <a:srgbClr val="0070C0"/>
                </a:solidFill>
              </a:rPr>
              <a:t>plan and design a housing community for senior </a:t>
            </a:r>
            <a:r>
              <a:rPr lang="en-US" dirty="0" smtClean="0">
                <a:solidFill>
                  <a:srgbClr val="0070C0"/>
                </a:solidFill>
              </a:rPr>
              <a:t>citizens</a:t>
            </a:r>
            <a:r>
              <a:rPr lang="en-US" dirty="0" smtClean="0"/>
              <a:t>…</a:t>
            </a:r>
            <a:r>
              <a:rPr lang="hu-HU" dirty="0" smtClean="0"/>
              <a:t>”</a:t>
            </a:r>
            <a:endParaRPr lang="en-US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9235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1013</Words>
  <Application>Microsoft Office PowerPoint</Application>
  <PresentationFormat>Diavetítés a képernyőre (4:3 oldalarány)</PresentationFormat>
  <Paragraphs>107</Paragraphs>
  <Slides>30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30</vt:i4>
      </vt:variant>
    </vt:vector>
  </HeadingPairs>
  <TitlesOfParts>
    <vt:vector size="32" baseType="lpstr">
      <vt:lpstr>Office-téma</vt:lpstr>
      <vt:lpstr>2_Office-téma</vt:lpstr>
      <vt:lpstr>Active Seniors  in Helsinki and Central Europe</vt:lpstr>
      <vt:lpstr>TOPICS</vt:lpstr>
      <vt:lpstr>Lopukkiri – self-organizing mutual care in helsinki </vt:lpstr>
      <vt:lpstr>Active Seniors</vt:lpstr>
      <vt:lpstr>PowerPoint bemutató</vt:lpstr>
      <vt:lpstr>Focus</vt:lpstr>
      <vt:lpstr>CONCEPT</vt:lpstr>
      <vt:lpstr>Active, meaningful, and dignified elderly life</vt:lpstr>
      <vt:lpstr>Motives</vt:lpstr>
      <vt:lpstr>Steps</vt:lpstr>
      <vt:lpstr>Tackling challenges</vt:lpstr>
      <vt:lpstr>“To become the subjects of their lives”</vt:lpstr>
      <vt:lpstr>Conclusion</vt:lpstr>
      <vt:lpstr>CEDARNET CONCEPT – SENIOR CITIZENS AS SOCIAL ASSET </vt:lpstr>
      <vt:lpstr>Context</vt:lpstr>
      <vt:lpstr>Aging and elderly people – perceived as growing social liability not as asset </vt:lpstr>
      <vt:lpstr>CedarNet</vt:lpstr>
      <vt:lpstr>Eco-system - to handle ageing</vt:lpstr>
      <vt:lpstr>Threats – and Connections</vt:lpstr>
      <vt:lpstr>Main Pillars of the CedarNet  Concept</vt:lpstr>
      <vt:lpstr>The CEDARnet </vt:lpstr>
      <vt:lpstr>ARABIANRANTA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Veress József</dc:creator>
  <cp:lastModifiedBy>Veress József</cp:lastModifiedBy>
  <cp:revision>117</cp:revision>
  <dcterms:created xsi:type="dcterms:W3CDTF">2017-09-20T20:17:13Z</dcterms:created>
  <dcterms:modified xsi:type="dcterms:W3CDTF">2017-09-25T08:22:04Z</dcterms:modified>
</cp:coreProperties>
</file>