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 bookmarkIdSeed="2">
  <p:sldMasterIdLst>
    <p:sldMasterId id="2147483671" r:id="rId1"/>
  </p:sldMasterIdLst>
  <p:notesMasterIdLst>
    <p:notesMasterId r:id="rId13"/>
  </p:notesMasterIdLst>
  <p:handoutMasterIdLst>
    <p:handoutMasterId r:id="rId14"/>
  </p:handoutMasterIdLst>
  <p:sldIdLst>
    <p:sldId id="466" r:id="rId2"/>
    <p:sldId id="256" r:id="rId3"/>
    <p:sldId id="471" r:id="rId4"/>
    <p:sldId id="472" r:id="rId5"/>
    <p:sldId id="474" r:id="rId6"/>
    <p:sldId id="426" r:id="rId7"/>
    <p:sldId id="424" r:id="rId8"/>
    <p:sldId id="470" r:id="rId9"/>
    <p:sldId id="473" r:id="rId10"/>
    <p:sldId id="467" r:id="rId11"/>
    <p:sldId id="331" r:id="rId12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913">
          <p15:clr>
            <a:srgbClr val="A4A3A4"/>
          </p15:clr>
        </p15:guide>
        <p15:guide id="2" orient="horz" pos="3884">
          <p15:clr>
            <a:srgbClr val="A4A3A4"/>
          </p15:clr>
        </p15:guide>
        <p15:guide id="3" pos="5420">
          <p15:clr>
            <a:srgbClr val="A4A3A4"/>
          </p15:clr>
        </p15:guide>
        <p15:guide id="4" pos="3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E9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7CE84F3-28C3-443E-9E96-99CF82512B78}" styleName="Tmavý styl 1 – zvýraznění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CAF9ED-07DC-4A11-8D7F-57B35C25682E}" styleName="Střední styl 1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684" autoAdjust="0"/>
    <p:restoredTop sz="81469" autoAdjust="0"/>
  </p:normalViewPr>
  <p:slideViewPr>
    <p:cSldViewPr showGuides="1">
      <p:cViewPr varScale="1">
        <p:scale>
          <a:sx n="64" d="100"/>
          <a:sy n="64" d="100"/>
        </p:scale>
        <p:origin x="-1320" y="-96"/>
      </p:cViewPr>
      <p:guideLst>
        <p:guide orient="horz" pos="913"/>
        <p:guide orient="horz" pos="3884"/>
        <p:guide pos="5420"/>
        <p:guide pos="3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231" cy="496652"/>
          </a:xfrm>
          <a:prstGeom prst="rect">
            <a:avLst/>
          </a:prstGeom>
        </p:spPr>
        <p:txBody>
          <a:bodyPr vert="horz" lIns="92428" tIns="46214" rIns="92428" bIns="46214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837" y="1"/>
            <a:ext cx="2945231" cy="496652"/>
          </a:xfrm>
          <a:prstGeom prst="rect">
            <a:avLst/>
          </a:prstGeom>
        </p:spPr>
        <p:txBody>
          <a:bodyPr vert="horz" lIns="92428" tIns="46214" rIns="92428" bIns="46214" rtlCol="0"/>
          <a:lstStyle>
            <a:lvl1pPr algn="r">
              <a:defRPr sz="1200"/>
            </a:lvl1pPr>
          </a:lstStyle>
          <a:p>
            <a:fld id="{F5A55B2B-CFB6-464F-A28B-D5EC47C9D70B}" type="datetimeFigureOut">
              <a:rPr lang="cs-CZ" smtClean="0"/>
              <a:pPr/>
              <a:t>1.2.2018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385"/>
            <a:ext cx="2945231" cy="496652"/>
          </a:xfrm>
          <a:prstGeom prst="rect">
            <a:avLst/>
          </a:prstGeom>
        </p:spPr>
        <p:txBody>
          <a:bodyPr vert="horz" lIns="92428" tIns="46214" rIns="92428" bIns="46214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837" y="9428385"/>
            <a:ext cx="2945231" cy="496652"/>
          </a:xfrm>
          <a:prstGeom prst="rect">
            <a:avLst/>
          </a:prstGeom>
        </p:spPr>
        <p:txBody>
          <a:bodyPr vert="horz" lIns="92428" tIns="46214" rIns="92428" bIns="46214" rtlCol="0" anchor="b"/>
          <a:lstStyle>
            <a:lvl1pPr algn="r">
              <a:defRPr sz="1200"/>
            </a:lvl1pPr>
          </a:lstStyle>
          <a:p>
            <a:fld id="{AECD3E60-F2AB-480B-8F06-3D18DCF9E1D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36636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2428" tIns="46214" rIns="92428" bIns="46214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2428" tIns="46214" rIns="92428" bIns="46214" rtlCol="0"/>
          <a:lstStyle>
            <a:lvl1pPr algn="r">
              <a:defRPr sz="1200"/>
            </a:lvl1pPr>
          </a:lstStyle>
          <a:p>
            <a:fld id="{703916EA-B297-4F0B-851D-BD5704B201B7}" type="datetimeFigureOut">
              <a:rPr lang="cs-CZ" smtClean="0"/>
              <a:pPr/>
              <a:t>1.2.2018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28" tIns="46214" rIns="92428" bIns="46214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8"/>
          </a:xfrm>
          <a:prstGeom prst="rect">
            <a:avLst/>
          </a:prstGeom>
        </p:spPr>
        <p:txBody>
          <a:bodyPr vert="horz" lIns="92428" tIns="46214" rIns="92428" bIns="46214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2428" tIns="46214" rIns="92428" bIns="46214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2428" tIns="46214" rIns="92428" bIns="46214" rtlCol="0" anchor="b"/>
          <a:lstStyle>
            <a:lvl1pPr algn="r">
              <a:defRPr sz="1200"/>
            </a:lvl1pPr>
          </a:lstStyle>
          <a:p>
            <a:fld id="{53FB31FA-E905-4016-9D4B-970DF0C7EE0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1834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86250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3AA26C-5579-48D4-AB9D-342A124DD067}" type="slidenum">
              <a:rPr lang="cs-CZ" smtClean="0"/>
              <a:pPr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14318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0" name="Obdélník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/>
              <a:t>Kliknutím vložíte jméno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14" hasCustomPrompt="1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14" name="Zástupný symbol pro obrázek 4"/>
          <p:cNvSpPr>
            <a:spLocks noGrp="1" noChangeAspect="1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16" name="Zástupný symbol pro obrázek 4"/>
          <p:cNvSpPr>
            <a:spLocks noGrp="1" noChangeAspect="1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20" name="Obdélník 19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8818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479379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ni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67544" y="404664"/>
            <a:ext cx="8208912" cy="2304256"/>
          </a:xfrm>
        </p:spPr>
        <p:txBody>
          <a:bodyPr/>
          <a:lstStyle>
            <a:lvl1pPr marL="0" indent="0">
              <a:spcAft>
                <a:spcPts val="1200"/>
              </a:spcAft>
              <a:buNone/>
              <a:defRPr sz="1400" b="1">
                <a:solidFill>
                  <a:srgbClr val="5858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>
              <a:buNone/>
              <a:defRPr sz="1100" b="0">
                <a:solidFill>
                  <a:srgbClr val="5858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2000">
                <a:solidFill>
                  <a:srgbClr val="5858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1800">
                <a:solidFill>
                  <a:srgbClr val="5858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800">
                <a:solidFill>
                  <a:srgbClr val="5858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7543" y="3140968"/>
            <a:ext cx="8208912" cy="2304256"/>
          </a:xfrm>
        </p:spPr>
        <p:txBody>
          <a:bodyPr/>
          <a:lstStyle>
            <a:lvl1pPr marL="0" indent="0" algn="l">
              <a:spcAft>
                <a:spcPts val="1200"/>
              </a:spcAft>
              <a:buNone/>
              <a:defRPr sz="1400" b="1" baseline="0">
                <a:solidFill>
                  <a:srgbClr val="5858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 algn="l">
              <a:buNone/>
              <a:defRPr sz="1100">
                <a:solidFill>
                  <a:srgbClr val="5858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 algn="l">
              <a:buNone/>
              <a:defRPr sz="2000">
                <a:solidFill>
                  <a:srgbClr val="5858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 algn="l">
              <a:buNone/>
              <a:defRPr sz="1800">
                <a:solidFill>
                  <a:srgbClr val="5858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800">
                <a:solidFill>
                  <a:srgbClr val="5858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1985" y="5778000"/>
            <a:ext cx="3240031" cy="719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183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12855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13621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3027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9879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1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9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7" name="Obdélník 6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5253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53853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obsah 2"/>
          <p:cNvSpPr>
            <a:spLocks noGrp="1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01346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Zástupný symbol pro obsah 2"/>
          <p:cNvSpPr>
            <a:spLocks noGrp="1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61415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2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0" anchor="ctr" anchorCtr="0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50" b="1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57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5" r:id="rId2"/>
    <p:sldLayoutId id="2147483676" r:id="rId3"/>
    <p:sldLayoutId id="2147483677" r:id="rId4"/>
    <p:sldLayoutId id="2147483678" r:id="rId5"/>
    <p:sldLayoutId id="2147483673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0" eaLnBrk="1" latinLnBrk="0" hangingPunct="1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psv.cz/news.php?lg=1#NLsubscribe" TargetMode="External"/><Relationship Id="rId2" Type="http://schemas.openxmlformats.org/officeDocument/2006/relationships/hyperlink" Target="http://www.mpsv.cz/cs/25939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psv.cz/cs/25939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psv.cz/cs/32376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</a:t>
            </a:fld>
            <a:endParaRPr lang="cs-CZ" dirty="0"/>
          </a:p>
        </p:txBody>
      </p:sp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395536" y="1700808"/>
            <a:ext cx="8388464" cy="1512168"/>
          </a:xfrm>
        </p:spPr>
        <p:txBody>
          <a:bodyPr/>
          <a:lstStyle/>
          <a:p>
            <a:pPr algn="ctr"/>
            <a:r>
              <a:rPr lang="cs-CZ" sz="2800" dirty="0">
                <a:latin typeface="+mn-lt"/>
              </a:rPr>
              <a:t>Workshop </a:t>
            </a:r>
            <a:r>
              <a:rPr lang="cs-CZ" sz="2800" dirty="0" smtClean="0">
                <a:latin typeface="+mn-lt"/>
              </a:rPr>
              <a:t>projektu systémová podpora sociální práce v obcích na </a:t>
            </a:r>
            <a:r>
              <a:rPr lang="cs-CZ" sz="2800" dirty="0">
                <a:latin typeface="+mn-lt"/>
              </a:rPr>
              <a:t>téma: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395536" y="3356992"/>
            <a:ext cx="8387763" cy="1224136"/>
          </a:xfrm>
        </p:spPr>
        <p:txBody>
          <a:bodyPr/>
          <a:lstStyle/>
          <a:p>
            <a:pPr algn="ctr"/>
            <a:r>
              <a:rPr lang="cs-CZ" b="1" dirty="0" smtClean="0"/>
              <a:t>Role </a:t>
            </a:r>
            <a:r>
              <a:rPr lang="cs-CZ" b="1" dirty="0"/>
              <a:t>sociální práce ve vztahu k výkonu veřejného </a:t>
            </a:r>
            <a:r>
              <a:rPr lang="cs-CZ" b="1" dirty="0" smtClean="0"/>
              <a:t>opatrovnictví</a:t>
            </a:r>
            <a:endParaRPr lang="cs-CZ" b="1" dirty="0"/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quarter" idx="14"/>
          </p:nvPr>
        </p:nvSpPr>
        <p:spPr>
          <a:xfrm>
            <a:off x="395536" y="4885200"/>
            <a:ext cx="8388464" cy="540000"/>
          </a:xfrm>
        </p:spPr>
        <p:txBody>
          <a:bodyPr/>
          <a:lstStyle/>
          <a:p>
            <a:pPr algn="ctr"/>
            <a:r>
              <a:rPr lang="cs-CZ" b="1" dirty="0" smtClean="0"/>
              <a:t>    Hradec </a:t>
            </a:r>
            <a:r>
              <a:rPr lang="cs-CZ" b="1" dirty="0"/>
              <a:t>Králové, 1. 2. </a:t>
            </a:r>
            <a:r>
              <a:rPr lang="cs-CZ" b="1" dirty="0" smtClean="0"/>
              <a:t>2018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139560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Informace 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o projektu</a:t>
            </a:r>
            <a:b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hlinkClick r:id="rId2"/>
              </a:rPr>
              <a:t>http://www.mpsv.cz/cs/25939</a:t>
            </a:r>
            <a:endParaRPr lang="cs-CZ" dirty="0"/>
          </a:p>
          <a:p>
            <a:r>
              <a:rPr lang="cs-CZ" dirty="0">
                <a:hlinkClick r:id="rId3"/>
              </a:rPr>
              <a:t>Aktuality/novinky MPSV</a:t>
            </a:r>
            <a:endParaRPr lang="cs-CZ" dirty="0"/>
          </a:p>
          <a:p>
            <a:r>
              <a:rPr lang="cs-CZ" dirty="0"/>
              <a:t>FB </a:t>
            </a:r>
            <a:r>
              <a:rPr lang="cs-CZ" dirty="0" smtClean="0"/>
              <a:t>Buďme </a:t>
            </a:r>
            <a:r>
              <a:rPr lang="cs-CZ" dirty="0" err="1"/>
              <a:t>profi</a:t>
            </a:r>
            <a:r>
              <a:rPr lang="cs-CZ" dirty="0"/>
              <a:t>!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47344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67544" y="620688"/>
            <a:ext cx="8208912" cy="4824536"/>
          </a:xfrm>
        </p:spPr>
        <p:txBody>
          <a:bodyPr/>
          <a:lstStyle/>
          <a:p>
            <a:pPr marL="57150" algn="ctr">
              <a:lnSpc>
                <a:spcPct val="80000"/>
              </a:lnSpc>
              <a:spcAft>
                <a:spcPts val="600"/>
              </a:spcAft>
            </a:pPr>
            <a:endParaRPr lang="cs-CZ" altLang="cs-CZ" sz="2000" dirty="0">
              <a:solidFill>
                <a:srgbClr val="14407E"/>
              </a:solidFill>
              <a:cs typeface="Times New Roman" pitchFamily="18" charset="0"/>
            </a:endParaRPr>
          </a:p>
          <a:p>
            <a:pPr marL="57150" algn="ctr">
              <a:lnSpc>
                <a:spcPct val="80000"/>
              </a:lnSpc>
              <a:spcAft>
                <a:spcPts val="600"/>
              </a:spcAft>
            </a:pPr>
            <a:endParaRPr lang="cs-CZ" altLang="cs-CZ" sz="2000" dirty="0">
              <a:solidFill>
                <a:srgbClr val="14407E"/>
              </a:solidFill>
              <a:cs typeface="Times New Roman" pitchFamily="18" charset="0"/>
            </a:endParaRPr>
          </a:p>
          <a:p>
            <a:pPr marL="57150" algn="ctr">
              <a:lnSpc>
                <a:spcPct val="80000"/>
              </a:lnSpc>
              <a:spcAft>
                <a:spcPts val="600"/>
              </a:spcAft>
            </a:pPr>
            <a:endParaRPr lang="cs-CZ" altLang="cs-CZ" sz="2000" dirty="0">
              <a:solidFill>
                <a:srgbClr val="14407E"/>
              </a:solidFill>
              <a:cs typeface="Times New Roman" pitchFamily="18" charset="0"/>
            </a:endParaRPr>
          </a:p>
          <a:p>
            <a:pPr marL="57150" algn="ctr">
              <a:lnSpc>
                <a:spcPct val="80000"/>
              </a:lnSpc>
              <a:spcAft>
                <a:spcPts val="600"/>
              </a:spcAft>
            </a:pPr>
            <a:endParaRPr lang="cs-CZ" altLang="cs-CZ" sz="3600" dirty="0">
              <a:solidFill>
                <a:srgbClr val="14407E"/>
              </a:solidFill>
              <a:cs typeface="Times New Roman" pitchFamily="18" charset="0"/>
            </a:endParaRPr>
          </a:p>
          <a:p>
            <a:pPr marL="57150" algn="ctr">
              <a:lnSpc>
                <a:spcPct val="80000"/>
              </a:lnSpc>
              <a:spcAft>
                <a:spcPts val="600"/>
              </a:spcAft>
            </a:pPr>
            <a:endParaRPr lang="cs-CZ" altLang="cs-CZ" sz="3600" dirty="0">
              <a:solidFill>
                <a:srgbClr val="14407E"/>
              </a:solidFill>
              <a:cs typeface="Times New Roman" pitchFamily="18" charset="0"/>
            </a:endParaRPr>
          </a:p>
          <a:p>
            <a:pPr marL="57150" algn="ctr">
              <a:lnSpc>
                <a:spcPct val="80000"/>
              </a:lnSpc>
              <a:spcAft>
                <a:spcPts val="600"/>
              </a:spcAft>
            </a:pPr>
            <a:r>
              <a:rPr lang="cs-CZ" altLang="cs-CZ" sz="3600" dirty="0" smtClean="0">
                <a:solidFill>
                  <a:srgbClr val="14407E"/>
                </a:solidFill>
                <a:cs typeface="Times New Roman" pitchFamily="18" charset="0"/>
              </a:rPr>
              <a:t>Děkuji </a:t>
            </a:r>
            <a:r>
              <a:rPr lang="cs-CZ" altLang="cs-CZ" sz="3600" dirty="0">
                <a:solidFill>
                  <a:srgbClr val="14407E"/>
                </a:solidFill>
                <a:cs typeface="Times New Roman" pitchFamily="18" charset="0"/>
              </a:rPr>
              <a:t>za pozornost</a:t>
            </a:r>
          </a:p>
          <a:p>
            <a:pPr marL="57150" algn="ctr">
              <a:lnSpc>
                <a:spcPct val="80000"/>
              </a:lnSpc>
              <a:spcAft>
                <a:spcPts val="600"/>
              </a:spcAft>
            </a:pPr>
            <a:endParaRPr lang="cs-CZ" altLang="cs-CZ" sz="2000" dirty="0" smtClean="0">
              <a:solidFill>
                <a:srgbClr val="14407E"/>
              </a:solidFill>
              <a:cs typeface="Times New Roman" pitchFamily="18" charset="0"/>
            </a:endParaRPr>
          </a:p>
          <a:p>
            <a:pPr marL="57150" algn="ctr">
              <a:lnSpc>
                <a:spcPct val="80000"/>
              </a:lnSpc>
              <a:spcAft>
                <a:spcPts val="600"/>
              </a:spcAft>
            </a:pPr>
            <a:r>
              <a:rPr lang="cs-CZ" altLang="cs-CZ" sz="2000" dirty="0">
                <a:solidFill>
                  <a:srgbClr val="14407E"/>
                </a:solidFill>
                <a:cs typeface="Times New Roman" pitchFamily="18" charset="0"/>
              </a:rPr>
              <a:t>p</a:t>
            </a:r>
            <a:r>
              <a:rPr lang="cs-CZ" altLang="cs-CZ" sz="2000" dirty="0" smtClean="0">
                <a:solidFill>
                  <a:srgbClr val="14407E"/>
                </a:solidFill>
                <a:cs typeface="Times New Roman" pitchFamily="18" charset="0"/>
              </a:rPr>
              <a:t>etr.votruba@mpsv.cz</a:t>
            </a:r>
            <a:endParaRPr lang="cs-CZ" altLang="cs-CZ" sz="2000" dirty="0" smtClean="0">
              <a:solidFill>
                <a:srgbClr val="14407E"/>
              </a:solidFill>
              <a:cs typeface="Times New Roman" pitchFamily="18" charset="0"/>
            </a:endParaRPr>
          </a:p>
          <a:p>
            <a:pPr marL="57150" algn="ctr">
              <a:lnSpc>
                <a:spcPct val="80000"/>
              </a:lnSpc>
              <a:spcAft>
                <a:spcPts val="600"/>
              </a:spcAft>
            </a:pPr>
            <a:endParaRPr lang="cs-CZ" altLang="cs-CZ" sz="2000" dirty="0" smtClean="0">
              <a:solidFill>
                <a:srgbClr val="14407E"/>
              </a:solidFill>
              <a:cs typeface="Times New Roman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36094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spcBef>
                <a:spcPct val="20000"/>
              </a:spcBef>
              <a:spcAft>
                <a:spcPts val="1200"/>
              </a:spcAft>
            </a:pPr>
            <a:r>
              <a:rPr lang="cs-CZ" sz="2800" kern="12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projekt </a:t>
            </a:r>
            <a:r>
              <a:rPr lang="cs-CZ" sz="2800" kern="1200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Systémová podpora sociální práce v obcích</a:t>
            </a:r>
            <a:r>
              <a:rPr lang="cs-CZ" kern="1200" cap="none" dirty="0" smtClean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/>
            </a:r>
            <a:br>
              <a:rPr lang="cs-CZ" kern="1200" cap="none" dirty="0" smtClean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600"/>
              </a:spcBef>
            </a:pPr>
            <a:endParaRPr lang="cs-CZ" sz="2400" dirty="0"/>
          </a:p>
          <a:p>
            <a:pPr>
              <a:spcBef>
                <a:spcPts val="600"/>
              </a:spcBef>
            </a:pPr>
            <a:r>
              <a:rPr lang="cs-CZ" sz="2400" dirty="0"/>
              <a:t>Bc. Petr Votruba, koordinátor projektu</a:t>
            </a:r>
          </a:p>
          <a:p>
            <a:pPr>
              <a:spcBef>
                <a:spcPts val="600"/>
              </a:spcBef>
            </a:pPr>
            <a:r>
              <a:rPr lang="cs-CZ" sz="2400" dirty="0" smtClean="0"/>
              <a:t>oddělení </a:t>
            </a:r>
            <a:r>
              <a:rPr lang="cs-CZ" sz="2400" dirty="0" smtClean="0"/>
              <a:t>koncepce sociální práce a vzdělávání, MPSV</a:t>
            </a:r>
          </a:p>
          <a:p>
            <a:pPr>
              <a:spcBef>
                <a:spcPts val="600"/>
              </a:spcBef>
            </a:pPr>
            <a:endParaRPr lang="cs-CZ" sz="2400" dirty="0"/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quarter" idx="14"/>
          </p:nvPr>
        </p:nvSpPr>
        <p:spPr>
          <a:xfrm>
            <a:off x="1512000" y="4885200"/>
            <a:ext cx="7272000" cy="776048"/>
          </a:xfrm>
        </p:spPr>
        <p:txBody>
          <a:bodyPr/>
          <a:lstStyle/>
          <a:p>
            <a:r>
              <a:rPr lang="cs-CZ" sz="2400" dirty="0"/>
              <a:t>Hradec Králové, 1. 2. 2018</a:t>
            </a:r>
          </a:p>
        </p:txBody>
      </p:sp>
      <p:pic>
        <p:nvPicPr>
          <p:cNvPr id="14" name="Zástupný symbol pro obrázek 13"/>
          <p:cNvPicPr>
            <a:picLocks noGrp="1" noChangeAspect="1"/>
          </p:cNvPicPr>
          <p:nvPr>
            <p:ph type="pic" sz="quarter" idx="15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27584" y="2780928"/>
            <a:ext cx="540000" cy="540000"/>
          </a:xfrm>
        </p:spPr>
      </p:pic>
      <p:pic>
        <p:nvPicPr>
          <p:cNvPr id="15" name="Zástupný symbol pro obrázek 14"/>
          <p:cNvPicPr>
            <a:picLocks noGrp="1" noChangeAspect="1"/>
          </p:cNvPicPr>
          <p:nvPr>
            <p:ph type="pic" sz="quarter" idx="16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27584" y="4077072"/>
            <a:ext cx="540000" cy="540000"/>
          </a:xfrm>
        </p:spPr>
      </p:pic>
      <p:pic>
        <p:nvPicPr>
          <p:cNvPr id="16" name="Zástupný symbol pro obrázek 15"/>
          <p:cNvPicPr>
            <a:picLocks noGrp="1" noChangeAspect="1"/>
          </p:cNvPicPr>
          <p:nvPr>
            <p:ph type="pic" sz="quarter" idx="17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27584" y="5085184"/>
            <a:ext cx="540000" cy="540000"/>
          </a:xfrm>
        </p:spPr>
      </p:pic>
    </p:spTree>
    <p:extLst>
      <p:ext uri="{BB962C8B-B14F-4D97-AF65-F5344CB8AC3E}">
        <p14:creationId xmlns:p14="http://schemas.microsoft.com/office/powerpoint/2010/main" val="337466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Projekt Systémová podpora sociální práce v obcích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340768"/>
            <a:ext cx="8064000" cy="4779232"/>
          </a:xfrm>
        </p:spPr>
        <p:txBody>
          <a:bodyPr/>
          <a:lstStyle/>
          <a:p>
            <a:r>
              <a:rPr lang="cs-CZ" sz="2800" b="1" dirty="0"/>
              <a:t>Projekt Systémová podpora sociální práce v obcích</a:t>
            </a:r>
            <a:r>
              <a:rPr lang="cs-CZ" sz="2800" dirty="0"/>
              <a:t> registrační číslo </a:t>
            </a:r>
            <a:r>
              <a:rPr lang="cs-CZ" sz="2800" b="1" dirty="0"/>
              <a:t>CZ.03.2.63/0.0/0.0/15_017/0003527</a:t>
            </a:r>
          </a:p>
          <a:p>
            <a:r>
              <a:rPr lang="cs-CZ" sz="2800" dirty="0" smtClean="0"/>
              <a:t>Doba </a:t>
            </a:r>
            <a:r>
              <a:rPr lang="cs-CZ" sz="2800" dirty="0"/>
              <a:t>realizace od 1. 1. 2016 do 31. 12. 2019</a:t>
            </a:r>
          </a:p>
          <a:p>
            <a:r>
              <a:rPr lang="cs-CZ" sz="2800" dirty="0"/>
              <a:t>Hlavním cílem projektu je koordinace a ověření metodické role MPSV k výkonu sociální práce v obcích v rámci přenesené </a:t>
            </a:r>
            <a:r>
              <a:rPr lang="cs-CZ" sz="2800" dirty="0" smtClean="0"/>
              <a:t>působnosti</a:t>
            </a:r>
            <a:endParaRPr lang="cs-CZ" sz="2800" dirty="0"/>
          </a:p>
          <a:p>
            <a:r>
              <a:rPr lang="cs-CZ" sz="2800" dirty="0"/>
              <a:t>Systémový projekt MPSV získává podklady                  ze současné </a:t>
            </a:r>
            <a:r>
              <a:rPr lang="cs-CZ" sz="2800" dirty="0" smtClean="0"/>
              <a:t>praxe od </a:t>
            </a:r>
            <a:r>
              <a:rPr lang="cs-CZ" sz="2800" dirty="0"/>
              <a:t>15 samostatných projektů obcí</a:t>
            </a:r>
            <a:endParaRPr lang="en-US" sz="2800" dirty="0"/>
          </a:p>
          <a:p>
            <a:endParaRPr lang="en-US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04512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Spolupráce MPSV a obcí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340768"/>
            <a:ext cx="8064000" cy="4779232"/>
          </a:xfrm>
        </p:spPr>
        <p:txBody>
          <a:bodyPr/>
          <a:lstStyle/>
          <a:p>
            <a:pPr algn="just"/>
            <a:r>
              <a:rPr lang="en-US" sz="2800" dirty="0"/>
              <a:t>O</a:t>
            </a:r>
            <a:r>
              <a:rPr lang="cs-CZ" sz="2800" dirty="0" err="1" smtClean="0"/>
              <a:t>bce</a:t>
            </a:r>
            <a:r>
              <a:rPr lang="en-US" sz="2800" dirty="0" smtClean="0"/>
              <a:t> </a:t>
            </a:r>
            <a:r>
              <a:rPr lang="cs-CZ" sz="2800" dirty="0" smtClean="0"/>
              <a:t>jsou rozděleny </a:t>
            </a:r>
            <a:r>
              <a:rPr lang="cs-CZ" sz="2800" dirty="0"/>
              <a:t>do tří územních oblastí: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cs-CZ" sz="2800" dirty="0"/>
              <a:t>Kladno, Litvínov, Lovosice, Most, Písek (Praha)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cs-CZ" sz="2800" dirty="0"/>
              <a:t>Havlíčkův Brod, Hradec Králové, Chrudim, Jilemnice, Kolín (Hradec Králové)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cs-CZ" sz="2800" dirty="0"/>
              <a:t>Bučovice, Hodonín, Holešov, Moravský Beroun, Valašské Meziříčí (</a:t>
            </a:r>
            <a:r>
              <a:rPr lang="cs-CZ" sz="2800" dirty="0" smtClean="0"/>
              <a:t>Olomouc)</a:t>
            </a:r>
          </a:p>
          <a:p>
            <a:pPr algn="just"/>
            <a:r>
              <a:rPr lang="cs-CZ" sz="2800" dirty="0" smtClean="0"/>
              <a:t>V každé oblasti působí dvě metodičky</a:t>
            </a:r>
            <a:endParaRPr lang="cs-CZ" sz="2800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2022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Měsíční porady projektu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412776"/>
            <a:ext cx="8064000" cy="4707224"/>
          </a:xfrm>
        </p:spPr>
        <p:txBody>
          <a:bodyPr/>
          <a:lstStyle/>
          <a:p>
            <a:r>
              <a:rPr lang="cs-CZ" dirty="0"/>
              <a:t>Probíhají v Praze, Hradci Králové a Olomouci</a:t>
            </a:r>
          </a:p>
          <a:p>
            <a:r>
              <a:rPr lang="cs-CZ" dirty="0"/>
              <a:t>Bližší informace o oblastních kancelářích zveřejněny na webu MPSV </a:t>
            </a:r>
            <a:r>
              <a:rPr lang="cs-CZ" dirty="0">
                <a:hlinkClick r:id="rId2"/>
              </a:rPr>
              <a:t>http://www.mpsv.cz/cs/25939</a:t>
            </a:r>
            <a:r>
              <a:rPr lang="cs-CZ" dirty="0"/>
              <a:t> (</a:t>
            </a:r>
            <a:r>
              <a:rPr lang="en-US" dirty="0"/>
              <a:t>+</a:t>
            </a:r>
            <a:r>
              <a:rPr lang="cs-CZ" dirty="0"/>
              <a:t>kontakty)</a:t>
            </a:r>
          </a:p>
          <a:p>
            <a:r>
              <a:rPr lang="cs-CZ" dirty="0"/>
              <a:t>Na měsíčních poradách dochází k hodnocení výkonu SP na úrovni obce – podklady pro publikace, workshopy projektu</a:t>
            </a:r>
          </a:p>
          <a:p>
            <a:r>
              <a:rPr lang="cs-CZ" dirty="0"/>
              <a:t>Nabízíme možnost účastnit se měsíčních porad sociálním pracovníků z veřejné správy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42609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Projekt Systémová podpora sociální práce v obcích </a:t>
            </a:r>
            <a:r>
              <a:rPr lang="cs-C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- Workshopy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484784"/>
            <a:ext cx="8712968" cy="4968552"/>
          </a:xfrm>
        </p:spPr>
        <p:txBody>
          <a:bodyPr/>
          <a:lstStyle/>
          <a:p>
            <a:pPr algn="just"/>
            <a:r>
              <a:rPr lang="cs-CZ" dirty="0" smtClean="0"/>
              <a:t>Plánováno celkem 6 workshopů</a:t>
            </a:r>
          </a:p>
          <a:p>
            <a:pPr>
              <a:lnSpc>
                <a:spcPct val="100000"/>
              </a:lnSpc>
            </a:pPr>
            <a:r>
              <a:rPr lang="cs-CZ" dirty="0"/>
              <a:t>„Příklady dobré praxe spolupráce sociálních pracovníků obecních úřadů a Úřadu práce ČR“ (Praha, 15. 6. 2017)</a:t>
            </a:r>
          </a:p>
          <a:p>
            <a:pPr>
              <a:lnSpc>
                <a:spcPct val="100000"/>
              </a:lnSpc>
            </a:pPr>
            <a:r>
              <a:rPr lang="cs-CZ" dirty="0"/>
              <a:t>„Sociální šetření“ (Olomouc, 2. 10. 2017</a:t>
            </a:r>
            <a:r>
              <a:rPr lang="cs-CZ" dirty="0" smtClean="0"/>
              <a:t>)</a:t>
            </a:r>
            <a:endParaRPr lang="cs-CZ" dirty="0"/>
          </a:p>
          <a:p>
            <a:r>
              <a:rPr lang="cs-CZ" b="1" dirty="0" smtClean="0">
                <a:cs typeface="Times New Roman" panose="02020603050405020304" pitchFamily="18" charset="0"/>
              </a:rPr>
              <a:t>3. </a:t>
            </a:r>
            <a:r>
              <a:rPr lang="cs-CZ" b="1" dirty="0">
                <a:cs typeface="Times New Roman" panose="02020603050405020304" pitchFamily="18" charset="0"/>
              </a:rPr>
              <a:t>w</a:t>
            </a:r>
            <a:r>
              <a:rPr lang="cs-CZ" b="1" dirty="0" smtClean="0">
                <a:cs typeface="Times New Roman" panose="02020603050405020304" pitchFamily="18" charset="0"/>
              </a:rPr>
              <a:t>orkshop – Hradec Králové, </a:t>
            </a:r>
            <a:r>
              <a:rPr lang="cs-CZ" b="1" dirty="0">
                <a:cs typeface="Times New Roman" panose="02020603050405020304" pitchFamily="18" charset="0"/>
              </a:rPr>
              <a:t>1. 2. 2018 - Workshop „Sociální práce ve vztahu k výkonu veřejného opatrovnictví</a:t>
            </a:r>
            <a:r>
              <a:rPr lang="cs-CZ" b="1" dirty="0" smtClean="0">
                <a:cs typeface="Times New Roman" panose="02020603050405020304" pitchFamily="18" charset="0"/>
              </a:rPr>
              <a:t>“</a:t>
            </a:r>
          </a:p>
          <a:p>
            <a:r>
              <a:rPr lang="cs-CZ" dirty="0" smtClean="0">
                <a:cs typeface="Times New Roman" panose="02020603050405020304" pitchFamily="18" charset="0"/>
              </a:rPr>
              <a:t> 4. workshop – </a:t>
            </a:r>
            <a:r>
              <a:rPr lang="cs-CZ" b="1" i="1" u="sng" dirty="0" smtClean="0">
                <a:cs typeface="Times New Roman" panose="02020603050405020304" pitchFamily="18" charset="0"/>
              </a:rPr>
              <a:t>plánován na 12. </a:t>
            </a:r>
            <a:r>
              <a:rPr lang="cs-CZ" b="1" i="1" u="sng" dirty="0" smtClean="0"/>
              <a:t>června </a:t>
            </a:r>
            <a:r>
              <a:rPr lang="cs-CZ" b="1" i="1" u="sng" dirty="0"/>
              <a:t>2018 </a:t>
            </a:r>
            <a:r>
              <a:rPr lang="cs-CZ" dirty="0"/>
              <a:t>- Praha – „</a:t>
            </a:r>
            <a:r>
              <a:rPr lang="cs-CZ" dirty="0" smtClean="0"/>
              <a:t>Standardy kvality sociální práce ve veřejné správě“ (evaluační dotazník)</a:t>
            </a:r>
          </a:p>
          <a:p>
            <a:pPr lvl="0"/>
            <a:r>
              <a:rPr lang="cs-CZ" dirty="0" smtClean="0"/>
              <a:t>Výstupy </a:t>
            </a:r>
            <a:r>
              <a:rPr lang="cs-CZ" dirty="0"/>
              <a:t>z workshopů </a:t>
            </a:r>
            <a:r>
              <a:rPr lang="cs-CZ" dirty="0" smtClean="0"/>
              <a:t>obsaženy ve </a:t>
            </a:r>
            <a:r>
              <a:rPr lang="cs-CZ" dirty="0"/>
              <a:t>Zpravodaji</a:t>
            </a:r>
          </a:p>
          <a:p>
            <a:pPr marL="0" indent="0" algn="just">
              <a:buNone/>
            </a:pP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05285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20000"/>
              </a:spcBef>
              <a:spcAft>
                <a:spcPts val="1200"/>
              </a:spcAft>
            </a:pPr>
            <a:r>
              <a:rPr lang="cs-C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Projekt Systémová podpora sociální práce v obcích – Zpravodaj</a:t>
            </a:r>
            <a:endParaRPr lang="cs-CZ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412776"/>
            <a:ext cx="8136904" cy="5040560"/>
          </a:xfrm>
        </p:spPr>
        <p:txBody>
          <a:bodyPr/>
          <a:lstStyle/>
          <a:p>
            <a:pPr algn="just"/>
            <a:r>
              <a:rPr lang="cs-CZ" dirty="0"/>
              <a:t>Celkem 7 vydání, </a:t>
            </a:r>
            <a:r>
              <a:rPr lang="cs-CZ" dirty="0" smtClean="0"/>
              <a:t>výstupy z workshopů, určeno SP z veřejné správy</a:t>
            </a:r>
          </a:p>
          <a:p>
            <a:pPr algn="just"/>
            <a:r>
              <a:rPr lang="cs-CZ" dirty="0" smtClean="0"/>
              <a:t>1</a:t>
            </a:r>
            <a:r>
              <a:rPr lang="cs-CZ" dirty="0"/>
              <a:t>. Zpravodaj – „pilotní</a:t>
            </a:r>
            <a:r>
              <a:rPr lang="cs-CZ" dirty="0" smtClean="0"/>
              <a:t>“,  vydán v říjnu 2017</a:t>
            </a:r>
          </a:p>
          <a:p>
            <a:pPr algn="just"/>
            <a:r>
              <a:rPr lang="cs-CZ" dirty="0" smtClean="0"/>
              <a:t>2</a:t>
            </a:r>
            <a:r>
              <a:rPr lang="cs-CZ" dirty="0"/>
              <a:t>. </a:t>
            </a:r>
            <a:r>
              <a:rPr lang="cs-CZ" dirty="0" smtClean="0"/>
              <a:t>Zpravodaj – „Příklady </a:t>
            </a:r>
            <a:r>
              <a:rPr lang="cs-CZ" dirty="0"/>
              <a:t>dobré praxe spolupráce sociálních pracovníků obecních úřadů a Úřadu práce </a:t>
            </a:r>
            <a:r>
              <a:rPr lang="cs-CZ" dirty="0" smtClean="0"/>
              <a:t>ČR“ – vydání březen 2018</a:t>
            </a:r>
          </a:p>
          <a:p>
            <a:pPr algn="just"/>
            <a:r>
              <a:rPr lang="cs-CZ" dirty="0" smtClean="0"/>
              <a:t>3. Zpravodaj – sociální šetření </a:t>
            </a:r>
            <a:r>
              <a:rPr lang="cs-CZ" dirty="0"/>
              <a:t>– </a:t>
            </a:r>
            <a:r>
              <a:rPr lang="cs-CZ" dirty="0" smtClean="0"/>
              <a:t>vydání duben 2018</a:t>
            </a:r>
          </a:p>
          <a:p>
            <a:pPr algn="just"/>
            <a:r>
              <a:rPr lang="cs-CZ" b="1" dirty="0" smtClean="0"/>
              <a:t>4. Zpravodaj – výstupy z tohoto workshopu – vydání květen 2018</a:t>
            </a:r>
          </a:p>
          <a:p>
            <a:pPr algn="just"/>
            <a:r>
              <a:rPr lang="cs-CZ" dirty="0" smtClean="0"/>
              <a:t>Evaluační dotazník – návrhy na další témata Zpravodajů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541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Projekt Systémová podpora sociální práce v </a:t>
            </a:r>
            <a:r>
              <a:rPr lang="cs-C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obcích – další aktivity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196752"/>
            <a:ext cx="8064000" cy="5544616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Zahraniční cesty</a:t>
            </a:r>
            <a:endParaRPr lang="cs-CZ" dirty="0"/>
          </a:p>
          <a:p>
            <a:r>
              <a:rPr lang="it-IT" dirty="0" smtClean="0"/>
              <a:t>Bratislava </a:t>
            </a:r>
            <a:r>
              <a:rPr lang="it-IT" dirty="0"/>
              <a:t>10. – 12. 10. </a:t>
            </a:r>
            <a:r>
              <a:rPr lang="it-IT" dirty="0" smtClean="0"/>
              <a:t>2017</a:t>
            </a:r>
            <a:r>
              <a:rPr lang="cs-CZ" dirty="0"/>
              <a:t> (</a:t>
            </a:r>
            <a:r>
              <a:rPr lang="cs-CZ" dirty="0">
                <a:hlinkClick r:id="rId2"/>
              </a:rPr>
              <a:t>https://</a:t>
            </a:r>
            <a:r>
              <a:rPr lang="cs-CZ" dirty="0" smtClean="0">
                <a:hlinkClick r:id="rId2"/>
              </a:rPr>
              <a:t>www.mpsv.cz/</a:t>
            </a:r>
            <a:r>
              <a:rPr lang="cs-CZ" dirty="0" err="1" smtClean="0">
                <a:hlinkClick r:id="rId2"/>
              </a:rPr>
              <a:t>cs</a:t>
            </a:r>
            <a:r>
              <a:rPr lang="cs-CZ" dirty="0" smtClean="0">
                <a:hlinkClick r:id="rId2"/>
              </a:rPr>
              <a:t>/32376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 smtClean="0"/>
              <a:t>Pracovní skupina ke „standardům kvality sociální práce ve veřejné správě“ </a:t>
            </a:r>
          </a:p>
          <a:p>
            <a:r>
              <a:rPr lang="cs-CZ" dirty="0" smtClean="0"/>
              <a:t>Vytváří se projektová </a:t>
            </a:r>
            <a:r>
              <a:rPr lang="cs-CZ" dirty="0"/>
              <a:t>pracovní skupina ze zástupců z veřejné správy (obecní úřady, krajské úřady, Úřad práce</a:t>
            </a:r>
            <a:r>
              <a:rPr lang="cs-CZ" dirty="0" smtClean="0"/>
              <a:t>)</a:t>
            </a:r>
          </a:p>
          <a:p>
            <a:r>
              <a:rPr lang="cs-CZ" dirty="0"/>
              <a:t>Obsahem této aktivity </a:t>
            </a:r>
            <a:r>
              <a:rPr lang="cs-CZ" dirty="0" smtClean="0"/>
              <a:t>bude </a:t>
            </a:r>
            <a:r>
              <a:rPr lang="cs-CZ" dirty="0"/>
              <a:t>především sbírání podkladů, analytická a konzultační činnost a vytvoření výsledného podkladu pro standardy kvality sociální </a:t>
            </a:r>
            <a:r>
              <a:rPr lang="cs-CZ" dirty="0" smtClean="0"/>
              <a:t>práce</a:t>
            </a:r>
          </a:p>
          <a:p>
            <a:r>
              <a:rPr lang="cs-CZ" dirty="0"/>
              <a:t>Pracovní skupina bude fungovat v průběhu roku </a:t>
            </a:r>
            <a:r>
              <a:rPr lang="cs-CZ" dirty="0" smtClean="0"/>
              <a:t>2018, první schůzka plánována na konec března</a:t>
            </a:r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686874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Hlavní výstupy projektu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412776"/>
            <a:ext cx="8064000" cy="4707224"/>
          </a:xfrm>
        </p:spPr>
        <p:txBody>
          <a:bodyPr/>
          <a:lstStyle/>
          <a:p>
            <a:r>
              <a:rPr lang="cs-CZ" dirty="0"/>
              <a:t>Příručka praxe sociální práce v obci</a:t>
            </a:r>
          </a:p>
          <a:p>
            <a:r>
              <a:rPr lang="cs-CZ" dirty="0"/>
              <a:t>Podklad pro stanovení minimálního standardu sociální práce v obci</a:t>
            </a:r>
          </a:p>
          <a:p>
            <a:r>
              <a:rPr lang="cs-CZ" dirty="0"/>
              <a:t>Modelový návrh typových pozic sociálních pracovníků obcí</a:t>
            </a:r>
          </a:p>
          <a:p>
            <a:r>
              <a:rPr lang="cs-CZ" dirty="0"/>
              <a:t>Modelový návrh vzdělávacího programu pro sociální pracovníky obcí</a:t>
            </a:r>
          </a:p>
          <a:p>
            <a:r>
              <a:rPr lang="cs-CZ" dirty="0"/>
              <a:t>Zpravodaj sociální práce v obci</a:t>
            </a:r>
          </a:p>
          <a:p>
            <a:r>
              <a:rPr lang="cs-CZ" dirty="0"/>
              <a:t>Závěrečná hodnotící zpráva projektu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67706836"/>
      </p:ext>
    </p:extLst>
  </p:cSld>
  <p:clrMapOvr>
    <a:masterClrMapping/>
  </p:clrMapOvr>
</p:sld>
</file>

<file path=ppt/theme/theme1.xml><?xml version="1.0" encoding="utf-8"?>
<a:theme xmlns:a="http://schemas.openxmlformats.org/drawingml/2006/main" name="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</Template>
  <TotalTime>0</TotalTime>
  <Words>522</Words>
  <Application>Microsoft Office PowerPoint</Application>
  <PresentationFormat>Předvádění na obrazovce (4:3)</PresentationFormat>
  <Paragraphs>79</Paragraphs>
  <Slides>11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prezentace</vt:lpstr>
      <vt:lpstr>Workshop projektu systémová podpora sociální práce v obcích na téma: </vt:lpstr>
      <vt:lpstr>projekt Systémová podpora sociální práce v obcích </vt:lpstr>
      <vt:lpstr>Projekt Systémová podpora sociální práce v obcích</vt:lpstr>
      <vt:lpstr>Spolupráce MPSV a obcí</vt:lpstr>
      <vt:lpstr>Měsíční porady projektu</vt:lpstr>
      <vt:lpstr> Projekt Systémová podpora sociální práce v obcích - Workshopy </vt:lpstr>
      <vt:lpstr>Projekt Systémová podpora sociální práce v obcích – Zpravodaj</vt:lpstr>
      <vt:lpstr>Projekt Systémová podpora sociální práce v obcích – další aktivity</vt:lpstr>
      <vt:lpstr>Hlavní výstupy projektu</vt:lpstr>
      <vt:lpstr> Informace o projektu 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2015-02-20T08:23:15Z</dcterms:created>
  <dcterms:modified xsi:type="dcterms:W3CDTF">2018-02-01T06:26:09Z</dcterms:modified>
</cp:coreProperties>
</file>