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nková Jana Mgr. (MPSV)" initials="SJM(" lastIdx="1" clrIdx="0">
    <p:extLst/>
  </p:cmAuthor>
  <p:cmAuthor id="2" name="Husarová Marcela, DiS." initials="HMD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"/>
              </a:rPr>
              <a:t>Kliknutím lze upravit styl.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755D35E-42FA-47AE-B744-A564997F9076}" type="datetime">
              <a:rPr lang="cs-CZ" sz="1200" b="0" strike="noStrike" spc="-1">
                <a:solidFill>
                  <a:srgbClr val="8B8B8B"/>
                </a:solidFill>
                <a:latin typeface="Calibri"/>
              </a:rPr>
              <a:t>13.9.2019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cs-CZ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BE01CD7-0842-47CD-8EFC-0388BCA589AC}" type="slidenum">
              <a:rPr lang="cs-CZ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"/>
              </a:rPr>
              <a:t>Kliknutím lze upravit styl.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Kliknutím lze upravit styly předlohy textu.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Čtvrtá úroveň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Pátá úroveň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53EE2F75-9CD5-441A-97CA-06BB0C456E14}" type="datetime">
              <a:rPr lang="cs-CZ" sz="1200" b="0" strike="noStrike" spc="-1">
                <a:solidFill>
                  <a:srgbClr val="8B8B8B"/>
                </a:solidFill>
                <a:latin typeface="Calibri"/>
              </a:rPr>
              <a:t>13.9.2019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cs-CZ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1908898-9325-481A-A689-667FF6C88CFE}" type="slidenum">
              <a:rPr lang="cs-CZ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360000" y="1196640"/>
            <a:ext cx="7774200" cy="27633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endParaRPr lang="cs-CZ" dirty="0" smtClean="0"/>
          </a:p>
          <a:p>
            <a:pPr algn="ctr">
              <a:lnSpc>
                <a:spcPct val="100000"/>
              </a:lnSpc>
            </a:pPr>
            <a:endParaRPr lang="cs-CZ" sz="4400" b="0" strike="noStrike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cs-CZ" sz="4400" spc="-1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cs-CZ" sz="4400" b="0" strike="noStrike" spc="-1" dirty="0" smtClean="0">
                <a:solidFill>
                  <a:srgbClr val="000000"/>
                </a:solidFill>
                <a:latin typeface="Times New Roman"/>
              </a:rPr>
              <a:t>MOZAIKA</a:t>
            </a:r>
            <a:r>
              <a:rPr lang="cs-CZ" sz="4400" b="0" strike="noStrike" spc="-1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cs-CZ" sz="4400" b="0" strike="noStrike" spc="-1" dirty="0" err="1">
                <a:solidFill>
                  <a:srgbClr val="000000"/>
                </a:solidFill>
                <a:latin typeface="Times New Roman"/>
              </a:rPr>
              <a:t>z.s</a:t>
            </a:r>
            <a:r>
              <a:rPr lang="cs-CZ" sz="4400" b="0" strike="noStrike" spc="-1" dirty="0">
                <a:solidFill>
                  <a:srgbClr val="000000"/>
                </a:solidFill>
                <a:latin typeface="Times New Roman"/>
              </a:rPr>
              <a:t>.</a:t>
            </a:r>
            <a:r>
              <a:rPr dirty="0"/>
              <a:t/>
            </a:r>
            <a:br>
              <a:rPr dirty="0"/>
            </a:br>
            <a:r>
              <a:rPr lang="cs-CZ" dirty="0" smtClean="0"/>
              <a:t>	</a:t>
            </a:r>
            <a:r>
              <a:rPr lang="cs-CZ" sz="4400" b="0" strike="noStrike" spc="-1" dirty="0" smtClean="0">
                <a:solidFill>
                  <a:srgbClr val="000000"/>
                </a:solidFill>
                <a:latin typeface="Times New Roman"/>
              </a:rPr>
              <a:t>Přívozní </a:t>
            </a:r>
            <a:r>
              <a:rPr lang="cs-CZ" sz="4400" b="0" strike="noStrike" spc="-1" dirty="0">
                <a:solidFill>
                  <a:srgbClr val="000000"/>
                </a:solidFill>
                <a:latin typeface="Times New Roman"/>
              </a:rPr>
              <a:t>1063/9</a:t>
            </a:r>
            <a:r>
              <a:rPr dirty="0"/>
              <a:t/>
            </a:r>
            <a:br>
              <a:rPr dirty="0"/>
            </a:br>
            <a:r>
              <a:rPr lang="cs-CZ" dirty="0" smtClean="0"/>
              <a:t>	</a:t>
            </a:r>
            <a:r>
              <a:rPr lang="cs-CZ" sz="4400" b="0" strike="noStrike" spc="-1" dirty="0" smtClean="0">
                <a:solidFill>
                  <a:srgbClr val="000000"/>
                </a:solidFill>
                <a:latin typeface="Times New Roman"/>
              </a:rPr>
              <a:t>410 </a:t>
            </a:r>
            <a:r>
              <a:rPr lang="cs-CZ" sz="4400" b="0" strike="noStrike" spc="-1" dirty="0">
                <a:solidFill>
                  <a:srgbClr val="000000"/>
                </a:solidFill>
                <a:latin typeface="Times New Roman"/>
              </a:rPr>
              <a:t>02 Lovosice</a:t>
            </a:r>
            <a:endParaRPr lang="cs-CZ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3" name="Picture 2"/>
          <p:cNvPicPr/>
          <p:nvPr/>
        </p:nvPicPr>
        <p:blipFill>
          <a:blip r:embed="rId2"/>
          <a:stretch/>
        </p:blipFill>
        <p:spPr>
          <a:xfrm>
            <a:off x="2483768" y="836640"/>
            <a:ext cx="4638240" cy="1104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Times New Roman"/>
              </a:rPr>
              <a:t>Služby Mozaiky</a:t>
            </a:r>
          </a:p>
        </p:txBody>
      </p:sp>
      <p:sp>
        <p:nvSpPr>
          <p:cNvPr id="8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Odborné sociální poradenství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Ordinace fyzioterapeutky Bc. Lenky Tiché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Herna pro děti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Kroužky pro děti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Semináře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Akce pro veřejnost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Times New Roman"/>
              </a:rPr>
              <a:t>Odborné sociální poradenství</a:t>
            </a:r>
          </a:p>
        </p:txBody>
      </p:sp>
      <p:sp>
        <p:nvSpPr>
          <p:cNvPr id="87" name="TextShape 2"/>
          <p:cNvSpPr txBox="1"/>
          <p:nvPr/>
        </p:nvSpPr>
        <p:spPr>
          <a:xfrm>
            <a:off x="457200" y="1600200"/>
            <a:ext cx="850680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Služba poskytována od 1. 1. 2019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Personální obsazení: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Vedoucí služby: Ing. Šárka Pravdová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Odborná SP: Mgr. Monika Vedralová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Sociální pracovnice: Bc. Jana Balšánková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Odborný poradce – praxe v oboru 10 let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Celkem úvazku: 1,3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Cílová skupina: Osoby v krizi (18 – 64 let)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Times New Roman"/>
              </a:rPr>
              <a:t>Odborné sociální poradenství</a:t>
            </a:r>
          </a:p>
        </p:txBody>
      </p:sp>
      <p:sp>
        <p:nvSpPr>
          <p:cNvPr id="8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Poskytované služby: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 Zprostředkování kontaktu se společenským prostředím (s jinou soc. sl., s jinou službou)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Sociálně terapeutické činnosti (pomoc při vyhotovení rozpočtu, pomoc při řešení exekuce, pomoc při zajišťování podkladů pro oddlužení…)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Pomoc při uplatňování práv, oprávněných zájmů a při obstarávání osobních záležitostí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4400" b="0" strike="noStrike" spc="-1">
                <a:solidFill>
                  <a:srgbClr val="000000"/>
                </a:solidFill>
                <a:latin typeface="Times New Roman"/>
              </a:rPr>
              <a:t>Odborné sociální poradenství</a:t>
            </a:r>
          </a:p>
        </p:txBody>
      </p:sp>
      <p:sp>
        <p:nvSpPr>
          <p:cNvPr id="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92500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Nejčastější zakázky: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Zjistit, zda klient splňuje podmínky pro oddlužení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Připravit portfolio pro oddlužení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Pomoc s vyřizováním splátkového kalendáře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lang="cs-CZ" sz="3200" b="0" strike="noStrike" spc="-1">
                <a:solidFill>
                  <a:srgbClr val="000000"/>
                </a:solidFill>
                <a:latin typeface="Times New Roman"/>
              </a:rPr>
              <a:t>Na základě těchto zakázek jsme se rozhodly požádat o akreditaci pro poskytování služeb v oblasti oddlužení</a:t>
            </a: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"/>
              </a:rPr>
              <a:t>Příklady dobré praxe</a:t>
            </a:r>
          </a:p>
        </p:txBody>
      </p:sp>
      <p:sp>
        <p:nvSpPr>
          <p:cNvPr id="93" name="TextShape 2"/>
          <p:cNvSpPr txBox="1"/>
          <p:nvPr/>
        </p:nvSpPr>
        <p:spPr>
          <a:xfrm>
            <a:off x="457200" y="1600200"/>
            <a:ext cx="8229240" cy="4997152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000"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Paní J. K. – přijaté dědictví s dluhy (majetek větší než dluhy), po nabytí právní moci se ozvali věřitelé, paní neměla prostředky na zaplacení všech dluhů najednou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Společné telefonáty s věřiteli a domluva splátkového kalendáře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Společné vyplňování podkladů, kterým klientka nerozuměla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Splátkové kalendáře </a:t>
            </a:r>
            <a:r>
              <a:rPr lang="cs-CZ" sz="3200" spc="-1" dirty="0" smtClean="0">
                <a:solidFill>
                  <a:srgbClr val="000000"/>
                </a:solidFill>
                <a:latin typeface="Calibri"/>
              </a:rPr>
              <a:t>domluveny</a:t>
            </a:r>
            <a:r>
              <a:rPr lang="cs-CZ" sz="3200" b="0" strike="noStrike" spc="-1" dirty="0" smtClean="0">
                <a:solidFill>
                  <a:srgbClr val="000000"/>
                </a:solidFill>
                <a:latin typeface="Calibri"/>
              </a:rPr>
              <a:t> ve </a:t>
            </a: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výši, kterou je schopná klientka </a:t>
            </a:r>
            <a:r>
              <a:rPr lang="cs-CZ" sz="3200" b="0" strike="noStrike" spc="-1" dirty="0" smtClean="0">
                <a:solidFill>
                  <a:srgbClr val="000000"/>
                </a:solidFill>
                <a:latin typeface="Calibri"/>
              </a:rPr>
              <a:t>hradit – pravidelně hradí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spc="-1" dirty="0" smtClean="0">
                <a:solidFill>
                  <a:srgbClr val="000000"/>
                </a:solidFill>
                <a:latin typeface="Calibri"/>
              </a:rPr>
              <a:t>Pokud nastane situace ohledně této zakázk</a:t>
            </a:r>
            <a:r>
              <a:rPr lang="cs-CZ" sz="3200" spc="-1" dirty="0">
                <a:solidFill>
                  <a:srgbClr val="000000"/>
                </a:solidFill>
                <a:latin typeface="Calibri"/>
              </a:rPr>
              <a:t>y</a:t>
            </a:r>
            <a:r>
              <a:rPr lang="cs-CZ" sz="3200" spc="-1" dirty="0" smtClean="0">
                <a:solidFill>
                  <a:srgbClr val="000000"/>
                </a:solidFill>
                <a:latin typeface="Calibri"/>
              </a:rPr>
              <a:t>, které klientka nerozumí (dopis, telefonát…apod.) obrátí se na naší službu a společně vyřešíme</a:t>
            </a:r>
            <a:endParaRPr lang="cs-CZ" sz="3200" b="0" strike="noStrike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endParaRPr lang="cs-CZ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"/>
              </a:rPr>
              <a:t>Příklady dobré praxe</a:t>
            </a:r>
          </a:p>
        </p:txBody>
      </p:sp>
      <p:sp>
        <p:nvSpPr>
          <p:cNvPr id="9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0000" lnSpcReduction="200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Pan J. – pomoci s přípravou na oddlužení. Pan J. chtěl požádat o oddlužení, věděl, kde zhruba dluží, ale neměl podklady a nevěděl, jaké částky dluží a zda bude mít dostatečný příjem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Společné zjištění, u jakých věřitelů dluží a v jaké výši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Zajištění podkladů pro oddlužení, propočet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cs-CZ" sz="3200" b="0" strike="noStrike" spc="-1" dirty="0" smtClean="0">
                <a:solidFill>
                  <a:srgbClr val="000000"/>
                </a:solidFill>
                <a:latin typeface="Calibri"/>
              </a:rPr>
              <a:t>Vyhotovení kompletního </a:t>
            </a: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„portfolia</a:t>
            </a:r>
            <a:r>
              <a:rPr lang="cs-CZ" sz="3200" b="0" strike="noStrike" spc="-1" dirty="0" smtClean="0">
                <a:solidFill>
                  <a:srgbClr val="000000"/>
                </a:solidFill>
                <a:latin typeface="Calibri"/>
              </a:rPr>
              <a:t>“ (před 1.6.) </a:t>
            </a: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pro sepsání Návrhu na povolení oddlužení a doporučení poraden, které poskytují akreditované služby v oblasti oddlužení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4400" b="0" strike="noStrike" spc="-1">
                <a:solidFill>
                  <a:srgbClr val="000000"/>
                </a:solidFill>
                <a:latin typeface="Times New Roman"/>
              </a:rPr>
              <a:t>Kazuistika</a:t>
            </a:r>
          </a:p>
        </p:txBody>
      </p:sp>
      <p:sp>
        <p:nvSpPr>
          <p:cNvPr id="9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74000" lnSpcReduction="2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Times New Roman"/>
              </a:rPr>
              <a:t>Pan J. - 32 let, zaměstnaný, 1 dítě vlastní (+1 dítě vyživovací povinnost) + 2 děti </a:t>
            </a:r>
            <a:r>
              <a:rPr lang="cs-CZ" sz="3200" b="0" strike="noStrike" spc="-1" dirty="0" smtClean="0">
                <a:solidFill>
                  <a:srgbClr val="000000"/>
                </a:solidFill>
                <a:latin typeface="Times New Roman"/>
              </a:rPr>
              <a:t>přítelkyně, bydleli s přítelkyní na ubytovně</a:t>
            </a:r>
            <a:endParaRPr lang="cs-CZ" sz="3200" b="0" strike="noStrike" spc="-1" dirty="0">
              <a:solidFill>
                <a:srgbClr val="000000"/>
              </a:solidFill>
              <a:latin typeface="Times New Roman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cs-CZ" sz="3200" b="0" strike="noStrike" spc="-1" dirty="0">
                <a:solidFill>
                  <a:srgbClr val="000000"/>
                </a:solidFill>
                <a:latin typeface="Times New Roman"/>
              </a:rPr>
              <a:t>Pan J. nás kontaktoval z důvodu nečinnosti ve věci oddlužení – na podzim 2018 podal žádost o oddlužení (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Times New Roman"/>
              </a:rPr>
              <a:t>prostř</a:t>
            </a:r>
            <a:r>
              <a:rPr lang="cs-CZ" sz="3200" b="0" strike="noStrike" spc="-1" dirty="0">
                <a:solidFill>
                  <a:srgbClr val="000000"/>
                </a:solidFill>
                <a:latin typeface="Times New Roman"/>
              </a:rPr>
              <a:t>. akreditované osoby) a nikdo ho již </a:t>
            </a:r>
            <a:r>
              <a:rPr lang="cs-CZ" sz="3200" b="0" strike="noStrike" spc="-1" dirty="0" smtClean="0">
                <a:solidFill>
                  <a:srgbClr val="000000"/>
                </a:solidFill>
                <a:latin typeface="Times New Roman"/>
              </a:rPr>
              <a:t>nekontaktoval</a:t>
            </a:r>
            <a:endParaRPr lang="cs-CZ" sz="3200" b="0" strike="noStrike" spc="-1" dirty="0">
              <a:solidFill>
                <a:srgbClr val="000000"/>
              </a:solidFill>
              <a:latin typeface="Times New Roman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cs-CZ" sz="3200" b="0" strike="noStrike" spc="-1" dirty="0">
                <a:solidFill>
                  <a:srgbClr val="000000"/>
                </a:solidFill>
                <a:latin typeface="Times New Roman"/>
              </a:rPr>
              <a:t>Společně jsme situaci probrali a kontaktovali akreditovanou osobu, která oddlužení zpracovávala. Zjistili jsme, že došlo k  chybě při odesílání na soud a tak žádost na soud </a:t>
            </a:r>
            <a:r>
              <a:rPr lang="cs-CZ" sz="3200" b="0" strike="noStrike" spc="-1" dirty="0" smtClean="0">
                <a:solidFill>
                  <a:srgbClr val="000000"/>
                </a:solidFill>
                <a:latin typeface="Times New Roman"/>
              </a:rPr>
              <a:t>nedorazila</a:t>
            </a:r>
            <a:endParaRPr lang="cs-CZ" sz="3200" b="0" strike="noStrike" spc="-1" dirty="0">
              <a:solidFill>
                <a:srgbClr val="000000"/>
              </a:solidFill>
              <a:latin typeface="Times New Roman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cs-CZ" sz="3200" b="0" strike="noStrike" spc="-1" dirty="0">
                <a:solidFill>
                  <a:srgbClr val="000000"/>
                </a:solidFill>
                <a:latin typeface="Times New Roman"/>
              </a:rPr>
              <a:t>Pan J. podal znovu žádost (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Times New Roman"/>
              </a:rPr>
              <a:t>prostř</a:t>
            </a:r>
            <a:r>
              <a:rPr lang="cs-CZ" sz="3200" b="0" strike="noStrike" spc="-1" dirty="0">
                <a:solidFill>
                  <a:srgbClr val="000000"/>
                </a:solidFill>
                <a:latin typeface="Times New Roman"/>
              </a:rPr>
              <a:t>. akr. osoby), která byla přijata. Soud žádal doplnění návrhu, pan J. nerozuměl tomu, co je potřeba – společně zajištěno a doplněno, oddlužení </a:t>
            </a:r>
            <a:r>
              <a:rPr lang="cs-CZ" sz="3200" b="0" strike="noStrike" spc="-1" dirty="0" smtClean="0">
                <a:solidFill>
                  <a:srgbClr val="000000"/>
                </a:solidFill>
                <a:latin typeface="Times New Roman"/>
              </a:rPr>
              <a:t>povoleno</a:t>
            </a:r>
            <a:endParaRPr lang="cs-CZ" sz="3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cs-CZ" sz="3200" b="0" strike="noStrike" spc="-1" dirty="0" smtClean="0">
                <a:solidFill>
                  <a:srgbClr val="000000"/>
                </a:solidFill>
                <a:latin typeface="Calibri"/>
              </a:rPr>
              <a:t>Mezitím jsme spolu probírali jiné, vhodnější bydlení, aby došlo ke snížení nákladů – nyní klient bydlí v nájemním bytě a došlo značně ke snížení nákladů na bydlení</a:t>
            </a:r>
            <a:endParaRPr lang="cs-CZ" sz="3200" spc="-1" dirty="0">
              <a:solidFill>
                <a:srgbClr val="000000"/>
              </a:solidFill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cs-CZ" sz="3200" b="0" strike="noStrike" spc="-1" dirty="0" smtClean="0">
                <a:solidFill>
                  <a:srgbClr val="000000"/>
                </a:solidFill>
                <a:latin typeface="Calibri"/>
              </a:rPr>
              <a:t>Následně </a:t>
            </a: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jsme společně vyhotovovali podklady pro IS, kterým pan J. nerozuměl, kontaktovali jsme IS a doplnění odeslali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V současné době ještě neproběhlo přezkumné </a:t>
            </a:r>
            <a:r>
              <a:rPr lang="cs-CZ" sz="3200" b="0" strike="noStrike" spc="-1" dirty="0" smtClean="0">
                <a:solidFill>
                  <a:srgbClr val="000000"/>
                </a:solidFill>
                <a:latin typeface="Calibri"/>
              </a:rPr>
              <a:t>jednání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531</Words>
  <Application>Microsoft Office PowerPoint</Application>
  <PresentationFormat>Předvádění na obrazovce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MOZAIKA, z.s. Přívozní 1063/9 410 02 Lovosice</dc:title>
  <dc:creator>DLUHOVÁ PORADNA</dc:creator>
  <cp:lastModifiedBy>Husarová Marcela, DiS.</cp:lastModifiedBy>
  <cp:revision>20</cp:revision>
  <dcterms:created xsi:type="dcterms:W3CDTF">2019-08-26T11:26:54Z</dcterms:created>
  <dcterms:modified xsi:type="dcterms:W3CDTF">2019-09-13T09:47:42Z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Předvádění na obrazovce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6</vt:i4>
  </property>
</Properties>
</file>