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3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15"/>
  </p:notesMasterIdLst>
  <p:sldIdLst>
    <p:sldId id="256" r:id="rId5"/>
    <p:sldId id="285" r:id="rId6"/>
    <p:sldId id="287" r:id="rId7"/>
    <p:sldId id="290" r:id="rId8"/>
    <p:sldId id="303" r:id="rId9"/>
    <p:sldId id="296" r:id="rId10"/>
    <p:sldId id="298" r:id="rId11"/>
    <p:sldId id="312" r:id="rId12"/>
    <p:sldId id="299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346411-23BD-B040-4D52-9B9EC151F2E9}" name="Kreisinger Jonáš Mgr., M.A. (MPSV)" initials="JK" userId="S::jonas.kreisinger@mpsv.cz::8d9dfa14-3310-4a91-8cf5-47a76995ae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F7A000"/>
    <a:srgbClr val="DAD9D7"/>
    <a:srgbClr val="00B7FF"/>
    <a:srgbClr val="0D7CBF"/>
    <a:srgbClr val="8FE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4673" autoAdjust="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outlineViewPr>
    <p:cViewPr>
      <p:scale>
        <a:sx n="33" d="100"/>
        <a:sy n="33" d="100"/>
      </p:scale>
      <p:origin x="0" y="-33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475\Socialni%20prace,%20pece%20a%20sluzby\Dlouhodoba%20pece\Potrebne%20a%20chybejici%20kapacity\data_kraje\2024\sumarizace_zamestnanci_komplex_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ad.mpsv.cz\mpsv\spoldisk\sd_0475\Socialni%20prace,%20pece%20a%20sluzby\Dlouhodoba%20pece\Potrebne%20a%20chybejici%20kapacity\model\Model%202024\MODEL2_2024_Pot&#345;ebn&#233;_kapacity_soci&#225;ln&#237;ch_slu&#382;eb_dl_p&#233;&#269;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Podíl osob využívajících</a:t>
            </a:r>
            <a:r>
              <a:rPr lang="cs-CZ" baseline="0"/>
              <a:t> sociální služby dlouhodobé péče v rámci věkových skupin v roce 2024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'5_KLIENTI_DEMO_PODROBNĚ'!$B$6</c:f>
              <c:strCache>
                <c:ptCount val="1"/>
                <c:pt idx="0">
                  <c:v>Klienti sociálních služeb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'5_KLIENTI_DEMO_PODROBNĚ'!$C$2:$J$2</c:f>
              <c:strCache>
                <c:ptCount val="8"/>
                <c:pt idx="0">
                  <c:v>Celková populace</c:v>
                </c:pt>
                <c:pt idx="1">
                  <c:v>0-64 let</c:v>
                </c:pt>
                <c:pt idx="2">
                  <c:v>65-69 let</c:v>
                </c:pt>
                <c:pt idx="3">
                  <c:v>70-74 let</c:v>
                </c:pt>
                <c:pt idx="4">
                  <c:v>75-79 let</c:v>
                </c:pt>
                <c:pt idx="5">
                  <c:v>80-84 let</c:v>
                </c:pt>
                <c:pt idx="6">
                  <c:v>85-89 let</c:v>
                </c:pt>
                <c:pt idx="7">
                  <c:v>90+ let</c:v>
                </c:pt>
              </c:strCache>
            </c:strRef>
          </c:cat>
          <c:val>
            <c:numRef>
              <c:f>'5_KLIENTI_DEMO_PODROBNĚ'!$C$6:$J$6</c:f>
              <c:numCache>
                <c:formatCode>0.0%</c:formatCode>
                <c:ptCount val="8"/>
                <c:pt idx="0">
                  <c:v>1.9895962234749529E-2</c:v>
                </c:pt>
                <c:pt idx="1">
                  <c:v>3.6884015959576652E-3</c:v>
                </c:pt>
                <c:pt idx="2">
                  <c:v>1.6101823373803854E-2</c:v>
                </c:pt>
                <c:pt idx="3">
                  <c:v>2.9193367751990048E-2</c:v>
                </c:pt>
                <c:pt idx="4">
                  <c:v>6.1609624355511906E-2</c:v>
                </c:pt>
                <c:pt idx="5">
                  <c:v>0.14225529620414343</c:v>
                </c:pt>
                <c:pt idx="6">
                  <c:v>0.29428431509724362</c:v>
                </c:pt>
                <c:pt idx="7">
                  <c:v>0.58149275362318842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A-4707-AC29-EA4F8D38B648}"/>
            </c:ext>
          </c:extLst>
        </c:ser>
        <c:ser>
          <c:idx val="1"/>
          <c:order val="1"/>
          <c:tx>
            <c:strRef>
              <c:f>'5_KLIENTI_DEMO_PODROBNĚ'!$B$7</c:f>
              <c:strCache>
                <c:ptCount val="1"/>
                <c:pt idx="0">
                  <c:v>Osoby nevyužívající sociální služby</c:v>
                </c:pt>
              </c:strCache>
            </c:strRef>
          </c:tx>
          <c:spPr>
            <a:solidFill>
              <a:srgbClr val="F7A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'5_KLIENTI_DEMO_PODROBNĚ'!$C$2:$J$2</c:f>
              <c:strCache>
                <c:ptCount val="8"/>
                <c:pt idx="0">
                  <c:v>Celková populace</c:v>
                </c:pt>
                <c:pt idx="1">
                  <c:v>0-64 let</c:v>
                </c:pt>
                <c:pt idx="2">
                  <c:v>65-69 let</c:v>
                </c:pt>
                <c:pt idx="3">
                  <c:v>70-74 let</c:v>
                </c:pt>
                <c:pt idx="4">
                  <c:v>75-79 let</c:v>
                </c:pt>
                <c:pt idx="5">
                  <c:v>80-84 let</c:v>
                </c:pt>
                <c:pt idx="6">
                  <c:v>85-89 let</c:v>
                </c:pt>
                <c:pt idx="7">
                  <c:v>90+ let</c:v>
                </c:pt>
              </c:strCache>
            </c:strRef>
          </c:cat>
          <c:val>
            <c:numRef>
              <c:f>'5_KLIENTI_DEMO_PODROBNĚ'!$C$7:$J$7</c:f>
              <c:numCache>
                <c:formatCode>0.0%</c:formatCode>
                <c:ptCount val="8"/>
                <c:pt idx="0">
                  <c:v>0.98010403776525046</c:v>
                </c:pt>
                <c:pt idx="1">
                  <c:v>0.99631159840404238</c:v>
                </c:pt>
                <c:pt idx="2">
                  <c:v>0.98389817662619616</c:v>
                </c:pt>
                <c:pt idx="3">
                  <c:v>0.97080663224801</c:v>
                </c:pt>
                <c:pt idx="4">
                  <c:v>0.93839037564448813</c:v>
                </c:pt>
                <c:pt idx="5">
                  <c:v>0.85774470379585654</c:v>
                </c:pt>
                <c:pt idx="6">
                  <c:v>0.70571568490275638</c:v>
                </c:pt>
                <c:pt idx="7">
                  <c:v>0.41850724637681158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6A-4707-AC29-EA4F8D38B6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15667792"/>
        <c:axId val="1115650032"/>
      </c:barChart>
      <c:catAx>
        <c:axId val="111566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650032"/>
        <c:crosses val="autoZero"/>
        <c:auto val="1"/>
        <c:lblAlgn val="ctr"/>
        <c:lblOffset val="100"/>
        <c:noMultiLvlLbl val="0"/>
      </c:catAx>
      <c:valAx>
        <c:axId val="111565003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66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HELP_tabulky!$C$25</c:f>
              <c:strCache>
                <c:ptCount val="1"/>
                <c:pt idx="0">
                  <c:v>Existující 2024</c:v>
                </c:pt>
              </c:strCache>
            </c:strRef>
          </c:tx>
          <c:spPr>
            <a:solidFill>
              <a:srgbClr val="DAD9D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6E-48D3-9852-392B7A74372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HELP_tabulky!$B$26:$B$28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HELP_tabulky!$C$26:$C$28</c:f>
              <c:numCache>
                <c:formatCode>0</c:formatCode>
                <c:ptCount val="3"/>
                <c:pt idx="0">
                  <c:v>61835.173682608678</c:v>
                </c:pt>
                <c:pt idx="1">
                  <c:v>2665.4696478260871</c:v>
                </c:pt>
                <c:pt idx="2">
                  <c:v>11294.588326086956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6E-48D3-9852-392B7A74372C}"/>
            </c:ext>
          </c:extLst>
        </c:ser>
        <c:ser>
          <c:idx val="1"/>
          <c:order val="1"/>
          <c:tx>
            <c:strRef>
              <c:f>HELP_tabulky!$D$25</c:f>
              <c:strCache>
                <c:ptCount val="1"/>
                <c:pt idx="0">
                  <c:v>Dodatečné úvazky do roku 2035</c:v>
                </c:pt>
              </c:strCache>
            </c:strRef>
          </c:tx>
          <c:spPr>
            <a:solidFill>
              <a:srgbClr val="219CD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HELP_tabulky!$B$26:$B$28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HELP_tabulky!$D$26:$D$28</c:f>
              <c:numCache>
                <c:formatCode>0</c:formatCode>
                <c:ptCount val="3"/>
                <c:pt idx="0">
                  <c:v>19613.375124115268</c:v>
                </c:pt>
                <c:pt idx="1">
                  <c:v>297.22625930553141</c:v>
                </c:pt>
                <c:pt idx="2">
                  <c:v>3631.4260577346954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6E-48D3-9852-392B7A74372C}"/>
            </c:ext>
          </c:extLst>
        </c:ser>
        <c:ser>
          <c:idx val="2"/>
          <c:order val="2"/>
          <c:tx>
            <c:strRef>
              <c:f>HELP_tabulky!$E$25</c:f>
              <c:strCache>
                <c:ptCount val="1"/>
                <c:pt idx="0">
                  <c:v>Dodatečné úvazky do roku 2040</c:v>
                </c:pt>
              </c:strCache>
            </c:strRef>
          </c:tx>
          <c:spPr>
            <a:solidFill>
              <a:srgbClr val="00B7F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HELP_tabulky!$B$26:$B$28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HELP_tabulky!$E$26:$E$28</c:f>
              <c:numCache>
                <c:formatCode>_-* #\ ##0_-;\-* #\ ##0_-;_-* "-"??_-;_-@_-</c:formatCode>
                <c:ptCount val="3"/>
                <c:pt idx="0">
                  <c:v>4094.6563562175211</c:v>
                </c:pt>
                <c:pt idx="1">
                  <c:v>69.006011014456661</c:v>
                </c:pt>
                <c:pt idx="2">
                  <c:v>760.34672568978658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6E-48D3-9852-392B7A74372C}"/>
            </c:ext>
          </c:extLst>
        </c:ser>
        <c:ser>
          <c:idx val="3"/>
          <c:order val="3"/>
          <c:tx>
            <c:strRef>
              <c:f>HELP_tabulky!$F$25</c:f>
              <c:strCache>
                <c:ptCount val="1"/>
                <c:pt idx="0">
                  <c:v>Dodatečné úvazky do roku 2050</c:v>
                </c:pt>
              </c:strCache>
            </c:strRef>
          </c:tx>
          <c:spPr>
            <a:solidFill>
              <a:srgbClr val="8FE0FA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6E-48D3-9852-392B7A74372C}"/>
                </c:ext>
              </c:extLst>
            </c:dLbl>
            <c:dLbl>
              <c:idx val="2"/>
              <c:layout>
                <c:manualLayout>
                  <c:x val="0"/>
                  <c:y val="-2.824858757062157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8D-426A-8E73-AC6B2C2AAEC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HELP_tabulky!$B$26:$B$28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HELP_tabulky!$F$26:$F$28</c:f>
              <c:numCache>
                <c:formatCode>_-* #\ ##0_-;\-* #\ ##0_-;_-* "-"??_-;_-@_-</c:formatCode>
                <c:ptCount val="3"/>
                <c:pt idx="0">
                  <c:v>8652.4253525747026</c:v>
                </c:pt>
                <c:pt idx="1">
                  <c:v>164.848445737292</c:v>
                </c:pt>
                <c:pt idx="2">
                  <c:v>1791.2716959810934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6E-48D3-9852-392B7A7437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5464912"/>
        <c:axId val="575489872"/>
      </c:barChart>
      <c:catAx>
        <c:axId val="57546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489872"/>
        <c:crosses val="autoZero"/>
        <c:auto val="1"/>
        <c:lblAlgn val="ctr"/>
        <c:lblOffset val="100"/>
        <c:noMultiLvlLbl val="0"/>
      </c:catAx>
      <c:valAx>
        <c:axId val="575489872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464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List2!$C$23</c:f>
              <c:strCache>
                <c:ptCount val="1"/>
                <c:pt idx="0">
                  <c:v>Počet úvazků</c:v>
                </c:pt>
              </c:strCache>
            </c:strRef>
          </c:tx>
          <c:spPr>
            <a:solidFill>
              <a:srgbClr val="DAD9D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List2!$B$24:$B$32</c:f>
              <c:strCache>
                <c:ptCount val="9"/>
                <c:pt idx="0">
                  <c:v>pečující pracovníci</c:v>
                </c:pt>
                <c:pt idx="1">
                  <c:v>obslužný personál</c:v>
                </c:pt>
                <c:pt idx="2">
                  <c:v>zdravotnický personál</c:v>
                </c:pt>
                <c:pt idx="3">
                  <c:v>sociální pracovníci</c:v>
                </c:pt>
                <c:pt idx="4">
                  <c:v>administrativní pracovníci</c:v>
                </c:pt>
                <c:pt idx="5">
                  <c:v>vedoucí pracovníci</c:v>
                </c:pt>
                <c:pt idx="6">
                  <c:v>vychovatelé a pedagogičtí pracovníci</c:v>
                </c:pt>
                <c:pt idx="7">
                  <c:v>odborní pracovníci</c:v>
                </c:pt>
                <c:pt idx="8">
                  <c:v>ostatní</c:v>
                </c:pt>
              </c:strCache>
            </c:strRef>
          </c:cat>
          <c:val>
            <c:numRef>
              <c:f>List2!$C$24:$C$32</c:f>
              <c:numCache>
                <c:formatCode>General</c:formatCode>
                <c:ptCount val="9"/>
                <c:pt idx="0">
                  <c:v>38401.890056521741</c:v>
                </c:pt>
                <c:pt idx="1">
                  <c:v>13565.141795652167</c:v>
                </c:pt>
                <c:pt idx="2">
                  <c:v>8083.8130130434738</c:v>
                </c:pt>
                <c:pt idx="3">
                  <c:v>3427.9193999999979</c:v>
                </c:pt>
                <c:pt idx="4">
                  <c:v>3373.1436217391283</c:v>
                </c:pt>
                <c:pt idx="5">
                  <c:v>2707.469999999998</c:v>
                </c:pt>
                <c:pt idx="6">
                  <c:v>4792.9553086956539</c:v>
                </c:pt>
                <c:pt idx="7">
                  <c:v>617.63492173913039</c:v>
                </c:pt>
                <c:pt idx="8">
                  <c:v>230.46687391304349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02-4D09-8BBF-25982D6AA352}"/>
            </c:ext>
          </c:extLst>
        </c:ser>
        <c:ser>
          <c:idx val="1"/>
          <c:order val="1"/>
          <c:tx>
            <c:strRef>
              <c:f>List2!$E$23</c:f>
              <c:strCache>
                <c:ptCount val="1"/>
                <c:pt idx="0">
                  <c:v>Nárůst do roku 2035</c:v>
                </c:pt>
              </c:strCache>
            </c:strRef>
          </c:tx>
          <c:spPr>
            <a:solidFill>
              <a:srgbClr val="F7A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2784414346671619E-17"/>
                  <c:y val="-3.03216335246229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94-4009-B646-55A53ADEF6A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02-4D09-8BBF-25982D6AA35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A02-4D09-8BBF-25982D6AA35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02-4D09-8BBF-25982D6AA35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02-4D09-8BBF-25982D6AA35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02-4D09-8BBF-25982D6AA35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A02-4D09-8BBF-25982D6AA352}"/>
                </c:ext>
              </c:extLst>
            </c:dLbl>
            <c:numFmt formatCode="#,##0" sourceLinked="0"/>
            <c:spPr>
              <a:solidFill>
                <a:srgbClr val="F7A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List2!$B$24:$B$32</c:f>
              <c:strCache>
                <c:ptCount val="9"/>
                <c:pt idx="0">
                  <c:v>pečující pracovníci</c:v>
                </c:pt>
                <c:pt idx="1">
                  <c:v>obslužný personál</c:v>
                </c:pt>
                <c:pt idx="2">
                  <c:v>zdravotnický personál</c:v>
                </c:pt>
                <c:pt idx="3">
                  <c:v>sociální pracovníci</c:v>
                </c:pt>
                <c:pt idx="4">
                  <c:v>administrativní pracovníci</c:v>
                </c:pt>
                <c:pt idx="5">
                  <c:v>vedoucí pracovníci</c:v>
                </c:pt>
                <c:pt idx="6">
                  <c:v>vychovatelé a pedagogičtí pracovníci</c:v>
                </c:pt>
                <c:pt idx="7">
                  <c:v>odborní pracovníci</c:v>
                </c:pt>
                <c:pt idx="8">
                  <c:v>ostatní</c:v>
                </c:pt>
              </c:strCache>
            </c:strRef>
          </c:cat>
          <c:val>
            <c:numRef>
              <c:f>List2!$E$24:$E$32</c:f>
              <c:numCache>
                <c:formatCode>General</c:formatCode>
                <c:ptCount val="9"/>
                <c:pt idx="0">
                  <c:v>14884.256284670068</c:v>
                </c:pt>
                <c:pt idx="1">
                  <c:v>5520.8479817276257</c:v>
                </c:pt>
                <c:pt idx="2">
                  <c:v>3457.0680516208695</c:v>
                </c:pt>
                <c:pt idx="3">
                  <c:v>1262.9510965511818</c:v>
                </c:pt>
                <c:pt idx="4">
                  <c:v>1248.527708202033</c:v>
                </c:pt>
                <c:pt idx="5">
                  <c:v>1006.5906376200915</c:v>
                </c:pt>
                <c:pt idx="6">
                  <c:v>850.41814768824861</c:v>
                </c:pt>
                <c:pt idx="7">
                  <c:v>241.1731556756198</c:v>
                </c:pt>
                <c:pt idx="8">
                  <c:v>87.772581599412689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A02-4D09-8BBF-25982D6AA352}"/>
            </c:ext>
          </c:extLst>
        </c:ser>
        <c:ser>
          <c:idx val="2"/>
          <c:order val="2"/>
          <c:tx>
            <c:strRef>
              <c:f>List2!$G$23</c:f>
              <c:strCache>
                <c:ptCount val="1"/>
                <c:pt idx="0">
                  <c:v>Nárůst do roku 2040</c:v>
                </c:pt>
              </c:strCache>
            </c:strRef>
          </c:tx>
          <c:spPr>
            <a:solidFill>
              <a:srgbClr val="00B7F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List2!$B$24:$B$32</c:f>
              <c:strCache>
                <c:ptCount val="9"/>
                <c:pt idx="0">
                  <c:v>pečující pracovníci</c:v>
                </c:pt>
                <c:pt idx="1">
                  <c:v>obslužný personál</c:v>
                </c:pt>
                <c:pt idx="2">
                  <c:v>zdravotnický personál</c:v>
                </c:pt>
                <c:pt idx="3">
                  <c:v>sociální pracovníci</c:v>
                </c:pt>
                <c:pt idx="4">
                  <c:v>administrativní pracovníci</c:v>
                </c:pt>
                <c:pt idx="5">
                  <c:v>vedoucí pracovníci</c:v>
                </c:pt>
                <c:pt idx="6">
                  <c:v>vychovatelé a pedagogičtí pracovníci</c:v>
                </c:pt>
                <c:pt idx="7">
                  <c:v>odborní pracovníci</c:v>
                </c:pt>
                <c:pt idx="8">
                  <c:v>ostatní</c:v>
                </c:pt>
              </c:strCache>
            </c:strRef>
          </c:cat>
          <c:val>
            <c:numRef>
              <c:f>List2!$G$24:$G$32</c:f>
              <c:numCache>
                <c:formatCode>General</c:formatCode>
                <c:ptCount val="9"/>
                <c:pt idx="0">
                  <c:v>2439.0324767736529</c:v>
                </c:pt>
                <c:pt idx="1">
                  <c:v>907.22048325158175</c:v>
                </c:pt>
                <c:pt idx="2">
                  <c:v>567.82196960323563</c:v>
                </c:pt>
                <c:pt idx="3">
                  <c:v>205.85670043857317</c:v>
                </c:pt>
                <c:pt idx="4">
                  <c:v>200.96948686885662</c:v>
                </c:pt>
                <c:pt idx="5">
                  <c:v>165.58864422114266</c:v>
                </c:pt>
                <c:pt idx="6">
                  <c:v>142.91257272566418</c:v>
                </c:pt>
                <c:pt idx="7">
                  <c:v>37.319215780812783</c:v>
                </c:pt>
                <c:pt idx="8">
                  <c:v>12.351774621041329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A02-4D09-8BBF-25982D6AA352}"/>
            </c:ext>
          </c:extLst>
        </c:ser>
        <c:ser>
          <c:idx val="3"/>
          <c:order val="3"/>
          <c:tx>
            <c:strRef>
              <c:f>List2!$I$23</c:f>
              <c:strCache>
                <c:ptCount val="1"/>
                <c:pt idx="0">
                  <c:v>Nárůst do roku 2050</c:v>
                </c:pt>
              </c:strCache>
            </c:strRef>
          </c:tx>
          <c:spPr>
            <a:solidFill>
              <a:srgbClr val="8FE0FA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List2!$B$24:$B$32</c:f>
              <c:strCache>
                <c:ptCount val="9"/>
                <c:pt idx="0">
                  <c:v>pečující pracovníci</c:v>
                </c:pt>
                <c:pt idx="1">
                  <c:v>obslužný personál</c:v>
                </c:pt>
                <c:pt idx="2">
                  <c:v>zdravotnický personál</c:v>
                </c:pt>
                <c:pt idx="3">
                  <c:v>sociální pracovníci</c:v>
                </c:pt>
                <c:pt idx="4">
                  <c:v>administrativní pracovníci</c:v>
                </c:pt>
                <c:pt idx="5">
                  <c:v>vedoucí pracovníci</c:v>
                </c:pt>
                <c:pt idx="6">
                  <c:v>vychovatelé a pedagogičtí pracovníci</c:v>
                </c:pt>
                <c:pt idx="7">
                  <c:v>odborní pracovníci</c:v>
                </c:pt>
                <c:pt idx="8">
                  <c:v>ostatní</c:v>
                </c:pt>
              </c:strCache>
            </c:strRef>
          </c:cat>
          <c:val>
            <c:numRef>
              <c:f>List2!$I$24:$I$32</c:f>
              <c:numCache>
                <c:formatCode>General</c:formatCode>
                <c:ptCount val="9"/>
                <c:pt idx="0">
                  <c:v>5265.0456961910604</c:v>
                </c:pt>
                <c:pt idx="1">
                  <c:v>1885.4796240623218</c:v>
                </c:pt>
                <c:pt idx="2">
                  <c:v>1188.9912681036458</c:v>
                </c:pt>
                <c:pt idx="3">
                  <c:v>441.94643339769027</c:v>
                </c:pt>
                <c:pt idx="4">
                  <c:v>437.45839145378341</c:v>
                </c:pt>
                <c:pt idx="5">
                  <c:v>361.65901897315371</c:v>
                </c:pt>
                <c:pt idx="6">
                  <c:v>271.49572870605061</c:v>
                </c:pt>
                <c:pt idx="7">
                  <c:v>86.535497016894624</c:v>
                </c:pt>
                <c:pt idx="8">
                  <c:v>30.567639814132406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A02-4D09-8BBF-25982D6AA3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65585616"/>
        <c:axId val="765586096"/>
      </c:barChart>
      <c:catAx>
        <c:axId val="76558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586096"/>
        <c:crosses val="autoZero"/>
        <c:auto val="1"/>
        <c:lblAlgn val="ctr"/>
        <c:lblOffset val="100"/>
        <c:noMultiLvlLbl val="0"/>
      </c:catAx>
      <c:valAx>
        <c:axId val="76558609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58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Roční provozní náklady na sociální služby (v mld. Kč) bez stravy, ubytování a příspěvků pojišťoven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'6_PREDIKCE_klienti'!$Q$32</c:f>
              <c:strCache>
                <c:ptCount val="1"/>
                <c:pt idx="0">
                  <c:v>Existující 2024</c:v>
                </c:pt>
              </c:strCache>
            </c:strRef>
          </c:tx>
          <c:spPr>
            <a:solidFill>
              <a:srgbClr val="DAD9D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6E-4AB0-8FB8-12D4F82E4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'6_PREDIKCE_klienti'!$B$33:$B$35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'6_PREDIKCE_klienti'!$Q$33:$Q$35</c:f>
              <c:numCache>
                <c:formatCode>0.00</c:formatCode>
                <c:ptCount val="3"/>
                <c:pt idx="0">
                  <c:v>27.139862307609338</c:v>
                </c:pt>
                <c:pt idx="1">
                  <c:v>0.66877671070135281</c:v>
                </c:pt>
                <c:pt idx="2">
                  <c:v>6.5869797121840019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6E-4AB0-8FB8-12D4F82E4178}"/>
            </c:ext>
          </c:extLst>
        </c:ser>
        <c:ser>
          <c:idx val="1"/>
          <c:order val="1"/>
          <c:tx>
            <c:strRef>
              <c:f>'6_PREDIKCE_klienti'!$R$32</c:f>
              <c:strCache>
                <c:ptCount val="1"/>
                <c:pt idx="0">
                  <c:v>Dodatečné 2035</c:v>
                </c:pt>
              </c:strCache>
            </c:strRef>
          </c:tx>
          <c:spPr>
            <a:solidFill>
              <a:srgbClr val="219CDB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6E-4AB0-8FB8-12D4F82E4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'6_PREDIKCE_klienti'!$B$33:$B$35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'6_PREDIKCE_klienti'!$R$33:$R$35</c:f>
              <c:numCache>
                <c:formatCode>0.00</c:formatCode>
                <c:ptCount val="3"/>
                <c:pt idx="0">
                  <c:v>10.587960720578273</c:v>
                </c:pt>
                <c:pt idx="1">
                  <c:v>0.22175312618492229</c:v>
                </c:pt>
                <c:pt idx="2">
                  <c:v>2.4296761181830351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6E-4AB0-8FB8-12D4F82E4178}"/>
            </c:ext>
          </c:extLst>
        </c:ser>
        <c:ser>
          <c:idx val="2"/>
          <c:order val="2"/>
          <c:tx>
            <c:strRef>
              <c:f>'6_PREDIKCE_klienti'!$S$32</c:f>
              <c:strCache>
                <c:ptCount val="1"/>
                <c:pt idx="0">
                  <c:v>Dodatečné 2040</c:v>
                </c:pt>
              </c:strCache>
            </c:strRef>
          </c:tx>
          <c:spPr>
            <a:solidFill>
              <a:srgbClr val="00B7F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'6_PREDIKCE_klienti'!$B$33:$B$35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'6_PREDIKCE_klienti'!$S$33:$S$35</c:f>
              <c:numCache>
                <c:formatCode>0.00</c:formatCode>
                <c:ptCount val="3"/>
                <c:pt idx="0">
                  <c:v>2.2300674814275783</c:v>
                </c:pt>
                <c:pt idx="1">
                  <c:v>5.1472982802112641E-2</c:v>
                </c:pt>
                <c:pt idx="2">
                  <c:v>0.50863928137497827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6E-4AB0-8FB8-12D4F82E4178}"/>
            </c:ext>
          </c:extLst>
        </c:ser>
        <c:ser>
          <c:idx val="3"/>
          <c:order val="3"/>
          <c:tx>
            <c:strRef>
              <c:f>'6_PREDIKCE_klienti'!$T$32</c:f>
              <c:strCache>
                <c:ptCount val="1"/>
                <c:pt idx="0">
                  <c:v>Dodatečné 2050</c:v>
                </c:pt>
              </c:strCache>
            </c:strRef>
          </c:tx>
          <c:spPr>
            <a:solidFill>
              <a:srgbClr val="8FE0FA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6E-4AB0-8FB8-12D4F82E4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'6_PREDIKCE_klienti'!$B$33:$B$35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'6_PREDIKCE_klienti'!$T$33:$T$35</c:f>
              <c:numCache>
                <c:formatCode>0.00</c:formatCode>
                <c:ptCount val="3"/>
                <c:pt idx="0">
                  <c:v>4.6927090922483661</c:v>
                </c:pt>
                <c:pt idx="1">
                  <c:v>0.12290963537976908</c:v>
                </c:pt>
                <c:pt idx="2">
                  <c:v>1.197810338916351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6E-4AB0-8FB8-12D4F82E41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9900240"/>
        <c:axId val="169897840"/>
      </c:barChart>
      <c:catAx>
        <c:axId val="16990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897840"/>
        <c:crosses val="autoZero"/>
        <c:auto val="1"/>
        <c:lblAlgn val="ctr"/>
        <c:lblOffset val="100"/>
        <c:noMultiLvlLbl val="0"/>
      </c:catAx>
      <c:valAx>
        <c:axId val="1698978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mld. Kč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900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Existující a potřebné kapacit sociálních služeb dlouhodobé péče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'6_PREDIKCE_klienti'!$C$27</c:f>
              <c:strCache>
                <c:ptCount val="1"/>
                <c:pt idx="0">
                  <c:v>Existující 2024</c:v>
                </c:pt>
              </c:strCache>
            </c:strRef>
          </c:tx>
          <c:spPr>
            <a:solidFill>
              <a:srgbClr val="F7A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FA-40F7-9146-DD7B5496170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'6_PREDIKCE_klienti'!$B$28:$B$30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'6_PREDIKCE_klienti'!$C$28:$C$30</c:f>
              <c:numCache>
                <c:formatCode>_-* #\ ##0_-;\-* #\ ##0_-;_-* "-"??_-;_-@_-</c:formatCode>
                <c:ptCount val="3"/>
                <c:pt idx="0">
                  <c:v>92388</c:v>
                </c:pt>
                <c:pt idx="1">
                  <c:v>3341</c:v>
                </c:pt>
                <c:pt idx="2">
                  <c:v>89408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FA-40F7-9146-DD7B54961701}"/>
            </c:ext>
          </c:extLst>
        </c:ser>
        <c:ser>
          <c:idx val="1"/>
          <c:order val="1"/>
          <c:tx>
            <c:strRef>
              <c:f>'6_PREDIKCE_klienti'!$J$27</c:f>
              <c:strCache>
                <c:ptCount val="1"/>
                <c:pt idx="0">
                  <c:v>Dodatečné 2035</c:v>
                </c:pt>
              </c:strCache>
            </c:strRef>
          </c:tx>
          <c:spPr>
            <a:solidFill>
              <a:srgbClr val="FFBE0B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FA-40F7-9146-DD7B549617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'6_PREDIKCE_klienti'!$B$28:$B$30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'6_PREDIKCE_klienti'!$J$28:$J$30</c:f>
              <c:numCache>
                <c:formatCode>_-* #\ ##0_-;\-* #\ ##0_-;_-* "-"??_-;_-@_-</c:formatCode>
                <c:ptCount val="3"/>
                <c:pt idx="0">
                  <c:v>36800</c:v>
                </c:pt>
                <c:pt idx="1">
                  <c:v>1100</c:v>
                </c:pt>
                <c:pt idx="2">
                  <c:v>32800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FA-40F7-9146-DD7B54961701}"/>
            </c:ext>
          </c:extLst>
        </c:ser>
        <c:ser>
          <c:idx val="2"/>
          <c:order val="2"/>
          <c:tx>
            <c:strRef>
              <c:f>'6_PREDIKCE_klienti'!$K$27</c:f>
              <c:strCache>
                <c:ptCount val="1"/>
                <c:pt idx="0">
                  <c:v>Dodatečné 2040</c:v>
                </c:pt>
              </c:strCache>
            </c:strRef>
          </c:tx>
          <c:spPr>
            <a:solidFill>
              <a:srgbClr val="FFE5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FA-40F7-9146-DD7B549617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'6_PREDIKCE_klienti'!$B$28:$B$30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'6_PREDIKCE_klienti'!$K$28:$K$30</c:f>
              <c:numCache>
                <c:formatCode>_-* #\ ##0_-;\-* #\ ##0_-;_-* "-"??_-;_-@_-</c:formatCode>
                <c:ptCount val="3"/>
                <c:pt idx="0">
                  <c:v>7500</c:v>
                </c:pt>
                <c:pt idx="1">
                  <c:v>300</c:v>
                </c:pt>
                <c:pt idx="2">
                  <c:v>6900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FA-40F7-9146-DD7B54961701}"/>
            </c:ext>
          </c:extLst>
        </c:ser>
        <c:ser>
          <c:idx val="3"/>
          <c:order val="3"/>
          <c:tx>
            <c:strRef>
              <c:f>'6_PREDIKCE_klienti'!$L$27</c:f>
              <c:strCache>
                <c:ptCount val="1"/>
                <c:pt idx="0">
                  <c:v>Dodatečné 2050</c:v>
                </c:pt>
              </c:strCache>
            </c:strRef>
          </c:tx>
          <c:spPr>
            <a:solidFill>
              <a:srgbClr val="FFF4B7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FA-40F7-9146-DD7B5496170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'6_PREDIKCE_klienti'!$B$28:$B$30</c:f>
              <c:strCache>
                <c:ptCount val="3"/>
                <c:pt idx="0">
                  <c:v>Pobytové</c:v>
                </c:pt>
                <c:pt idx="1">
                  <c:v>Ambulantní</c:v>
                </c:pt>
                <c:pt idx="2">
                  <c:v>Terénní</c:v>
                </c:pt>
              </c:strCache>
            </c:strRef>
          </c:cat>
          <c:val>
            <c:numRef>
              <c:f>'6_PREDIKCE_klienti'!$L$28:$L$30</c:f>
              <c:numCache>
                <c:formatCode>_-* #\ ##0_-;\-* #\ ##0_-;_-* "-"??_-;_-@_-</c:formatCode>
                <c:ptCount val="3"/>
                <c:pt idx="0">
                  <c:v>16100</c:v>
                </c:pt>
                <c:pt idx="1">
                  <c:v>600</c:v>
                </c:pt>
                <c:pt idx="2">
                  <c:v>16300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FA-40F7-9146-DD7B549617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30708672"/>
        <c:axId val="1830703872"/>
      </c:barChart>
      <c:catAx>
        <c:axId val="18307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0703872"/>
        <c:crosses val="autoZero"/>
        <c:auto val="1"/>
        <c:lblAlgn val="ctr"/>
        <c:lblOffset val="100"/>
        <c:noMultiLvlLbl val="0"/>
      </c:catAx>
      <c:valAx>
        <c:axId val="1830703872"/>
        <c:scaling>
          <c:orientation val="minMax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070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('6_PREDIKCE_klienti'!$C$27,'6_PREDIKCE_klienti'!$J$27:$M$27)</cx:f>
        <cx:lvl ptCount="5">
          <cx:pt idx="0">Existující 2024</cx:pt>
          <cx:pt idx="1">Dodatečné 2035</cx:pt>
          <cx:pt idx="2">Dodatečné 2040</cx:pt>
          <cx:pt idx="3">Dodatečné 2050</cx:pt>
          <cx:pt idx="4">celkem</cx:pt>
        </cx:lvl>
      </cx:strDim>
      <cx:numDim type="val">
        <cx:f dir="row">('6_PREDIKCE_klienti'!$C$31,'6_PREDIKCE_klienti'!$J$31:$M$31)</cx:f>
        <cx:lvl ptCount="5" formatCode="# ##0">
          <cx:pt idx="0">185137</cx:pt>
          <cx:pt idx="1">70700</cx:pt>
          <cx:pt idx="2">14700</cx:pt>
          <cx:pt idx="3">33000</cx:pt>
          <cx:pt idx="4">303537</cx:pt>
        </cx:lvl>
      </cx:numDim>
    </cx:data>
  </cx:chartData>
  <cx:chart>
    <cx:title pos="t" align="ctr" overlay="0">
      <cx:tx>
        <cx:txData>
          <cx:v>Nárůst počtu klientů (65+ let) sociálních služeb dlouhodobé péče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200"/>
          </a:pPr>
          <a:r>
            <a:rPr lang="cs-CZ" sz="22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Nárůst počtu klientů (65+ let) sociálních služeb dlouhodobé péče</a:t>
          </a:r>
        </a:p>
      </cx:txPr>
    </cx:title>
    <cx:plotArea>
      <cx:plotAreaRegion>
        <cx:series layoutId="waterfall" uniqueId="{B521A9EE-6B7A-4398-BB6A-F6248971B977}">
          <cx:dataPt idx="0">
            <cx:spPr>
              <a:solidFill>
                <a:srgbClr val="0D7CBF"/>
              </a:solidFill>
            </cx:spPr>
          </cx:dataPt>
          <cx:dataPt idx="1">
            <cx:spPr>
              <a:solidFill>
                <a:srgbClr val="0D7CBF"/>
              </a:solidFill>
            </cx:spPr>
          </cx:dataPt>
          <cx:dataPt idx="2">
            <cx:spPr>
              <a:solidFill>
                <a:srgbClr val="0D7CBF"/>
              </a:solidFill>
            </cx:spPr>
          </cx:dataPt>
          <cx:dataPt idx="3">
            <cx:spPr>
              <a:solidFill>
                <a:srgbClr val="0D7CBF"/>
              </a:solidFill>
            </cx:spPr>
          </cx:dataPt>
          <cx:dataPt idx="4">
            <cx:spPr>
              <a:solidFill>
                <a:srgbClr val="FFFFFF">
                  <a:lumMod val="85000"/>
                </a:srgbClr>
              </a:solidFill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400" b="0" i="0">
                    <a:solidFill>
                      <a:srgbClr val="595959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n-GB" sz="1400"/>
              </a:p>
            </cx:txPr>
            <cx:visibility seriesName="0" categoryName="0" value="1"/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  <cx:axis id="1">
        <cx:valScaling/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'6_PREDIKCE_klienti'!$O$23:$S$23</cx:f>
        <cx:lvl ptCount="5">
          <cx:pt idx="0">Náklady v roce 2024</cx:pt>
          <cx:pt idx="1">Nárůst do roku 2035</cx:pt>
          <cx:pt idx="2">Nárůst do roku 2040</cx:pt>
          <cx:pt idx="3">Nárůst do roku 2050</cx:pt>
          <cx:pt idx="4">Celkové náklady (2050)</cx:pt>
        </cx:lvl>
      </cx:strDim>
      <cx:numDim type="val">
        <cx:f dir="row">'6_PREDIKCE_klienti'!$O$24:$S$24</cx:f>
        <cx:lvl ptCount="5" formatCode="0,0">
          <cx:pt idx="0">51.954527562400997</cx:pt>
          <cx:pt idx="1">20.232190403083685</cx:pt>
          <cx:pt idx="2">4.2167334532016181</cx:pt>
          <cx:pt idx="3">9.0694464275731868</cx:pt>
          <cx:pt idx="4">85.110648607909184</cx:pt>
        </cx:lvl>
      </cx:numDim>
    </cx:data>
  </cx:chartData>
  <cx:chart>
    <cx:title pos="t" align="ctr" overlay="0">
      <cx:tx>
        <cx:txData>
          <cx:v>Nárůst ročních provozních nákladů na sociální služby dlouhodobé péče v mld. Kč. v cenách k roku 2024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400"/>
          </a:pPr>
          <a:r>
            <a:rPr lang="cs-CZ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Nárůst ročních provozních nákladů na sociální služby dlouhodobé péče v mld. Kč. v cenách k roku 2024</a:t>
          </a:r>
        </a:p>
      </cx:txPr>
    </cx:title>
    <cx:plotArea>
      <cx:plotAreaRegion>
        <cx:series layoutId="waterfall" uniqueId="{1FED8507-9F57-411F-B69D-CD2ED48DE688}">
          <cx:tx>
            <cx:txData>
              <cx:f>'6_PREDIKCE_klienti'!$N$24</cx:f>
              <cx:v>celkem</cx:v>
            </cx:txData>
          </cx:tx>
          <cx:spPr>
            <a:solidFill>
              <a:srgbClr val="00B7FF"/>
            </a:solidFill>
          </cx:spPr>
          <cx:dataPt idx="4">
            <cx:spPr>
              <a:solidFill>
                <a:srgbClr val="DAD9D7"/>
              </a:solidFill>
            </cx:spPr>
          </cx:dataPt>
          <cx:dataPt idx="8">
            <cx:spPr>
              <a:solidFill>
                <a:srgbClr val="DAD9D7"/>
              </a:solidFill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400" b="0" i="0">
                    <a:solidFill>
                      <a:srgbClr val="595959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n-GB" sz="1400"/>
              </a:p>
            </cx:txPr>
            <cx:visibility seriesName="0" categoryName="0" value="1"/>
          </cx:dataLabels>
          <cx:dataId val="0"/>
          <cx:layoutPr>
            <cx:subtotals>
              <cx:idx val="4"/>
              <cx:idx val="8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  <cx:axis id="1">
        <cx:valScaling/>
        <cx:title>
          <cx:tx>
            <cx:txData>
              <cx:v>Náklady v mld. Kč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400"/>
              </a:pPr>
              <a:r>
                <a:rPr lang="cs-CZ" sz="14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Náklady v mld. Kč</a:t>
              </a:r>
            </a:p>
          </cx:txPr>
        </cx:title>
        <cx:tickLabels/>
        <cx:numFmt formatCode="0" sourceLinked="0"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HELP_grafy!$AG$4:$AK$4</cx:f>
        <cx:lvl ptCount="5">
          <cx:pt idx="0">Náklady v roce 2024</cx:pt>
          <cx:pt idx="1">Nárůst do roku 2035</cx:pt>
          <cx:pt idx="2">Nárůst do roku 2040</cx:pt>
          <cx:pt idx="3">Nárůst do roku 2050</cx:pt>
          <cx:pt idx="4">Náklady celkem v roce 2050</cx:pt>
        </cx:lvl>
      </cx:strDim>
      <cx:numDim type="val">
        <cx:f dir="row">HELP_grafy!$AG$5:$AK$5</cx:f>
        <cx:lvl ptCount="5" formatCode="0,00">
          <cx:pt idx="0">38.201081659427828</cx:pt>
          <cx:pt idx="1">14.77</cx:pt>
          <cx:pt idx="2">3.1000000000000001</cx:pt>
          <cx:pt idx="3">6.6699999999999999</cx:pt>
          <cx:pt idx="4">62.741081659427827</cx:pt>
        </cx:lvl>
      </cx:numDim>
    </cx:data>
  </cx:chartData>
  <cx:chart>
    <cx:title pos="t" align="ctr" overlay="0">
      <cx:tx>
        <cx:txData>
          <cx:v>Provozní náklady veřejného sektoru (populace 65+ let)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Provozní náklady veřejného sektoru (populace 65+ let)</a:t>
          </a:r>
        </a:p>
      </cx:txPr>
    </cx:title>
    <cx:plotArea>
      <cx:plotAreaRegion>
        <cx:series layoutId="waterfall" uniqueId="{56537140-90B9-468C-BF7A-35B118AC1BED}">
          <cx:dataPt idx="4">
            <cx:spPr>
              <a:solidFill>
                <a:srgbClr val="FFFFFF">
                  <a:lumMod val="75000"/>
                </a:srgbClr>
              </a:solidFill>
            </cx:spPr>
          </cx:dataPt>
          <cx:dataLabels pos="outEnd">
            <cx:txPr>
              <a:bodyPr vertOverflow="overflow" horzOverflow="overflow" wrap="square" lIns="0" tIns="0" rIns="0" bIns="0"/>
              <a:lstStyle/>
              <a:p>
                <a:pPr algn="ctr" rtl="0">
                  <a:defRPr sz="1400" b="0" i="0">
                    <a:solidFill>
                      <a:srgbClr val="595959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n-GB" sz="1400"/>
              </a:p>
            </cx:txPr>
            <cx:visibility seriesName="0" categoryName="0" value="1"/>
          </cx:dataLabels>
          <cx:dataId val="0"/>
          <cx:layoutPr>
            <cx:subtotals>
              <cx:idx val="4"/>
            </cx:subtotals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  <cx:axis id="1">
        <cx:valScaling/>
        <cx:title>
          <cx:tx>
            <cx:txData>
              <cx:v>mld. Kč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400"/>
              </a:pPr>
              <a:r>
                <a:rPr lang="cs-CZ" sz="14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mld. Kč</a:t>
              </a:r>
            </a:p>
          </cx:txPr>
        </cx:title>
        <cx:tickLabels/>
        <cx:numFmt formatCode="0" sourceLinked="0"/>
        <cx:txPr>
          <a:bodyPr vertOverflow="overflow" horzOverflow="overflow" wrap="square" lIns="0" tIns="0" rIns="0" bIns="0"/>
          <a:lstStyle/>
          <a:p>
            <a:pPr algn="ctr" rtl="0">
              <a:defRPr sz="1400" b="0" i="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GB" sz="1400"/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B9D9D-2FED-4012-9CC9-BB358DE21347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B2E74-B6DB-42DD-A16F-C4D2A4F972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23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82,6 % nákladů pouze na seniory umístěné v těchto službách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B2E74-B6DB-42DD-A16F-C4D2A4F972F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1171-50E1-BD70-D692-FA57661D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FB9F2DE-7457-F964-4402-61905676F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12DC16-1088-160A-5D69-BD1CB4A28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5CC8D1-6DBF-F216-CE06-25DBFA6F3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B2E74-B6DB-42DD-A16F-C4D2A4F972F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78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B2E74-B6DB-42DD-A16F-C4D2A4F972F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26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2">
            <a:extLst>
              <a:ext uri="{FF2B5EF4-FFF2-40B4-BE49-F238E27FC236}">
                <a16:creationId xmlns:a16="http://schemas.microsoft.com/office/drawing/2014/main" id="{83451616-9E82-D734-FAA6-D49B8F7C73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8">
            <a:extLst>
              <a:ext uri="{FF2B5EF4-FFF2-40B4-BE49-F238E27FC236}">
                <a16:creationId xmlns:a16="http://schemas.microsoft.com/office/drawing/2014/main" id="{24511F0E-618F-A37A-D797-A38A2E540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819650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88CD8-0709-2237-5634-14536E2808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2228234"/>
            <a:ext cx="6096001" cy="1109659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Autoři projektu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388AF-068E-099E-875F-E7B89D486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885826"/>
            <a:ext cx="6096000" cy="1127920"/>
          </a:xfrm>
        </p:spPr>
        <p:txBody>
          <a:bodyPr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200" dirty="0">
                <a:latin typeface="Arial Black" panose="020B0A04020102020204" pitchFamily="34" charset="0"/>
                <a:cs typeface="Arial" panose="020B0604020202020204" pitchFamily="34" charset="0"/>
              </a:rPr>
              <a:t>Název prezentace</a:t>
            </a:r>
            <a:br>
              <a:rPr lang="cs-CZ" altLang="cs-CZ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altLang="cs-CZ" sz="3200" dirty="0">
                <a:latin typeface="Arial Black" panose="020B0A04020102020204" pitchFamily="34" charset="0"/>
                <a:cs typeface="Arial" panose="020B0604020202020204" pitchFamily="34" charset="0"/>
              </a:rPr>
              <a:t>MPSV</a:t>
            </a:r>
          </a:p>
        </p:txBody>
      </p:sp>
    </p:spTree>
    <p:extLst>
      <p:ext uri="{BB962C8B-B14F-4D97-AF65-F5344CB8AC3E}">
        <p14:creationId xmlns:p14="http://schemas.microsoft.com/office/powerpoint/2010/main" val="247701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FF73B66-D3CD-1708-B17D-C3BBB84C4A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363" y="2005248"/>
            <a:ext cx="4893318" cy="1956916"/>
          </a:xfrm>
        </p:spPr>
        <p:txBody>
          <a:bodyPr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400" dirty="0">
                <a:latin typeface="Arial Black" panose="020B0A04020102020204" pitchFamily="34" charset="0"/>
                <a:cs typeface="Arial" panose="020B0604020202020204" pitchFamily="34" charset="0"/>
              </a:rPr>
              <a:t>Název prezentace MPSV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D1BB228-2F1F-8C12-0464-42BD3627E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204" y="4894263"/>
            <a:ext cx="4645368" cy="9144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  <p:pic>
        <p:nvPicPr>
          <p:cNvPr id="13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F17B52B-2A2D-8226-3BFE-2555AB6FE2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34988"/>
            <a:ext cx="22034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8">
            <a:extLst>
              <a:ext uri="{FF2B5EF4-FFF2-40B4-BE49-F238E27FC236}">
                <a16:creationId xmlns:a16="http://schemas.microsoft.com/office/drawing/2014/main" id="{FC6F59F8-4174-E5B1-68EF-3EE7C90040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41363" y="6243638"/>
            <a:ext cx="2344737" cy="323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dirty="0">
                <a:solidFill>
                  <a:srgbClr val="1F4E7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</p:spTree>
    <p:extLst>
      <p:ext uri="{BB962C8B-B14F-4D97-AF65-F5344CB8AC3E}">
        <p14:creationId xmlns:p14="http://schemas.microsoft.com/office/powerpoint/2010/main" val="283641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741618ED-8993-4FD5-F58F-51EF353889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8">
            <a:extLst>
              <a:ext uri="{FF2B5EF4-FFF2-40B4-BE49-F238E27FC236}">
                <a16:creationId xmlns:a16="http://schemas.microsoft.com/office/drawing/2014/main" id="{13F786CB-C676-E4CA-C933-182372606E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32435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MPSV ČR      ■       Na Poříčním právu 1/376      ■       128 01 Praha 2      ■       +420 221 921 111       ■       posta@mpsv.cz</a:t>
            </a:r>
          </a:p>
        </p:txBody>
      </p:sp>
    </p:spTree>
    <p:extLst>
      <p:ext uri="{BB962C8B-B14F-4D97-AF65-F5344CB8AC3E}">
        <p14:creationId xmlns:p14="http://schemas.microsoft.com/office/powerpoint/2010/main" val="137342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>
            <a:extLst>
              <a:ext uri="{FF2B5EF4-FFF2-40B4-BE49-F238E27FC236}">
                <a16:creationId xmlns:a16="http://schemas.microsoft.com/office/drawing/2014/main" id="{446037F7-9E97-EE08-1D99-9BEE3713B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E7DC35-4551-5B04-68AA-AD17890D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155" y="6471336"/>
            <a:ext cx="1043845" cy="293688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7399154-300A-4161-9728-2CCC33BF46A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BF3086-903C-6E04-EF8A-D543310D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1081817"/>
            <a:ext cx="9441419" cy="52456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85CA41-434A-5228-D68F-1FF5DA183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049" y="1830386"/>
            <a:ext cx="9441418" cy="44962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Text</a:t>
            </a:r>
            <a:endParaRPr lang="en-US" dirty="0"/>
          </a:p>
          <a:p>
            <a:pPr lvl="1"/>
            <a:r>
              <a:rPr lang="cs-CZ" dirty="0"/>
              <a:t>Druhá úroveň</a:t>
            </a:r>
            <a:endParaRPr lang="en-US" dirty="0"/>
          </a:p>
          <a:p>
            <a:pPr lvl="2"/>
            <a:r>
              <a:rPr lang="cs-CZ" dirty="0"/>
              <a:t>Třetí úroveň</a:t>
            </a:r>
            <a:endParaRPr lang="en-US" dirty="0"/>
          </a:p>
          <a:p>
            <a:pPr lvl="3"/>
            <a:r>
              <a:rPr lang="cs-CZ" dirty="0"/>
              <a:t>Čtvrtá úroveň</a:t>
            </a:r>
            <a:endParaRPr lang="en-US" dirty="0"/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755473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>
            <a:extLst>
              <a:ext uri="{FF2B5EF4-FFF2-40B4-BE49-F238E27FC236}">
                <a16:creationId xmlns:a16="http://schemas.microsoft.com/office/drawing/2014/main" id="{446037F7-9E97-EE08-1D99-9BEE3713B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E7DC35-4551-5B04-68AA-AD17890D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155" y="6471336"/>
            <a:ext cx="1043845" cy="293688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7399154-300A-4161-9728-2CCC33BF46A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BF3086-903C-6E04-EF8A-D543310D3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1081817"/>
            <a:ext cx="9441419" cy="52456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136A-56DE-D589-1A3B-A91D79F0B2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4050" y="1830386"/>
            <a:ext cx="10883900" cy="449627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Obsah</a:t>
            </a:r>
            <a:endParaRPr lang="en-US" dirty="0"/>
          </a:p>
          <a:p>
            <a:pPr lvl="1"/>
            <a:r>
              <a:rPr lang="cs-CZ" dirty="0"/>
              <a:t>Druhá úroveň</a:t>
            </a:r>
            <a:endParaRPr lang="en-US" dirty="0"/>
          </a:p>
          <a:p>
            <a:pPr lvl="2"/>
            <a:r>
              <a:rPr lang="cs-CZ" dirty="0"/>
              <a:t>Třetí úroveň</a:t>
            </a:r>
            <a:endParaRPr lang="en-US" dirty="0"/>
          </a:p>
          <a:p>
            <a:pPr lvl="3"/>
            <a:r>
              <a:rPr lang="cs-CZ" dirty="0"/>
              <a:t>Čtvrtá úroveň</a:t>
            </a:r>
            <a:endParaRPr lang="en-US" dirty="0"/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278783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2">
            <a:extLst>
              <a:ext uri="{FF2B5EF4-FFF2-40B4-BE49-F238E27FC236}">
                <a16:creationId xmlns:a16="http://schemas.microsoft.com/office/drawing/2014/main" id="{446037F7-9E97-EE08-1D99-9BEE3713B4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E7DC35-4551-5B04-68AA-AD17890D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8155" y="6471336"/>
            <a:ext cx="1043845" cy="293688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7399154-300A-4161-9728-2CCC33BF46A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FC1B14-36EC-EF2B-AF5D-39DCF1F0DC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7949" y="1830386"/>
            <a:ext cx="5079999" cy="449627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3BE665BF-CCF6-2EE5-3CAD-5A1A4734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1081817"/>
            <a:ext cx="9441419" cy="524561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F750E09-2683-4523-1637-2050A07A02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049" y="1830386"/>
            <a:ext cx="5441951" cy="44962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  <a:p>
            <a:pPr lvl="1"/>
            <a:r>
              <a:rPr lang="cs-CZ" dirty="0"/>
              <a:t>Druhá úroveň</a:t>
            </a:r>
            <a:endParaRPr lang="en-US" dirty="0"/>
          </a:p>
          <a:p>
            <a:pPr lvl="2"/>
            <a:r>
              <a:rPr lang="cs-CZ" dirty="0"/>
              <a:t>Třetí úroveň</a:t>
            </a:r>
            <a:endParaRPr lang="en-US" dirty="0"/>
          </a:p>
          <a:p>
            <a:pPr lvl="3"/>
            <a:r>
              <a:rPr lang="cs-CZ" dirty="0"/>
              <a:t>Čtvrtá úroveň</a:t>
            </a:r>
            <a:endParaRPr lang="en-US" dirty="0"/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2319619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2B4A9A3E-3C2B-FFAF-888A-D8DEDDC92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99B74CD-50ED-778D-0FBF-138169B99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750888"/>
            <a:ext cx="22034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8">
            <a:extLst>
              <a:ext uri="{FF2B5EF4-FFF2-40B4-BE49-F238E27FC236}">
                <a16:creationId xmlns:a16="http://schemas.microsoft.com/office/drawing/2014/main" id="{E4F0CF09-BC84-B19D-43EC-59959739EE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62700"/>
            <a:ext cx="1219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84424"/>
            <a:ext cx="10515600" cy="1325563"/>
          </a:xfrm>
        </p:spPr>
        <p:txBody>
          <a:bodyPr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Arial Black" panose="020B0A04020102020204" pitchFamily="34" charset="0"/>
                <a:cs typeface="Arial" panose="020B0604020202020204" pitchFamily="34" charset="0"/>
              </a:rPr>
              <a:t>Název prezentace MPSV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EAA242D-EE0E-FC6F-F37C-F53EA77E90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89373"/>
            <a:ext cx="10515600" cy="9144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</p:spTree>
    <p:extLst>
      <p:ext uri="{BB962C8B-B14F-4D97-AF65-F5344CB8AC3E}">
        <p14:creationId xmlns:p14="http://schemas.microsoft.com/office/powerpoint/2010/main" val="385492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4243E1E9-76EE-F579-8772-CBB20B98F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50A211A-4FDB-E5E4-E2A8-D12189C45C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531813"/>
            <a:ext cx="22034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8">
            <a:extLst>
              <a:ext uri="{FF2B5EF4-FFF2-40B4-BE49-F238E27FC236}">
                <a16:creationId xmlns:a16="http://schemas.microsoft.com/office/drawing/2014/main" id="{47F2F91F-19A3-7C6D-CA30-FC2A2A45D7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100763"/>
            <a:ext cx="12192000" cy="323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dirty="0">
                <a:solidFill>
                  <a:srgbClr val="1F4E7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8574"/>
            <a:ext cx="10515600" cy="1325563"/>
          </a:xfrm>
        </p:spPr>
        <p:txBody>
          <a:bodyPr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Arial Black" panose="020B0A04020102020204" pitchFamily="34" charset="0"/>
                <a:cs typeface="Arial" panose="020B0604020202020204" pitchFamily="34" charset="0"/>
              </a:rPr>
              <a:t>Název prezentace MPSV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EAA242D-EE0E-FC6F-F37C-F53EA77E90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886074"/>
            <a:ext cx="10515600" cy="7612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</p:spTree>
    <p:extLst>
      <p:ext uri="{BB962C8B-B14F-4D97-AF65-F5344CB8AC3E}">
        <p14:creationId xmlns:p14="http://schemas.microsoft.com/office/powerpoint/2010/main" val="197296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id="{4B4E0C60-91CE-6ADB-E23C-E5B3D05F9C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50A211A-4FDB-E5E4-E2A8-D12189C45C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531813"/>
            <a:ext cx="22034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8">
            <a:extLst>
              <a:ext uri="{FF2B5EF4-FFF2-40B4-BE49-F238E27FC236}">
                <a16:creationId xmlns:a16="http://schemas.microsoft.com/office/drawing/2014/main" id="{47F2F91F-19A3-7C6D-CA30-FC2A2A45D7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100763"/>
            <a:ext cx="12192000" cy="323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dirty="0">
                <a:solidFill>
                  <a:srgbClr val="1F4E7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98574"/>
            <a:ext cx="10515600" cy="1325563"/>
          </a:xfrm>
        </p:spPr>
        <p:txBody>
          <a:bodyPr/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Arial Black" panose="020B0A04020102020204" pitchFamily="34" charset="0"/>
                <a:cs typeface="Arial" panose="020B0604020202020204" pitchFamily="34" charset="0"/>
              </a:rPr>
              <a:t>Název prezentace MPSV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EAA242D-EE0E-FC6F-F37C-F53EA77E90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886074"/>
            <a:ext cx="10515600" cy="7612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</p:spTree>
    <p:extLst>
      <p:ext uri="{BB962C8B-B14F-4D97-AF65-F5344CB8AC3E}">
        <p14:creationId xmlns:p14="http://schemas.microsoft.com/office/powerpoint/2010/main" val="183882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A108242A-9F0E-964E-8CE3-84737FF34B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50" y="1100137"/>
            <a:ext cx="6588211" cy="1325563"/>
          </a:xfrm>
        </p:spPr>
        <p:txBody>
          <a:bodyPr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Arial Black" panose="020B0A04020102020204" pitchFamily="34" charset="0"/>
                <a:cs typeface="Arial" panose="020B0604020202020204" pitchFamily="34" charset="0"/>
              </a:rPr>
              <a:t>Směřování sociálního podnikání v ČR</a:t>
            </a:r>
          </a:p>
        </p:txBody>
      </p:sp>
      <p:sp>
        <p:nvSpPr>
          <p:cNvPr id="8" name="TextovéPole 8">
            <a:extLst>
              <a:ext uri="{FF2B5EF4-FFF2-40B4-BE49-F238E27FC236}">
                <a16:creationId xmlns:a16="http://schemas.microsoft.com/office/drawing/2014/main" id="{97FC8262-5EAB-BC04-A21A-DCC4F947EA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6450" y="6413500"/>
            <a:ext cx="23447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5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06ACDE-6E2E-C1AA-46AB-4F23FF42A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450" y="2912203"/>
            <a:ext cx="4645368" cy="9144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</p:spTree>
    <p:extLst>
      <p:ext uri="{BB962C8B-B14F-4D97-AF65-F5344CB8AC3E}">
        <p14:creationId xmlns:p14="http://schemas.microsoft.com/office/powerpoint/2010/main" val="99287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360CB62-0E67-1903-0432-E7E24AB3CF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2C7F157-B355-648A-E2A0-8C6BEE7DD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50" y="1100137"/>
            <a:ext cx="6588211" cy="1325563"/>
          </a:xfrm>
        </p:spPr>
        <p:txBody>
          <a:bodyPr/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Arial Black" panose="020B0A04020102020204" pitchFamily="34" charset="0"/>
                <a:cs typeface="Arial" panose="020B0604020202020204" pitchFamily="34" charset="0"/>
              </a:rPr>
              <a:t>Směřování sociálního podnikání v ČR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D1BB228-2F1F-8C12-0464-42BD3627E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450" y="2912203"/>
            <a:ext cx="4645368" cy="9144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cs-CZ" dirty="0"/>
              <a:t>Autoři projektu</a:t>
            </a:r>
          </a:p>
        </p:txBody>
      </p:sp>
    </p:spTree>
    <p:extLst>
      <p:ext uri="{BB962C8B-B14F-4D97-AF65-F5344CB8AC3E}">
        <p14:creationId xmlns:p14="http://schemas.microsoft.com/office/powerpoint/2010/main" val="80920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C3101-F8FE-9C12-59C9-CBF38AC4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31BAE-24B3-9EB1-42C1-206B94FAD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863E-F864-8BEF-99D2-1897C36E4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EDA36E-5418-4FAD-9239-4E678082323F}" type="datetimeFigureOut">
              <a:rPr lang="cs-CZ" smtClean="0"/>
              <a:t>14.11.2025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DEA0C-0D86-0EE4-A312-FC43103C3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A956-E44A-2545-0417-1BE08271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F08526-3AC3-4613-A59B-8816F443E8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96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DE7546F-F6A7-ACCB-BE92-37D36137B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Tisková konference 14. 11.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69234-93F6-9612-488C-2C316CE2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Plánování kapacit sociálních služeb</a:t>
            </a:r>
          </a:p>
        </p:txBody>
      </p:sp>
    </p:spTree>
    <p:extLst>
      <p:ext uri="{BB962C8B-B14F-4D97-AF65-F5344CB8AC3E}">
        <p14:creationId xmlns:p14="http://schemas.microsoft.com/office/powerpoint/2010/main" val="84400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39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FE433-12B6-C4DF-03C1-96D17FCC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07C32-C863-6D2A-7D06-13BCA2A3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9E313-66C6-3718-C9EC-44C02E08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Definice a vymezení problému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D0518-675F-C857-2D7E-310817FE63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050" y="1830386"/>
            <a:ext cx="3721305" cy="4496271"/>
          </a:xfrm>
        </p:spPr>
        <p:txBody>
          <a:bodyPr/>
          <a:lstStyle/>
          <a:p>
            <a:pPr lvl="1"/>
            <a:r>
              <a:rPr lang="cs-CZ" dirty="0"/>
              <a:t>Kolik osob ve věkové kategorii 65+ let bude v následujících 25 letech potřebovat sociální péči a v jakém množství?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14BECAB-2FB9-BD53-0547-C590A2AC1D6A}"/>
              </a:ext>
            </a:extLst>
          </p:cNvPr>
          <p:cNvSpPr txBox="1">
            <a:spLocks/>
          </p:cNvSpPr>
          <p:nvPr/>
        </p:nvSpPr>
        <p:spPr>
          <a:xfrm>
            <a:off x="6228127" y="1830386"/>
            <a:ext cx="5441950" cy="44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A46E9B6-CFA8-61ED-D883-C3D0E049E2C2}"/>
              </a:ext>
            </a:extLst>
          </p:cNvPr>
          <p:cNvSpPr txBox="1">
            <a:spLocks/>
          </p:cNvSpPr>
          <p:nvPr/>
        </p:nvSpPr>
        <p:spPr>
          <a:xfrm>
            <a:off x="4621366" y="1830386"/>
            <a:ext cx="6916584" cy="44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cs-CZ" dirty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2BE5041B-4A89-6F4D-7E47-9A59FC39C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220454"/>
              </p:ext>
            </p:extLst>
          </p:nvPr>
        </p:nvGraphicFramePr>
        <p:xfrm>
          <a:off x="4412630" y="1606378"/>
          <a:ext cx="7334056" cy="496894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460812">
                  <a:extLst>
                    <a:ext uri="{9D8B030D-6E8A-4147-A177-3AD203B41FA5}">
                      <a16:colId xmlns:a16="http://schemas.microsoft.com/office/drawing/2014/main" val="2460139600"/>
                    </a:ext>
                  </a:extLst>
                </a:gridCol>
                <a:gridCol w="2873244">
                  <a:extLst>
                    <a:ext uri="{9D8B030D-6E8A-4147-A177-3AD203B41FA5}">
                      <a16:colId xmlns:a16="http://schemas.microsoft.com/office/drawing/2014/main" val="3880786388"/>
                    </a:ext>
                  </a:extLst>
                </a:gridCol>
              </a:tblGrid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Sociální služba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>
                          <a:effectLst/>
                        </a:rPr>
                        <a:t>Dominantní forma poskytování</a:t>
                      </a:r>
                      <a:endParaRPr lang="cs-CZ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08125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Centra denních služeb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>
                          <a:effectLst/>
                        </a:rPr>
                        <a:t>Ambulantní</a:t>
                      </a:r>
                      <a:endParaRPr lang="cs-CZ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1000291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Denní stacionáře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>
                          <a:effectLst/>
                        </a:rPr>
                        <a:t>Ambulantní</a:t>
                      </a:r>
                      <a:endParaRPr lang="cs-CZ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2055101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Domovy pro osoby se zdravotním postižením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>
                          <a:effectLst/>
                        </a:rPr>
                        <a:t>Pobytová</a:t>
                      </a:r>
                      <a:endParaRPr lang="cs-CZ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4859352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Domovy pro seniory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>
                          <a:effectLst/>
                        </a:rPr>
                        <a:t>Pobytová</a:t>
                      </a:r>
                      <a:endParaRPr lang="cs-CZ" sz="1800" kern="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3688251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Domovy se zvláštním režimem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Pobytová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123452"/>
                  </a:ext>
                </a:extLst>
              </a:tr>
              <a:tr h="524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Odlehčovací služby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Pobytová, ale i ambulantní a terénní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022996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Osobní asistence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Terénní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1616950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Pečovatelská služba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Terénní, ale i ambulantní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064648"/>
                  </a:ext>
                </a:extLst>
              </a:tr>
              <a:tr h="73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Sociální služby poskytované ve zdravotnických zařízeních lůžkové péče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Pobytová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7542358"/>
                  </a:ext>
                </a:extLst>
              </a:tr>
              <a:tr h="359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Týdenní stacionáře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00" dirty="0">
                          <a:effectLst/>
                        </a:rPr>
                        <a:t>Pobytová</a:t>
                      </a:r>
                      <a:endParaRPr lang="cs-CZ" sz="1800" kern="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031290"/>
                  </a:ext>
                </a:extLst>
              </a:tr>
            </a:tbl>
          </a:graphicData>
        </a:graphic>
      </p:graphicFrame>
      <p:sp>
        <p:nvSpPr>
          <p:cNvPr id="6" name="Ovál 5">
            <a:extLst>
              <a:ext uri="{FF2B5EF4-FFF2-40B4-BE49-F238E27FC236}">
                <a16:creationId xmlns:a16="http://schemas.microsoft.com/office/drawing/2014/main" id="{F7B0A7D9-3D71-904D-285E-FA25965DD00C}"/>
              </a:ext>
            </a:extLst>
          </p:cNvPr>
          <p:cNvSpPr/>
          <p:nvPr/>
        </p:nvSpPr>
        <p:spPr>
          <a:xfrm>
            <a:off x="208736" y="3645075"/>
            <a:ext cx="3141336" cy="257319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82,6 %</a:t>
            </a:r>
            <a:r>
              <a:rPr lang="cs-CZ" sz="2400" dirty="0">
                <a:solidFill>
                  <a:schemeClr val="tx1"/>
                </a:solidFill>
              </a:rPr>
              <a:t> všech nákladů na sociální služby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0C51894-4383-335E-C0CD-EF163C8A8D3C}"/>
              </a:ext>
            </a:extLst>
          </p:cNvPr>
          <p:cNvSpPr/>
          <p:nvPr/>
        </p:nvSpPr>
        <p:spPr>
          <a:xfrm rot="10800000">
            <a:off x="3618220" y="4155851"/>
            <a:ext cx="460028" cy="17313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4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D86B6-C412-F1BC-2BF2-D135CC0F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9AC2B-5BA6-A31D-64D7-52AF5D1D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A8894-6795-753F-8604-7085E793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Podíl klientů v jednotlivých věkových skupinách?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6F43EB1-F0D9-4BA3-248B-196255CA4692}"/>
              </a:ext>
            </a:extLst>
          </p:cNvPr>
          <p:cNvSpPr txBox="1">
            <a:spLocks/>
          </p:cNvSpPr>
          <p:nvPr/>
        </p:nvSpPr>
        <p:spPr>
          <a:xfrm>
            <a:off x="6228127" y="1830386"/>
            <a:ext cx="5441950" cy="44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482506-16FE-FE70-FEC8-F300F218879F}"/>
              </a:ext>
            </a:extLst>
          </p:cNvPr>
          <p:cNvSpPr txBox="1"/>
          <p:nvPr/>
        </p:nvSpPr>
        <p:spPr>
          <a:xfrm>
            <a:off x="8455742" y="6471336"/>
            <a:ext cx="2831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vlastní zpracování</a:t>
            </a:r>
            <a:endParaRPr lang="en-GB" sz="1000" dirty="0"/>
          </a:p>
        </p:txBody>
      </p:sp>
      <p:graphicFrame>
        <p:nvGraphicFramePr>
          <p:cNvPr id="9" name="Zástupný obsah 9">
            <a:extLst>
              <a:ext uri="{FF2B5EF4-FFF2-40B4-BE49-F238E27FC236}">
                <a16:creationId xmlns:a16="http://schemas.microsoft.com/office/drawing/2014/main" id="{881D6847-B356-D1F3-836E-2E00E74D096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53147191"/>
              </p:ext>
            </p:extLst>
          </p:nvPr>
        </p:nvGraphicFramePr>
        <p:xfrm>
          <a:off x="654050" y="1830388"/>
          <a:ext cx="108839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342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87417-109E-E1E0-BE29-7F3DCB182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486787-625B-7268-6520-DFF63A83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CD759C-FDCC-586F-25B7-1007798C1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Počty klientů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996C1F1-EABE-9181-954F-3F0E164ACB08}"/>
              </a:ext>
            </a:extLst>
          </p:cNvPr>
          <p:cNvSpPr txBox="1">
            <a:spLocks/>
          </p:cNvSpPr>
          <p:nvPr/>
        </p:nvSpPr>
        <p:spPr>
          <a:xfrm>
            <a:off x="6228127" y="1830386"/>
            <a:ext cx="5441950" cy="44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E37064-A23D-2029-8826-3AABEB79BA30}"/>
              </a:ext>
            </a:extLst>
          </p:cNvPr>
          <p:cNvSpPr txBox="1"/>
          <p:nvPr/>
        </p:nvSpPr>
        <p:spPr>
          <a:xfrm>
            <a:off x="8455742" y="6471336"/>
            <a:ext cx="2831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predikce ČSÚ, vlastní zpracování</a:t>
            </a:r>
            <a:endParaRPr lang="en-GB" sz="100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Zástupný obsah 7">
                <a:extLst>
                  <a:ext uri="{FF2B5EF4-FFF2-40B4-BE49-F238E27FC236}">
                    <a16:creationId xmlns:a16="http://schemas.microsoft.com/office/drawing/2014/main" id="{D9E4B953-7CA6-DE1F-1ACE-43DFC49DE19F}"/>
                  </a:ext>
                </a:extLst>
              </p:cNvPr>
              <p:cNvGraphicFramePr>
                <a:graphicFrameLocks noGrp="1"/>
              </p:cNvGraphicFramePr>
              <p:nvPr>
                <p:ph sz="quarter" idx="14"/>
                <p:extLst>
                  <p:ext uri="{D42A27DB-BD31-4B8C-83A1-F6EECF244321}">
                    <p14:modId xmlns:p14="http://schemas.microsoft.com/office/powerpoint/2010/main" val="1169876060"/>
                  </p:ext>
                </p:extLst>
              </p:nvPr>
            </p:nvGraphicFramePr>
            <p:xfrm>
              <a:off x="654050" y="1830388"/>
              <a:ext cx="10883900" cy="44958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Zástupný obsah 7">
                <a:extLst>
                  <a:ext uri="{FF2B5EF4-FFF2-40B4-BE49-F238E27FC236}">
                    <a16:creationId xmlns:a16="http://schemas.microsoft.com/office/drawing/2014/main" id="{D9E4B953-7CA6-DE1F-1ACE-43DFC49DE1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050" y="1830388"/>
                <a:ext cx="10883900" cy="44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52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8430FE3-573C-7F82-3C57-966211C3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B751049-3AB9-658C-4EBB-663699BD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Nárůst počtu úvazků do roku 2050</a:t>
            </a:r>
            <a:endParaRPr lang="en-GB" dirty="0"/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DA6F087B-2830-C6A9-B1B0-A4E964C33E2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212173521"/>
              </p:ext>
            </p:extLst>
          </p:nvPr>
        </p:nvGraphicFramePr>
        <p:xfrm>
          <a:off x="654050" y="1830388"/>
          <a:ext cx="108839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B0149C1B-1456-3936-B2AA-FC3EA2D7BEBC}"/>
              </a:ext>
            </a:extLst>
          </p:cNvPr>
          <p:cNvSpPr txBox="1"/>
          <p:nvPr/>
        </p:nvSpPr>
        <p:spPr>
          <a:xfrm>
            <a:off x="8316464" y="6350143"/>
            <a:ext cx="2831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predikce ČSÚ, vlastní zpracování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3016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A4AF153-3BC3-7AE4-6233-D8D54956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0293DD3-6BDF-1D5A-A92E-5E52DDD5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Jaký typ pracovních pozic bude potřeba?</a:t>
            </a:r>
            <a:endParaRPr lang="en-GB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98DD12D8-6F0E-553C-EB93-DE4D76136B5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432994159"/>
              </p:ext>
            </p:extLst>
          </p:nvPr>
        </p:nvGraphicFramePr>
        <p:xfrm>
          <a:off x="654050" y="1830388"/>
          <a:ext cx="108839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B82F8B03-2E2D-0546-C8F0-D4797F37D71C}"/>
              </a:ext>
            </a:extLst>
          </p:cNvPr>
          <p:cNvSpPr txBox="1"/>
          <p:nvPr/>
        </p:nvSpPr>
        <p:spPr>
          <a:xfrm>
            <a:off x="8316464" y="6350143"/>
            <a:ext cx="2831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predikce ČSÚ, vlastní zpracování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10451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AD36BC6-7123-EF3C-2D63-68776D79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913905-20D5-6B25-5B73-30BB1FB9F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Celkové provozní náklady</a:t>
            </a:r>
            <a:endParaRPr lang="en-GB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34D4606-2468-676E-0577-91D4EE56E9A1}"/>
              </a:ext>
            </a:extLst>
          </p:cNvPr>
          <p:cNvSpPr txBox="1"/>
          <p:nvPr/>
        </p:nvSpPr>
        <p:spPr>
          <a:xfrm>
            <a:off x="7227803" y="6544824"/>
            <a:ext cx="3719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predikce ČSÚ, vlastní zpracování</a:t>
            </a:r>
            <a:endParaRPr lang="en-GB" sz="100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Zástupný symbol obrázku 12">
                <a:extLst>
                  <a:ext uri="{FF2B5EF4-FFF2-40B4-BE49-F238E27FC236}">
                    <a16:creationId xmlns:a16="http://schemas.microsoft.com/office/drawing/2014/main" id="{24639351-B8C2-CC60-40F1-A5F3AD478324}"/>
                  </a:ext>
                </a:extLst>
              </p:cNvPr>
              <p:cNvGraphicFramePr>
                <a:graphicFrameLocks noGrp="1"/>
              </p:cNvGraphicFramePr>
              <p:nvPr>
                <p:ph type="pic" sz="quarter" idx="13"/>
                <p:extLst>
                  <p:ext uri="{D42A27DB-BD31-4B8C-83A1-F6EECF244321}">
                    <p14:modId xmlns:p14="http://schemas.microsoft.com/office/powerpoint/2010/main" val="3597381896"/>
                  </p:ext>
                </p:extLst>
              </p:nvPr>
            </p:nvGraphicFramePr>
            <p:xfrm>
              <a:off x="654050" y="1830388"/>
              <a:ext cx="10883900" cy="44958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Zástupný symbol obrázku 12">
                <a:extLst>
                  <a:ext uri="{FF2B5EF4-FFF2-40B4-BE49-F238E27FC236}">
                    <a16:creationId xmlns:a16="http://schemas.microsoft.com/office/drawing/2014/main" id="{24639351-B8C2-CC60-40F1-A5F3AD4783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050" y="1830388"/>
                <a:ext cx="10883900" cy="44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18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C8C896B-012B-4730-BA78-4B95B099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B39748-4FDE-6E3F-E2CB-FFA9F942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Výdaje veřejného sektoru</a:t>
            </a:r>
            <a:endParaRPr lang="en-GB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677150-2D90-3683-8DA8-070553BB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049" y="1830386"/>
            <a:ext cx="4268679" cy="4496271"/>
          </a:xfrm>
        </p:spPr>
        <p:txBody>
          <a:bodyPr/>
          <a:lstStyle/>
          <a:p>
            <a:r>
              <a:rPr lang="cs-CZ" dirty="0"/>
              <a:t>Dotace MPSV</a:t>
            </a:r>
          </a:p>
          <a:p>
            <a:r>
              <a:rPr lang="cs-CZ" dirty="0"/>
              <a:t>Příspěvek na péči</a:t>
            </a:r>
          </a:p>
          <a:p>
            <a:r>
              <a:rPr lang="cs-CZ" dirty="0"/>
              <a:t>Platby pojišťoven</a:t>
            </a:r>
          </a:p>
          <a:p>
            <a:r>
              <a:rPr lang="cs-CZ" dirty="0"/>
              <a:t>Dotace a příspěvky krajů</a:t>
            </a:r>
          </a:p>
          <a:p>
            <a:r>
              <a:rPr lang="cs-CZ" dirty="0"/>
              <a:t>Dotace a příspěvky obcí</a:t>
            </a:r>
          </a:p>
          <a:p>
            <a:r>
              <a:rPr lang="cs-CZ" dirty="0"/>
              <a:t>Ostatní zdroje státní rozpočtu</a:t>
            </a:r>
          </a:p>
          <a:p>
            <a:r>
              <a:rPr lang="cs-CZ" dirty="0"/>
              <a:t>Prostředky z EU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5902D8-69A1-F692-436D-A62286E8C751}"/>
              </a:ext>
            </a:extLst>
          </p:cNvPr>
          <p:cNvSpPr txBox="1"/>
          <p:nvPr/>
        </p:nvSpPr>
        <p:spPr>
          <a:xfrm>
            <a:off x="8316464" y="6350143"/>
            <a:ext cx="283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Výkazy 2024, predikce ČSÚ, vlastní zpracování</a:t>
            </a:r>
            <a:endParaRPr lang="en-GB" sz="1200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Zástupný symbol obrázku 6">
                <a:extLst>
                  <a:ext uri="{FF2B5EF4-FFF2-40B4-BE49-F238E27FC236}">
                    <a16:creationId xmlns:a16="http://schemas.microsoft.com/office/drawing/2014/main" id="{6D062675-16DE-B1CF-ADB5-78C9C041518A}"/>
                  </a:ext>
                </a:extLst>
              </p:cNvPr>
              <p:cNvGraphicFramePr>
                <a:graphicFrameLocks noGrp="1"/>
              </p:cNvGraphicFramePr>
              <p:nvPr>
                <p:ph type="pic" sz="quarter" idx="13"/>
                <p:extLst>
                  <p:ext uri="{D42A27DB-BD31-4B8C-83A1-F6EECF244321}">
                    <p14:modId xmlns:p14="http://schemas.microsoft.com/office/powerpoint/2010/main" val="3999567018"/>
                  </p:ext>
                </p:extLst>
              </p:nvPr>
            </p:nvGraphicFramePr>
            <p:xfrm>
              <a:off x="5436296" y="1727571"/>
              <a:ext cx="6101654" cy="45986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Zástupný symbol obrázku 6">
                <a:extLst>
                  <a:ext uri="{FF2B5EF4-FFF2-40B4-BE49-F238E27FC236}">
                    <a16:creationId xmlns:a16="http://schemas.microsoft.com/office/drawing/2014/main" id="{6D062675-16DE-B1CF-ADB5-78C9C04151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36296" y="1727571"/>
                <a:ext cx="6101654" cy="45986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283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AA7B38-314F-B2C3-648B-070DF639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9154-300A-4161-9728-2CCC33BF46AF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5ACE217-1023-9F52-EC85-5C335212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Srovnání nákladovosti podle typu služby</a:t>
            </a:r>
            <a:endParaRPr lang="en-GB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F5B932D8-CB32-3526-A81D-670FE106B3B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69024770"/>
              </p:ext>
            </p:extLst>
          </p:nvPr>
        </p:nvGraphicFramePr>
        <p:xfrm>
          <a:off x="6096000" y="1730360"/>
          <a:ext cx="544195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C15FABAB-7B26-B095-412D-E15CB4D3C3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549259"/>
              </p:ext>
            </p:extLst>
          </p:nvPr>
        </p:nvGraphicFramePr>
        <p:xfrm>
          <a:off x="471616" y="1730360"/>
          <a:ext cx="5441949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E6C394-A419-08BE-D154-6F445E028B37}"/>
              </a:ext>
            </a:extLst>
          </p:cNvPr>
          <p:cNvSpPr txBox="1"/>
          <p:nvPr/>
        </p:nvSpPr>
        <p:spPr>
          <a:xfrm>
            <a:off x="8316944" y="6350142"/>
            <a:ext cx="3353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Výkazy 2024, predikce ČSÚ, vlastní zpracování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69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Main">
  <a:themeElements>
    <a:clrScheme name="MPSV1">
      <a:dk1>
        <a:sysClr val="windowText" lastClr="000000"/>
      </a:dk1>
      <a:lt1>
        <a:sysClr val="window" lastClr="FFFFFF"/>
      </a:lt1>
      <a:dk2>
        <a:srgbClr val="15448A"/>
      </a:dk2>
      <a:lt2>
        <a:srgbClr val="FFFFFF"/>
      </a:lt2>
      <a:accent1>
        <a:srgbClr val="1F4E79"/>
      </a:accent1>
      <a:accent2>
        <a:srgbClr val="F7A000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1F4E79"/>
      </a:hlink>
      <a:folHlink>
        <a:srgbClr val="96607D"/>
      </a:folHlink>
    </a:clrScheme>
    <a:fontScheme name="MPSV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PSV_šablona1.potx" id="{2D8A5731-49CE-4D20-8D94-BC27F130CB6E}" vid="{85D1608F-6D38-4C8D-9E68-11EFA651E4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C012910FA4E34EA2F3EE6F3104B7E3" ma:contentTypeVersion="7" ma:contentTypeDescription="Vytvoří nový dokument" ma:contentTypeScope="" ma:versionID="e3b1eedef7d15178b7b355a4ab5c3485">
  <xsd:schema xmlns:xsd="http://www.w3.org/2001/XMLSchema" xmlns:xs="http://www.w3.org/2001/XMLSchema" xmlns:p="http://schemas.microsoft.com/office/2006/metadata/properties" xmlns:ns2="0635a357-91df-4e7e-9f3c-32f98b9f5a4d" targetNamespace="http://schemas.microsoft.com/office/2006/metadata/properties" ma:root="true" ma:fieldsID="cff83191f990019b51cdf4030f17928b" ns2:_="">
    <xsd:import namespace="0635a357-91df-4e7e-9f3c-32f98b9f5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5a357-91df-4e7e-9f3c-32f98b9f5a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24773E-8B09-4636-99F6-F539ED7D532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40662C-B649-40C3-B647-AD47712DF3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35a357-91df-4e7e-9f3c-32f98b9f5a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079CDD-7A29-4AA2-8B0A-13DD9270DE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MPSV_šablona1_v2</Template>
  <TotalTime>1321</TotalTime>
  <Words>338</Words>
  <Application>Microsoft Office PowerPoint</Application>
  <PresentationFormat>Širokoúhlá obrazovka</PresentationFormat>
  <Paragraphs>69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Aptos</vt:lpstr>
      <vt:lpstr>Arial</vt:lpstr>
      <vt:lpstr>Arial Black</vt:lpstr>
      <vt:lpstr>Calibri</vt:lpstr>
      <vt:lpstr>Wingdings</vt:lpstr>
      <vt:lpstr>Main</vt:lpstr>
      <vt:lpstr>Plánování kapacit sociálních služeb</vt:lpstr>
      <vt:lpstr>Definice a vymezení problému</vt:lpstr>
      <vt:lpstr>Podíl klientů v jednotlivých věkových skupinách?</vt:lpstr>
      <vt:lpstr>Počty klientů</vt:lpstr>
      <vt:lpstr>Nárůst počtu úvazků do roku 2050</vt:lpstr>
      <vt:lpstr>Jaký typ pracovních pozic bude potřeba?</vt:lpstr>
      <vt:lpstr>Celkové provozní náklady</vt:lpstr>
      <vt:lpstr>Výdaje veřejného sektoru</vt:lpstr>
      <vt:lpstr>Srovnání nákladovosti podle typu služby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Kreisinger Jonáš Mgr., M.A. (MPSV)</dc:creator>
  <cp:lastModifiedBy>Kreisinger Jonáš Mgr., M.A. (MPSV)</cp:lastModifiedBy>
  <cp:revision>21</cp:revision>
  <dcterms:created xsi:type="dcterms:W3CDTF">2025-08-13T08:40:24Z</dcterms:created>
  <dcterms:modified xsi:type="dcterms:W3CDTF">2025-11-14T10:19:54Z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a99ebc-0f39-4fac-abab-b8d6469272ed_Enabled">
    <vt:lpwstr>true</vt:lpwstr>
  </property>
  <property fmtid="{D5CDD505-2E9C-101B-9397-08002B2CF9AE}" pid="3" name="MSIP_Label_82a99ebc-0f39-4fac-abab-b8d6469272ed_SetDate">
    <vt:lpwstr>2025-08-05T11:28:59Z</vt:lpwstr>
  </property>
  <property fmtid="{D5CDD505-2E9C-101B-9397-08002B2CF9AE}" pid="4" name="MSIP_Label_82a99ebc-0f39-4fac-abab-b8d6469272ed_Method">
    <vt:lpwstr>Standard</vt:lpwstr>
  </property>
  <property fmtid="{D5CDD505-2E9C-101B-9397-08002B2CF9AE}" pid="5" name="MSIP_Label_82a99ebc-0f39-4fac-abab-b8d6469272ed_Name">
    <vt:lpwstr>Interní informace (Internal use)</vt:lpwstr>
  </property>
  <property fmtid="{D5CDD505-2E9C-101B-9397-08002B2CF9AE}" pid="6" name="MSIP_Label_82a99ebc-0f39-4fac-abab-b8d6469272ed_SiteId">
    <vt:lpwstr>0e9caf50-a549-4565-9c6d-4dc78e847c80</vt:lpwstr>
  </property>
  <property fmtid="{D5CDD505-2E9C-101B-9397-08002B2CF9AE}" pid="7" name="MSIP_Label_82a99ebc-0f39-4fac-abab-b8d6469272ed_ActionId">
    <vt:lpwstr>15f3c61f-58ce-41b9-b60b-b7327223c87e</vt:lpwstr>
  </property>
  <property fmtid="{D5CDD505-2E9C-101B-9397-08002B2CF9AE}" pid="8" name="MSIP_Label_82a99ebc-0f39-4fac-abab-b8d6469272ed_ContentBits">
    <vt:lpwstr>0</vt:lpwstr>
  </property>
  <property fmtid="{D5CDD505-2E9C-101B-9397-08002B2CF9AE}" pid="9" name="MSIP_Label_82a99ebc-0f39-4fac-abab-b8d6469272ed_Tag">
    <vt:lpwstr>10, 3, 0, 1</vt:lpwstr>
  </property>
  <property fmtid="{D5CDD505-2E9C-101B-9397-08002B2CF9AE}" pid="10" name="ContentTypeId">
    <vt:lpwstr>0x010100EFC012910FA4E34EA2F3EE6F3104B7E3</vt:lpwstr>
  </property>
</Properties>
</file>