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0" r:id="rId3"/>
    <p:sldId id="267" r:id="rId4"/>
    <p:sldId id="258" r:id="rId5"/>
    <p:sldId id="259" r:id="rId6"/>
    <p:sldId id="263" r:id="rId7"/>
    <p:sldId id="269" r:id="rId8"/>
    <p:sldId id="264" r:id="rId9"/>
    <p:sldId id="265" r:id="rId10"/>
    <p:sldId id="266" r:id="rId11"/>
    <p:sldId id="260" r:id="rId12"/>
    <p:sldId id="272" r:id="rId13"/>
    <p:sldId id="271" r:id="rId14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7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F338B-15D9-4400-9442-11E72BC478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E44A1-E939-46C0-AC2A-D79B5D3BF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43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E44A1-E939-46C0-AC2A-D79B5D3BFC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23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43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7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60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00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6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69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18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25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53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76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54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7A2C-7741-421E-B71E-F7AE2D3221BE}" type="datetimeFigureOut">
              <a:rPr lang="cs-CZ" smtClean="0"/>
              <a:t>24.9.2017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D20E-6896-49D8-BFBB-FF59533D5E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31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15.jpe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4763" y="62373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Konference_Stárnutí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 veřejný prostor_Praha_25.9.2017 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046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Irena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Šestáková_Fakulta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architektury ČVUT v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Praze_Ústav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nauky o budovách 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4763" y="2484438"/>
            <a:ext cx="9144001" cy="17541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4000" dirty="0" smtClean="0">
                <a:solidFill>
                  <a:schemeClr val="bg1"/>
                </a:solidFill>
                <a:latin typeface="Trebuchet MS" pitchFamily="34" charset="0"/>
              </a:rPr>
              <a:t>VNÍMÁNÍ  A  PŘÍSTUPNOST</a:t>
            </a:r>
            <a:r>
              <a:rPr lang="cs-CZ" sz="40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cs-CZ" sz="4000" dirty="0" smtClean="0">
                <a:solidFill>
                  <a:schemeClr val="bg1"/>
                </a:solidFill>
                <a:latin typeface="Trebuchet MS" pitchFamily="34" charset="0"/>
              </a:rPr>
              <a:t>PROSTŘEDÍ</a:t>
            </a:r>
            <a:endParaRPr lang="cs-CZ" sz="40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50825" y="566738"/>
            <a:ext cx="8497888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tepelné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(vnímání slunečního záření, větru)</a:t>
            </a:r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vertikální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(členitost terénu, stoupání, klesání) a 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horizontální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(změny směru, zakřivení)</a:t>
            </a:r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4017963"/>
            <a:ext cx="16700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4013200"/>
            <a:ext cx="30654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223963"/>
            <a:ext cx="40608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5298" r="1035" b="-754"/>
          <a:stretch>
            <a:fillRect/>
          </a:stretch>
        </p:blipFill>
        <p:spPr bwMode="auto">
          <a:xfrm>
            <a:off x="4622800" y="1223963"/>
            <a:ext cx="39592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014788"/>
            <a:ext cx="313848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ORIENTAČNÍ ZNAKY_VJEMY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584931" y="1484784"/>
            <a:ext cx="81049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někteří senioři již nejsou z důvodu nemoci schopni se něco nového naučit, musíme vycházet z toho, co umí</a:t>
            </a:r>
          </a:p>
          <a:p>
            <a:pPr>
              <a:defRPr/>
            </a:pPr>
            <a:endParaRPr lang="cs-CZ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cs-CZ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defRPr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defRPr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PROTO </a:t>
            </a:r>
          </a:p>
          <a:p>
            <a:pPr>
              <a:buFontTx/>
              <a:buChar char="•"/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prostředí a architektura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musí být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čitelné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(velikost, proporce, funkce)</a:t>
            </a:r>
          </a:p>
          <a:p>
            <a:pPr>
              <a:buFontTx/>
              <a:buChar char="•"/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 třeba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vždy zachovat přehled</a:t>
            </a:r>
          </a:p>
          <a:p>
            <a:pPr>
              <a:buFontTx/>
              <a:buChar char="•"/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omezit nutnost rozhodnout se</a:t>
            </a: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zachovat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rituál</a:t>
            </a:r>
            <a:endParaRPr lang="cs-CZ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SENIOR </a:t>
            </a: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A PROSTŘEDÍ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2276872"/>
            <a:ext cx="1533457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2270858"/>
            <a:ext cx="1532656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0306" y="2270858"/>
            <a:ext cx="1512000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7" y="2276872"/>
            <a:ext cx="1479619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7072" y="2270858"/>
            <a:ext cx="1495829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2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 Tomandl\Desktop\Parkinson\obrazek_2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4526" y="569683"/>
            <a:ext cx="2559802" cy="28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an Tomandl\Desktop\Parkinson\obrazek_2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2385" y="940488"/>
            <a:ext cx="2808313" cy="25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Jan Tomandl\Desktop\Parkinson\obrazek_2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0697" y="3594529"/>
            <a:ext cx="2686521" cy="263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Jan Tomandl\Desktop\Parkinson\obrazek_2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7813" y="3594528"/>
            <a:ext cx="3215583" cy="27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254786" y="654672"/>
            <a:ext cx="159806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A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63034" y="642200"/>
            <a:ext cx="159806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B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246402" y="3594528"/>
            <a:ext cx="159806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C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54650" y="3594528"/>
            <a:ext cx="159806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D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23042" y="5859455"/>
            <a:ext cx="1579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freezing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gait</a:t>
            </a:r>
            <a:endParaRPr lang="cs-CZ" dirty="0"/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SENIOR </a:t>
            </a: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A </a:t>
            </a: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PROSTŘEDÍ_PARKINSONOVA NEMOC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5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139952" y="6017187"/>
            <a:ext cx="38164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GAČR/č. 16-23901S - Principy tvorby prostředí pro osoby s Parkinsonovou nemocí</a:t>
            </a:r>
          </a:p>
        </p:txBody>
      </p:sp>
    </p:spTree>
    <p:extLst>
      <p:ext uri="{BB962C8B-B14F-4D97-AF65-F5344CB8AC3E}">
        <p14:creationId xmlns:p14="http://schemas.microsoft.com/office/powerpoint/2010/main" val="28567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716016" y="5744963"/>
            <a:ext cx="38164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GAČR/č. 16-23901S - Principy tvorby prostředí pro osoby s Parkinsonovou nemocí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0956"/>
            <a:ext cx="220120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79642"/>
            <a:ext cx="221175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Jan Tomandl\Desktop\Parkinson výsledek\Bez názvu 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16" y="1279642"/>
            <a:ext cx="2161768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37" y="3663016"/>
            <a:ext cx="1781135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43" y="3573016"/>
            <a:ext cx="1778314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SENIOR </a:t>
            </a: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A PROSTŘEDÍ </a:t>
            </a:r>
          </a:p>
        </p:txBody>
      </p:sp>
      <p:pic>
        <p:nvPicPr>
          <p:cNvPr id="18" name="Picture 3" descr="C:\Users\Jan Tomandl\Desktop\Parkinson výsledek\Parkinson\obrazek_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95" y="3608881"/>
            <a:ext cx="198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6"/>
          <p:cNvSpPr>
            <a:spLocks noChangeArrowheads="1"/>
          </p:cNvSpPr>
          <p:nvPr/>
        </p:nvSpPr>
        <p:spPr bwMode="auto">
          <a:xfrm>
            <a:off x="4572000" y="188913"/>
            <a:ext cx="4337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1200">
                <a:latin typeface="Arial" charset="0"/>
              </a:rPr>
              <a:t> </a:t>
            </a:r>
            <a:r>
              <a:rPr lang="cs-CZ" sz="1200">
                <a:solidFill>
                  <a:schemeClr val="bg1"/>
                </a:solidFill>
                <a:latin typeface="Arial" charset="0"/>
              </a:rPr>
              <a:t>ARCHITEKTURA JAKO PROJEV EMPATIE A INTEGRACE</a:t>
            </a:r>
          </a:p>
          <a:p>
            <a:endParaRPr lang="cs-CZ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3" name="Rectangle 31"/>
          <p:cNvSpPr>
            <a:spLocks/>
          </p:cNvSpPr>
          <p:nvPr/>
        </p:nvSpPr>
        <p:spPr bwMode="auto">
          <a:xfrm>
            <a:off x="522288" y="1673225"/>
            <a:ext cx="83867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Působení prostředí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na psychiku a zdraví </a:t>
            </a:r>
            <a:r>
              <a:rPr lang="cs-C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ovlivňuje schopnost vnímání, jednání, rozhodování a orientace.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b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Aby prostředí bylo </a:t>
            </a:r>
            <a:r>
              <a:rPr lang="cs-C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přístupné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je nutné, aby se v něm každý dokázal nejen </a:t>
            </a:r>
            <a:r>
              <a:rPr lang="cs-C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bez omezení pohybovat, ale </a:t>
            </a:r>
          </a:p>
          <a:p>
            <a:pPr eaLnBrk="0" hangingPunct="0">
              <a:defRPr/>
            </a:pPr>
            <a:r>
              <a:rPr lang="cs-CZ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 dobře orientovat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b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sz="3000" dirty="0">
                <a:latin typeface="Arial" charset="0"/>
              </a:rPr>
              <a:t>  </a:t>
            </a:r>
            <a:br>
              <a:rPr lang="cs-CZ" sz="3000" dirty="0">
                <a:latin typeface="Arial" charset="0"/>
              </a:rPr>
            </a:br>
            <a:r>
              <a:rPr lang="cs-CZ" sz="3000" b="1" dirty="0"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1600" b="1" dirty="0"/>
              <a:t> </a:t>
            </a:r>
            <a:r>
              <a:rPr lang="cs-CZ" sz="4400" dirty="0"/>
              <a:t> 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dirty="0"/>
              <a:t>  </a:t>
            </a:r>
            <a:r>
              <a:rPr lang="cs-CZ" sz="4000" dirty="0"/>
              <a:t>  </a:t>
            </a: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ČLOVĚK A PROSTŘEDÍ </a:t>
            </a: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549275"/>
            <a:ext cx="9144000" cy="616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cs-CZ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17525" y="817979"/>
            <a:ext cx="8551863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VNÍMÁNÍ </a:t>
            </a: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PROSTŘEDÍ A STAVBY UŽIVATELI   </a:t>
            </a:r>
            <a:endParaRPr lang="cs-CZ" sz="24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Pozitivní identifikace člověka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s prostředím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i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samotným objektem se dá docílit prostřednictvím: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snadné čitelnosti prostředí a stavby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(tvarová jednoduchost, měřítko 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  a proporce, přehlednost a orientace)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míry otevřenosti či uzavřenosti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objektu vůči okolí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pozitivního architektonické vyznění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(pokud stavba vyvolává rozporuplné   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  reakce veřejnosti bývá její přijetí komplikované) 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bezkolizního užívání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(při prostorovém uspořádání je třeba brát ohled </a:t>
            </a:r>
          </a:p>
          <a:p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  na pohybové, smyslové a mentální handicapy uživatelů)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obecně známé charakteristiky prostor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a objektů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(účel, dispoziční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vazby, 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  materiály a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povrchy, předměty)</a:t>
            </a:r>
          </a:p>
          <a:p>
            <a:endParaRPr lang="cs-CZ" sz="1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cíleného použití tvaru, materiálu a barvy</a:t>
            </a:r>
          </a:p>
          <a:p>
            <a:endParaRPr lang="cs-CZ" dirty="0">
              <a:solidFill>
                <a:srgbClr val="FF00FF"/>
              </a:solidFill>
              <a:latin typeface="Arial" charset="0"/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STAVBA A PROSTŘEDÍ </a:t>
            </a: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4572000" y="188913"/>
            <a:ext cx="4337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1200">
                <a:latin typeface="Arial" charset="0"/>
              </a:rPr>
              <a:t> </a:t>
            </a:r>
            <a:r>
              <a:rPr lang="cs-CZ" sz="1200">
                <a:solidFill>
                  <a:schemeClr val="bg1"/>
                </a:solidFill>
                <a:latin typeface="Arial" charset="0"/>
              </a:rPr>
              <a:t>ARCHITEKTURA JAKO PROJEV EMPATIE A INTEGRACE</a:t>
            </a:r>
          </a:p>
          <a:p>
            <a:endParaRPr lang="cs-CZ" sz="1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77" name="Rectangle 5"/>
          <p:cNvSpPr>
            <a:spLocks/>
          </p:cNvSpPr>
          <p:nvPr/>
        </p:nvSpPr>
        <p:spPr bwMode="auto">
          <a:xfrm>
            <a:off x="338138" y="954088"/>
            <a:ext cx="85772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defRPr/>
            </a:pP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/>
            </a:r>
            <a:br>
              <a:rPr lang="cs-CZ" sz="2400" dirty="0">
                <a:latin typeface="Arial" charset="0"/>
              </a:rPr>
            </a:br>
            <a:r>
              <a:rPr lang="cs-CZ" sz="3000" b="1" dirty="0">
                <a:latin typeface="Arial" charset="0"/>
              </a:rPr>
              <a:t> </a:t>
            </a:r>
            <a:r>
              <a:rPr lang="cs-CZ" sz="3000" dirty="0">
                <a:latin typeface="Arial" charset="0"/>
              </a:rPr>
              <a:t>  </a:t>
            </a:r>
            <a:br>
              <a:rPr lang="cs-CZ" sz="3000" dirty="0">
                <a:latin typeface="Arial" charset="0"/>
              </a:rPr>
            </a:br>
            <a:endParaRPr lang="cs-CZ" dirty="0">
              <a:latin typeface="+mn-lt"/>
            </a:endParaRPr>
          </a:p>
          <a:p>
            <a:pPr algn="ctr" eaLnBrk="0" hangingPunct="0">
              <a:defRPr/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Snadná čitelnost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vede k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rychlému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pochopení a bezproblémové užívání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  </a:t>
            </a: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algn="ctr" eaLnBrk="0" hangingPunct="0">
              <a:defRPr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Nečitelnost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způsobuje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dezorientaci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vyvolává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pocit nejistoty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zmatku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má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negativní dopad na psychickou pohodu i zdraví uživatele.</a:t>
            </a: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endParaRPr lang="cs-CZ" dirty="0">
              <a:latin typeface="+mn-lt"/>
            </a:endParaRPr>
          </a:p>
          <a:p>
            <a:pPr eaLnBrk="0" hangingPunct="0">
              <a:defRPr/>
            </a:pPr>
            <a:r>
              <a:rPr lang="cs-CZ" dirty="0">
                <a:latin typeface="+mn-lt"/>
              </a:rPr>
              <a:t> </a:t>
            </a:r>
            <a:endParaRPr lang="cs-CZ" dirty="0">
              <a:cs typeface="Calibri" pitchFamily="34" charset="0"/>
            </a:endParaRPr>
          </a:p>
          <a:p>
            <a:pPr eaLnBrk="0" hangingPunct="0">
              <a:defRPr/>
            </a:pPr>
            <a:r>
              <a:rPr lang="cs-CZ" sz="3000" dirty="0">
                <a:latin typeface="+mn-lt"/>
              </a:rPr>
              <a:t/>
            </a:r>
            <a:br>
              <a:rPr lang="cs-CZ" sz="3000" dirty="0">
                <a:latin typeface="+mn-lt"/>
              </a:rPr>
            </a:br>
            <a:endParaRPr lang="cs-CZ" sz="3000" dirty="0">
              <a:latin typeface="+mn-lt"/>
            </a:endParaRPr>
          </a:p>
          <a:p>
            <a:pPr eaLnBrk="0" hangingPunct="0">
              <a:defRPr/>
            </a:pPr>
            <a:r>
              <a:rPr lang="cs-CZ" sz="1000" dirty="0">
                <a:latin typeface="Trebuchet MS" pitchFamily="34" charset="0"/>
              </a:rPr>
              <a:t/>
            </a:r>
            <a:br>
              <a:rPr lang="cs-CZ" sz="1000" dirty="0">
                <a:latin typeface="Trebuchet MS" pitchFamily="34" charset="0"/>
              </a:rPr>
            </a:br>
            <a:r>
              <a:rPr lang="cs-CZ" sz="1000" b="1" dirty="0">
                <a:latin typeface="Trebuchet MS" pitchFamily="34" charset="0"/>
              </a:rPr>
              <a:t> </a:t>
            </a:r>
            <a:r>
              <a:rPr lang="cs-CZ" sz="1000" dirty="0">
                <a:latin typeface="Trebuchet MS" pitchFamily="34" charset="0"/>
              </a:rPr>
              <a:t> </a:t>
            </a:r>
            <a:r>
              <a:rPr lang="cs-CZ" sz="1000" b="1" dirty="0">
                <a:latin typeface="Trebuchet MS" pitchFamily="34" charset="0"/>
              </a:rPr>
              <a:t> </a:t>
            </a:r>
            <a:r>
              <a:rPr lang="cs-CZ" sz="1000" dirty="0">
                <a:latin typeface="Trebuchet MS" pitchFamily="34" charset="0"/>
              </a:rPr>
              <a:t>    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</a:t>
            </a:r>
            <a:endParaRPr lang="cs-CZ" sz="1000" dirty="0">
              <a:solidFill>
                <a:srgbClr val="45484C"/>
              </a:solidFill>
              <a:latin typeface="Trebuchet MS" pitchFamily="34" charset="0"/>
            </a:endParaRPr>
          </a:p>
          <a:p>
            <a:pPr eaLnBrk="0" hangingPunct="0">
              <a:defRPr/>
            </a:pPr>
            <a:endParaRPr lang="cs-CZ" sz="4000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68413"/>
            <a:ext cx="2163763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89" y="4329113"/>
            <a:ext cx="215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39735"/>
            <a:ext cx="12144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1288" y="1268413"/>
            <a:ext cx="2462212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37491"/>
            <a:ext cx="2384450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Z:\03 egne projekter JPG PSD\01 til tryk JPG\viken\tyskbog_2008\viken_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6688" y="1268413"/>
            <a:ext cx="1775083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1288" y="4338241"/>
            <a:ext cx="227149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Neu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8825" y="1269250"/>
            <a:ext cx="164782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STAVBA A PROSTŘEDÍ </a:t>
            </a:r>
          </a:p>
        </p:txBody>
      </p:sp>
      <p:sp>
        <p:nvSpPr>
          <p:cNvPr id="16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1289" y="1269250"/>
            <a:ext cx="246221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6659563"/>
            <a:ext cx="914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700">
                <a:solidFill>
                  <a:srgbClr val="292929"/>
                </a:solidFill>
                <a:latin typeface="Trebuchet MS" pitchFamily="34" charset="0"/>
              </a:rPr>
              <a:t> </a:t>
            </a:r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670032"/>
            <a:ext cx="216058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sp>
        <p:nvSpPr>
          <p:cNvPr id="10248" name="Obdélník 2"/>
          <p:cNvSpPr>
            <a:spLocks noChangeArrowheads="1"/>
          </p:cNvSpPr>
          <p:nvPr/>
        </p:nvSpPr>
        <p:spPr bwMode="auto">
          <a:xfrm>
            <a:off x="6157221" y="670032"/>
            <a:ext cx="14081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000" dirty="0"/>
              <a:t>oční kontakt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000" dirty="0"/>
              <a:t>po cestě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000" dirty="0"/>
              <a:t>od cíle k cíli</a:t>
            </a:r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endParaRPr lang="cs-CZ" sz="1000" dirty="0"/>
          </a:p>
          <a:p>
            <a:r>
              <a:rPr lang="cs-CZ" sz="1000" dirty="0"/>
              <a:t>kognitivní mapa v hlavě</a:t>
            </a:r>
          </a:p>
        </p:txBody>
      </p:sp>
      <p:sp>
        <p:nvSpPr>
          <p:cNvPr id="10249" name="Obdélník 3"/>
          <p:cNvSpPr>
            <a:spLocks noChangeArrowheads="1"/>
          </p:cNvSpPr>
          <p:nvPr/>
        </p:nvSpPr>
        <p:spPr bwMode="auto">
          <a:xfrm>
            <a:off x="4774354" y="476672"/>
            <a:ext cx="9382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6000" dirty="0">
                <a:solidFill>
                  <a:srgbClr val="CC0000"/>
                </a:solidFill>
                <a:latin typeface="Trebuchet MS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" y="1186694"/>
            <a:ext cx="383669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ORIENTACE V PROSTŘEDÍ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0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6659563"/>
            <a:ext cx="914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700">
                <a:solidFill>
                  <a:srgbClr val="292929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403225" y="619125"/>
            <a:ext cx="83693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Důležitými prvky pro orientaci v prostoru jsou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orientační body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místa, která jsou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při pohybu na určené trase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snadno, rychle a zaručeně postižitelná, a která se výrazně odlišují od okolí a přináší doplňující informaci o prostředí ve kterém se člověk pohybuje.</a:t>
            </a:r>
          </a:p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ORIENTAČNÍ BODY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393950"/>
            <a:ext cx="252888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393950"/>
            <a:ext cx="53927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6659563"/>
            <a:ext cx="9144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700">
                <a:solidFill>
                  <a:srgbClr val="292929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88120" y="548680"/>
            <a:ext cx="8640961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tabLst>
                <a:tab pos="501650" algn="l"/>
              </a:tabLst>
            </a:pPr>
            <a:r>
              <a:rPr lang="cs-CZ" sz="2000" b="1" dirty="0">
                <a:latin typeface="Aller" pitchFamily="2" charset="-18"/>
              </a:rPr>
              <a:t> </a:t>
            </a:r>
            <a:endParaRPr lang="cs-CZ" sz="1600" dirty="0">
              <a:latin typeface="Arial" charset="0"/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>
              <a:latin typeface="Arial" charset="0"/>
            </a:endParaRPr>
          </a:p>
          <a:p>
            <a:pPr>
              <a:tabLst>
                <a:tab pos="501650" algn="l"/>
              </a:tabLst>
            </a:pPr>
            <a:r>
              <a:rPr lang="cs-CZ" sz="1600" dirty="0">
                <a:latin typeface="Arial" charset="0"/>
              </a:rPr>
              <a:t> </a:t>
            </a:r>
          </a:p>
          <a:p>
            <a:pPr>
              <a:tabLst>
                <a:tab pos="501650" algn="l"/>
              </a:tabLst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Vizuálních kontrastů můžeme dosáhnout pomocí:  </a:t>
            </a:r>
          </a:p>
          <a:p>
            <a:pPr>
              <a:tabLst>
                <a:tab pos="501650" algn="l"/>
              </a:tabLst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kontrastů materiálů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(odlišné materiály, odlišné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struktury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materiálů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)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kontrastů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barev</a:t>
            </a:r>
            <a:endParaRPr lang="cs-CZ" sz="2000" b="1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kontrastů jasů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(intenzitou světla a jeho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plochou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, stejně jako jeho barvou, </a:t>
            </a: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tabLst>
                <a:tab pos="501650" algn="l"/>
              </a:tabLst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můžeme jednoduše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značit a odlišovat potřebné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orientační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prvky a jednotlivé 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rPr>
              <a:t>       prostory)                      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  <a:cs typeface="Calibri" pitchFamily="34" charset="0"/>
            </a:endParaRPr>
          </a:p>
          <a:p>
            <a:pPr>
              <a:tabLst>
                <a:tab pos="501650" algn="l"/>
              </a:tabLst>
            </a:pPr>
            <a:endParaRPr lang="cs-CZ" sz="3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>
              <a:tabLst>
                <a:tab pos="501650" algn="l"/>
              </a:tabLst>
            </a:pP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>
                <a:solidFill>
                  <a:schemeClr val="bg1"/>
                </a:solidFill>
                <a:latin typeface="Trebuchet MS" pitchFamily="34" charset="0"/>
              </a:rPr>
              <a:t>VNÍMÁNÍ MATERIÁLŮ_KONTRAST </a:t>
            </a: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87566"/>
            <a:ext cx="1347144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kontrast"/>
          <p:cNvPicPr>
            <a:picLocks noChangeAspect="1" noChangeArrowheads="1"/>
          </p:cNvPicPr>
          <p:nvPr/>
        </p:nvPicPr>
        <p:blipFill>
          <a:blip r:embed="rId4">
            <a:lum bright="-10000" contras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005064"/>
            <a:ext cx="129026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1907704" y="4005064"/>
            <a:ext cx="1151085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5000"/>
                    </a14:imgEffect>
                    <a14:imgEffect>
                      <a14:brightnessContrast bright="-1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9" y="4005064"/>
            <a:ext cx="1224000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81" y="3998717"/>
            <a:ext cx="1243045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6432" y="4005064"/>
            <a:ext cx="1323089" cy="17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2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95536" y="246189"/>
            <a:ext cx="8524875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r>
              <a:rPr lang="cs-CZ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 zvýšení vnitřní jistoty zejména při chůzi po známé trase, vytvoření správné představy o okolním prostředí a určení pozice na trase pomáhají </a:t>
            </a:r>
            <a:r>
              <a:rPr lang="cs-CZ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orientační znaky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r>
              <a:rPr lang="cs-CZ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Orientační znaky = vjemy</a:t>
            </a:r>
            <a:r>
              <a:rPr lang="cs-CZ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které charakterizují celkovou orientační situaci prostředí:</a:t>
            </a:r>
          </a:p>
          <a:p>
            <a:pPr>
              <a:tabLst>
                <a:tab pos="501650" algn="l"/>
              </a:tabLst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tabLst>
                <a:tab pos="501650" algn="l"/>
              </a:tabLst>
            </a:pP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sluchové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(charakteristické zvuky a jejich lokalizace) </a:t>
            </a:r>
          </a:p>
          <a:p>
            <a:pPr>
              <a:tabLst>
                <a:tab pos="501650" algn="l"/>
              </a:tabLst>
            </a:pPr>
            <a:r>
              <a:rPr lang="cs-CZ" sz="1600" dirty="0"/>
              <a:t>        </a:t>
            </a:r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2293" name="Object 6"/>
          <p:cNvGraphicFramePr>
            <a:graphicFrameLocks noChangeAspect="1"/>
          </p:cNvGraphicFramePr>
          <p:nvPr/>
        </p:nvGraphicFramePr>
        <p:xfrm>
          <a:off x="2276475" y="3681413"/>
          <a:ext cx="295275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2189880" imgH="1705320" progId="CorelDRAW.Graphic.14">
                  <p:embed/>
                </p:oleObj>
              </mc:Choice>
              <mc:Fallback>
                <p:oleObj r:id="rId3" imgW="2189880" imgH="1705320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3681413"/>
                        <a:ext cx="295275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3692525"/>
            <a:ext cx="3335337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698875"/>
            <a:ext cx="174307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ORIENTAČNÍ ZNAKY_VJEMY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258763" y="-211138"/>
            <a:ext cx="8497887" cy="664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01650" algn="l"/>
              </a:tabLst>
            </a:pPr>
            <a:r>
              <a:rPr lang="cs-CZ" sz="1600" dirty="0"/>
              <a:t>     </a:t>
            </a:r>
            <a:endParaRPr lang="cs-CZ" sz="500" dirty="0"/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/>
              <a:t> </a:t>
            </a:r>
          </a:p>
          <a:p>
            <a:pPr>
              <a:tabLst>
                <a:tab pos="501650" algn="l"/>
              </a:tabLst>
            </a:pPr>
            <a:endParaRPr lang="cs-CZ" sz="1600" b="1" dirty="0"/>
          </a:p>
          <a:p>
            <a:pPr>
              <a:tabLst>
                <a:tab pos="501650" algn="l"/>
              </a:tabLst>
            </a:pPr>
            <a:endParaRPr lang="cs-CZ" sz="1600" b="1" dirty="0"/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hmatové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(povrchové struktury terénu, prvků prostředí)</a:t>
            </a:r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500" dirty="0"/>
          </a:p>
          <a:p>
            <a:pPr>
              <a:buFontTx/>
              <a:buChar char="•"/>
              <a:tabLst>
                <a:tab pos="501650" algn="l"/>
              </a:tabLs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čichové 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(charakteristické vůně a zápachy)</a:t>
            </a:r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buFontTx/>
              <a:buChar char="•"/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endParaRPr lang="cs-CZ" sz="16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  <a:p>
            <a:pPr>
              <a:tabLst>
                <a:tab pos="501650" algn="l"/>
              </a:tabLst>
            </a:pPr>
            <a:endParaRPr lang="cs-CZ" sz="500" dirty="0"/>
          </a:p>
          <a:p>
            <a:pPr>
              <a:tabLst>
                <a:tab pos="501650" algn="l"/>
              </a:tabLst>
            </a:pPr>
            <a:r>
              <a:rPr lang="cs-CZ" sz="1600" dirty="0"/>
              <a:t> 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-65088" y="2794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204913"/>
            <a:ext cx="12033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208088"/>
            <a:ext cx="33845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3968750"/>
            <a:ext cx="30035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3968750"/>
            <a:ext cx="196373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08088"/>
            <a:ext cx="351948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968750"/>
            <a:ext cx="301307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délník 1"/>
          <p:cNvSpPr>
            <a:spLocks noChangeArrowheads="1"/>
          </p:cNvSpPr>
          <p:nvPr/>
        </p:nvSpPr>
        <p:spPr bwMode="auto">
          <a:xfrm>
            <a:off x="0" y="6511925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1000" dirty="0">
                <a:solidFill>
                  <a:srgbClr val="45484C"/>
                </a:solidFill>
                <a:latin typeface="Trebuchet MS" pitchFamily="34" charset="0"/>
              </a:rPr>
              <a:t>Irena </a:t>
            </a:r>
            <a:r>
              <a:rPr lang="cs-CZ" sz="1000" dirty="0" err="1" smtClean="0">
                <a:solidFill>
                  <a:srgbClr val="45484C"/>
                </a:solidFill>
                <a:latin typeface="Trebuchet MS" pitchFamily="34" charset="0"/>
              </a:rPr>
              <a:t>Šestáková_Vnímání</a:t>
            </a:r>
            <a:r>
              <a:rPr lang="cs-CZ" sz="1000" dirty="0" smtClean="0">
                <a:solidFill>
                  <a:srgbClr val="45484C"/>
                </a:solidFill>
                <a:latin typeface="Trebuchet MS" pitchFamily="34" charset="0"/>
              </a:rPr>
              <a:t> a přístupnost prostředí_25.9.2017 </a:t>
            </a:r>
            <a:endParaRPr lang="cs-CZ" sz="1000" dirty="0">
              <a:latin typeface="Trebuchet MS" pitchFamily="34" charset="0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r" eaLnBrk="0" hangingPunct="0">
              <a:defRPr/>
            </a:pPr>
            <a:r>
              <a:rPr lang="cs-CZ" dirty="0" smtClean="0">
                <a:solidFill>
                  <a:schemeClr val="bg1"/>
                </a:solidFill>
                <a:latin typeface="Trebuchet MS" pitchFamily="34" charset="0"/>
              </a:rPr>
              <a:t>ORIENTAČNÍ ZNAKY_VJEMY </a:t>
            </a:r>
            <a:endParaRPr lang="cs-CZ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385</Words>
  <Application>Microsoft Office PowerPoint</Application>
  <PresentationFormat>Předvádění na obrazovce (4:3)</PresentationFormat>
  <Paragraphs>208</Paragraphs>
  <Slides>13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5" baseType="lpstr">
      <vt:lpstr>Motiv systému Office</vt:lpstr>
      <vt:lpstr>CorelDRAW.Graphic.14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sedmicka</dc:creator>
  <cp:lastModifiedBy>sedmicka</cp:lastModifiedBy>
  <cp:revision>24</cp:revision>
  <cp:lastPrinted>2017-09-24T22:00:19Z</cp:lastPrinted>
  <dcterms:created xsi:type="dcterms:W3CDTF">2017-09-06T17:50:36Z</dcterms:created>
  <dcterms:modified xsi:type="dcterms:W3CDTF">2017-09-24T22:02:40Z</dcterms:modified>
</cp:coreProperties>
</file>