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93" r:id="rId2"/>
    <p:sldId id="294" r:id="rId3"/>
    <p:sldId id="296" r:id="rId4"/>
    <p:sldId id="297" r:id="rId5"/>
    <p:sldId id="295" r:id="rId6"/>
    <p:sldId id="298" r:id="rId7"/>
    <p:sldId id="299" r:id="rId8"/>
    <p:sldId id="300" r:id="rId9"/>
    <p:sldId id="290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novoX230" initials="L" lastIdx="10" clrIdx="0"/>
  <p:cmAuthor id="1" name="Zárasová Zuzana JUDr. (MPSV)" initials="ZZJ(" lastIdx="16" clrIdx="1"/>
  <p:cmAuthor id="2" name="Štěpánková Štýbrová Martina Mgr." initials="ŠŠMM" lastIdx="9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89000" autoAdjust="0"/>
  </p:normalViewPr>
  <p:slideViewPr>
    <p:cSldViewPr>
      <p:cViewPr varScale="1">
        <p:scale>
          <a:sx n="66" d="100"/>
          <a:sy n="66" d="100"/>
        </p:scale>
        <p:origin x="576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2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088EC3-4F52-41D7-A98F-C6BEADDEB06C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172D0F-DF1D-4B29-A650-EEB9FE35E7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6831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172D0F-DF1D-4B29-A650-EEB9FE35E73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4174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172D0F-DF1D-4B29-A650-EEB9FE35E7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3236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1D26D-F237-D60F-9395-8D20AE441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83553AD7-1556-DFB6-B810-A5E778F93C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9B20F969-C21A-710F-5B31-AD9846B49A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0394507-5B3F-7310-5F1D-F174E444A0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172D0F-DF1D-4B29-A650-EEB9FE35E73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2418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1523F-BD1B-A889-FA09-87D7DBD45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F65EE07A-9746-BC9C-E46B-2892AB8639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5A7B7032-D62E-B1E4-3761-1DD59236E8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F7E5F57-25A3-45B1-2BC2-D0469FF77E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172D0F-DF1D-4B29-A650-EEB9FE35E739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49791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0AFC16-D837-C513-B2C1-ECEFEDF12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7B520720-DA5E-2DB3-CEFC-36BAD7EAB0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2B4F92D4-A396-D935-482E-673397ED5C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578E70A-CCEA-A143-9A2B-204BAFCDBA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172D0F-DF1D-4B29-A650-EEB9FE35E739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9025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62977D-2B1F-0F50-281C-8F646F1F56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E77AB0D8-2232-531B-2457-767E8E367E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FF584518-08E1-7EB7-D382-7BECC22338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A125092-11E3-D747-F1DD-614A5C263A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172D0F-DF1D-4B29-A650-EEB9FE35E739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03618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264A5B-1050-187D-FBF7-423287C86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9BF5FEA1-5FFA-1032-458C-4CD7FC550A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6958E73E-A89C-E86C-2710-CD469D3034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F74488-4B8F-F968-7230-59CF81E449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172D0F-DF1D-4B29-A650-EEB9FE35E739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94449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35A31-8F6A-47D5-D013-14556D140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116C9F1D-0942-9A70-54AB-ADC3BB7138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718A95D-DB2A-DCFC-CC8E-FE1F41FFB4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26B2910-A0E9-9783-1FDE-5E9A70632C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172D0F-DF1D-4B29-A650-EEB9FE35E739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3107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026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7245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880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9732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3416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5112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2589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323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6359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5341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7667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14FCF-8A81-452E-A82F-113F616EF4E2}" type="datetimeFigureOut">
              <a:rPr lang="cs-CZ" smtClean="0"/>
              <a:t>02.12.2025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5493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rodite21.cz/pood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://www.pravonadestvi.cz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772400" cy="3528392"/>
          </a:xfrm>
        </p:spPr>
        <p:txBody>
          <a:bodyPr>
            <a:normAutofit fontScale="90000"/>
          </a:bodyPr>
          <a:lstStyle/>
          <a:p>
            <a:br>
              <a:rPr lang="cs-CZ" b="1" dirty="0">
                <a:solidFill>
                  <a:srgbClr val="002060"/>
                </a:solidFill>
              </a:rPr>
            </a:br>
            <a:br>
              <a:rPr lang="cs-CZ" b="1" dirty="0">
                <a:solidFill>
                  <a:srgbClr val="002060"/>
                </a:solidFill>
              </a:rPr>
            </a:br>
            <a:r>
              <a:rPr lang="cs-CZ" sz="2700" b="1" dirty="0">
                <a:solidFill>
                  <a:srgbClr val="002060"/>
                </a:solidFill>
              </a:rPr>
              <a:t>Seminář MPSV pro OSPOD</a:t>
            </a:r>
            <a:br>
              <a:rPr lang="cs-CZ" sz="2700" b="1" dirty="0">
                <a:solidFill>
                  <a:srgbClr val="002060"/>
                </a:solidFill>
              </a:rPr>
            </a:br>
            <a:br>
              <a:rPr lang="cs-CZ" b="1" dirty="0">
                <a:solidFill>
                  <a:srgbClr val="002060"/>
                </a:solidFill>
              </a:rPr>
            </a:br>
            <a:r>
              <a:rPr lang="cs-CZ" sz="4900" b="1" dirty="0">
                <a:solidFill>
                  <a:srgbClr val="002060"/>
                </a:solidFill>
              </a:rPr>
              <a:t>Dítě ohrožené násilím v rodině</a:t>
            </a:r>
            <a:br>
              <a:rPr lang="cs-CZ" b="1" dirty="0">
                <a:solidFill>
                  <a:srgbClr val="002060"/>
                </a:solidFill>
              </a:rPr>
            </a:br>
            <a:br>
              <a:rPr lang="cs-CZ" sz="3100" dirty="0">
                <a:solidFill>
                  <a:srgbClr val="002060"/>
                </a:solidFill>
              </a:rPr>
            </a:br>
            <a:r>
              <a:rPr lang="cs-CZ" sz="2700" dirty="0">
                <a:solidFill>
                  <a:srgbClr val="002060"/>
                </a:solidFill>
              </a:rPr>
              <a:t>1.12.2025   Brno</a:t>
            </a:r>
            <a:br>
              <a:rPr lang="cs-CZ" sz="2700" dirty="0">
                <a:solidFill>
                  <a:srgbClr val="002060"/>
                </a:solidFill>
              </a:rPr>
            </a:br>
            <a:r>
              <a:rPr lang="cs-CZ" sz="2700" dirty="0">
                <a:solidFill>
                  <a:srgbClr val="002060"/>
                </a:solidFill>
              </a:rPr>
              <a:t>4.12.2025  Praha</a:t>
            </a:r>
            <a:br>
              <a:rPr lang="cs-CZ" sz="3100" dirty="0">
                <a:solidFill>
                  <a:srgbClr val="002060"/>
                </a:solidFill>
              </a:rPr>
            </a:br>
            <a:br>
              <a:rPr lang="cs-CZ" sz="2700" b="1" dirty="0">
                <a:solidFill>
                  <a:srgbClr val="002060"/>
                </a:solidFill>
              </a:rPr>
            </a:br>
            <a:br>
              <a:rPr lang="cs-CZ" sz="3600" b="1" dirty="0">
                <a:solidFill>
                  <a:schemeClr val="tx2"/>
                </a:solidFill>
              </a:rPr>
            </a:br>
            <a:endParaRPr lang="cs-CZ" sz="2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75656" y="4581128"/>
            <a:ext cx="6840760" cy="1872208"/>
          </a:xfrm>
        </p:spPr>
        <p:txBody>
          <a:bodyPr>
            <a:normAutofit fontScale="92500" lnSpcReduction="10000"/>
          </a:bodyPr>
          <a:lstStyle/>
          <a:p>
            <a:r>
              <a:rPr lang="cs-CZ" sz="2800" dirty="0">
                <a:solidFill>
                  <a:schemeClr val="bg1">
                    <a:lumMod val="50000"/>
                  </a:schemeClr>
                </a:solidFill>
              </a:rPr>
              <a:t>Oddělení koncepce SPOD a NRP </a:t>
            </a:r>
          </a:p>
          <a:p>
            <a:endParaRPr lang="cs-CZ" sz="2600" dirty="0">
              <a:solidFill>
                <a:schemeClr val="tx1"/>
              </a:solidFill>
            </a:endParaRPr>
          </a:p>
          <a:p>
            <a:endParaRPr lang="cs-CZ" sz="18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s-CZ" sz="2000" dirty="0">
                <a:solidFill>
                  <a:schemeClr val="bg1">
                    <a:lumMod val="50000"/>
                  </a:schemeClr>
                </a:solidFill>
              </a:rPr>
              <a:t>Odbor rodinné politiky, ochrany dětí a sociálního začleňování</a:t>
            </a:r>
          </a:p>
          <a:p>
            <a:r>
              <a:rPr lang="cs-CZ" sz="2600" dirty="0">
                <a:solidFill>
                  <a:schemeClr val="bg1">
                    <a:lumMod val="50000"/>
                  </a:schemeClr>
                </a:solidFill>
              </a:rPr>
              <a:t>Ministerstvo práce a sociálních věcí</a:t>
            </a:r>
          </a:p>
          <a:p>
            <a:endParaRPr lang="cs-CZ" sz="2100" dirty="0"/>
          </a:p>
          <a:p>
            <a:endParaRPr lang="cs-CZ" sz="2100" dirty="0"/>
          </a:p>
          <a:p>
            <a:endParaRPr lang="cs-CZ" sz="1600" dirty="0"/>
          </a:p>
        </p:txBody>
      </p:sp>
      <p:pic>
        <p:nvPicPr>
          <p:cNvPr id="4" name="Picture 14" descr="pru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45058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562074"/>
          </a:xfrm>
        </p:spPr>
        <p:txBody>
          <a:bodyPr>
            <a:normAutofit fontScale="90000"/>
          </a:bodyPr>
          <a:lstStyle/>
          <a:p>
            <a:br>
              <a:rPr lang="cs-CZ" sz="2500" b="1" cap="all" dirty="0">
                <a:solidFill>
                  <a:schemeClr val="tx2">
                    <a:lumMod val="75000"/>
                  </a:schemeClr>
                </a:solidFill>
              </a:rPr>
            </a:br>
            <a:endParaRPr lang="cs-CZ" sz="2500" b="1" cap="all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14" descr="pru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55D4953-B2BA-5604-8441-DFF344B488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240910"/>
            <a:ext cx="7859216" cy="6264696"/>
          </a:xfrm>
        </p:spPr>
        <p:txBody>
          <a:bodyPr>
            <a:normAutofit/>
          </a:bodyPr>
          <a:lstStyle/>
          <a:p>
            <a:r>
              <a:rPr lang="cs-CZ" sz="2400" dirty="0"/>
              <a:t>Úvod, program, technické záležitosti</a:t>
            </a:r>
          </a:p>
          <a:p>
            <a:endParaRPr lang="cs-CZ" sz="2400" dirty="0"/>
          </a:p>
          <a:p>
            <a:r>
              <a:rPr lang="cs-CZ" sz="2400" dirty="0"/>
              <a:t>Problematika domácího násilí (násilí v rodině) – v r. 2025 </a:t>
            </a:r>
            <a:r>
              <a:rPr lang="cs-CZ" sz="2400" b="1" dirty="0"/>
              <a:t>několik významných změn </a:t>
            </a:r>
          </a:p>
          <a:p>
            <a:pPr lvl="1"/>
            <a:r>
              <a:rPr lang="cs-CZ" sz="2000" dirty="0"/>
              <a:t>Přijat </a:t>
            </a:r>
            <a:r>
              <a:rPr lang="cs-CZ" sz="2000" b="1" dirty="0"/>
              <a:t>zákon č. 78/2025 Sb., o potírání domácího násilí </a:t>
            </a:r>
            <a:r>
              <a:rPr lang="cs-CZ" sz="2000" dirty="0"/>
              <a:t>(zavedena jednotná definice DN v OZ, zlepšení ochrany obětí)</a:t>
            </a:r>
          </a:p>
          <a:p>
            <a:pPr lvl="1"/>
            <a:r>
              <a:rPr lang="cs-CZ" sz="2000" dirty="0"/>
              <a:t>Novela OZ přinášejících mj. </a:t>
            </a:r>
            <a:r>
              <a:rPr lang="cs-CZ" sz="2000" b="1" dirty="0"/>
              <a:t>zákaz tělesných trestů a dalšího ponižujícího zacházení </a:t>
            </a:r>
          </a:p>
          <a:p>
            <a:pPr lvl="1"/>
            <a:r>
              <a:rPr lang="cs-CZ" sz="2000" dirty="0"/>
              <a:t>Novela trestních předpisů - zák. č. 166/2024 Sb. – změna právní úpravy sexuálních trestných činů (redefinice znásilnění, rozšíření tzv. bezbrannosti…)</a:t>
            </a:r>
          </a:p>
          <a:p>
            <a:pPr lvl="1"/>
            <a:r>
              <a:rPr lang="cs-CZ" sz="2000" dirty="0"/>
              <a:t>„Lex Anička“ – novela zákona o soudech a soudcích</a:t>
            </a:r>
          </a:p>
          <a:p>
            <a:pPr lvl="1"/>
            <a:endParaRPr lang="cs-CZ" sz="2000" dirty="0"/>
          </a:p>
          <a:p>
            <a:pPr marL="400050"/>
            <a:r>
              <a:rPr lang="cs-CZ" sz="2400" dirty="0"/>
              <a:t>Nový </a:t>
            </a:r>
            <a:r>
              <a:rPr lang="cs-CZ" sz="2400" b="1" dirty="0"/>
              <a:t>metodický materiál MPSV „Dítě ohrožené násilím v rodině“ </a:t>
            </a:r>
          </a:p>
          <a:p>
            <a:pPr lvl="1"/>
            <a:endParaRPr lang="cs-CZ" sz="20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42305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8962B-EEF6-E58C-C025-AB60818FA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321A9D-0F07-22D9-82DB-8FD269D27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562074"/>
          </a:xfrm>
        </p:spPr>
        <p:txBody>
          <a:bodyPr>
            <a:normAutofit fontScale="90000"/>
          </a:bodyPr>
          <a:lstStyle/>
          <a:p>
            <a:br>
              <a:rPr lang="cs-CZ" sz="2500" b="1" cap="all" dirty="0">
                <a:solidFill>
                  <a:schemeClr val="tx2">
                    <a:lumMod val="75000"/>
                  </a:schemeClr>
                </a:solidFill>
              </a:rPr>
            </a:br>
            <a:endParaRPr lang="cs-CZ" sz="2500" b="1" cap="all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14" descr="pruh">
            <a:extLst>
              <a:ext uri="{FF2B5EF4-FFF2-40B4-BE49-F238E27FC236}">
                <a16:creationId xmlns:a16="http://schemas.microsoft.com/office/drawing/2014/main" id="{6BF86C7F-99A9-C323-A734-E82F85C6FE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63F8DB94-917C-7466-C1C8-E49211C0F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88640"/>
            <a:ext cx="7859216" cy="6264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/>
              <a:t>Metodický materiál MPSV „Dítě ohrožené násilím v rodině“</a:t>
            </a:r>
          </a:p>
          <a:p>
            <a:pPr marL="0" indent="0">
              <a:buNone/>
            </a:pPr>
            <a:endParaRPr lang="cs-CZ" sz="240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E521466E-107C-6B77-BEA8-A0A28BF09C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617" y="836712"/>
            <a:ext cx="6984776" cy="567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28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6B3611-EB82-E720-426E-58D1F1888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5287ED-CA84-7257-0C4E-FCA2B5004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562074"/>
          </a:xfrm>
        </p:spPr>
        <p:txBody>
          <a:bodyPr>
            <a:normAutofit fontScale="90000"/>
          </a:bodyPr>
          <a:lstStyle/>
          <a:p>
            <a:br>
              <a:rPr lang="cs-CZ" sz="2500" b="1" cap="all" dirty="0">
                <a:solidFill>
                  <a:schemeClr val="tx2">
                    <a:lumMod val="75000"/>
                  </a:schemeClr>
                </a:solidFill>
              </a:rPr>
            </a:br>
            <a:endParaRPr lang="cs-CZ" sz="2500" b="1" cap="all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14" descr="pruh">
            <a:extLst>
              <a:ext uri="{FF2B5EF4-FFF2-40B4-BE49-F238E27FC236}">
                <a16:creationId xmlns:a16="http://schemas.microsoft.com/office/drawing/2014/main" id="{6B510A7C-AAAA-A206-1A6B-3673D40EAC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A393DF4-359F-8DF7-47A5-A5EA3300A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88640"/>
            <a:ext cx="7859216" cy="6264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/>
              <a:t>Metodický materiál MPSV „Dítě ohrožené násilím v rodině“</a:t>
            </a:r>
          </a:p>
          <a:p>
            <a:pPr marL="0" indent="0">
              <a:buNone/>
            </a:pPr>
            <a:endParaRPr lang="cs-CZ" sz="2400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3680C876-8765-818B-2462-B8832A40EA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8624" y="922711"/>
            <a:ext cx="6925744" cy="4810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561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ED1DC-0119-C5E7-662F-09164839C5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C9A113-3EED-0877-D740-89243405C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562074"/>
          </a:xfrm>
        </p:spPr>
        <p:txBody>
          <a:bodyPr>
            <a:normAutofit fontScale="90000"/>
          </a:bodyPr>
          <a:lstStyle/>
          <a:p>
            <a:br>
              <a:rPr lang="cs-CZ" sz="2500" b="1" cap="all" dirty="0">
                <a:solidFill>
                  <a:schemeClr val="tx2">
                    <a:lumMod val="75000"/>
                  </a:schemeClr>
                </a:solidFill>
              </a:rPr>
            </a:br>
            <a:endParaRPr lang="cs-CZ" sz="2500" b="1" cap="all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14" descr="pruh">
            <a:extLst>
              <a:ext uri="{FF2B5EF4-FFF2-40B4-BE49-F238E27FC236}">
                <a16:creationId xmlns:a16="http://schemas.microsoft.com/office/drawing/2014/main" id="{FB527C8D-B932-D8FA-9254-124354AA4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B18A10D-BAC6-E935-9BDE-50379A0B9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240910"/>
            <a:ext cx="7859216" cy="6264696"/>
          </a:xfrm>
        </p:spPr>
        <p:txBody>
          <a:bodyPr>
            <a:normAutofit/>
          </a:bodyPr>
          <a:lstStyle/>
          <a:p>
            <a:r>
              <a:rPr lang="cs-CZ" sz="2800" b="1" dirty="0"/>
              <a:t>Pro Dítě 21: projekt Posílení občanskoprávní ochrany dětí, které jsou obětí domácího násilí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400" dirty="0">
                <a:hlinkClick r:id="rId4"/>
              </a:rPr>
              <a:t>https://www.prodite21.cz/pood</a:t>
            </a:r>
            <a:r>
              <a:rPr lang="cs-CZ" sz="2400" dirty="0"/>
              <a:t> </a:t>
            </a:r>
          </a:p>
          <a:p>
            <a:r>
              <a:rPr lang="cs-CZ" sz="2400" dirty="0" err="1"/>
              <a:t>Čeklisty</a:t>
            </a:r>
            <a:r>
              <a:rPr lang="cs-CZ" sz="2400" dirty="0"/>
              <a:t> pro detekci DN – dospělá oběť, dětská oběť přímá, nepřímá</a:t>
            </a:r>
          </a:p>
          <a:p>
            <a:r>
              <a:rPr lang="cs-CZ" sz="2400" dirty="0"/>
              <a:t>Skutkový </a:t>
            </a:r>
            <a:r>
              <a:rPr lang="cs-CZ" sz="2400" dirty="0" err="1"/>
              <a:t>čeklist</a:t>
            </a:r>
            <a:r>
              <a:rPr lang="cs-CZ" sz="2400" dirty="0"/>
              <a:t> – co je potřeba zjistit, soupis důkazů</a:t>
            </a:r>
          </a:p>
          <a:p>
            <a:r>
              <a:rPr lang="cs-CZ" sz="2400" dirty="0" err="1"/>
              <a:t>Riskmapa</a:t>
            </a:r>
            <a:r>
              <a:rPr lang="cs-CZ" sz="2400" dirty="0"/>
              <a:t> – vyhodnocení pravděpodobné recidivy, eskalace, závažné újmy; podklad při úvahách o intervenci</a:t>
            </a:r>
          </a:p>
          <a:p>
            <a:r>
              <a:rPr lang="cs-CZ" sz="2400" dirty="0"/>
              <a:t>Procesní mapa – předběžné opatření na ochranu proti DN</a:t>
            </a:r>
          </a:p>
          <a:p>
            <a:r>
              <a:rPr lang="cs-CZ" sz="2400" dirty="0"/>
              <a:t>Další zajímavé materiály + workshopy budou následovat</a:t>
            </a:r>
          </a:p>
        </p:txBody>
      </p:sp>
    </p:spTree>
    <p:extLst>
      <p:ext uri="{BB962C8B-B14F-4D97-AF65-F5344CB8AC3E}">
        <p14:creationId xmlns:p14="http://schemas.microsoft.com/office/powerpoint/2010/main" val="4071293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69F83-7E86-5529-3824-ECEE078CF3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8F899A-771D-BCE2-F104-DCF00153F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562074"/>
          </a:xfrm>
        </p:spPr>
        <p:txBody>
          <a:bodyPr>
            <a:normAutofit fontScale="90000"/>
          </a:bodyPr>
          <a:lstStyle/>
          <a:p>
            <a:br>
              <a:rPr lang="cs-CZ" sz="2500" b="1" cap="all" dirty="0">
                <a:solidFill>
                  <a:schemeClr val="tx2">
                    <a:lumMod val="75000"/>
                  </a:schemeClr>
                </a:solidFill>
              </a:rPr>
            </a:br>
            <a:endParaRPr lang="cs-CZ" sz="2500" b="1" cap="all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14" descr="pruh">
            <a:extLst>
              <a:ext uri="{FF2B5EF4-FFF2-40B4-BE49-F238E27FC236}">
                <a16:creationId xmlns:a16="http://schemas.microsoft.com/office/drawing/2014/main" id="{E114BD3C-4071-FB3F-9FBB-41794DEDA2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B78C87E1-469F-553B-0DD5-BF2D39970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240910"/>
            <a:ext cx="7859216" cy="6264696"/>
          </a:xfrm>
        </p:spPr>
        <p:txBody>
          <a:bodyPr>
            <a:normAutofit/>
          </a:bodyPr>
          <a:lstStyle/>
          <a:p>
            <a:r>
              <a:rPr lang="cs-CZ" sz="2400" b="1" dirty="0"/>
              <a:t>Pomocné nástroje a materiály MPSV </a:t>
            </a:r>
            <a:r>
              <a:rPr lang="cs-CZ" sz="2400" dirty="0"/>
              <a:t>(projekt, budou zveřejněny, netýkají se jen DN, jsou na různé situace, školení v </a:t>
            </a:r>
            <a:r>
              <a:rPr lang="cs-CZ" sz="2400"/>
              <a:t>následujícícím</a:t>
            </a:r>
            <a:r>
              <a:rPr lang="cs-CZ" sz="2400" dirty="0"/>
              <a:t> období) – </a:t>
            </a:r>
            <a:r>
              <a:rPr lang="cs-CZ" sz="2400" b="1" dirty="0">
                <a:hlinkClick r:id="rId4"/>
              </a:rPr>
              <a:t>www.pravonadestvi.cz</a:t>
            </a:r>
            <a:r>
              <a:rPr lang="cs-CZ" sz="2400" b="1" dirty="0"/>
              <a:t> </a:t>
            </a:r>
          </a:p>
          <a:p>
            <a:endParaRPr lang="cs-CZ" sz="2400" dirty="0"/>
          </a:p>
          <a:p>
            <a:endParaRPr lang="cs-CZ" sz="2400" dirty="0"/>
          </a:p>
        </p:txBody>
      </p:sp>
      <p:pic>
        <p:nvPicPr>
          <p:cNvPr id="3" name="Obrázek 2" descr="Obsah obrázku text, snímek obrazovky, číslo, Písmo&#10;&#10;Obsah vygenerovaný umělou inteligencí může být nesprávný.">
            <a:extLst>
              <a:ext uri="{FF2B5EF4-FFF2-40B4-BE49-F238E27FC236}">
                <a16:creationId xmlns:a16="http://schemas.microsoft.com/office/drawing/2014/main" id="{58086743-545D-2AE0-CE5A-BD19B266114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7584" y="1412776"/>
            <a:ext cx="7859216" cy="5170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459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8D9B0-9D82-52DF-C54D-140A1AB1E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920FDB-367C-11F8-AC84-47DDFF536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562074"/>
          </a:xfrm>
        </p:spPr>
        <p:txBody>
          <a:bodyPr>
            <a:normAutofit fontScale="90000"/>
          </a:bodyPr>
          <a:lstStyle/>
          <a:p>
            <a:br>
              <a:rPr lang="cs-CZ" sz="2500" b="1" cap="all" dirty="0">
                <a:solidFill>
                  <a:schemeClr val="tx2">
                    <a:lumMod val="75000"/>
                  </a:schemeClr>
                </a:solidFill>
              </a:rPr>
            </a:br>
            <a:endParaRPr lang="cs-CZ" sz="2500" b="1" cap="all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14" descr="pruh">
            <a:extLst>
              <a:ext uri="{FF2B5EF4-FFF2-40B4-BE49-F238E27FC236}">
                <a16:creationId xmlns:a16="http://schemas.microsoft.com/office/drawing/2014/main" id="{5B820090-EA5A-6C28-5E06-F56CF076A0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E78BB8C3-8F03-0C06-A767-6F1054469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240910"/>
            <a:ext cx="7859216" cy="6264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/>
              <a:t>Vyhodnocení míry rizika</a:t>
            </a:r>
          </a:p>
          <a:p>
            <a:endParaRPr lang="cs-CZ" sz="2400" dirty="0"/>
          </a:p>
        </p:txBody>
      </p:sp>
      <p:pic>
        <p:nvPicPr>
          <p:cNvPr id="6" name="Obrázek 5" descr="Obsah obrázku text, snímek obrazovky, Písmo, číslo&#10;&#10;Obsah vygenerovaný umělou inteligencí může být nesprávný.">
            <a:extLst>
              <a:ext uri="{FF2B5EF4-FFF2-40B4-BE49-F238E27FC236}">
                <a16:creationId xmlns:a16="http://schemas.microsoft.com/office/drawing/2014/main" id="{3688B188-53A1-5A57-75F2-43CB356B65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9672" y="836712"/>
            <a:ext cx="5688632" cy="590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185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14C7D-B2E3-CB1D-FA31-CDF9343F0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CF9D92-148F-6DBF-8F66-66020B428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274638"/>
            <a:ext cx="7859216" cy="562074"/>
          </a:xfrm>
        </p:spPr>
        <p:txBody>
          <a:bodyPr>
            <a:normAutofit fontScale="90000"/>
          </a:bodyPr>
          <a:lstStyle/>
          <a:p>
            <a:br>
              <a:rPr lang="cs-CZ" sz="2500" b="1" cap="all" dirty="0">
                <a:solidFill>
                  <a:schemeClr val="tx2">
                    <a:lumMod val="75000"/>
                  </a:schemeClr>
                </a:solidFill>
              </a:rPr>
            </a:br>
            <a:endParaRPr lang="cs-CZ" sz="2500" b="1" cap="all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14" descr="pruh">
            <a:extLst>
              <a:ext uri="{FF2B5EF4-FFF2-40B4-BE49-F238E27FC236}">
                <a16:creationId xmlns:a16="http://schemas.microsoft.com/office/drawing/2014/main" id="{A5AD3971-8CD5-5F24-4999-FD0FA78052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Zástupný obsah 5" descr="Obsah obrázku text, snímek obrazovky, číslo, Písmo&#10;&#10;Obsah vygenerovaný umělou inteligencí může být nesprávný.">
            <a:extLst>
              <a:ext uri="{FF2B5EF4-FFF2-40B4-BE49-F238E27FC236}">
                <a16:creationId xmlns:a16="http://schemas.microsoft.com/office/drawing/2014/main" id="{E964CDD7-7658-2558-B4BC-1D3E14E3D3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611560" y="692695"/>
            <a:ext cx="8424935" cy="5256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8520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692696"/>
            <a:ext cx="7787208" cy="5904656"/>
          </a:xfrm>
        </p:spPr>
        <p:txBody>
          <a:bodyPr>
            <a:normAutofit/>
          </a:bodyPr>
          <a:lstStyle/>
          <a:p>
            <a:pPr marL="457200" lvl="1" indent="0" algn="ctr">
              <a:buNone/>
            </a:pPr>
            <a:endParaRPr lang="cs-CZ" sz="2000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1" indent="0" algn="ctr">
              <a:buNone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1" indent="0" algn="ctr">
              <a:buNone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1" indent="0" algn="ctr">
              <a:buNone/>
            </a:pPr>
            <a:r>
              <a:rPr lang="cs-CZ" sz="3200" b="1" dirty="0">
                <a:solidFill>
                  <a:schemeClr val="tx2">
                    <a:lumMod val="75000"/>
                  </a:schemeClr>
                </a:solidFill>
              </a:rPr>
              <a:t>Děkuji za pozornost!</a:t>
            </a:r>
          </a:p>
          <a:p>
            <a:pPr marL="457200" lvl="1" indent="0" algn="ctr">
              <a:buNone/>
            </a:pPr>
            <a:endParaRPr lang="cs-CZ" b="1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1" indent="0" algn="ctr">
              <a:buNone/>
            </a:pPr>
            <a:r>
              <a:rPr lang="cs-CZ" sz="2400" dirty="0">
                <a:solidFill>
                  <a:schemeClr val="tx2">
                    <a:lumMod val="75000"/>
                  </a:schemeClr>
                </a:solidFill>
              </a:rPr>
              <a:t>zuzana.zarasova@mpsv.cz</a:t>
            </a:r>
          </a:p>
          <a:p>
            <a:pPr marL="457200" lvl="1" indent="0" algn="ctr">
              <a:buNone/>
            </a:pP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14" descr="pru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5" descr="Obsah obrázku text&#10;&#10;Popis byl vytvořen automaticky">
            <a:extLst>
              <a:ext uri="{FF2B5EF4-FFF2-40B4-BE49-F238E27FC236}">
                <a16:creationId xmlns:a16="http://schemas.microsoft.com/office/drawing/2014/main" id="{21A2792C-05B4-4AB3-ABB8-51D6AA4D24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4725144"/>
            <a:ext cx="5016500" cy="77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9186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4900</TotalTime>
  <Words>308</Words>
  <Application>Microsoft Office PowerPoint</Application>
  <PresentationFormat>Předvádění na obrazovce (4:3)</PresentationFormat>
  <Paragraphs>49</Paragraphs>
  <Slides>9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Arial</vt:lpstr>
      <vt:lpstr>Calibri</vt:lpstr>
      <vt:lpstr>Motiv systému Office</vt:lpstr>
      <vt:lpstr>  Seminář MPSV pro OSPOD  Dítě ohrožené násilím v rodině  1.12.2025   Brno 4.12.2025  Praha   </vt:lpstr>
      <vt:lpstr> </vt:lpstr>
      <vt:lpstr> </vt:lpstr>
      <vt:lpstr> </vt:lpstr>
      <vt:lpstr> </vt:lpstr>
      <vt:lpstr> </vt:lpstr>
      <vt:lpstr> </vt:lpstr>
      <vt:lpstr>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Novela zákona o sociálně-právní ochraně dětí</dc:title>
  <dc:creator>LenovoX230</dc:creator>
  <cp:lastModifiedBy>Khollová Petra Mgr. (MPSV)</cp:lastModifiedBy>
  <cp:revision>269</cp:revision>
  <dcterms:created xsi:type="dcterms:W3CDTF">2020-11-15T22:20:52Z</dcterms:created>
  <dcterms:modified xsi:type="dcterms:W3CDTF">2025-12-02T16:22:18Z</dcterms:modified>
</cp:coreProperties>
</file>