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15"/>
  </p:notesMasterIdLst>
  <p:handoutMasterIdLst>
    <p:handoutMasterId r:id="rId16"/>
  </p:handoutMasterIdLst>
  <p:sldIdLst>
    <p:sldId id="256" r:id="rId2"/>
    <p:sldId id="461" r:id="rId3"/>
    <p:sldId id="462" r:id="rId4"/>
    <p:sldId id="463" r:id="rId5"/>
    <p:sldId id="464" r:id="rId6"/>
    <p:sldId id="472" r:id="rId7"/>
    <p:sldId id="474" r:id="rId8"/>
    <p:sldId id="473" r:id="rId9"/>
    <p:sldId id="471" r:id="rId10"/>
    <p:sldId id="465" r:id="rId11"/>
    <p:sldId id="475" r:id="rId12"/>
    <p:sldId id="476" r:id="rId13"/>
    <p:sldId id="331" r:id="rId1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1469" autoAdjust="0"/>
  </p:normalViewPr>
  <p:slideViewPr>
    <p:cSldViewPr showGuides="1">
      <p:cViewPr varScale="1">
        <p:scale>
          <a:sx n="95" d="100"/>
          <a:sy n="95" d="100"/>
        </p:scale>
        <p:origin x="-2094" y="-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37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19.6.2017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37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19.6.2017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0353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879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025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548472" y="2682008"/>
            <a:ext cx="7272000" cy="746992"/>
          </a:xfrm>
        </p:spPr>
        <p:txBody>
          <a:bodyPr/>
          <a:lstStyle/>
          <a:p>
            <a:pPr lvl="0">
              <a:spcBef>
                <a:spcPct val="20000"/>
              </a:spcBef>
              <a:spcAft>
                <a:spcPts val="1200"/>
              </a:spcAft>
            </a:pP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Minimální standard sociální práce orgánu pomoci v hmotné nouzi</a:t>
            </a:r>
            <a: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547664" y="3284984"/>
            <a:ext cx="7416824" cy="1224136"/>
          </a:xfrm>
        </p:spPr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r>
              <a:rPr lang="cs-CZ" sz="2400" dirty="0" smtClean="0"/>
              <a:t>Leona Svobodová</a:t>
            </a: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547664" y="4797152"/>
            <a:ext cx="7308344" cy="504056"/>
          </a:xfrm>
        </p:spPr>
        <p:txBody>
          <a:bodyPr/>
          <a:lstStyle/>
          <a:p>
            <a:r>
              <a:rPr lang="cs-CZ" sz="2400" dirty="0" smtClean="0"/>
              <a:t>15. června </a:t>
            </a:r>
            <a:r>
              <a:rPr lang="cs-CZ" sz="2400" dirty="0"/>
              <a:t>2017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149080"/>
            <a:ext cx="540000" cy="504056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48" y="4797152"/>
            <a:ext cx="540000" cy="504056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Spolupráce SP ÚP ČR s obecními úřady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064000" cy="5184576"/>
          </a:xfrm>
          <a:solidFill>
            <a:schemeClr val="accent2"/>
          </a:solidFill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Výlučnost činností ÚP ČR</a:t>
            </a:r>
            <a:r>
              <a:rPr lang="cs-CZ" dirty="0" smtClean="0"/>
              <a:t>:</a:t>
            </a:r>
          </a:p>
          <a:p>
            <a:r>
              <a:rPr lang="cs-CZ" dirty="0" smtClean="0"/>
              <a:t> </a:t>
            </a:r>
            <a:r>
              <a:rPr lang="cs-CZ" u="sng" dirty="0" err="1" smtClean="0"/>
              <a:t>Prvokontakt</a:t>
            </a:r>
            <a:r>
              <a:rPr lang="cs-CZ" u="sng" dirty="0" smtClean="0"/>
              <a:t> a poradenství:</a:t>
            </a:r>
          </a:p>
          <a:p>
            <a:r>
              <a:rPr lang="cs-CZ" dirty="0" smtClean="0"/>
              <a:t>      ZSP x předání základních informací</a:t>
            </a:r>
          </a:p>
          <a:p>
            <a:r>
              <a:rPr lang="cs-CZ" dirty="0" smtClean="0"/>
              <a:t> </a:t>
            </a:r>
            <a:r>
              <a:rPr lang="cs-CZ" u="sng" dirty="0" smtClean="0"/>
              <a:t>Posouzení nároku na dávky  </a:t>
            </a:r>
            <a:r>
              <a:rPr lang="cs-CZ" dirty="0" smtClean="0"/>
              <a:t>a</a:t>
            </a:r>
          </a:p>
          <a:p>
            <a:r>
              <a:rPr lang="cs-CZ" dirty="0"/>
              <a:t> </a:t>
            </a:r>
            <a:r>
              <a:rPr lang="cs-CZ" u="sng" dirty="0" smtClean="0"/>
              <a:t>Ověřování nároku na dávky:</a:t>
            </a:r>
          </a:p>
          <a:p>
            <a:r>
              <a:rPr lang="cs-CZ" dirty="0"/>
              <a:t> </a:t>
            </a:r>
            <a:r>
              <a:rPr lang="cs-CZ" dirty="0" smtClean="0"/>
              <a:t>! sociální </a:t>
            </a:r>
            <a:r>
              <a:rPr lang="cs-CZ" dirty="0"/>
              <a:t>šetření X šetření v </a:t>
            </a:r>
            <a:r>
              <a:rPr lang="cs-CZ" dirty="0" smtClean="0"/>
              <a:t>místě</a:t>
            </a:r>
          </a:p>
          <a:p>
            <a:r>
              <a:rPr lang="cs-CZ" dirty="0"/>
              <a:t> </a:t>
            </a:r>
            <a:endParaRPr lang="cs-CZ" dirty="0" smtClean="0"/>
          </a:p>
          <a:p>
            <a:r>
              <a:rPr lang="cs-CZ" u="sng" dirty="0" smtClean="0"/>
              <a:t>Sociální práce  v souběhu s dávkovou agendou</a:t>
            </a:r>
          </a:p>
          <a:p>
            <a:pPr>
              <a:buFontTx/>
              <a:buChar char="-"/>
            </a:pPr>
            <a:r>
              <a:rPr lang="cs-CZ" dirty="0" smtClean="0"/>
              <a:t>! kumulace pozic          redukce činností, více rolí</a:t>
            </a:r>
          </a:p>
          <a:p>
            <a:pPr>
              <a:buFontTx/>
              <a:buChar char="-"/>
            </a:pPr>
            <a:r>
              <a:rPr lang="cs-CZ" dirty="0" smtClean="0"/>
              <a:t>                                 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3059832" y="5445224"/>
            <a:ext cx="792088" cy="3745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098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Spolupráce SP ÚP ČR s obecními úřady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Zastupitelnost  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u="sng" dirty="0" smtClean="0"/>
              <a:t>Podnět k zahájení sociální práce obecního úřadu</a:t>
            </a:r>
          </a:p>
          <a:p>
            <a:pPr marL="0" indent="0">
              <a:buNone/>
            </a:pPr>
            <a:r>
              <a:rPr lang="cs-CZ" dirty="0" smtClean="0"/>
              <a:t>§ 35a zákona č. 111/2006 Sb. – informační povinnost ÚP ČR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u="sng" dirty="0" smtClean="0"/>
              <a:t>Sociální práce při posuzování hmotné nouze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u="sng" dirty="0" smtClean="0"/>
              <a:t>Sociální práce s dlouhodobými příjemci dávek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u="sng" dirty="0" smtClean="0"/>
              <a:t>Spolupráce s poskytovateli soc. služeb a pomáhajícími organizacemi</a:t>
            </a:r>
          </a:p>
          <a:p>
            <a:pPr marL="0" indent="0">
              <a:buNone/>
            </a:pPr>
            <a:r>
              <a:rPr lang="cs-CZ" dirty="0" smtClean="0"/>
              <a:t>§ 64 odst. 2 z. č. 111/2006 Sb.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b="1" dirty="0" smtClean="0"/>
              <a:t>Řešení nepříznivé sociální situace/případová SP včetně prevence  - </a:t>
            </a:r>
            <a:r>
              <a:rPr lang="cs-CZ" sz="2000" b="1" dirty="0" smtClean="0"/>
              <a:t>§63 - §65 z. č. 111/2006 Sb.</a:t>
            </a:r>
            <a:endParaRPr lang="cs-CZ" sz="20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37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FFFF00"/>
                </a:solidFill>
              </a:rPr>
              <a:t>Spolupráce</a:t>
            </a:r>
            <a:r>
              <a:rPr lang="cs-CZ" sz="2800" dirty="0"/>
              <a:t> SP ÚP ČR s obecními úřady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Komunikace:</a:t>
            </a:r>
          </a:p>
          <a:p>
            <a:pPr>
              <a:buFontTx/>
              <a:buChar char="-"/>
            </a:pPr>
            <a:r>
              <a:rPr lang="cs-CZ" dirty="0" smtClean="0"/>
              <a:t>setkávání (porady, kazuistické semináře, případové konference…)</a:t>
            </a:r>
          </a:p>
          <a:p>
            <a:r>
              <a:rPr lang="cs-CZ" b="1" dirty="0" smtClean="0"/>
              <a:t>Informace:</a:t>
            </a:r>
          </a:p>
          <a:p>
            <a:pPr>
              <a:buFontTx/>
              <a:buChar char="-"/>
            </a:pPr>
            <a:r>
              <a:rPr lang="cs-CZ" dirty="0" smtClean="0"/>
              <a:t>dokumentace (aplikace JIS, spisová dokumentace…) §50 a §52 z. č. 111/2006 Sb. </a:t>
            </a:r>
          </a:p>
          <a:p>
            <a:pPr>
              <a:buFontTx/>
              <a:buChar char="-"/>
            </a:pPr>
            <a:r>
              <a:rPr lang="cs-CZ" dirty="0" smtClean="0"/>
              <a:t>procesy bezpečného sdílení (rozsah, fáze případu)</a:t>
            </a:r>
          </a:p>
          <a:p>
            <a:r>
              <a:rPr lang="cs-CZ" b="1" dirty="0" smtClean="0"/>
              <a:t>Souběh/Návaznost činností:</a:t>
            </a:r>
            <a:r>
              <a:rPr lang="cs-CZ" dirty="0" smtClean="0"/>
              <a:t>     </a:t>
            </a:r>
          </a:p>
          <a:p>
            <a:pPr>
              <a:buFontTx/>
              <a:buChar char="-"/>
            </a:pPr>
            <a:r>
              <a:rPr lang="cs-CZ" dirty="0" smtClean="0"/>
              <a:t>cíle</a:t>
            </a:r>
          </a:p>
          <a:p>
            <a:pPr>
              <a:buFontTx/>
              <a:buChar char="-"/>
            </a:pPr>
            <a:r>
              <a:rPr lang="cs-CZ" dirty="0" smtClean="0"/>
              <a:t>plánování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8547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Děkuji </a:t>
            </a:r>
            <a:r>
              <a:rPr lang="cs-CZ" altLang="cs-CZ" sz="3600" smtClean="0">
                <a:solidFill>
                  <a:srgbClr val="14407E"/>
                </a:solidFill>
                <a:cs typeface="Times New Roman" pitchFamily="18" charset="0"/>
              </a:rPr>
              <a:t>za pozornost</a:t>
            </a: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2400" dirty="0" smtClean="0">
                <a:solidFill>
                  <a:srgbClr val="14407E"/>
                </a:solidFill>
                <a:cs typeface="Times New Roman" pitchFamily="18" charset="0"/>
              </a:rPr>
              <a:t>leona.svobodova@mpsv.cz</a:t>
            </a:r>
            <a:endParaRPr lang="cs-CZ" altLang="cs-CZ" sz="24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Zadání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r. 2015/16 aktuální problematika dlouhodobých  </a:t>
            </a:r>
            <a:br>
              <a:rPr lang="cs-CZ" dirty="0" smtClean="0"/>
            </a:br>
            <a:r>
              <a:rPr lang="cs-CZ" dirty="0" smtClean="0"/>
              <a:t>a rizikových příjemců dávek pomoci v hmotné nouzi</a:t>
            </a:r>
          </a:p>
          <a:p>
            <a:r>
              <a:rPr lang="cs-CZ" dirty="0" smtClean="0"/>
              <a:t>Úkol PM č. 3 ze 4. PV ze dne 4. 2. 2016</a:t>
            </a:r>
          </a:p>
          <a:p>
            <a:r>
              <a:rPr lang="cs-CZ" u="sng" dirty="0" smtClean="0"/>
              <a:t>Pojetí minimálního standardu</a:t>
            </a:r>
            <a:r>
              <a:rPr lang="cs-CZ" dirty="0" smtClean="0"/>
              <a:t>:</a:t>
            </a:r>
          </a:p>
          <a:p>
            <a:r>
              <a:rPr lang="cs-CZ" dirty="0" smtClean="0"/>
              <a:t>rozlišení sociální práce x dávkové agendy</a:t>
            </a:r>
            <a:endParaRPr lang="cs-CZ" dirty="0"/>
          </a:p>
          <a:p>
            <a:r>
              <a:rPr lang="cs-CZ" dirty="0" smtClean="0"/>
              <a:t>zákon č. 111/2006 Sb. o pomoci v hmotné nouzi</a:t>
            </a:r>
          </a:p>
          <a:p>
            <a:endParaRPr lang="cs-CZ" dirty="0"/>
          </a:p>
          <a:p>
            <a:r>
              <a:rPr lang="cs-CZ" dirty="0" smtClean="0"/>
              <a:t>Implementace certifikované </a:t>
            </a:r>
            <a:r>
              <a:rPr lang="cs-CZ" i="1" dirty="0" smtClean="0"/>
              <a:t>Metodiky integrace sociální práce a poskytování dávek pomoci v hmotné nouzi</a:t>
            </a:r>
            <a:endParaRPr lang="cs-CZ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0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Proces vzniku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844824"/>
            <a:ext cx="8064000" cy="4320000"/>
          </a:xfrm>
        </p:spPr>
        <p:txBody>
          <a:bodyPr/>
          <a:lstStyle/>
          <a:p>
            <a:r>
              <a:rPr lang="cs-CZ" dirty="0" smtClean="0"/>
              <a:t>Pracovní skupina MPSV ve složení MPSV a GŘÚP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duben – říjen 2016</a:t>
            </a:r>
          </a:p>
          <a:p>
            <a:r>
              <a:rPr lang="cs-CZ" dirty="0" smtClean="0"/>
              <a:t>Charakter výstupu Minimálního standardu: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- forma – Instrukce č. 19/2016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- obsah – základní vymezení působnosti SP v kontextu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orgánu pomoci v hmotné nouzi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x detailní pracovní postupy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568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        Instrukce </a:t>
            </a:r>
            <a:r>
              <a:rPr lang="cs-CZ" sz="2400" dirty="0"/>
              <a:t>č</a:t>
            </a:r>
            <a:r>
              <a:rPr lang="cs-CZ" dirty="0"/>
              <a:t>. 19/2016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Řídící akt</a:t>
            </a:r>
          </a:p>
          <a:p>
            <a:r>
              <a:rPr lang="cs-CZ" dirty="0" smtClean="0"/>
              <a:t>Určena pro: -  Úřad práce České republiky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-   odbor odvolání a správních činností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nepojistných dávek MPSV</a:t>
            </a:r>
          </a:p>
          <a:p>
            <a:r>
              <a:rPr lang="cs-CZ" dirty="0" smtClean="0"/>
              <a:t>Vydána dne 27. 10. 2017</a:t>
            </a:r>
            <a:endParaRPr lang="cs-CZ" dirty="0"/>
          </a:p>
          <a:p>
            <a:r>
              <a:rPr lang="cs-CZ" dirty="0"/>
              <a:t>Účinnost </a:t>
            </a:r>
            <a:r>
              <a:rPr lang="cs-CZ" dirty="0" smtClean="0"/>
              <a:t>od 1.1. 2017</a:t>
            </a:r>
          </a:p>
          <a:p>
            <a:r>
              <a:rPr lang="cs-CZ" dirty="0" smtClean="0"/>
              <a:t>Ruší Instrukci č. 6/2015 – sociální šetření orgánu pomoci v hmotné nouzi</a:t>
            </a:r>
          </a:p>
          <a:p>
            <a:r>
              <a:rPr lang="cs-CZ" dirty="0" smtClean="0"/>
              <a:t>Ruší Metodický pokyn č. 5/2009 – k SP v systému pomoci v hmotné nouzi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739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Instrukce </a:t>
            </a:r>
            <a:r>
              <a:rPr lang="cs-CZ" sz="2400" dirty="0"/>
              <a:t>č</a:t>
            </a:r>
            <a:r>
              <a:rPr lang="cs-CZ" dirty="0"/>
              <a:t>. 19/2016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 smtClean="0"/>
              <a:t>Hlavní cíle SP ÚP ČR v hmotné nouzi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1. Snížení rizika závislosti příjemců na dávkách HN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2. Integrace příjemců dávek HN do běžné ho života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u="sng" dirty="0" smtClean="0"/>
              <a:t>Řešení nepříznivé situace</a:t>
            </a:r>
            <a:r>
              <a:rPr lang="cs-CZ" dirty="0" smtClean="0"/>
              <a:t>:</a:t>
            </a:r>
            <a:endParaRPr lang="cs-CZ" dirty="0"/>
          </a:p>
          <a:p>
            <a:pPr>
              <a:buFontTx/>
              <a:buChar char="-"/>
            </a:pPr>
            <a:r>
              <a:rPr lang="cs-CZ" dirty="0" smtClean="0"/>
              <a:t>osobní kontakt v potřebné intenzitě</a:t>
            </a:r>
          </a:p>
          <a:p>
            <a:pPr>
              <a:buFontTx/>
              <a:buChar char="-"/>
            </a:pPr>
            <a:r>
              <a:rPr lang="cs-CZ" dirty="0" smtClean="0"/>
              <a:t>identifikace potřeb a určení postupu řešení</a:t>
            </a:r>
          </a:p>
          <a:p>
            <a:pPr>
              <a:buFontTx/>
              <a:buChar char="-"/>
            </a:pPr>
            <a:r>
              <a:rPr lang="cs-CZ" dirty="0" smtClean="0"/>
              <a:t>respekt a zprostředkování další pomoci</a:t>
            </a:r>
          </a:p>
          <a:p>
            <a:pPr>
              <a:buFontTx/>
              <a:buChar char="-"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25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Instrukce č. 19/2016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zákonný rámec minimálního standardu SP: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 smtClean="0"/>
              <a:t>Základní sociální poradenství </a:t>
            </a:r>
            <a:r>
              <a:rPr lang="cs-CZ" dirty="0" smtClean="0"/>
              <a:t>– nárok dle § 1 odst. 2 z. č. 111/2006 Sb. o pomoci v hmotné nouzi, ve znění pozdějších předpisů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 smtClean="0"/>
              <a:t>Sociální šetření</a:t>
            </a:r>
            <a:r>
              <a:rPr lang="cs-CZ" dirty="0" smtClean="0"/>
              <a:t> – podle § 63 odst. 1-2 z. č. 111/2006 Sb.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629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Základní sociální poradenství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První kontakt</a:t>
            </a:r>
          </a:p>
          <a:p>
            <a:r>
              <a:rPr lang="cs-CZ" dirty="0" smtClean="0"/>
              <a:t>Poradenský rozhovor a sociální práce</a:t>
            </a:r>
          </a:p>
          <a:p>
            <a:r>
              <a:rPr lang="cs-CZ" dirty="0" smtClean="0"/>
              <a:t>Dokumentace   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28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Sociální šetření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Cíle</a:t>
            </a:r>
            <a:r>
              <a:rPr lang="cs-CZ" dirty="0" smtClean="0"/>
              <a:t> sociálního šetření v agendě pomoci v hmotné nouzi: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- shromáždění komplexních informací +/- pro ověření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nároku na dávku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- dojednání dalšího postupu řešení situace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792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> </a:t>
            </a:r>
            <a:r>
              <a:rPr lang="cs-CZ" sz="2800" dirty="0" smtClean="0"/>
              <a:t>  Spolupráce </a:t>
            </a:r>
            <a:r>
              <a:rPr lang="cs-CZ" sz="2800" dirty="0"/>
              <a:t>SP ÚP ČR s obecními úřady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Výlučnost</a:t>
            </a:r>
          </a:p>
          <a:p>
            <a:r>
              <a:rPr lang="cs-CZ" dirty="0" smtClean="0"/>
              <a:t>Zastupitelnost</a:t>
            </a:r>
          </a:p>
          <a:p>
            <a:r>
              <a:rPr lang="cs-CZ" dirty="0" smtClean="0"/>
              <a:t>Spolupráce </a:t>
            </a:r>
            <a:r>
              <a:rPr lang="cs-CZ" dirty="0" smtClean="0">
                <a:sym typeface="Wingdings" panose="05000000000000000000" pitchFamily="2" charset="2"/>
              </a:rPr>
              <a:t>  - předávání informací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                              - sdílení případové práce</a:t>
            </a:r>
          </a:p>
          <a:p>
            <a:pPr marL="0" indent="0">
              <a:buNone/>
            </a:pPr>
            <a:r>
              <a:rPr lang="cs-CZ" sz="1800" dirty="0" smtClean="0"/>
              <a:t>Povinnost podle § </a:t>
            </a:r>
            <a:r>
              <a:rPr lang="cs-CZ" sz="1800" dirty="0"/>
              <a:t>64 </a:t>
            </a:r>
            <a:r>
              <a:rPr lang="cs-CZ" sz="1800" dirty="0" smtClean="0"/>
              <a:t>odst</a:t>
            </a:r>
            <a:r>
              <a:rPr lang="cs-CZ" sz="1800" dirty="0"/>
              <a:t>. 1 písm. e</a:t>
            </a:r>
            <a:r>
              <a:rPr lang="cs-CZ" sz="1800" dirty="0" smtClean="0"/>
              <a:t>) </a:t>
            </a:r>
            <a:r>
              <a:rPr lang="cs-CZ" sz="1800" dirty="0"/>
              <a:t>a §65 </a:t>
            </a:r>
            <a:r>
              <a:rPr lang="cs-CZ" sz="1800" dirty="0" smtClean="0"/>
              <a:t>z. č. 111/2006 Sb.</a:t>
            </a:r>
            <a:r>
              <a:rPr lang="cs-CZ" dirty="0" smtClean="0">
                <a:sym typeface="Wingdings" panose="05000000000000000000" pitchFamily="2" charset="2"/>
              </a:rPr>
              <a:t>                            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u="sng" dirty="0" smtClean="0">
                <a:sym typeface="Wingdings" panose="05000000000000000000" pitchFamily="2" charset="2"/>
              </a:rPr>
              <a:t>Organizační zajištění a podpora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BOZP - bezpečné pracoviště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MTZ   - potřebné vybavení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Supervize a vzdělávání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467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554</Words>
  <Application>Microsoft Office PowerPoint</Application>
  <PresentationFormat>Předvádění na obrazovce (4:3)</PresentationFormat>
  <Paragraphs>118</Paragraphs>
  <Slides>13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prezentace</vt:lpstr>
      <vt:lpstr>Minimální standard sociální práce orgánu pomoci v hmotné nouzi </vt:lpstr>
      <vt:lpstr>Zadání</vt:lpstr>
      <vt:lpstr>Proces vzniku</vt:lpstr>
      <vt:lpstr>        Instrukce č. 19/2016</vt:lpstr>
      <vt:lpstr>Instrukce č. 19/2016</vt:lpstr>
      <vt:lpstr>Instrukce č. 19/2016</vt:lpstr>
      <vt:lpstr> Základní sociální poradenství</vt:lpstr>
      <vt:lpstr> Sociální šetření </vt:lpstr>
      <vt:lpstr>    Spolupráce SP ÚP ČR s obecními úřady </vt:lpstr>
      <vt:lpstr>Spolupráce SP ÚP ČR s obecními úřady</vt:lpstr>
      <vt:lpstr>Spolupráce SP ÚP ČR s obecními úřady</vt:lpstr>
      <vt:lpstr>Spolupráce SP ÚP ČR s obecními úřady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2017-06-19T12:16:47Z</dcterms:modified>
</cp:coreProperties>
</file>