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71" r:id="rId3"/>
    <p:sldId id="272" r:id="rId4"/>
    <p:sldId id="260" r:id="rId5"/>
    <p:sldId id="261" r:id="rId6"/>
    <p:sldId id="262" r:id="rId7"/>
    <p:sldId id="264" r:id="rId8"/>
    <p:sldId id="273" r:id="rId9"/>
    <p:sldId id="263" r:id="rId10"/>
    <p:sldId id="265" r:id="rId11"/>
    <p:sldId id="269" r:id="rId12"/>
    <p:sldId id="275" r:id="rId13"/>
    <p:sldId id="274" r:id="rId14"/>
    <p:sldId id="276" r:id="rId15"/>
    <p:sldId id="285" r:id="rId16"/>
    <p:sldId id="283" r:id="rId17"/>
    <p:sldId id="280" r:id="rId18"/>
    <p:sldId id="266" r:id="rId19"/>
    <p:sldId id="278" r:id="rId20"/>
    <p:sldId id="287" r:id="rId21"/>
    <p:sldId id="286" r:id="rId22"/>
    <p:sldId id="288" r:id="rId23"/>
    <p:sldId id="289" r:id="rId24"/>
    <p:sldId id="290" r:id="rId2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Georgia" pitchFamily="18" charset="0"/>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mn-cs"/>
      </a:defRPr>
    </a:lvl2pPr>
    <a:lvl3pPr marL="914400" algn="l" rtl="0" fontAlgn="base">
      <a:spcBef>
        <a:spcPct val="0"/>
      </a:spcBef>
      <a:spcAft>
        <a:spcPct val="0"/>
      </a:spcAft>
      <a:defRPr kern="1200">
        <a:solidFill>
          <a:schemeClr val="tx1"/>
        </a:solidFill>
        <a:latin typeface="Georgia" pitchFamily="18" charset="0"/>
        <a:ea typeface="+mn-ea"/>
        <a:cs typeface="+mn-cs"/>
      </a:defRPr>
    </a:lvl3pPr>
    <a:lvl4pPr marL="1371600" algn="l" rtl="0" fontAlgn="base">
      <a:spcBef>
        <a:spcPct val="0"/>
      </a:spcBef>
      <a:spcAft>
        <a:spcPct val="0"/>
      </a:spcAft>
      <a:defRPr kern="1200">
        <a:solidFill>
          <a:schemeClr val="tx1"/>
        </a:solidFill>
        <a:latin typeface="Georgia" pitchFamily="18" charset="0"/>
        <a:ea typeface="+mn-ea"/>
        <a:cs typeface="+mn-cs"/>
      </a:defRPr>
    </a:lvl4pPr>
    <a:lvl5pPr marL="1828800" algn="l" rtl="0" fontAlgn="base">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121"/>
    <a:srgbClr val="005559"/>
    <a:srgbClr val="A8B000"/>
    <a:srgbClr val="665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85192" autoAdjust="0"/>
  </p:normalViewPr>
  <p:slideViewPr>
    <p:cSldViewPr>
      <p:cViewPr>
        <p:scale>
          <a:sx n="66" d="100"/>
          <a:sy n="66" d="100"/>
        </p:scale>
        <p:origin x="-252" y="-72"/>
      </p:cViewPr>
      <p:guideLst>
        <p:guide orient="horz" pos="2160"/>
        <p:guide pos="2880"/>
      </p:guideLst>
    </p:cSldViewPr>
  </p:slideViewPr>
  <p:outlineViewPr>
    <p:cViewPr>
      <p:scale>
        <a:sx n="33" d="100"/>
        <a:sy n="33" d="100"/>
      </p:scale>
      <p:origin x="42" y="15636"/>
    </p:cViewPr>
  </p:outlineViewPr>
  <p:notesTextViewPr>
    <p:cViewPr>
      <p:scale>
        <a:sx n="100" d="100"/>
        <a:sy n="100" d="100"/>
      </p:scale>
      <p:origin x="0" y="0"/>
    </p:cViewPr>
  </p:notesTextViewPr>
  <p:sorterViewPr>
    <p:cViewPr>
      <p:scale>
        <a:sx n="100" d="100"/>
        <a:sy n="100" d="100"/>
      </p:scale>
      <p:origin x="0" y="6978"/>
    </p:cViewPr>
  </p:sorterViewPr>
  <p:notesViewPr>
    <p:cSldViewPr>
      <p:cViewPr varScale="1">
        <p:scale>
          <a:sx n="57" d="100"/>
          <a:sy n="57" d="100"/>
        </p:scale>
        <p:origin x="-178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BFBA3-89E9-43A3-BCBE-E8CD14649618}" type="doc">
      <dgm:prSet loTypeId="urn:microsoft.com/office/officeart/2008/layout/RadialCluster" loCatId="relationship" qsTypeId="urn:microsoft.com/office/officeart/2005/8/quickstyle/3d1" qsCatId="3D" csTypeId="urn:microsoft.com/office/officeart/2005/8/colors/accent0_3" csCatId="mainScheme" phldr="1"/>
      <dgm:spPr/>
      <dgm:t>
        <a:bodyPr/>
        <a:lstStyle/>
        <a:p>
          <a:endParaRPr lang="nl-NL"/>
        </a:p>
      </dgm:t>
    </dgm:pt>
    <dgm:pt modelId="{63C53795-82B9-4C58-98EF-6A4A069B761B}">
      <dgm:prSet phldrT="[Tekst]"/>
      <dgm:spPr/>
      <dgm:t>
        <a:bodyPr/>
        <a:lstStyle/>
        <a:p>
          <a:r>
            <a:rPr lang="nl-NL" b="0" cap="none" spc="0" smtClean="0">
              <a:ln w="18415" cmpd="sng">
                <a:prstDash val="solid"/>
              </a:ln>
              <a:effectLst>
                <a:outerShdw blurRad="63500" dir="3600000" algn="tl" rotWithShape="0">
                  <a:srgbClr val="000000">
                    <a:alpha val="70000"/>
                  </a:srgbClr>
                </a:outerShdw>
              </a:effectLst>
            </a:rPr>
            <a:t>Child minding agency</a:t>
          </a:r>
          <a:endParaRPr lang="nl-NL" b="0" cap="none" spc="0" dirty="0">
            <a:ln w="18415" cmpd="sng">
              <a:prstDash val="solid"/>
            </a:ln>
            <a:effectLst>
              <a:outerShdw blurRad="63500" dir="3600000" algn="tl" rotWithShape="0">
                <a:srgbClr val="000000">
                  <a:alpha val="70000"/>
                </a:srgbClr>
              </a:outerShdw>
            </a:effectLst>
          </a:endParaRPr>
        </a:p>
      </dgm:t>
    </dgm:pt>
    <dgm:pt modelId="{A0409CC6-EAB0-4112-AD4D-292BAC5F2669}" type="parTrans" cxnId="{28439944-04EF-487C-9DFD-685278C8E422}">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D12771C-BAF6-45C5-B60C-CD9ECB26F7DC}" type="sibTrans" cxnId="{28439944-04EF-487C-9DFD-685278C8E422}">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E3769DC-C9E7-4CB4-ADAA-C09A1ACDD14A}">
      <dgm:prSet phldrT="[Tekst]" custT="1"/>
      <dgm:spPr/>
      <dgm:t>
        <a:bodyPr/>
        <a:lstStyle/>
        <a:p>
          <a:r>
            <a:rPr lang="nl-NL" sz="2800" b="0" cap="none" spc="0" baseline="0" smtClean="0">
              <a:ln w="18415" cmpd="sng">
                <a:prstDash val="solid"/>
              </a:ln>
              <a:effectLst>
                <a:outerShdw blurRad="63500" dir="3600000" algn="tl" rotWithShape="0">
                  <a:srgbClr val="000000">
                    <a:alpha val="70000"/>
                  </a:srgbClr>
                </a:outerShdw>
              </a:effectLst>
            </a:rPr>
            <a:t>Municipal health service</a:t>
          </a:r>
          <a:endParaRPr lang="nl-NL" sz="2800" b="0" cap="none" spc="0" baseline="0" dirty="0">
            <a:ln w="18415" cmpd="sng">
              <a:prstDash val="solid"/>
            </a:ln>
            <a:effectLst>
              <a:outerShdw blurRad="63500" dir="3600000" algn="tl" rotWithShape="0">
                <a:srgbClr val="000000">
                  <a:alpha val="70000"/>
                </a:srgbClr>
              </a:outerShdw>
            </a:effectLst>
          </a:endParaRPr>
        </a:p>
      </dgm:t>
    </dgm:pt>
    <dgm:pt modelId="{26561ACD-B68E-462D-92F3-72D07ABA7928}" type="parTrans" cxnId="{ABFAD8FE-C9E0-41F9-9433-14E71ADC6DB8}">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2680B32-6141-48FE-A061-EC4666E4EEAC}" type="sibTrans" cxnId="{ABFAD8FE-C9E0-41F9-9433-14E71ADC6DB8}">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C3A0D16-83FA-403D-9C6B-06FA9A104D6B}">
      <dgm:prSet phldrT="[Tekst]"/>
      <dgm:spPr/>
      <dgm:t>
        <a:bodyPr/>
        <a:lstStyle/>
        <a:p>
          <a:r>
            <a:rPr lang="nl-NL" b="0" cap="none" spc="0" smtClean="0">
              <a:ln w="18415" cmpd="sng">
                <a:prstDash val="solid"/>
              </a:ln>
              <a:effectLst>
                <a:outerShdw blurRad="63500" dir="3600000" algn="tl" rotWithShape="0">
                  <a:srgbClr val="000000">
                    <a:alpha val="70000"/>
                  </a:srgbClr>
                </a:outerShdw>
              </a:effectLst>
            </a:rPr>
            <a:t>Child minder</a:t>
          </a:r>
          <a:endParaRPr lang="nl-NL" b="0" cap="none" spc="0" dirty="0">
            <a:ln w="18415" cmpd="sng">
              <a:prstDash val="solid"/>
            </a:ln>
            <a:effectLst>
              <a:outerShdw blurRad="63500" dir="3600000" algn="tl" rotWithShape="0">
                <a:srgbClr val="000000">
                  <a:alpha val="70000"/>
                </a:srgbClr>
              </a:outerShdw>
            </a:effectLst>
          </a:endParaRPr>
        </a:p>
      </dgm:t>
    </dgm:pt>
    <dgm:pt modelId="{E1AA6844-FCA4-4C8B-89A6-1A8E27877584}" type="parTrans" cxnId="{25CBB6AD-3DD4-4586-A55F-83F569EED812}">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2D1A031-AEEA-45F3-B3F4-5BBA7BFB9868}" type="sibTrans" cxnId="{25CBB6AD-3DD4-4586-A55F-83F569EED812}">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DCAB5F4-7449-4DC1-9F84-863324B05198}">
      <dgm:prSet phldrT="[Tekst]"/>
      <dgm:spPr/>
      <dgm:t>
        <a:bodyPr/>
        <a:lstStyle/>
        <a:p>
          <a:r>
            <a:rPr lang="nl-NL" b="0" cap="none" spc="0" smtClean="0">
              <a:ln w="18415" cmpd="sng">
                <a:prstDash val="solid"/>
              </a:ln>
              <a:effectLst>
                <a:outerShdw blurRad="63500" dir="3600000" algn="tl" rotWithShape="0">
                  <a:srgbClr val="000000">
                    <a:alpha val="70000"/>
                  </a:srgbClr>
                </a:outerShdw>
              </a:effectLst>
            </a:rPr>
            <a:t>Child minder</a:t>
          </a:r>
          <a:endParaRPr lang="nl-NL" b="0" cap="none" spc="0" dirty="0">
            <a:ln w="18415" cmpd="sng">
              <a:prstDash val="solid"/>
            </a:ln>
            <a:effectLst>
              <a:outerShdw blurRad="63500" dir="3600000" algn="tl" rotWithShape="0">
                <a:srgbClr val="000000">
                  <a:alpha val="70000"/>
                </a:srgbClr>
              </a:outerShdw>
            </a:effectLst>
          </a:endParaRPr>
        </a:p>
      </dgm:t>
    </dgm:pt>
    <dgm:pt modelId="{E2508A0D-3AA1-47F4-81B8-4AB423690182}" type="parTrans" cxnId="{8E388989-04BC-4C60-96F6-641E28DD9B8D}">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C43DA47-52D2-4C12-8C2B-FEB3E984BE77}" type="sibTrans" cxnId="{8E388989-04BC-4C60-96F6-641E28DD9B8D}">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F5E6ADF-A6F3-43AF-B38F-DFC18FE1128E}" type="pres">
      <dgm:prSet presAssocID="{B90BFBA3-89E9-43A3-BCBE-E8CD14649618}" presName="Name0" presStyleCnt="0">
        <dgm:presLayoutVars>
          <dgm:chMax val="1"/>
          <dgm:chPref val="1"/>
          <dgm:dir/>
          <dgm:animOne val="branch"/>
          <dgm:animLvl val="lvl"/>
        </dgm:presLayoutVars>
      </dgm:prSet>
      <dgm:spPr/>
      <dgm:t>
        <a:bodyPr/>
        <a:lstStyle/>
        <a:p>
          <a:endParaRPr lang="nl-NL"/>
        </a:p>
      </dgm:t>
    </dgm:pt>
    <dgm:pt modelId="{DFDE7032-49BC-4D60-8E1B-E961D61C1EE7}" type="pres">
      <dgm:prSet presAssocID="{63C53795-82B9-4C58-98EF-6A4A069B761B}" presName="singleCycle" presStyleCnt="0"/>
      <dgm:spPr/>
    </dgm:pt>
    <dgm:pt modelId="{BCF9A92C-F633-4287-9621-87EB886135BB}" type="pres">
      <dgm:prSet presAssocID="{63C53795-82B9-4C58-98EF-6A4A069B761B}" presName="singleCenter" presStyleLbl="node1" presStyleIdx="0" presStyleCnt="4" custLinFactNeighborX="-547" custLinFactNeighborY="-12308">
        <dgm:presLayoutVars>
          <dgm:chMax val="7"/>
          <dgm:chPref val="7"/>
        </dgm:presLayoutVars>
      </dgm:prSet>
      <dgm:spPr/>
      <dgm:t>
        <a:bodyPr/>
        <a:lstStyle/>
        <a:p>
          <a:endParaRPr lang="nl-NL"/>
        </a:p>
      </dgm:t>
    </dgm:pt>
    <dgm:pt modelId="{CA135331-BFE8-4860-B89A-E42703D7221D}" type="pres">
      <dgm:prSet presAssocID="{26561ACD-B68E-462D-92F3-72D07ABA7928}" presName="Name56" presStyleLbl="parChTrans1D2" presStyleIdx="0" presStyleCnt="3"/>
      <dgm:spPr/>
      <dgm:t>
        <a:bodyPr/>
        <a:lstStyle/>
        <a:p>
          <a:endParaRPr lang="nl-NL"/>
        </a:p>
      </dgm:t>
    </dgm:pt>
    <dgm:pt modelId="{CF7B25D1-3FF0-4945-B243-58CBA6F71E36}" type="pres">
      <dgm:prSet presAssocID="{CE3769DC-C9E7-4CB4-ADAA-C09A1ACDD14A}" presName="text0" presStyleLbl="node1" presStyleIdx="1" presStyleCnt="4" custScaleX="536339" custScaleY="78162" custRadScaleRad="103496" custRadScaleInc="-1103">
        <dgm:presLayoutVars>
          <dgm:bulletEnabled val="1"/>
        </dgm:presLayoutVars>
      </dgm:prSet>
      <dgm:spPr/>
      <dgm:t>
        <a:bodyPr/>
        <a:lstStyle/>
        <a:p>
          <a:endParaRPr lang="nl-NL"/>
        </a:p>
      </dgm:t>
    </dgm:pt>
    <dgm:pt modelId="{9D0F8CA2-9DFD-40DA-8D16-C6F19BF7C6D6}" type="pres">
      <dgm:prSet presAssocID="{E1AA6844-FCA4-4C8B-89A6-1A8E27877584}" presName="Name56" presStyleLbl="parChTrans1D2" presStyleIdx="1" presStyleCnt="3"/>
      <dgm:spPr/>
      <dgm:t>
        <a:bodyPr/>
        <a:lstStyle/>
        <a:p>
          <a:endParaRPr lang="nl-NL"/>
        </a:p>
      </dgm:t>
    </dgm:pt>
    <dgm:pt modelId="{4C43E884-4223-4D17-961C-CB605113AC58}" type="pres">
      <dgm:prSet presAssocID="{7C3A0D16-83FA-403D-9C6B-06FA9A104D6B}" presName="text0" presStyleLbl="node1" presStyleIdx="2" presStyleCnt="4" custScaleX="173054">
        <dgm:presLayoutVars>
          <dgm:bulletEnabled val="1"/>
        </dgm:presLayoutVars>
      </dgm:prSet>
      <dgm:spPr/>
      <dgm:t>
        <a:bodyPr/>
        <a:lstStyle/>
        <a:p>
          <a:endParaRPr lang="nl-NL"/>
        </a:p>
      </dgm:t>
    </dgm:pt>
    <dgm:pt modelId="{BEBC0B91-7D21-438E-8CB4-57E66F3C4ED3}" type="pres">
      <dgm:prSet presAssocID="{E2508A0D-3AA1-47F4-81B8-4AB423690182}" presName="Name56" presStyleLbl="parChTrans1D2" presStyleIdx="2" presStyleCnt="3"/>
      <dgm:spPr/>
      <dgm:t>
        <a:bodyPr/>
        <a:lstStyle/>
        <a:p>
          <a:endParaRPr lang="nl-NL"/>
        </a:p>
      </dgm:t>
    </dgm:pt>
    <dgm:pt modelId="{EE6BDDFD-FF04-4DC3-A099-EA8A099A599C}" type="pres">
      <dgm:prSet presAssocID="{7DCAB5F4-7449-4DC1-9F84-863324B05198}" presName="text0" presStyleLbl="node1" presStyleIdx="3" presStyleCnt="4" custScaleX="174794">
        <dgm:presLayoutVars>
          <dgm:bulletEnabled val="1"/>
        </dgm:presLayoutVars>
      </dgm:prSet>
      <dgm:spPr/>
      <dgm:t>
        <a:bodyPr/>
        <a:lstStyle/>
        <a:p>
          <a:endParaRPr lang="nl-NL"/>
        </a:p>
      </dgm:t>
    </dgm:pt>
  </dgm:ptLst>
  <dgm:cxnLst>
    <dgm:cxn modelId="{834848B0-16F7-492D-85B8-63CBE7FA8B97}" type="presOf" srcId="{E2508A0D-3AA1-47F4-81B8-4AB423690182}" destId="{BEBC0B91-7D21-438E-8CB4-57E66F3C4ED3}" srcOrd="0" destOrd="0" presId="urn:microsoft.com/office/officeart/2008/layout/RadialCluster"/>
    <dgm:cxn modelId="{6D7F67E5-6D35-42E8-8CB6-781E192AD91A}" type="presOf" srcId="{E1AA6844-FCA4-4C8B-89A6-1A8E27877584}" destId="{9D0F8CA2-9DFD-40DA-8D16-C6F19BF7C6D6}" srcOrd="0" destOrd="0" presId="urn:microsoft.com/office/officeart/2008/layout/RadialCluster"/>
    <dgm:cxn modelId="{C71892F4-CE9B-474E-81D8-D175A23EC6DE}" type="presOf" srcId="{63C53795-82B9-4C58-98EF-6A4A069B761B}" destId="{BCF9A92C-F633-4287-9621-87EB886135BB}" srcOrd="0" destOrd="0" presId="urn:microsoft.com/office/officeart/2008/layout/RadialCluster"/>
    <dgm:cxn modelId="{594145A5-370B-4EF2-BD93-28F73605DBC4}" type="presOf" srcId="{7C3A0D16-83FA-403D-9C6B-06FA9A104D6B}" destId="{4C43E884-4223-4D17-961C-CB605113AC58}" srcOrd="0" destOrd="0" presId="urn:microsoft.com/office/officeart/2008/layout/RadialCluster"/>
    <dgm:cxn modelId="{76B1F685-F903-42C8-90C1-BA3A5C617394}" type="presOf" srcId="{26561ACD-B68E-462D-92F3-72D07ABA7928}" destId="{CA135331-BFE8-4860-B89A-E42703D7221D}" srcOrd="0" destOrd="0" presId="urn:microsoft.com/office/officeart/2008/layout/RadialCluster"/>
    <dgm:cxn modelId="{4EBC75A0-69CF-428D-9FBA-4905F22027C2}" type="presOf" srcId="{CE3769DC-C9E7-4CB4-ADAA-C09A1ACDD14A}" destId="{CF7B25D1-3FF0-4945-B243-58CBA6F71E36}" srcOrd="0" destOrd="0" presId="urn:microsoft.com/office/officeart/2008/layout/RadialCluster"/>
    <dgm:cxn modelId="{28439944-04EF-487C-9DFD-685278C8E422}" srcId="{B90BFBA3-89E9-43A3-BCBE-E8CD14649618}" destId="{63C53795-82B9-4C58-98EF-6A4A069B761B}" srcOrd="0" destOrd="0" parTransId="{A0409CC6-EAB0-4112-AD4D-292BAC5F2669}" sibTransId="{7D12771C-BAF6-45C5-B60C-CD9ECB26F7DC}"/>
    <dgm:cxn modelId="{ABFAD8FE-C9E0-41F9-9433-14E71ADC6DB8}" srcId="{63C53795-82B9-4C58-98EF-6A4A069B761B}" destId="{CE3769DC-C9E7-4CB4-ADAA-C09A1ACDD14A}" srcOrd="0" destOrd="0" parTransId="{26561ACD-B68E-462D-92F3-72D07ABA7928}" sibTransId="{E2680B32-6141-48FE-A061-EC4666E4EEAC}"/>
    <dgm:cxn modelId="{0DEC1351-C4BF-41FD-A062-9C44164E5D9B}" type="presOf" srcId="{B90BFBA3-89E9-43A3-BCBE-E8CD14649618}" destId="{6F5E6ADF-A6F3-43AF-B38F-DFC18FE1128E}" srcOrd="0" destOrd="0" presId="urn:microsoft.com/office/officeart/2008/layout/RadialCluster"/>
    <dgm:cxn modelId="{25CBB6AD-3DD4-4586-A55F-83F569EED812}" srcId="{63C53795-82B9-4C58-98EF-6A4A069B761B}" destId="{7C3A0D16-83FA-403D-9C6B-06FA9A104D6B}" srcOrd="1" destOrd="0" parTransId="{E1AA6844-FCA4-4C8B-89A6-1A8E27877584}" sibTransId="{C2D1A031-AEEA-45F3-B3F4-5BBA7BFB9868}"/>
    <dgm:cxn modelId="{CB373676-4C72-45C3-9879-FAE2E3C18B61}" type="presOf" srcId="{7DCAB5F4-7449-4DC1-9F84-863324B05198}" destId="{EE6BDDFD-FF04-4DC3-A099-EA8A099A599C}" srcOrd="0" destOrd="0" presId="urn:microsoft.com/office/officeart/2008/layout/RadialCluster"/>
    <dgm:cxn modelId="{8E388989-04BC-4C60-96F6-641E28DD9B8D}" srcId="{63C53795-82B9-4C58-98EF-6A4A069B761B}" destId="{7DCAB5F4-7449-4DC1-9F84-863324B05198}" srcOrd="2" destOrd="0" parTransId="{E2508A0D-3AA1-47F4-81B8-4AB423690182}" sibTransId="{FC43DA47-52D2-4C12-8C2B-FEB3E984BE77}"/>
    <dgm:cxn modelId="{3CEE5B6C-7193-4D66-8746-79EB19195BC1}" type="presParOf" srcId="{6F5E6ADF-A6F3-43AF-B38F-DFC18FE1128E}" destId="{DFDE7032-49BC-4D60-8E1B-E961D61C1EE7}" srcOrd="0" destOrd="0" presId="urn:microsoft.com/office/officeart/2008/layout/RadialCluster"/>
    <dgm:cxn modelId="{3A39B00E-5AE1-4A26-82DD-DA0980EBF499}" type="presParOf" srcId="{DFDE7032-49BC-4D60-8E1B-E961D61C1EE7}" destId="{BCF9A92C-F633-4287-9621-87EB886135BB}" srcOrd="0" destOrd="0" presId="urn:microsoft.com/office/officeart/2008/layout/RadialCluster"/>
    <dgm:cxn modelId="{BD53D6F5-FD7D-43BE-BB3E-81537FA1A1B0}" type="presParOf" srcId="{DFDE7032-49BC-4D60-8E1B-E961D61C1EE7}" destId="{CA135331-BFE8-4860-B89A-E42703D7221D}" srcOrd="1" destOrd="0" presId="urn:microsoft.com/office/officeart/2008/layout/RadialCluster"/>
    <dgm:cxn modelId="{FAE5F747-8DF5-4850-B6E4-AEC9A9EA6527}" type="presParOf" srcId="{DFDE7032-49BC-4D60-8E1B-E961D61C1EE7}" destId="{CF7B25D1-3FF0-4945-B243-58CBA6F71E36}" srcOrd="2" destOrd="0" presId="urn:microsoft.com/office/officeart/2008/layout/RadialCluster"/>
    <dgm:cxn modelId="{BA0D052C-B7AB-4878-B96B-727EDC2E19AC}" type="presParOf" srcId="{DFDE7032-49BC-4D60-8E1B-E961D61C1EE7}" destId="{9D0F8CA2-9DFD-40DA-8D16-C6F19BF7C6D6}" srcOrd="3" destOrd="0" presId="urn:microsoft.com/office/officeart/2008/layout/RadialCluster"/>
    <dgm:cxn modelId="{53FAC489-31E3-48E0-9A64-A93DB195ED7A}" type="presParOf" srcId="{DFDE7032-49BC-4D60-8E1B-E961D61C1EE7}" destId="{4C43E884-4223-4D17-961C-CB605113AC58}" srcOrd="4" destOrd="0" presId="urn:microsoft.com/office/officeart/2008/layout/RadialCluster"/>
    <dgm:cxn modelId="{9D2AD774-A906-49CA-829F-CC3749E9AA97}" type="presParOf" srcId="{DFDE7032-49BC-4D60-8E1B-E961D61C1EE7}" destId="{BEBC0B91-7D21-438E-8CB4-57E66F3C4ED3}" srcOrd="5" destOrd="0" presId="urn:microsoft.com/office/officeart/2008/layout/RadialCluster"/>
    <dgm:cxn modelId="{D4306903-6634-4B43-888D-1075D42F2D18}" type="presParOf" srcId="{DFDE7032-49BC-4D60-8E1B-E961D61C1EE7}" destId="{EE6BDDFD-FF04-4DC3-A099-EA8A099A599C}"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1F6C35-C4F2-4076-A038-5BBFA4E480AB}" type="doc">
      <dgm:prSet loTypeId="urn:microsoft.com/office/officeart/2005/8/layout/hierarchy3" loCatId="relationship" qsTypeId="urn:microsoft.com/office/officeart/2005/8/quickstyle/simple1" qsCatId="simple" csTypeId="urn:microsoft.com/office/officeart/2005/8/colors/accent0_3" csCatId="mainScheme" phldr="1"/>
      <dgm:spPr/>
      <dgm:t>
        <a:bodyPr/>
        <a:lstStyle/>
        <a:p>
          <a:endParaRPr lang="nl-NL"/>
        </a:p>
      </dgm:t>
    </dgm:pt>
    <dgm:pt modelId="{DC5AFA60-4A63-4AFA-B2D4-85CAB4ED962F}">
      <dgm:prSet phldrT="[Tekst]">
        <dgm:style>
          <a:lnRef idx="2">
            <a:schemeClr val="dk1">
              <a:shade val="50000"/>
            </a:schemeClr>
          </a:lnRef>
          <a:fillRef idx="1">
            <a:schemeClr val="dk1"/>
          </a:fillRef>
          <a:effectRef idx="0">
            <a:schemeClr val="dk1"/>
          </a:effectRef>
          <a:fontRef idx="minor">
            <a:schemeClr val="lt1"/>
          </a:fontRef>
        </dgm:style>
      </dgm:prSet>
      <dgm:spPr/>
      <dgm:t>
        <a:bodyPr/>
        <a:lstStyle/>
        <a:p>
          <a:r>
            <a:rPr lang="nl-NL" dirty="0" err="1" smtClean="0"/>
            <a:t>Municipal</a:t>
          </a:r>
          <a:r>
            <a:rPr lang="nl-NL" dirty="0" smtClean="0"/>
            <a:t> health service</a:t>
          </a:r>
          <a:endParaRPr lang="nl-NL" dirty="0"/>
        </a:p>
      </dgm:t>
    </dgm:pt>
    <dgm:pt modelId="{D970B20C-BD34-42AE-ABAB-84E4A47E80A5}" type="parTrans" cxnId="{B334F2A4-4BEC-4A70-9C7F-34545FAD15CA}">
      <dgm:prSet/>
      <dgm:spPr/>
      <dgm:t>
        <a:bodyPr/>
        <a:lstStyle/>
        <a:p>
          <a:endParaRPr lang="nl-NL"/>
        </a:p>
      </dgm:t>
    </dgm:pt>
    <dgm:pt modelId="{F48BCCBD-4778-486A-B669-006EFA782296}" type="sibTrans" cxnId="{B334F2A4-4BEC-4A70-9C7F-34545FAD15CA}">
      <dgm:prSet/>
      <dgm:spPr/>
      <dgm:t>
        <a:bodyPr/>
        <a:lstStyle/>
        <a:p>
          <a:endParaRPr lang="nl-NL"/>
        </a:p>
      </dgm:t>
    </dgm:pt>
    <dgm:pt modelId="{86B50715-49A4-4DF5-A0FC-93DC549670AD}">
      <dgm:prSet phldrT="[Tekst]">
        <dgm:style>
          <a:lnRef idx="2">
            <a:schemeClr val="accent4"/>
          </a:lnRef>
          <a:fillRef idx="1">
            <a:schemeClr val="lt1"/>
          </a:fillRef>
          <a:effectRef idx="0">
            <a:schemeClr val="accent4"/>
          </a:effectRef>
          <a:fontRef idx="minor">
            <a:schemeClr val="dk1"/>
          </a:fontRef>
        </dgm:style>
      </dgm:prSet>
      <dgm:spPr/>
      <dgm:t>
        <a:bodyPr/>
        <a:lstStyle/>
        <a:p>
          <a:r>
            <a:rPr lang="nl-NL" dirty="0" smtClean="0"/>
            <a:t>Childminding agency</a:t>
          </a:r>
          <a:endParaRPr lang="nl-NL" dirty="0"/>
        </a:p>
      </dgm:t>
    </dgm:pt>
    <dgm:pt modelId="{1269770C-7845-4A71-A5E5-3410E5D71C80}" type="parTrans" cxnId="{37E39E0D-90B5-44A9-8E34-881F0067300B}">
      <dgm:prSet/>
      <dgm:spPr/>
      <dgm:t>
        <a:bodyPr/>
        <a:lstStyle/>
        <a:p>
          <a:endParaRPr lang="nl-NL"/>
        </a:p>
      </dgm:t>
    </dgm:pt>
    <dgm:pt modelId="{F992275E-0899-41F7-836F-115E1BFF82FE}" type="sibTrans" cxnId="{37E39E0D-90B5-44A9-8E34-881F0067300B}">
      <dgm:prSet/>
      <dgm:spPr/>
      <dgm:t>
        <a:bodyPr/>
        <a:lstStyle/>
        <a:p>
          <a:endParaRPr lang="nl-NL"/>
        </a:p>
      </dgm:t>
    </dgm:pt>
    <dgm:pt modelId="{B7C2CB0D-7E15-4F32-B6A6-5937818BB211}">
      <dgm:prSet phldrT="[Tekst]">
        <dgm:style>
          <a:lnRef idx="2">
            <a:schemeClr val="accent4"/>
          </a:lnRef>
          <a:fillRef idx="1">
            <a:schemeClr val="lt1"/>
          </a:fillRef>
          <a:effectRef idx="0">
            <a:schemeClr val="accent4"/>
          </a:effectRef>
          <a:fontRef idx="minor">
            <a:schemeClr val="dk1"/>
          </a:fontRef>
        </dgm:style>
      </dgm:prSet>
      <dgm:spPr/>
      <dgm:t>
        <a:bodyPr/>
        <a:lstStyle/>
        <a:p>
          <a:r>
            <a:rPr lang="nl-NL" dirty="0" smtClean="0"/>
            <a:t>Childminder</a:t>
          </a:r>
          <a:endParaRPr lang="nl-NL" dirty="0"/>
        </a:p>
      </dgm:t>
    </dgm:pt>
    <dgm:pt modelId="{7153C674-4642-4107-A45E-B342B2729462}" type="parTrans" cxnId="{E4A1B5E7-F21E-4566-B568-6F6F8CFCF50A}">
      <dgm:prSet>
        <dgm:style>
          <a:lnRef idx="2">
            <a:schemeClr val="dk1"/>
          </a:lnRef>
          <a:fillRef idx="0">
            <a:schemeClr val="dk1"/>
          </a:fillRef>
          <a:effectRef idx="1">
            <a:schemeClr val="dk1"/>
          </a:effectRef>
          <a:fontRef idx="minor">
            <a:schemeClr val="tx1"/>
          </a:fontRef>
        </dgm:style>
      </dgm:prSet>
      <dgm:spPr/>
      <dgm:t>
        <a:bodyPr/>
        <a:lstStyle/>
        <a:p>
          <a:endParaRPr lang="nl-NL"/>
        </a:p>
      </dgm:t>
    </dgm:pt>
    <dgm:pt modelId="{01395C99-5124-428F-83B9-5C7361C04B47}" type="sibTrans" cxnId="{E4A1B5E7-F21E-4566-B568-6F6F8CFCF50A}">
      <dgm:prSet/>
      <dgm:spPr/>
      <dgm:t>
        <a:bodyPr/>
        <a:lstStyle/>
        <a:p>
          <a:endParaRPr lang="nl-NL"/>
        </a:p>
      </dgm:t>
    </dgm:pt>
    <dgm:pt modelId="{D295D0BF-B2BE-4411-8163-45A031689E0E}" type="pres">
      <dgm:prSet presAssocID="{161F6C35-C4F2-4076-A038-5BBFA4E480AB}" presName="diagram" presStyleCnt="0">
        <dgm:presLayoutVars>
          <dgm:chPref val="1"/>
          <dgm:dir/>
          <dgm:animOne val="branch"/>
          <dgm:animLvl val="lvl"/>
          <dgm:resizeHandles/>
        </dgm:presLayoutVars>
      </dgm:prSet>
      <dgm:spPr/>
      <dgm:t>
        <a:bodyPr/>
        <a:lstStyle/>
        <a:p>
          <a:endParaRPr lang="nl-NL"/>
        </a:p>
      </dgm:t>
    </dgm:pt>
    <dgm:pt modelId="{347461D1-F43B-455D-8BC7-27EC73211E4C}" type="pres">
      <dgm:prSet presAssocID="{DC5AFA60-4A63-4AFA-B2D4-85CAB4ED962F}" presName="root" presStyleCnt="0"/>
      <dgm:spPr/>
    </dgm:pt>
    <dgm:pt modelId="{C0CFCFBC-C771-4FFE-AB6D-A224BBE272B2}" type="pres">
      <dgm:prSet presAssocID="{DC5AFA60-4A63-4AFA-B2D4-85CAB4ED962F}" presName="rootComposite" presStyleCnt="0"/>
      <dgm:spPr/>
    </dgm:pt>
    <dgm:pt modelId="{1ED612A5-9B59-4642-BE20-C38FC5D992A9}" type="pres">
      <dgm:prSet presAssocID="{DC5AFA60-4A63-4AFA-B2D4-85CAB4ED962F}" presName="rootText" presStyleLbl="node1" presStyleIdx="0" presStyleCnt="1" custLinFactNeighborX="-540" custLinFactNeighborY="-6943"/>
      <dgm:spPr/>
      <dgm:t>
        <a:bodyPr/>
        <a:lstStyle/>
        <a:p>
          <a:endParaRPr lang="nl-NL"/>
        </a:p>
      </dgm:t>
    </dgm:pt>
    <dgm:pt modelId="{8DA5FD30-EED8-4F90-A8E2-98FB1F987750}" type="pres">
      <dgm:prSet presAssocID="{DC5AFA60-4A63-4AFA-B2D4-85CAB4ED962F}" presName="rootConnector" presStyleLbl="node1" presStyleIdx="0" presStyleCnt="1"/>
      <dgm:spPr/>
      <dgm:t>
        <a:bodyPr/>
        <a:lstStyle/>
        <a:p>
          <a:endParaRPr lang="nl-NL"/>
        </a:p>
      </dgm:t>
    </dgm:pt>
    <dgm:pt modelId="{245B9532-033D-4A71-A19F-F3D050732F76}" type="pres">
      <dgm:prSet presAssocID="{DC5AFA60-4A63-4AFA-B2D4-85CAB4ED962F}" presName="childShape" presStyleCnt="0"/>
      <dgm:spPr/>
    </dgm:pt>
    <dgm:pt modelId="{0776090D-5C91-4B5D-9677-5C193B41B226}" type="pres">
      <dgm:prSet presAssocID="{1269770C-7845-4A71-A5E5-3410E5D71C80}" presName="Name13" presStyleLbl="parChTrans1D2" presStyleIdx="0" presStyleCnt="2"/>
      <dgm:spPr/>
      <dgm:t>
        <a:bodyPr/>
        <a:lstStyle/>
        <a:p>
          <a:endParaRPr lang="nl-NL"/>
        </a:p>
      </dgm:t>
    </dgm:pt>
    <dgm:pt modelId="{32C8351B-36E2-468C-83E5-351D8BFE46DC}" type="pres">
      <dgm:prSet presAssocID="{86B50715-49A4-4DF5-A0FC-93DC549670AD}" presName="childText" presStyleLbl="bgAcc1" presStyleIdx="0" presStyleCnt="2">
        <dgm:presLayoutVars>
          <dgm:bulletEnabled val="1"/>
        </dgm:presLayoutVars>
      </dgm:prSet>
      <dgm:spPr/>
      <dgm:t>
        <a:bodyPr/>
        <a:lstStyle/>
        <a:p>
          <a:endParaRPr lang="nl-NL"/>
        </a:p>
      </dgm:t>
    </dgm:pt>
    <dgm:pt modelId="{AAD88AF1-9627-4FCE-A832-E05B292B3BFE}" type="pres">
      <dgm:prSet presAssocID="{7153C674-4642-4107-A45E-B342B2729462}" presName="Name13" presStyleLbl="parChTrans1D2" presStyleIdx="1" presStyleCnt="2"/>
      <dgm:spPr/>
      <dgm:t>
        <a:bodyPr/>
        <a:lstStyle/>
        <a:p>
          <a:endParaRPr lang="nl-NL"/>
        </a:p>
      </dgm:t>
    </dgm:pt>
    <dgm:pt modelId="{339A3FAD-70F7-4A60-97AE-33142EF2D41D}" type="pres">
      <dgm:prSet presAssocID="{B7C2CB0D-7E15-4F32-B6A6-5937818BB211}" presName="childText" presStyleLbl="bgAcc1" presStyleIdx="1" presStyleCnt="2">
        <dgm:presLayoutVars>
          <dgm:bulletEnabled val="1"/>
        </dgm:presLayoutVars>
      </dgm:prSet>
      <dgm:spPr/>
      <dgm:t>
        <a:bodyPr/>
        <a:lstStyle/>
        <a:p>
          <a:endParaRPr lang="nl-NL"/>
        </a:p>
      </dgm:t>
    </dgm:pt>
  </dgm:ptLst>
  <dgm:cxnLst>
    <dgm:cxn modelId="{24DF39AA-4515-46AF-8186-CEA1D5F85F19}" type="presOf" srcId="{161F6C35-C4F2-4076-A038-5BBFA4E480AB}" destId="{D295D0BF-B2BE-4411-8163-45A031689E0E}" srcOrd="0" destOrd="0" presId="urn:microsoft.com/office/officeart/2005/8/layout/hierarchy3"/>
    <dgm:cxn modelId="{B334F2A4-4BEC-4A70-9C7F-34545FAD15CA}" srcId="{161F6C35-C4F2-4076-A038-5BBFA4E480AB}" destId="{DC5AFA60-4A63-4AFA-B2D4-85CAB4ED962F}" srcOrd="0" destOrd="0" parTransId="{D970B20C-BD34-42AE-ABAB-84E4A47E80A5}" sibTransId="{F48BCCBD-4778-486A-B669-006EFA782296}"/>
    <dgm:cxn modelId="{72F27A3B-A9AF-449D-A0A2-0C8F314BEE94}" type="presOf" srcId="{7153C674-4642-4107-A45E-B342B2729462}" destId="{AAD88AF1-9627-4FCE-A832-E05B292B3BFE}" srcOrd="0" destOrd="0" presId="urn:microsoft.com/office/officeart/2005/8/layout/hierarchy3"/>
    <dgm:cxn modelId="{2665C608-7650-48D3-AEAB-8BC230BC73FE}" type="presOf" srcId="{DC5AFA60-4A63-4AFA-B2D4-85CAB4ED962F}" destId="{8DA5FD30-EED8-4F90-A8E2-98FB1F987750}" srcOrd="1" destOrd="0" presId="urn:microsoft.com/office/officeart/2005/8/layout/hierarchy3"/>
    <dgm:cxn modelId="{6FB37860-41E2-4DE0-B14C-E29ECD486078}" type="presOf" srcId="{DC5AFA60-4A63-4AFA-B2D4-85CAB4ED962F}" destId="{1ED612A5-9B59-4642-BE20-C38FC5D992A9}" srcOrd="0" destOrd="0" presId="urn:microsoft.com/office/officeart/2005/8/layout/hierarchy3"/>
    <dgm:cxn modelId="{295BF96F-CDF3-4BF8-8A3F-D71F97B783AF}" type="presOf" srcId="{1269770C-7845-4A71-A5E5-3410E5D71C80}" destId="{0776090D-5C91-4B5D-9677-5C193B41B226}" srcOrd="0" destOrd="0" presId="urn:microsoft.com/office/officeart/2005/8/layout/hierarchy3"/>
    <dgm:cxn modelId="{E4A1B5E7-F21E-4566-B568-6F6F8CFCF50A}" srcId="{DC5AFA60-4A63-4AFA-B2D4-85CAB4ED962F}" destId="{B7C2CB0D-7E15-4F32-B6A6-5937818BB211}" srcOrd="1" destOrd="0" parTransId="{7153C674-4642-4107-A45E-B342B2729462}" sibTransId="{01395C99-5124-428F-83B9-5C7361C04B47}"/>
    <dgm:cxn modelId="{37E39E0D-90B5-44A9-8E34-881F0067300B}" srcId="{DC5AFA60-4A63-4AFA-B2D4-85CAB4ED962F}" destId="{86B50715-49A4-4DF5-A0FC-93DC549670AD}" srcOrd="0" destOrd="0" parTransId="{1269770C-7845-4A71-A5E5-3410E5D71C80}" sibTransId="{F992275E-0899-41F7-836F-115E1BFF82FE}"/>
    <dgm:cxn modelId="{64FCF432-02BC-4F26-BD15-039C96589D10}" type="presOf" srcId="{B7C2CB0D-7E15-4F32-B6A6-5937818BB211}" destId="{339A3FAD-70F7-4A60-97AE-33142EF2D41D}" srcOrd="0" destOrd="0" presId="urn:microsoft.com/office/officeart/2005/8/layout/hierarchy3"/>
    <dgm:cxn modelId="{90D7B549-5F67-4254-BF77-53106568B9C0}" type="presOf" srcId="{86B50715-49A4-4DF5-A0FC-93DC549670AD}" destId="{32C8351B-36E2-468C-83E5-351D8BFE46DC}" srcOrd="0" destOrd="0" presId="urn:microsoft.com/office/officeart/2005/8/layout/hierarchy3"/>
    <dgm:cxn modelId="{23AC1A83-FFBB-42A2-A758-D6DB62E518B2}" type="presParOf" srcId="{D295D0BF-B2BE-4411-8163-45A031689E0E}" destId="{347461D1-F43B-455D-8BC7-27EC73211E4C}" srcOrd="0" destOrd="0" presId="urn:microsoft.com/office/officeart/2005/8/layout/hierarchy3"/>
    <dgm:cxn modelId="{D07A4386-2C87-4EB7-8D66-006B3AF20C29}" type="presParOf" srcId="{347461D1-F43B-455D-8BC7-27EC73211E4C}" destId="{C0CFCFBC-C771-4FFE-AB6D-A224BBE272B2}" srcOrd="0" destOrd="0" presId="urn:microsoft.com/office/officeart/2005/8/layout/hierarchy3"/>
    <dgm:cxn modelId="{5263B69C-F6D4-433E-8EBD-138031EFF050}" type="presParOf" srcId="{C0CFCFBC-C771-4FFE-AB6D-A224BBE272B2}" destId="{1ED612A5-9B59-4642-BE20-C38FC5D992A9}" srcOrd="0" destOrd="0" presId="urn:microsoft.com/office/officeart/2005/8/layout/hierarchy3"/>
    <dgm:cxn modelId="{A5606A0E-2C41-4EAB-B4AD-EC552731D7DF}" type="presParOf" srcId="{C0CFCFBC-C771-4FFE-AB6D-A224BBE272B2}" destId="{8DA5FD30-EED8-4F90-A8E2-98FB1F987750}" srcOrd="1" destOrd="0" presId="urn:microsoft.com/office/officeart/2005/8/layout/hierarchy3"/>
    <dgm:cxn modelId="{EFDA7090-D9C4-4085-865E-EE465316CE9C}" type="presParOf" srcId="{347461D1-F43B-455D-8BC7-27EC73211E4C}" destId="{245B9532-033D-4A71-A19F-F3D050732F76}" srcOrd="1" destOrd="0" presId="urn:microsoft.com/office/officeart/2005/8/layout/hierarchy3"/>
    <dgm:cxn modelId="{CB5DF7B0-8114-4576-A6D4-CECB286DFB04}" type="presParOf" srcId="{245B9532-033D-4A71-A19F-F3D050732F76}" destId="{0776090D-5C91-4B5D-9677-5C193B41B226}" srcOrd="0" destOrd="0" presId="urn:microsoft.com/office/officeart/2005/8/layout/hierarchy3"/>
    <dgm:cxn modelId="{B531D7F3-4944-4538-9838-F66F75C3E49A}" type="presParOf" srcId="{245B9532-033D-4A71-A19F-F3D050732F76}" destId="{32C8351B-36E2-468C-83E5-351D8BFE46DC}" srcOrd="1" destOrd="0" presId="urn:microsoft.com/office/officeart/2005/8/layout/hierarchy3"/>
    <dgm:cxn modelId="{C940A731-17A2-4E33-88C4-5A49BB170C5B}" type="presParOf" srcId="{245B9532-033D-4A71-A19F-F3D050732F76}" destId="{AAD88AF1-9627-4FCE-A832-E05B292B3BFE}" srcOrd="2" destOrd="0" presId="urn:microsoft.com/office/officeart/2005/8/layout/hierarchy3"/>
    <dgm:cxn modelId="{8F590438-969D-4BA8-A2C2-0E0614227F13}" type="presParOf" srcId="{245B9532-033D-4A71-A19F-F3D050732F76}" destId="{339A3FAD-70F7-4A60-97AE-33142EF2D41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9A92C-F633-4287-9621-87EB886135BB}">
      <dsp:nvSpPr>
        <dsp:cNvPr id="0" name=""/>
        <dsp:cNvSpPr/>
      </dsp:nvSpPr>
      <dsp:spPr>
        <a:xfrm>
          <a:off x="2520293" y="1512151"/>
          <a:ext cx="1331133" cy="133113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nl-NL" sz="2200" b="0" kern="1200" cap="none" spc="0" smtClean="0">
              <a:ln w="18415" cmpd="sng">
                <a:prstDash val="solid"/>
              </a:ln>
              <a:effectLst>
                <a:outerShdw blurRad="63500" dir="3600000" algn="tl" rotWithShape="0">
                  <a:srgbClr val="000000">
                    <a:alpha val="70000"/>
                  </a:srgbClr>
                </a:outerShdw>
              </a:effectLst>
            </a:rPr>
            <a:t>Child minding agency</a:t>
          </a:r>
          <a:endParaRPr lang="nl-NL" sz="2200" b="0" kern="1200" cap="none" spc="0" dirty="0">
            <a:ln w="18415" cmpd="sng">
              <a:prstDash val="solid"/>
            </a:ln>
            <a:effectLst>
              <a:outerShdw blurRad="63500" dir="3600000" algn="tl" rotWithShape="0">
                <a:srgbClr val="000000">
                  <a:alpha val="70000"/>
                </a:srgbClr>
              </a:outerShdw>
            </a:effectLst>
          </a:endParaRPr>
        </a:p>
      </dsp:txBody>
      <dsp:txXfrm>
        <a:off x="2585274" y="1577132"/>
        <a:ext cx="1201171" cy="1201171"/>
      </dsp:txXfrm>
    </dsp:sp>
    <dsp:sp modelId="{CA135331-BFE8-4860-B89A-E42703D7221D}">
      <dsp:nvSpPr>
        <dsp:cNvPr id="0" name=""/>
        <dsp:cNvSpPr/>
      </dsp:nvSpPr>
      <dsp:spPr>
        <a:xfrm rot="16195580">
          <a:off x="2885108" y="1212640"/>
          <a:ext cx="599023" cy="0"/>
        </a:xfrm>
        <a:custGeom>
          <a:avLst/>
          <a:gdLst/>
          <a:ahLst/>
          <a:cxnLst/>
          <a:rect l="0" t="0" r="0" b="0"/>
          <a:pathLst>
            <a:path>
              <a:moveTo>
                <a:pt x="0" y="0"/>
              </a:moveTo>
              <a:lnTo>
                <a:pt x="599023"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F7B25D1-3FF0-4945-B243-58CBA6F71E36}">
      <dsp:nvSpPr>
        <dsp:cNvPr id="0" name=""/>
        <dsp:cNvSpPr/>
      </dsp:nvSpPr>
      <dsp:spPr>
        <a:xfrm>
          <a:off x="792091" y="216033"/>
          <a:ext cx="4783390" cy="69709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nl-NL" sz="2800" b="0" kern="1200" cap="none" spc="0" baseline="0" smtClean="0">
              <a:ln w="18415" cmpd="sng">
                <a:prstDash val="solid"/>
              </a:ln>
              <a:effectLst>
                <a:outerShdw blurRad="63500" dir="3600000" algn="tl" rotWithShape="0">
                  <a:srgbClr val="000000">
                    <a:alpha val="70000"/>
                  </a:srgbClr>
                </a:outerShdw>
              </a:effectLst>
            </a:rPr>
            <a:t>Municipal health service</a:t>
          </a:r>
          <a:endParaRPr lang="nl-NL" sz="2800" b="0" kern="1200" cap="none" spc="0" baseline="0" dirty="0">
            <a:ln w="18415" cmpd="sng">
              <a:prstDash val="solid"/>
            </a:ln>
            <a:effectLst>
              <a:outerShdw blurRad="63500" dir="3600000" algn="tl" rotWithShape="0">
                <a:srgbClr val="000000">
                  <a:alpha val="70000"/>
                </a:srgbClr>
              </a:outerShdw>
            </a:effectLst>
          </a:endParaRPr>
        </a:p>
      </dsp:txBody>
      <dsp:txXfrm>
        <a:off x="826120" y="250062"/>
        <a:ext cx="4715332" cy="629037"/>
      </dsp:txXfrm>
    </dsp:sp>
    <dsp:sp modelId="{9D0F8CA2-9DFD-40DA-8D16-C6F19BF7C6D6}">
      <dsp:nvSpPr>
        <dsp:cNvPr id="0" name=""/>
        <dsp:cNvSpPr/>
      </dsp:nvSpPr>
      <dsp:spPr>
        <a:xfrm rot="2423554">
          <a:off x="3756917" y="3000935"/>
          <a:ext cx="792948" cy="0"/>
        </a:xfrm>
        <a:custGeom>
          <a:avLst/>
          <a:gdLst/>
          <a:ahLst/>
          <a:cxnLst/>
          <a:rect l="0" t="0" r="0" b="0"/>
          <a:pathLst>
            <a:path>
              <a:moveTo>
                <a:pt x="0" y="0"/>
              </a:moveTo>
              <a:lnTo>
                <a:pt x="792948"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C43E884-4223-4D17-961C-CB605113AC58}">
      <dsp:nvSpPr>
        <dsp:cNvPr id="0" name=""/>
        <dsp:cNvSpPr/>
      </dsp:nvSpPr>
      <dsp:spPr>
        <a:xfrm>
          <a:off x="4207758" y="3257858"/>
          <a:ext cx="1543398" cy="89185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nl-NL" sz="2500" b="0" kern="1200" cap="none" spc="0" smtClean="0">
              <a:ln w="18415" cmpd="sng">
                <a:prstDash val="solid"/>
              </a:ln>
              <a:effectLst>
                <a:outerShdw blurRad="63500" dir="3600000" algn="tl" rotWithShape="0">
                  <a:srgbClr val="000000">
                    <a:alpha val="70000"/>
                  </a:srgbClr>
                </a:outerShdw>
              </a:effectLst>
            </a:rPr>
            <a:t>Child minder</a:t>
          </a:r>
          <a:endParaRPr lang="nl-NL" sz="2500" b="0" kern="1200" cap="none" spc="0" dirty="0">
            <a:ln w="18415" cmpd="sng">
              <a:prstDash val="solid"/>
            </a:ln>
            <a:effectLst>
              <a:outerShdw blurRad="63500" dir="3600000" algn="tl" rotWithShape="0">
                <a:srgbClr val="000000">
                  <a:alpha val="70000"/>
                </a:srgbClr>
              </a:outerShdw>
            </a:effectLst>
          </a:endParaRPr>
        </a:p>
      </dsp:txBody>
      <dsp:txXfrm>
        <a:off x="4251295" y="3301395"/>
        <a:ext cx="1456324" cy="804785"/>
      </dsp:txXfrm>
    </dsp:sp>
    <dsp:sp modelId="{BEBC0B91-7D21-438E-8CB4-57E66F3C4ED3}">
      <dsp:nvSpPr>
        <dsp:cNvPr id="0" name=""/>
        <dsp:cNvSpPr/>
      </dsp:nvSpPr>
      <dsp:spPr>
        <a:xfrm rot="8333494">
          <a:off x="1854420" y="3008180"/>
          <a:ext cx="759494" cy="0"/>
        </a:xfrm>
        <a:custGeom>
          <a:avLst/>
          <a:gdLst/>
          <a:ahLst/>
          <a:cxnLst/>
          <a:rect l="0" t="0" r="0" b="0"/>
          <a:pathLst>
            <a:path>
              <a:moveTo>
                <a:pt x="0" y="0"/>
              </a:moveTo>
              <a:lnTo>
                <a:pt x="759494"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E6BDDFD-FF04-4DC3-A099-EA8A099A599C}">
      <dsp:nvSpPr>
        <dsp:cNvPr id="0" name=""/>
        <dsp:cNvSpPr/>
      </dsp:nvSpPr>
      <dsp:spPr>
        <a:xfrm>
          <a:off x="657554" y="3257858"/>
          <a:ext cx="1558916" cy="89185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nl-NL" sz="2500" b="0" kern="1200" cap="none" spc="0" smtClean="0">
              <a:ln w="18415" cmpd="sng">
                <a:prstDash val="solid"/>
              </a:ln>
              <a:effectLst>
                <a:outerShdw blurRad="63500" dir="3600000" algn="tl" rotWithShape="0">
                  <a:srgbClr val="000000">
                    <a:alpha val="70000"/>
                  </a:srgbClr>
                </a:outerShdw>
              </a:effectLst>
            </a:rPr>
            <a:t>Child minder</a:t>
          </a:r>
          <a:endParaRPr lang="nl-NL" sz="2500" b="0" kern="1200" cap="none" spc="0" dirty="0">
            <a:ln w="18415" cmpd="sng">
              <a:prstDash val="solid"/>
            </a:ln>
            <a:effectLst>
              <a:outerShdw blurRad="63500" dir="3600000" algn="tl" rotWithShape="0">
                <a:srgbClr val="000000">
                  <a:alpha val="70000"/>
                </a:srgbClr>
              </a:outerShdw>
            </a:effectLst>
          </a:endParaRPr>
        </a:p>
      </dsp:txBody>
      <dsp:txXfrm>
        <a:off x="701091" y="3301395"/>
        <a:ext cx="1471842" cy="804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612A5-9B59-4642-BE20-C38FC5D992A9}">
      <dsp:nvSpPr>
        <dsp:cNvPr id="0" name=""/>
        <dsp:cNvSpPr/>
      </dsp:nvSpPr>
      <dsp:spPr>
        <a:xfrm>
          <a:off x="1967873" y="0"/>
          <a:ext cx="2137171" cy="1068585"/>
        </a:xfrm>
        <a:prstGeom prst="roundRect">
          <a:avLst>
            <a:gd name="adj" fmla="val 1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nl-NL" sz="2500" kern="1200" dirty="0" err="1" smtClean="0"/>
            <a:t>Municipal</a:t>
          </a:r>
          <a:r>
            <a:rPr lang="nl-NL" sz="2500" kern="1200" dirty="0" smtClean="0"/>
            <a:t> health service</a:t>
          </a:r>
          <a:endParaRPr lang="nl-NL" sz="2500" kern="1200" dirty="0"/>
        </a:p>
      </dsp:txBody>
      <dsp:txXfrm>
        <a:off x="1999171" y="31298"/>
        <a:ext cx="2074575" cy="1005989"/>
      </dsp:txXfrm>
    </dsp:sp>
    <dsp:sp modelId="{0776090D-5C91-4B5D-9677-5C193B41B226}">
      <dsp:nvSpPr>
        <dsp:cNvPr id="0" name=""/>
        <dsp:cNvSpPr/>
      </dsp:nvSpPr>
      <dsp:spPr>
        <a:xfrm>
          <a:off x="2181590" y="1068585"/>
          <a:ext cx="225257" cy="803622"/>
        </a:xfrm>
        <a:custGeom>
          <a:avLst/>
          <a:gdLst/>
          <a:ahLst/>
          <a:cxnLst/>
          <a:rect l="0" t="0" r="0" b="0"/>
          <a:pathLst>
            <a:path>
              <a:moveTo>
                <a:pt x="0" y="0"/>
              </a:moveTo>
              <a:lnTo>
                <a:pt x="0" y="803622"/>
              </a:lnTo>
              <a:lnTo>
                <a:pt x="225257" y="80362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C8351B-36E2-468C-83E5-351D8BFE46DC}">
      <dsp:nvSpPr>
        <dsp:cNvPr id="0" name=""/>
        <dsp:cNvSpPr/>
      </dsp:nvSpPr>
      <dsp:spPr>
        <a:xfrm>
          <a:off x="2406848" y="1337915"/>
          <a:ext cx="1709737" cy="1068585"/>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nl-NL" sz="2000" kern="1200" dirty="0" smtClean="0"/>
            <a:t>Childminding agency</a:t>
          </a:r>
          <a:endParaRPr lang="nl-NL" sz="2000" kern="1200" dirty="0"/>
        </a:p>
      </dsp:txBody>
      <dsp:txXfrm>
        <a:off x="2438146" y="1369213"/>
        <a:ext cx="1647141" cy="1005989"/>
      </dsp:txXfrm>
    </dsp:sp>
    <dsp:sp modelId="{AAD88AF1-9627-4FCE-A832-E05B292B3BFE}">
      <dsp:nvSpPr>
        <dsp:cNvPr id="0" name=""/>
        <dsp:cNvSpPr/>
      </dsp:nvSpPr>
      <dsp:spPr>
        <a:xfrm>
          <a:off x="2181590" y="1068585"/>
          <a:ext cx="225257" cy="2139354"/>
        </a:xfrm>
        <a:custGeom>
          <a:avLst/>
          <a:gdLst/>
          <a:ahLst/>
          <a:cxnLst/>
          <a:rect l="0" t="0" r="0" b="0"/>
          <a:pathLst>
            <a:path>
              <a:moveTo>
                <a:pt x="0" y="0"/>
              </a:moveTo>
              <a:lnTo>
                <a:pt x="0" y="2139354"/>
              </a:lnTo>
              <a:lnTo>
                <a:pt x="225257" y="2139354"/>
              </a:lnTo>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339A3FAD-70F7-4A60-97AE-33142EF2D41D}">
      <dsp:nvSpPr>
        <dsp:cNvPr id="0" name=""/>
        <dsp:cNvSpPr/>
      </dsp:nvSpPr>
      <dsp:spPr>
        <a:xfrm>
          <a:off x="2406848" y="2673647"/>
          <a:ext cx="1709737" cy="1068585"/>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nl-NL" sz="2000" kern="1200" dirty="0" smtClean="0"/>
            <a:t>Childminder</a:t>
          </a:r>
          <a:endParaRPr lang="nl-NL" sz="2000" kern="1200" dirty="0"/>
        </a:p>
      </dsp:txBody>
      <dsp:txXfrm>
        <a:off x="2438146" y="2704945"/>
        <a:ext cx="1647141" cy="100598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97FB482-E55A-4518-983A-6FA9939CF05C}" type="slidenum">
              <a:rPr lang="nl-NL"/>
              <a:pPr/>
              <a:t>‹nr.›</a:t>
            </a:fld>
            <a:endParaRPr lang="nl-NL"/>
          </a:p>
        </p:txBody>
      </p:sp>
    </p:spTree>
    <p:extLst>
      <p:ext uri="{BB962C8B-B14F-4D97-AF65-F5344CB8AC3E}">
        <p14:creationId xmlns:p14="http://schemas.microsoft.com/office/powerpoint/2010/main" val="16171536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Georgia" pitchFamily="18" charset="0"/>
        <a:ea typeface="+mn-ea"/>
        <a:cs typeface="+mn-cs"/>
      </a:defRPr>
    </a:lvl1pPr>
    <a:lvl2pPr marL="457200" algn="l" rtl="0" fontAlgn="base">
      <a:spcBef>
        <a:spcPct val="30000"/>
      </a:spcBef>
      <a:spcAft>
        <a:spcPct val="0"/>
      </a:spcAft>
      <a:defRPr sz="1200" kern="1200">
        <a:solidFill>
          <a:schemeClr val="tx1"/>
        </a:solidFill>
        <a:latin typeface="Georgia" pitchFamily="18" charset="0"/>
        <a:ea typeface="+mn-ea"/>
        <a:cs typeface="+mn-cs"/>
      </a:defRPr>
    </a:lvl2pPr>
    <a:lvl3pPr marL="914400" algn="l" rtl="0" fontAlgn="base">
      <a:spcBef>
        <a:spcPct val="30000"/>
      </a:spcBef>
      <a:spcAft>
        <a:spcPct val="0"/>
      </a:spcAft>
      <a:defRPr sz="1200" kern="1200">
        <a:solidFill>
          <a:schemeClr val="tx1"/>
        </a:solidFill>
        <a:latin typeface="Georgia" pitchFamily="18" charset="0"/>
        <a:ea typeface="+mn-ea"/>
        <a:cs typeface="+mn-cs"/>
      </a:defRPr>
    </a:lvl3pPr>
    <a:lvl4pPr marL="1371600" algn="l" rtl="0" fontAlgn="base">
      <a:spcBef>
        <a:spcPct val="30000"/>
      </a:spcBef>
      <a:spcAft>
        <a:spcPct val="0"/>
      </a:spcAft>
      <a:defRPr sz="1200" kern="1200">
        <a:solidFill>
          <a:schemeClr val="tx1"/>
        </a:solidFill>
        <a:latin typeface="Georgia" pitchFamily="18" charset="0"/>
        <a:ea typeface="+mn-ea"/>
        <a:cs typeface="+mn-cs"/>
      </a:defRPr>
    </a:lvl4pPr>
    <a:lvl5pPr marL="1828800" algn="l" rtl="0" fontAlgn="base">
      <a:spcBef>
        <a:spcPct val="30000"/>
      </a:spcBef>
      <a:spcAft>
        <a:spcPct val="0"/>
      </a:spcAft>
      <a:defRPr sz="1200" kern="1200">
        <a:solidFill>
          <a:schemeClr val="tx1"/>
        </a:solidFill>
        <a:latin typeface="Georg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nswersforbusiness.nl/product/permits/Pedagogisch-beleidsplan?branch=65&amp;companyact=14"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answersforbusiness.nl/product/permits/Risicoinventarisatie-veiligheid-en-gezondheid?branch=65&amp;companyact=14" TargetMode="External"/><Relationship Id="rId5" Type="http://schemas.openxmlformats.org/officeDocument/2006/relationships/hyperlink" Target="http://www.answersforbusiness.nl/product/permits/Klachtencommissie--reglement?branch=65&amp;companyact=33" TargetMode="External"/><Relationship Id="rId4" Type="http://schemas.openxmlformats.org/officeDocument/2006/relationships/hyperlink" Target="http://www.answersforbusiness.nl/product/permits/Oudercommissie--reglement?branch=65&amp;companyact=33"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nswersforbusiness.nl/product/permits/Risicoinventarisatie-veiligheid-en-gezondheid?branch=65&amp;companyact=1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bs.nl/en-GB/menu/methoden/toelichtingen/alfabet/h/households-with-one-working-parent.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a:t>
            </a:fld>
            <a:endParaRPr lang="nl-NL"/>
          </a:p>
        </p:txBody>
      </p:sp>
    </p:spTree>
    <p:extLst>
      <p:ext uri="{BB962C8B-B14F-4D97-AF65-F5344CB8AC3E}">
        <p14:creationId xmlns:p14="http://schemas.microsoft.com/office/powerpoint/2010/main" val="2378507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dirty="0" smtClean="0"/>
              <a:t>After-school care growing rapidly</a:t>
            </a:r>
          </a:p>
          <a:p>
            <a:r>
              <a:rPr lang="en-US" dirty="0" smtClean="0"/>
              <a:t>The number of children in after-school care rose substantially by 17 percent. Since 2007, schools are obliged to arrange for care outside school hours, if parents submit a request for after-school care. In the period 2007-2009, the number of children in after-school care rose by more than 100 thousand to more than 300 thousand in 2009.</a:t>
            </a:r>
          </a:p>
          <a:p>
            <a:r>
              <a:rPr lang="en-US" b="0" dirty="0" smtClean="0"/>
              <a:t>Modest increase host-parent care</a:t>
            </a:r>
          </a:p>
          <a:p>
            <a:r>
              <a:rPr lang="en-US" dirty="0" smtClean="0"/>
              <a:t>The number of children receiving care provided by a registered </a:t>
            </a:r>
            <a:r>
              <a:rPr lang="en-US" dirty="0" err="1" smtClean="0"/>
              <a:t>childminder</a:t>
            </a:r>
            <a:r>
              <a:rPr lang="en-US" dirty="0" smtClean="0"/>
              <a:t> also increased, but the increase (10 percent) was less substantial than in 2008 (nearly 50 percent). Last year, 217 thousand children received this type of care. One in five of them also received day care or after-school care.</a:t>
            </a:r>
          </a:p>
          <a:p>
            <a:r>
              <a:rPr lang="en-US" dirty="0" smtClean="0"/>
              <a:t>Most children in formal care (nearly 375 thousand) attended day care </a:t>
            </a:r>
            <a:r>
              <a:rPr lang="en-US" dirty="0" err="1" smtClean="0"/>
              <a:t>centres</a:t>
            </a:r>
            <a:r>
              <a:rPr lang="en-US" dirty="0" smtClean="0"/>
              <a:t>, i.e. an increase by 10 percent compared to 2008.</a:t>
            </a:r>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10</a:t>
            </a:fld>
            <a:endParaRPr lang="nl-NL"/>
          </a:p>
        </p:txBody>
      </p:sp>
    </p:spTree>
    <p:extLst>
      <p:ext uri="{BB962C8B-B14F-4D97-AF65-F5344CB8AC3E}">
        <p14:creationId xmlns:p14="http://schemas.microsoft.com/office/powerpoint/2010/main" val="3471538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Web magazine, 24 April 2008 15:00</a:t>
            </a:r>
          </a:p>
          <a:p>
            <a:r>
              <a:rPr lang="en-US" b="1" dirty="0" smtClean="0"/>
              <a:t>Hefty growth in childcare in 2007</a:t>
            </a:r>
          </a:p>
          <a:p>
            <a:r>
              <a:rPr lang="en-US" dirty="0" smtClean="0"/>
              <a:t>The number of children cared for by </a:t>
            </a:r>
            <a:r>
              <a:rPr lang="en-US" dirty="0" err="1" smtClean="0"/>
              <a:t>childminders</a:t>
            </a:r>
            <a:r>
              <a:rPr lang="en-US" dirty="0" smtClean="0"/>
              <a:t> doubled, from 70 thousand in 2006 to 140 thousand in 2007</a:t>
            </a:r>
          </a:p>
          <a:p>
            <a:endParaRPr lang="en-US" dirty="0" smtClean="0"/>
          </a:p>
          <a:p>
            <a:endParaRPr lang="de-DE" dirty="0" smtClean="0"/>
          </a:p>
          <a:p>
            <a:r>
              <a:rPr lang="en-US" dirty="0" smtClean="0"/>
              <a:t>Web magazine, 05 March 2009 15:00</a:t>
            </a:r>
          </a:p>
          <a:p>
            <a:endParaRPr lang="de-DE" dirty="0" smtClean="0"/>
          </a:p>
          <a:p>
            <a:r>
              <a:rPr lang="de-DE" dirty="0" smtClean="0"/>
              <a:t>Web </a:t>
            </a:r>
            <a:r>
              <a:rPr lang="de-DE" dirty="0" err="1" smtClean="0"/>
              <a:t>magazine</a:t>
            </a:r>
            <a:r>
              <a:rPr lang="de-DE" dirty="0" smtClean="0"/>
              <a:t>, 10 June 2010 15:00</a:t>
            </a:r>
            <a:endParaRPr lang="en-US" b="1" dirty="0" smtClean="0"/>
          </a:p>
          <a:p>
            <a:r>
              <a:rPr lang="en-US" b="1" dirty="0" smtClean="0"/>
              <a:t>Modest increase host-parent care</a:t>
            </a:r>
          </a:p>
          <a:p>
            <a:r>
              <a:rPr lang="en-US" dirty="0" smtClean="0"/>
              <a:t>The number of children receiving care provided by a registered </a:t>
            </a:r>
            <a:r>
              <a:rPr lang="en-US" dirty="0" err="1" smtClean="0"/>
              <a:t>childminder</a:t>
            </a:r>
            <a:r>
              <a:rPr lang="en-US" dirty="0" smtClean="0"/>
              <a:t> also increased, but the increase (10 percent) was less substantial than in 2008 (nearly 50 percent). Last year, 217 thousand children received this type of care. One in five of them also received day care or after-school care.</a:t>
            </a:r>
          </a:p>
          <a:p>
            <a:endParaRPr lang="en-US" dirty="0" smtClean="0"/>
          </a:p>
          <a:p>
            <a:r>
              <a:rPr lang="en-US" dirty="0" smtClean="0"/>
              <a:t>Web magazine, 10 June 2010 15:00</a:t>
            </a:r>
          </a:p>
          <a:p>
            <a:r>
              <a:rPr lang="en-US" b="1" dirty="0" smtClean="0"/>
              <a:t>Half a million parents receive childcare allowances</a:t>
            </a:r>
          </a:p>
          <a:p>
            <a:r>
              <a:rPr lang="en-US" dirty="0" smtClean="0"/>
              <a:t>The number of children receiving care provided by a registered </a:t>
            </a:r>
            <a:r>
              <a:rPr lang="en-US" dirty="0" err="1" smtClean="0"/>
              <a:t>childminder</a:t>
            </a:r>
            <a:r>
              <a:rPr lang="en-US" dirty="0" smtClean="0"/>
              <a:t> also increased, but the increase (10 percent) was less substantial than in 2008 (nearly 50 percent). Last year, 217 thousand children received this type of care. One in five of them also received day care or after-school care.</a:t>
            </a:r>
          </a:p>
          <a:p>
            <a:endParaRPr lang="en-US" dirty="0" smtClean="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11</a:t>
            </a:fld>
            <a:endParaRPr lang="nl-NL"/>
          </a:p>
        </p:txBody>
      </p:sp>
    </p:spTree>
    <p:extLst>
      <p:ext uri="{BB962C8B-B14F-4D97-AF65-F5344CB8AC3E}">
        <p14:creationId xmlns:p14="http://schemas.microsoft.com/office/powerpoint/2010/main" val="2522228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Web magazine, 24 April 2008 15:00</a:t>
            </a:r>
          </a:p>
          <a:p>
            <a:r>
              <a:rPr lang="en-US" b="1" dirty="0" smtClean="0"/>
              <a:t>Hefty growth in childcare in 2007</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Many mothers, grandparents and </a:t>
            </a:r>
            <a:r>
              <a:rPr lang="en-US" dirty="0" err="1" smtClean="0"/>
              <a:t>neighbours</a:t>
            </a:r>
            <a:r>
              <a:rPr lang="en-US" dirty="0" smtClean="0"/>
              <a:t> who care for other people’s children registered with an official </a:t>
            </a:r>
            <a:r>
              <a:rPr lang="en-US" dirty="0" err="1" smtClean="0"/>
              <a:t>childminders</a:t>
            </a:r>
            <a:r>
              <a:rPr lang="en-US" dirty="0" smtClean="0"/>
              <a:t> agency in 2007, so that the parents would be eligible for childcare allowance. Around 80 thousand parents received an allowance for this form of childcare in 2007. This is nearly two and a half times the number in 2006. For other forms of official childcare, too, the number of parents receiving an official allowance rose, though by less. </a:t>
            </a:r>
          </a:p>
          <a:p>
            <a:endParaRPr lang="en-US" dirty="0" smtClean="0"/>
          </a:p>
          <a:p>
            <a:r>
              <a:rPr lang="en-US" dirty="0" smtClean="0"/>
              <a:t>Web magazine, 05 March 2009 15:00</a:t>
            </a:r>
          </a:p>
          <a:p>
            <a:r>
              <a:rPr lang="en-US" b="1" dirty="0" smtClean="0"/>
              <a:t>More parents receive childcare allowance</a:t>
            </a:r>
          </a:p>
          <a:p>
            <a:r>
              <a:rPr lang="en-US" dirty="0" smtClean="0"/>
              <a:t>The number of parents receiving an allowance for care provided by a registered </a:t>
            </a:r>
            <a:r>
              <a:rPr lang="en-US" dirty="0" err="1" smtClean="0"/>
              <a:t>childminder</a:t>
            </a:r>
            <a:r>
              <a:rPr lang="en-US" dirty="0" smtClean="0"/>
              <a:t> was 118 thousand, i.e. 37 thousand more than in 2007</a:t>
            </a:r>
          </a:p>
          <a:p>
            <a:endParaRPr lang="en-US" dirty="0" smtClean="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12</a:t>
            </a:fld>
            <a:endParaRPr lang="nl-NL"/>
          </a:p>
        </p:txBody>
      </p:sp>
    </p:spTree>
    <p:extLst>
      <p:ext uri="{BB962C8B-B14F-4D97-AF65-F5344CB8AC3E}">
        <p14:creationId xmlns:p14="http://schemas.microsoft.com/office/powerpoint/2010/main" val="252222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CBS: Formal childcare was the most important type of childcare for 313 thousand of these households (in</a:t>
            </a:r>
            <a:r>
              <a:rPr lang="en-US" baseline="0" dirty="0" smtClean="0"/>
              <a:t> 2009)</a:t>
            </a:r>
            <a:r>
              <a:rPr lang="en-US" dirty="0" smtClean="0"/>
              <a:t>, an increase by 70 thousand relative to 2007.The increase in the use of formal childcare is partly caused by amendments to the Childcare Act, like the introduction of the compulsory employers’ contribution, a higher government contribution for the middle and higher income brackets and the supply of after-school care facilities on primary schools. The number of couples with children and one working parent has declined by more than 50 thousand between 2007 and 2009.</a:t>
            </a:r>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13</a:t>
            </a:fld>
            <a:endParaRPr lang="nl-NL"/>
          </a:p>
        </p:txBody>
      </p:sp>
    </p:spTree>
    <p:extLst>
      <p:ext uri="{BB962C8B-B14F-4D97-AF65-F5344CB8AC3E}">
        <p14:creationId xmlns:p14="http://schemas.microsoft.com/office/powerpoint/2010/main" val="3471538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baseline="0" dirty="0" smtClean="0">
                <a:solidFill>
                  <a:schemeClr val="tx1"/>
                </a:solidFill>
                <a:latin typeface="Georgia" pitchFamily="18" charset="0"/>
                <a:ea typeface="+mn-ea"/>
                <a:cs typeface="+mn-cs"/>
              </a:rPr>
              <a:t>With the introduction of the Law on child care in 2005, subsidies for guest parents became</a:t>
            </a:r>
          </a:p>
          <a:p>
            <a:r>
              <a:rPr lang="en-US" sz="1200" b="0" i="0" u="none" strike="noStrike" kern="1200" baseline="0" dirty="0" smtClean="0">
                <a:solidFill>
                  <a:schemeClr val="tx1"/>
                </a:solidFill>
                <a:latin typeface="Georgia" pitchFamily="18" charset="0"/>
                <a:ea typeface="+mn-ea"/>
                <a:cs typeface="+mn-cs"/>
              </a:rPr>
              <a:t>similar to those for care in </a:t>
            </a:r>
            <a:r>
              <a:rPr lang="en-US" sz="1200" b="0" i="0" u="none" strike="noStrike" kern="1200" baseline="0" dirty="0" err="1" smtClean="0">
                <a:solidFill>
                  <a:schemeClr val="tx1"/>
                </a:solidFill>
                <a:latin typeface="Georgia" pitchFamily="18" charset="0"/>
                <a:ea typeface="+mn-ea"/>
                <a:cs typeface="+mn-cs"/>
              </a:rPr>
              <a:t>centres</a:t>
            </a:r>
            <a:r>
              <a:rPr lang="en-US" sz="1200" b="0" i="0" u="none" strike="noStrike" kern="1200" baseline="0" dirty="0" smtClean="0">
                <a:solidFill>
                  <a:schemeClr val="tx1"/>
                </a:solidFill>
                <a:latin typeface="Georgia" pitchFamily="18" charset="0"/>
                <a:ea typeface="+mn-ea"/>
                <a:cs typeface="+mn-cs"/>
              </a:rPr>
              <a:t>, effectively they became much higher. Hence, for parents and</a:t>
            </a:r>
          </a:p>
          <a:p>
            <a:r>
              <a:rPr lang="en-US" sz="1200" b="0" i="0" u="none" strike="noStrike" kern="1200" baseline="0" dirty="0" smtClean="0">
                <a:solidFill>
                  <a:schemeClr val="tx1"/>
                </a:solidFill>
                <a:latin typeface="Georgia" pitchFamily="18" charset="0"/>
                <a:ea typeface="+mn-ea"/>
                <a:cs typeface="+mn-cs"/>
              </a:rPr>
              <a:t>guest parents it became much more interesting to </a:t>
            </a:r>
            <a:r>
              <a:rPr lang="en-US" sz="1200" b="0" i="0" u="none" strike="noStrike" kern="1200" baseline="0" dirty="0" err="1" smtClean="0">
                <a:solidFill>
                  <a:schemeClr val="tx1"/>
                </a:solidFill>
                <a:latin typeface="Georgia" pitchFamily="18" charset="0"/>
                <a:ea typeface="+mn-ea"/>
                <a:cs typeface="+mn-cs"/>
              </a:rPr>
              <a:t>organise</a:t>
            </a:r>
            <a:r>
              <a:rPr lang="en-US" sz="1200" b="0" i="0" u="none" strike="noStrike" kern="1200" baseline="0" dirty="0" smtClean="0">
                <a:solidFill>
                  <a:schemeClr val="tx1"/>
                </a:solidFill>
                <a:latin typeface="Georgia" pitchFamily="18" charset="0"/>
                <a:ea typeface="+mn-ea"/>
                <a:cs typeface="+mn-cs"/>
              </a:rPr>
              <a:t> the care formally. Furthermore, with</a:t>
            </a:r>
          </a:p>
          <a:p>
            <a:r>
              <a:rPr lang="en-US" sz="1200" b="0" i="0" u="none" strike="noStrike" kern="1200" baseline="0" dirty="0" smtClean="0">
                <a:solidFill>
                  <a:schemeClr val="tx1"/>
                </a:solidFill>
                <a:latin typeface="Georgia" pitchFamily="18" charset="0"/>
                <a:ea typeface="+mn-ea"/>
                <a:cs typeface="+mn-cs"/>
              </a:rPr>
              <a:t>some delay, people figured out that informal care by relatives and friends was now also</a:t>
            </a:r>
          </a:p>
          <a:p>
            <a:r>
              <a:rPr lang="en-US" sz="1200" b="0" i="0" u="none" strike="noStrike" kern="1200" baseline="0" dirty="0" smtClean="0">
                <a:solidFill>
                  <a:schemeClr val="tx1"/>
                </a:solidFill>
                <a:latin typeface="Georgia" pitchFamily="18" charset="0"/>
                <a:ea typeface="+mn-ea"/>
                <a:cs typeface="+mn-cs"/>
              </a:rPr>
              <a:t>considered guest parent care, and this was presumably a major factor in the rapid rise in guest</a:t>
            </a:r>
          </a:p>
          <a:p>
            <a:r>
              <a:rPr lang="en-US" sz="1200" b="0" i="0" u="none" strike="noStrike" kern="1200" baseline="0" dirty="0" smtClean="0">
                <a:solidFill>
                  <a:schemeClr val="tx1"/>
                </a:solidFill>
                <a:latin typeface="Georgia" pitchFamily="18" charset="0"/>
                <a:ea typeface="+mn-ea"/>
                <a:cs typeface="+mn-cs"/>
              </a:rPr>
              <a:t>parent care in recent years.9</a:t>
            </a:r>
          </a:p>
          <a:p>
            <a:endParaRPr lang="en-US" sz="1200" b="0" i="0" u="none" strike="noStrike" kern="1200" baseline="0" dirty="0" smtClean="0">
              <a:solidFill>
                <a:schemeClr val="tx1"/>
              </a:solidFill>
              <a:latin typeface="Georgia" pitchFamily="18" charset="0"/>
              <a:ea typeface="+mn-ea"/>
              <a:cs typeface="+mn-cs"/>
            </a:endParaRPr>
          </a:p>
          <a:p>
            <a:r>
              <a:rPr lang="en-US" sz="1200" b="0" i="0" u="none" strike="noStrike" kern="1200" baseline="0" dirty="0" smtClean="0">
                <a:solidFill>
                  <a:schemeClr val="tx1"/>
                </a:solidFill>
                <a:latin typeface="Georgia" pitchFamily="18" charset="0"/>
                <a:ea typeface="+mn-ea"/>
                <a:cs typeface="+mn-cs"/>
              </a:rPr>
              <a:t>Research 2008 – growth of </a:t>
            </a:r>
            <a:r>
              <a:rPr lang="en-US" sz="1200" b="0" i="0" u="none" strike="noStrike" kern="1200" baseline="0" dirty="0" err="1" smtClean="0">
                <a:solidFill>
                  <a:schemeClr val="tx1"/>
                </a:solidFill>
                <a:latin typeface="Georgia" pitchFamily="18" charset="0"/>
                <a:ea typeface="+mn-ea"/>
                <a:cs typeface="+mn-cs"/>
              </a:rPr>
              <a:t>childminding</a:t>
            </a:r>
            <a:r>
              <a:rPr lang="en-US" sz="1200" b="0" i="0" u="none" strike="noStrike" kern="1200" baseline="0" dirty="0" smtClean="0">
                <a:solidFill>
                  <a:schemeClr val="tx1"/>
                </a:solidFill>
                <a:latin typeface="Georgia" pitchFamily="18" charset="0"/>
                <a:ea typeface="+mn-ea"/>
                <a:cs typeface="+mn-cs"/>
              </a:rPr>
              <a:t>-  investigation under parents- these are 2 most mentioned reasons</a:t>
            </a:r>
            <a:endParaRPr lang="en-US" dirty="0" smtClean="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14</a:t>
            </a:fld>
            <a:endParaRPr lang="nl-NL"/>
          </a:p>
        </p:txBody>
      </p:sp>
    </p:spTree>
    <p:extLst>
      <p:ext uri="{BB962C8B-B14F-4D97-AF65-F5344CB8AC3E}">
        <p14:creationId xmlns:p14="http://schemas.microsoft.com/office/powerpoint/2010/main" val="3471538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smtClean="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15</a:t>
            </a:fld>
            <a:endParaRPr lang="nl-NL"/>
          </a:p>
        </p:txBody>
      </p:sp>
    </p:spTree>
    <p:extLst>
      <p:ext uri="{BB962C8B-B14F-4D97-AF65-F5344CB8AC3E}">
        <p14:creationId xmlns:p14="http://schemas.microsoft.com/office/powerpoint/2010/main" val="3471538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Rising</a:t>
            </a:r>
            <a:r>
              <a:rPr lang="nl-NL" baseline="0" dirty="0" smtClean="0"/>
              <a:t> </a:t>
            </a:r>
            <a:r>
              <a:rPr lang="nl-NL" baseline="0" dirty="0" err="1" smtClean="0"/>
              <a:t>government</a:t>
            </a:r>
            <a:r>
              <a:rPr lang="nl-NL" baseline="0" dirty="0" smtClean="0"/>
              <a:t> </a:t>
            </a:r>
            <a:r>
              <a:rPr lang="nl-NL" baseline="0" dirty="0" err="1" smtClean="0"/>
              <a:t>expenses</a:t>
            </a:r>
            <a:r>
              <a:rPr lang="nl-NL" baseline="0" dirty="0" smtClean="0"/>
              <a:t>:</a:t>
            </a:r>
          </a:p>
          <a:p>
            <a:endParaRPr lang="nl-NL" baseline="0" dirty="0" smtClean="0"/>
          </a:p>
          <a:p>
            <a:r>
              <a:rPr lang="en-US" sz="1200" b="0" i="0" u="none" strike="noStrike" kern="1200" baseline="0" dirty="0" smtClean="0">
                <a:solidFill>
                  <a:schemeClr val="tx1"/>
                </a:solidFill>
                <a:latin typeface="Georgia" pitchFamily="18" charset="0"/>
                <a:ea typeface="+mn-ea"/>
                <a:cs typeface="+mn-cs"/>
              </a:rPr>
              <a:t>Public spending on child care has taken a high flight in the Netherlands</a:t>
            </a:r>
          </a:p>
          <a:p>
            <a:r>
              <a:rPr lang="en-US" sz="1200" b="0" i="0" u="none" strike="noStrike" kern="1200" baseline="0" dirty="0" smtClean="0">
                <a:solidFill>
                  <a:schemeClr val="tx1"/>
                </a:solidFill>
                <a:latin typeface="Georgia" pitchFamily="18" charset="0"/>
                <a:ea typeface="+mn-ea"/>
                <a:cs typeface="+mn-cs"/>
              </a:rPr>
              <a:t>2005: around</a:t>
            </a:r>
          </a:p>
          <a:p>
            <a:r>
              <a:rPr lang="en-US" sz="1200" b="0" i="0" u="none" strike="noStrike" kern="1200" baseline="0" dirty="0" smtClean="0">
                <a:solidFill>
                  <a:schemeClr val="tx1"/>
                </a:solidFill>
                <a:effectLst/>
                <a:latin typeface="Georgia" pitchFamily="18" charset="0"/>
                <a:ea typeface="+mn-ea"/>
                <a:cs typeface="+mn-cs"/>
              </a:rPr>
              <a:t>2008: almost </a:t>
            </a:r>
            <a:r>
              <a:rPr lang="nl-NL" dirty="0" smtClean="0">
                <a:effectLst/>
              </a:rPr>
              <a:t>3 </a:t>
            </a:r>
            <a:r>
              <a:rPr lang="nl-NL" dirty="0" err="1" smtClean="0">
                <a:effectLst/>
              </a:rPr>
              <a:t>billion</a:t>
            </a:r>
            <a:r>
              <a:rPr lang="nl-NL" dirty="0" smtClean="0">
                <a:effectLst/>
              </a:rPr>
              <a:t> euro</a:t>
            </a:r>
            <a:endParaRPr lang="nl-NL" baseline="0" dirty="0" smtClean="0"/>
          </a:p>
          <a:p>
            <a:endParaRPr lang="nl-NL" baseline="0" dirty="0" smtClean="0"/>
          </a:p>
          <a:p>
            <a:r>
              <a:rPr lang="nl-NL" baseline="0" dirty="0" err="1" smtClean="0"/>
              <a:t>Governmental</a:t>
            </a:r>
            <a:r>
              <a:rPr lang="nl-NL" baseline="0" dirty="0" smtClean="0"/>
              <a:t> cuts in </a:t>
            </a:r>
            <a:r>
              <a:rPr lang="nl-NL" baseline="0" dirty="0" err="1" smtClean="0"/>
              <a:t>child</a:t>
            </a:r>
            <a:r>
              <a:rPr lang="nl-NL" baseline="0" dirty="0" smtClean="0"/>
              <a:t> care </a:t>
            </a:r>
            <a:r>
              <a:rPr lang="nl-NL" baseline="0" dirty="0" err="1" smtClean="0"/>
              <a:t>allowances</a:t>
            </a:r>
            <a:r>
              <a:rPr lang="nl-NL" baseline="0" dirty="0" smtClean="0"/>
              <a:t> </a:t>
            </a:r>
            <a:r>
              <a:rPr lang="nl-NL" baseline="0" dirty="0" err="1" smtClean="0"/>
              <a:t>for</a:t>
            </a:r>
            <a:r>
              <a:rPr lang="nl-NL" baseline="0" dirty="0" smtClean="0"/>
              <a:t> </a:t>
            </a:r>
            <a:r>
              <a:rPr lang="nl-NL" baseline="0" dirty="0" err="1" smtClean="0"/>
              <a:t>registered</a:t>
            </a:r>
            <a:r>
              <a:rPr lang="nl-NL" baseline="0" dirty="0" smtClean="0"/>
              <a:t> </a:t>
            </a:r>
            <a:r>
              <a:rPr lang="nl-NL" baseline="0" dirty="0" err="1" smtClean="0"/>
              <a:t>childminding</a:t>
            </a:r>
            <a:endParaRPr lang="nl-NL"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l-NL" dirty="0" smtClean="0"/>
              <a:t>2009:€</a:t>
            </a:r>
            <a:r>
              <a:rPr lang="nl-NL" baseline="0" dirty="0" smtClean="0"/>
              <a:t> 6,10 per </a:t>
            </a:r>
            <a:r>
              <a:rPr lang="nl-NL" baseline="0" dirty="0" err="1" smtClean="0"/>
              <a:t>hour</a:t>
            </a:r>
            <a:endParaRPr lang="nl-NL"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l-NL" baseline="0" dirty="0" smtClean="0"/>
              <a:t>2010: € 5,00 per </a:t>
            </a:r>
            <a:r>
              <a:rPr lang="nl-NL" baseline="0" dirty="0" err="1" smtClean="0"/>
              <a:t>hour</a:t>
            </a:r>
            <a:endParaRPr lang="nl-NL"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nl-NL" baseline="0" dirty="0" smtClean="0"/>
          </a:p>
          <a:p>
            <a:r>
              <a:rPr lang="nl-NL" dirty="0" err="1" smtClean="0"/>
              <a:t>Increasing</a:t>
            </a:r>
            <a:r>
              <a:rPr lang="nl-NL" dirty="0" smtClean="0"/>
              <a:t> </a:t>
            </a:r>
            <a:r>
              <a:rPr lang="nl-NL" dirty="0" err="1" smtClean="0"/>
              <a:t>demands</a:t>
            </a:r>
            <a:r>
              <a:rPr lang="nl-NL" dirty="0" smtClean="0"/>
              <a:t> on </a:t>
            </a:r>
            <a:r>
              <a:rPr lang="nl-NL" baseline="0" dirty="0" smtClean="0"/>
              <a:t> </a:t>
            </a:r>
            <a:r>
              <a:rPr lang="nl-NL" dirty="0" err="1" smtClean="0"/>
              <a:t>childminding</a:t>
            </a:r>
            <a:r>
              <a:rPr lang="nl-NL" dirty="0" smtClean="0"/>
              <a:t> </a:t>
            </a:r>
            <a:r>
              <a:rPr lang="nl-NL" dirty="0" err="1" smtClean="0"/>
              <a:t>agencies</a:t>
            </a:r>
            <a:r>
              <a:rPr lang="nl-NL" baseline="0" dirty="0" smtClean="0"/>
              <a:t> &amp; </a:t>
            </a:r>
            <a:r>
              <a:rPr lang="nl-NL" dirty="0" err="1" smtClean="0"/>
              <a:t>childminders</a:t>
            </a:r>
            <a:r>
              <a:rPr lang="nl-NL" dirty="0" smtClean="0"/>
              <a:t> </a:t>
            </a:r>
            <a:r>
              <a:rPr lang="nl-NL" dirty="0" err="1" smtClean="0"/>
              <a:t>themselves</a:t>
            </a:r>
            <a:r>
              <a:rPr lang="nl-NL" dirty="0" smtClean="0"/>
              <a:t> </a:t>
            </a:r>
            <a:r>
              <a:rPr lang="nl-NL" dirty="0" err="1" smtClean="0"/>
              <a:t>discussed</a:t>
            </a:r>
            <a:r>
              <a:rPr lang="nl-NL" dirty="0" smtClean="0"/>
              <a:t> later</a:t>
            </a:r>
          </a:p>
          <a:p>
            <a:endParaRPr lang="nl-NL" dirty="0" smtClean="0"/>
          </a:p>
          <a:p>
            <a:r>
              <a:rPr lang="nl-NL" dirty="0" err="1" smtClean="0"/>
              <a:t>This</a:t>
            </a:r>
            <a:r>
              <a:rPr lang="nl-NL" dirty="0" smtClean="0"/>
              <a:t> </a:t>
            </a:r>
            <a:r>
              <a:rPr lang="nl-NL" dirty="0" err="1" smtClean="0"/>
              <a:t>all</a:t>
            </a:r>
            <a:r>
              <a:rPr lang="nl-NL" baseline="0" dirty="0" smtClean="0"/>
              <a:t> </a:t>
            </a:r>
            <a:r>
              <a:rPr lang="nl-NL" baseline="0" dirty="0" err="1" smtClean="0"/>
              <a:t>resulted</a:t>
            </a:r>
            <a:r>
              <a:rPr lang="nl-NL" baseline="0" dirty="0" smtClean="0"/>
              <a:t> in</a:t>
            </a:r>
            <a:endParaRPr lang="nl-NL" dirty="0" smtClean="0"/>
          </a:p>
          <a:p>
            <a:r>
              <a:rPr lang="nl-NL" dirty="0" smtClean="0"/>
              <a:t>Big </a:t>
            </a:r>
            <a:r>
              <a:rPr lang="nl-NL" dirty="0" err="1" smtClean="0"/>
              <a:t>societal</a:t>
            </a:r>
            <a:r>
              <a:rPr lang="nl-NL" baseline="0" dirty="0" smtClean="0"/>
              <a:t> </a:t>
            </a:r>
            <a:r>
              <a:rPr lang="nl-NL" baseline="0" dirty="0" err="1" smtClean="0"/>
              <a:t>turmoil</a:t>
            </a:r>
            <a:r>
              <a:rPr lang="nl-NL" baseline="0" dirty="0" smtClean="0"/>
              <a:t>= </a:t>
            </a:r>
            <a:r>
              <a:rPr lang="nl-NL" baseline="0" dirty="0" err="1" smtClean="0"/>
              <a:t>see</a:t>
            </a:r>
            <a:r>
              <a:rPr lang="nl-NL" baseline="0" dirty="0" smtClean="0"/>
              <a:t> picture= </a:t>
            </a:r>
          </a:p>
          <a:p>
            <a:pPr marL="171450" indent="-171450">
              <a:buFontTx/>
              <a:buChar char="-"/>
            </a:pPr>
            <a:r>
              <a:rPr lang="nl-NL" baseline="0" dirty="0" err="1" smtClean="0"/>
              <a:t>Because</a:t>
            </a:r>
            <a:r>
              <a:rPr lang="nl-NL" baseline="0" dirty="0" smtClean="0"/>
              <a:t> of </a:t>
            </a:r>
            <a:r>
              <a:rPr lang="nl-NL" baseline="0" dirty="0" err="1" smtClean="0"/>
              <a:t>lower</a:t>
            </a:r>
            <a:r>
              <a:rPr lang="nl-NL" baseline="0" dirty="0" smtClean="0"/>
              <a:t> </a:t>
            </a:r>
            <a:r>
              <a:rPr lang="nl-NL" baseline="0" dirty="0" err="1" smtClean="0"/>
              <a:t>allowances</a:t>
            </a:r>
            <a:r>
              <a:rPr lang="nl-NL" baseline="0" dirty="0" smtClean="0"/>
              <a:t>= </a:t>
            </a:r>
            <a:r>
              <a:rPr lang="nl-NL" baseline="0" dirty="0" err="1" smtClean="0"/>
              <a:t>many</a:t>
            </a:r>
            <a:r>
              <a:rPr lang="nl-NL" baseline="0" dirty="0" smtClean="0"/>
              <a:t> </a:t>
            </a:r>
            <a:r>
              <a:rPr lang="nl-NL" baseline="0" dirty="0" err="1" smtClean="0"/>
              <a:t>people</a:t>
            </a:r>
            <a:r>
              <a:rPr lang="nl-NL" baseline="0" dirty="0" smtClean="0"/>
              <a:t> </a:t>
            </a:r>
            <a:r>
              <a:rPr lang="nl-NL" baseline="0" dirty="0" err="1" smtClean="0"/>
              <a:t>will</a:t>
            </a:r>
            <a:r>
              <a:rPr lang="nl-NL" baseline="0" dirty="0" smtClean="0"/>
              <a:t> have </a:t>
            </a:r>
            <a:r>
              <a:rPr lang="nl-NL" baseline="0" dirty="0" err="1" smtClean="0"/>
              <a:t>to</a:t>
            </a:r>
            <a:r>
              <a:rPr lang="nl-NL" baseline="0" dirty="0" smtClean="0"/>
              <a:t> stop </a:t>
            </a:r>
            <a:r>
              <a:rPr lang="nl-NL" baseline="0" dirty="0" err="1" smtClean="0"/>
              <a:t>working</a:t>
            </a:r>
            <a:endParaRPr lang="nl-NL" baseline="0" dirty="0" smtClean="0"/>
          </a:p>
          <a:p>
            <a:pPr marL="171450" indent="-171450">
              <a:buFontTx/>
              <a:buChar cha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16</a:t>
            </a:fld>
            <a:endParaRPr lang="nl-NL"/>
          </a:p>
        </p:txBody>
      </p:sp>
    </p:spTree>
    <p:extLst>
      <p:ext uri="{BB962C8B-B14F-4D97-AF65-F5344CB8AC3E}">
        <p14:creationId xmlns:p14="http://schemas.microsoft.com/office/powerpoint/2010/main" val="192964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92696" y="4283968"/>
            <a:ext cx="5486400" cy="4114800"/>
          </a:xfrm>
        </p:spPr>
        <p:txBody>
          <a:bodyPr/>
          <a:lstStyle/>
          <a:p>
            <a:r>
              <a:rPr lang="nl-NL" sz="800" u="none" strike="noStrike" kern="1200" baseline="0" dirty="0" smtClean="0">
                <a:solidFill>
                  <a:schemeClr val="tx1"/>
                </a:solidFill>
                <a:latin typeface="Georgia" pitchFamily="18" charset="0"/>
                <a:ea typeface="+mn-ea"/>
                <a:cs typeface="+mn-cs"/>
              </a:rPr>
              <a:t>De inschrijving van bestaande gastouderbureaus is voorlopig, omdat zij aan nieuwe kwaliteitseisen moeten voldoen. De inschrijving wordt definitief indien uiterlijk 31 december 2010 een onderzoek door de GGD heeft uitgewezen dat de exploitatie plaatsvindt conform de gestelde eisen. Nieuwe kindercentra en gastouderbureaus worden ook pas in het landelijk register ingeschreven ná een positieve beoordeling door de GGD. </a:t>
            </a:r>
            <a:r>
              <a:rPr lang="nl-NL" sz="800" u="none" strike="noStrike" kern="1200" dirty="0" smtClean="0">
                <a:solidFill>
                  <a:schemeClr val="tx1"/>
                </a:solidFill>
                <a:latin typeface="Georgia" pitchFamily="18" charset="0"/>
                <a:ea typeface="+mn-ea"/>
                <a:cs typeface="+mn-cs"/>
              </a:rPr>
              <a:t> </a:t>
            </a:r>
            <a:r>
              <a:rPr lang="nl-NL" sz="800" u="none" strike="noStrike" kern="1200" baseline="0" dirty="0" smtClean="0">
                <a:solidFill>
                  <a:schemeClr val="tx1"/>
                </a:solidFill>
                <a:latin typeface="Georgia" pitchFamily="18" charset="0"/>
                <a:ea typeface="+mn-ea"/>
                <a:cs typeface="+mn-cs"/>
              </a:rPr>
              <a:t>De procedure rondom de melding en registratie van gastouders, kindercentra en gastouderbureaus gaat veranderen. </a:t>
            </a:r>
          </a:p>
          <a:p>
            <a:r>
              <a:rPr lang="nl-NL" sz="800" u="none" strike="noStrike" kern="1200" baseline="0" dirty="0" smtClean="0">
                <a:solidFill>
                  <a:schemeClr val="tx1"/>
                </a:solidFill>
                <a:latin typeface="Georgia" pitchFamily="18" charset="0"/>
                <a:ea typeface="+mn-ea"/>
                <a:cs typeface="+mn-cs"/>
              </a:rPr>
              <a:t>6. Op advies van de GGD neemt de gemeente, binnen acht weken na ontvangst van de aanvraag, een besluit (per 1 januari 2010 bedraagt deze termijn tien weken). Bij een positief besluit mag de opvang starten. 7. De gemeente maakt de voorlopige registratie in het landelijke register definitief. </a:t>
            </a:r>
          </a:p>
          <a:p>
            <a:r>
              <a:rPr lang="nl-NL" sz="800" u="none" strike="noStrike" kern="1200" baseline="0" dirty="0" smtClean="0">
                <a:solidFill>
                  <a:schemeClr val="tx1"/>
                </a:solidFill>
                <a:latin typeface="Georgia" pitchFamily="18" charset="0"/>
                <a:ea typeface="+mn-ea"/>
                <a:cs typeface="+mn-cs"/>
              </a:rPr>
              <a:t>Negatief advies na inspectie </a:t>
            </a:r>
          </a:p>
          <a:p>
            <a:r>
              <a:rPr lang="nl-NL" sz="800" u="none" strike="noStrike" kern="1200" baseline="0" dirty="0" smtClean="0">
                <a:solidFill>
                  <a:schemeClr val="tx1"/>
                </a:solidFill>
                <a:latin typeface="Georgia" pitchFamily="18" charset="0"/>
                <a:ea typeface="+mn-ea"/>
                <a:cs typeface="+mn-cs"/>
              </a:rPr>
              <a:t>Als de GGD na inspectie een negatief advies afgeeft, wordt de gastouder of het kindercentrum NIET definitief opgenomen in het register. </a:t>
            </a:r>
          </a:p>
          <a:p>
            <a:endParaRPr lang="nl-NL" dirty="0" smtClean="0"/>
          </a:p>
          <a:p>
            <a:r>
              <a:rPr lang="nl-NL" dirty="0" smtClean="0"/>
              <a:t>Childminding agency is </a:t>
            </a:r>
            <a:r>
              <a:rPr lang="nl-NL" dirty="0" err="1" smtClean="0"/>
              <a:t>respnsible</a:t>
            </a:r>
            <a:r>
              <a:rPr lang="nl-NL" dirty="0" smtClean="0"/>
              <a:t> </a:t>
            </a:r>
            <a:r>
              <a:rPr lang="nl-NL" dirty="0" err="1" smtClean="0"/>
              <a:t>for</a:t>
            </a:r>
            <a:r>
              <a:rPr lang="nl-NL" dirty="0" smtClean="0"/>
              <a:t> </a:t>
            </a:r>
            <a:r>
              <a:rPr lang="nl-NL" dirty="0" err="1" smtClean="0"/>
              <a:t>all</a:t>
            </a:r>
            <a:r>
              <a:rPr lang="nl-NL" dirty="0" smtClean="0"/>
              <a:t> </a:t>
            </a:r>
            <a:r>
              <a:rPr lang="nl-NL" dirty="0" err="1" smtClean="0"/>
              <a:t>payments</a:t>
            </a:r>
            <a:r>
              <a:rPr lang="nl-NL" dirty="0" smtClean="0"/>
              <a:t> (</a:t>
            </a:r>
            <a:r>
              <a:rPr lang="nl-NL" dirty="0" err="1" smtClean="0"/>
              <a:t>since</a:t>
            </a:r>
            <a:r>
              <a:rPr lang="nl-NL" dirty="0" smtClean="0"/>
              <a:t> 2010)-</a:t>
            </a:r>
          </a:p>
          <a:p>
            <a:r>
              <a:rPr lang="nl-NL" dirty="0" err="1" smtClean="0"/>
              <a:t>Before</a:t>
            </a:r>
            <a:r>
              <a:rPr lang="nl-NL" dirty="0" smtClean="0"/>
              <a:t> </a:t>
            </a:r>
            <a:r>
              <a:rPr lang="nl-NL" dirty="0" err="1" smtClean="0"/>
              <a:t>payments</a:t>
            </a:r>
            <a:r>
              <a:rPr lang="nl-NL" baseline="0" dirty="0" smtClean="0"/>
              <a:t> </a:t>
            </a:r>
            <a:r>
              <a:rPr lang="nl-NL" baseline="0" dirty="0" err="1" smtClean="0"/>
              <a:t>possible</a:t>
            </a:r>
            <a:r>
              <a:rPr lang="nl-NL" baseline="0" dirty="0" smtClean="0"/>
              <a:t> </a:t>
            </a:r>
            <a:r>
              <a:rPr lang="nl-NL" baseline="0" dirty="0" err="1" smtClean="0"/>
              <a:t>between</a:t>
            </a:r>
            <a:r>
              <a:rPr lang="nl-NL" baseline="0" dirty="0" smtClean="0"/>
              <a:t> </a:t>
            </a:r>
            <a:r>
              <a:rPr lang="nl-NL" baseline="0" dirty="0" err="1" smtClean="0"/>
              <a:t>child</a:t>
            </a:r>
            <a:r>
              <a:rPr lang="nl-NL" baseline="0" dirty="0" smtClean="0"/>
              <a:t> minder &amp; </a:t>
            </a:r>
            <a:r>
              <a:rPr lang="nl-NL" baseline="0" dirty="0" err="1" smtClean="0"/>
              <a:t>parents</a:t>
            </a:r>
            <a:endParaRPr lang="nl-NL" baseline="0" dirty="0" smtClean="0"/>
          </a:p>
          <a:p>
            <a:endParaRPr lang="nl-NL"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l-NL" dirty="0" smtClean="0"/>
              <a:t>Childminding agency </a:t>
            </a:r>
            <a:r>
              <a:rPr lang="nl-NL" dirty="0" err="1" smtClean="0"/>
              <a:t>staff</a:t>
            </a:r>
            <a:r>
              <a:rPr lang="nl-NL" dirty="0" smtClean="0"/>
              <a:t> have relevant </a:t>
            </a:r>
            <a:r>
              <a:rPr lang="nl-NL" dirty="0" err="1" smtClean="0"/>
              <a:t>degree</a:t>
            </a:r>
            <a:r>
              <a:rPr lang="nl-NL" dirty="0" smtClean="0"/>
              <a:t> (2010)-</a:t>
            </a:r>
            <a:r>
              <a:rPr lang="nl-NL" baseline="0" dirty="0" smtClean="0"/>
              <a:t> </a:t>
            </a:r>
            <a:r>
              <a:rPr lang="nl-NL" baseline="0" dirty="0" err="1" smtClean="0"/>
              <a:t>before</a:t>
            </a:r>
            <a:r>
              <a:rPr lang="nl-NL" baseline="0" dirty="0" smtClean="0"/>
              <a:t> relevant </a:t>
            </a:r>
            <a:r>
              <a:rPr lang="nl-NL" baseline="0" dirty="0" err="1" smtClean="0"/>
              <a:t>pedagogical</a:t>
            </a:r>
            <a:r>
              <a:rPr lang="nl-NL" baseline="0" dirty="0" smtClean="0"/>
              <a:t> </a:t>
            </a:r>
            <a:r>
              <a:rPr lang="nl-NL" baseline="0" dirty="0" err="1" smtClean="0"/>
              <a:t>knowledge</a:t>
            </a:r>
            <a:endParaRPr lang="nl-NL" baseline="0" dirty="0" smtClean="0"/>
          </a:p>
          <a:p>
            <a:endParaRPr lang="nl-NL" baseline="0" dirty="0" smtClean="0"/>
          </a:p>
          <a:p>
            <a:pPr marL="171450" indent="-171450">
              <a:buFontTx/>
              <a:buChar char="-"/>
            </a:pPr>
            <a:r>
              <a:rPr lang="nl-NL" baseline="0" dirty="0" smtClean="0"/>
              <a:t>Childminding agency providers support </a:t>
            </a:r>
            <a:r>
              <a:rPr lang="nl-NL" baseline="0" dirty="0" err="1" smtClean="0"/>
              <a:t>for</a:t>
            </a:r>
            <a:r>
              <a:rPr lang="nl-NL" baseline="0" dirty="0" smtClean="0"/>
              <a:t> 16 </a:t>
            </a:r>
            <a:r>
              <a:rPr lang="nl-NL" baseline="0" dirty="0" err="1" smtClean="0"/>
              <a:t>hours</a:t>
            </a:r>
            <a:r>
              <a:rPr lang="nl-NL" baseline="0" dirty="0" smtClean="0"/>
              <a:t>:</a:t>
            </a:r>
          </a:p>
          <a:p>
            <a:pPr marL="0" indent="0">
              <a:buFontTx/>
              <a:buNone/>
            </a:pPr>
            <a:r>
              <a:rPr lang="nl-NL" baseline="0" dirty="0" err="1" smtClean="0"/>
              <a:t>Selection</a:t>
            </a:r>
            <a:r>
              <a:rPr lang="nl-NL" baseline="0" dirty="0" smtClean="0"/>
              <a:t> </a:t>
            </a:r>
            <a:r>
              <a:rPr lang="nl-NL" baseline="0" dirty="0" err="1" smtClean="0"/>
              <a:t>child</a:t>
            </a:r>
            <a:r>
              <a:rPr lang="nl-NL" baseline="0" dirty="0" smtClean="0"/>
              <a:t> minder/ intake/ </a:t>
            </a:r>
            <a:r>
              <a:rPr lang="nl-NL" baseline="0" dirty="0" err="1" smtClean="0"/>
              <a:t>schooling</a:t>
            </a:r>
            <a:r>
              <a:rPr lang="nl-NL" baseline="0" dirty="0" smtClean="0"/>
              <a:t>/ </a:t>
            </a:r>
            <a:r>
              <a:rPr lang="nl-NL" baseline="0" dirty="0" err="1" smtClean="0"/>
              <a:t>evaluation</a:t>
            </a:r>
            <a:r>
              <a:rPr lang="nl-NL" baseline="0" dirty="0" smtClean="0"/>
              <a:t> </a:t>
            </a:r>
            <a:r>
              <a:rPr lang="nl-NL" baseline="0" dirty="0" err="1" smtClean="0"/>
              <a:t>with</a:t>
            </a:r>
            <a:r>
              <a:rPr lang="nl-NL" baseline="0" dirty="0" smtClean="0"/>
              <a:t> </a:t>
            </a:r>
            <a:r>
              <a:rPr lang="nl-NL" baseline="0" dirty="0" err="1" smtClean="0"/>
              <a:t>parents</a:t>
            </a:r>
            <a:r>
              <a:rPr lang="nl-NL" baseline="0" dirty="0" smtClean="0"/>
              <a:t>/ </a:t>
            </a:r>
            <a:r>
              <a:rPr lang="nl-NL" baseline="0" dirty="0" err="1" smtClean="0"/>
              <a:t>visit</a:t>
            </a:r>
            <a:r>
              <a:rPr lang="nl-NL" baseline="0" dirty="0" smtClean="0"/>
              <a:t> </a:t>
            </a:r>
            <a:r>
              <a:rPr lang="nl-NL" baseline="0" dirty="0" err="1" smtClean="0"/>
              <a:t>childminder</a:t>
            </a:r>
            <a:r>
              <a:rPr lang="nl-NL" baseline="0" dirty="0" smtClean="0"/>
              <a:t> 2 x p.j.</a:t>
            </a:r>
          </a:p>
          <a:p>
            <a:pPr marL="0" indent="0">
              <a:buFontTx/>
              <a:buNone/>
            </a:pPr>
            <a:r>
              <a:rPr lang="nl-NL" baseline="0" dirty="0" err="1" smtClean="0"/>
              <a:t>Some</a:t>
            </a:r>
            <a:r>
              <a:rPr lang="nl-NL" baseline="0" dirty="0" smtClean="0"/>
              <a:t> of these </a:t>
            </a:r>
            <a:r>
              <a:rPr lang="nl-NL" baseline="0" dirty="0" err="1" smtClean="0"/>
              <a:t>tasks</a:t>
            </a:r>
            <a:r>
              <a:rPr lang="nl-NL" baseline="0" dirty="0" smtClean="0"/>
              <a:t> </a:t>
            </a:r>
            <a:r>
              <a:rPr lang="nl-NL" baseline="0" dirty="0" err="1" smtClean="0"/>
              <a:t>were</a:t>
            </a:r>
            <a:r>
              <a:rPr lang="nl-NL" baseline="0" dirty="0" smtClean="0"/>
              <a:t> </a:t>
            </a:r>
            <a:r>
              <a:rPr lang="nl-NL" baseline="0" dirty="0" err="1" smtClean="0"/>
              <a:t>specified</a:t>
            </a:r>
            <a:r>
              <a:rPr lang="nl-NL" baseline="0" dirty="0" smtClean="0"/>
              <a:t> as of 2008 </a:t>
            </a:r>
          </a:p>
          <a:p>
            <a:pPr lvl="2"/>
            <a:endParaRPr lang="nl-NL" dirty="0" smtClean="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17</a:t>
            </a:fld>
            <a:endParaRPr lang="nl-NL"/>
          </a:p>
        </p:txBody>
      </p:sp>
    </p:spTree>
    <p:extLst>
      <p:ext uri="{BB962C8B-B14F-4D97-AF65-F5344CB8AC3E}">
        <p14:creationId xmlns:p14="http://schemas.microsoft.com/office/powerpoint/2010/main" val="1052876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If you intend to set up a childcare </a:t>
            </a:r>
            <a:r>
              <a:rPr lang="en-US" dirty="0" err="1" smtClean="0"/>
              <a:t>organisation</a:t>
            </a:r>
            <a:r>
              <a:rPr lang="en-US" dirty="0" smtClean="0"/>
              <a:t> in the Netherlands, you must submit a registration application to your local municipality at least 10 weeks before you start. </a:t>
            </a:r>
            <a:r>
              <a:rPr lang="en-US" dirty="0" err="1" smtClean="0"/>
              <a:t>Childminding</a:t>
            </a:r>
            <a:r>
              <a:rPr lang="en-US" dirty="0" smtClean="0"/>
              <a:t> agencies must also have their </a:t>
            </a:r>
            <a:r>
              <a:rPr lang="en-US" dirty="0" err="1" smtClean="0"/>
              <a:t>childminders</a:t>
            </a:r>
            <a:r>
              <a:rPr lang="en-US" dirty="0" smtClean="0"/>
              <a:t> included in the register. The Municipal Health Authority (</a:t>
            </a:r>
            <a:r>
              <a:rPr lang="en-US" i="1" dirty="0" smtClean="0"/>
              <a:t>GGD</a:t>
            </a:r>
            <a:r>
              <a:rPr lang="en-US" dirty="0" smtClean="0"/>
              <a:t>) will first assess whether your </a:t>
            </a:r>
            <a:r>
              <a:rPr lang="en-US" dirty="0" err="1" smtClean="0"/>
              <a:t>organisation</a:t>
            </a:r>
            <a:r>
              <a:rPr lang="en-US" dirty="0" smtClean="0"/>
              <a:t> meets all of the requirements. Within 10 weeks after you submit your application, the municipal authority will decide whether your childcare </a:t>
            </a:r>
            <a:r>
              <a:rPr lang="en-US" dirty="0" err="1" smtClean="0"/>
              <a:t>organisation</a:t>
            </a:r>
            <a:r>
              <a:rPr lang="en-US" dirty="0" smtClean="0"/>
              <a:t> will be included in the public National Childcare Register (</a:t>
            </a:r>
            <a:r>
              <a:rPr lang="en-US" i="1" dirty="0" err="1" smtClean="0"/>
              <a:t>Landelijk</a:t>
            </a:r>
            <a:r>
              <a:rPr lang="en-US" i="1" dirty="0" smtClean="0"/>
              <a:t> Register </a:t>
            </a:r>
            <a:r>
              <a:rPr lang="en-US" i="1" dirty="0" err="1" smtClean="0"/>
              <a:t>Kinderopvang</a:t>
            </a:r>
            <a:r>
              <a:rPr lang="en-US" i="1" dirty="0" smtClean="0"/>
              <a:t>, LRKO</a:t>
            </a:r>
            <a:r>
              <a:rPr lang="en-US" dirty="0" smtClean="0"/>
              <a:t>). You will receive written confirmation of its inclusion.</a:t>
            </a:r>
            <a:endParaRPr lang="nl-NL" sz="1200" b="0" i="0" u="none" strike="noStrike" kern="1200" baseline="0" dirty="0" smtClean="0">
              <a:solidFill>
                <a:schemeClr val="tx1"/>
              </a:solidFill>
              <a:latin typeface="Georgia" pitchFamily="18" charset="0"/>
              <a:ea typeface="+mn-ea"/>
              <a:cs typeface="+mn-cs"/>
            </a:endParaRPr>
          </a:p>
          <a:p>
            <a:r>
              <a:rPr lang="nl-NL" sz="1200" b="0" i="0" u="none" strike="noStrike" kern="1200" baseline="0" dirty="0" smtClean="0">
                <a:solidFill>
                  <a:schemeClr val="tx1"/>
                </a:solidFill>
                <a:latin typeface="Georgia" pitchFamily="18" charset="0"/>
                <a:ea typeface="+mn-ea"/>
                <a:cs typeface="+mn-cs"/>
              </a:rPr>
              <a:t>Naast de kinderdagverblijven, </a:t>
            </a:r>
            <a:r>
              <a:rPr lang="nl-NL" sz="1200" b="0" i="0" u="none" strike="noStrike" kern="1200" baseline="0" dirty="0" err="1" smtClean="0">
                <a:solidFill>
                  <a:schemeClr val="tx1"/>
                </a:solidFill>
                <a:latin typeface="Georgia" pitchFamily="18" charset="0"/>
                <a:ea typeface="+mn-ea"/>
                <a:cs typeface="+mn-cs"/>
              </a:rPr>
              <a:t>BSO’s</a:t>
            </a:r>
            <a:r>
              <a:rPr lang="nl-NL" sz="1200" b="0" i="0" u="none" strike="noStrike" kern="1200" baseline="0" dirty="0" smtClean="0">
                <a:solidFill>
                  <a:schemeClr val="tx1"/>
                </a:solidFill>
                <a:latin typeface="Georgia" pitchFamily="18" charset="0"/>
                <a:ea typeface="+mn-ea"/>
                <a:cs typeface="+mn-cs"/>
              </a:rPr>
              <a:t> en gastouderbureaus gaat de GGD ook rechtstreeks toezicht houden op het adres waar de gastouderopvang plaatsvindt. Dat betekent dat een inspecteur van de GGD een inspectiebezoek brengt aan het adres van de gastouder. Dit bezoek kan zowel aangekondigd als onaangekondigd plaatsvinden. </a:t>
            </a:r>
          </a:p>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19</a:t>
            </a:fld>
            <a:endParaRPr lang="nl-NL"/>
          </a:p>
        </p:txBody>
      </p:sp>
    </p:spTree>
    <p:extLst>
      <p:ext uri="{BB962C8B-B14F-4D97-AF65-F5344CB8AC3E}">
        <p14:creationId xmlns:p14="http://schemas.microsoft.com/office/powerpoint/2010/main" val="2733830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smtClean="0"/>
              <a:t>Professional qualifications for </a:t>
            </a:r>
            <a:r>
              <a:rPr lang="en-US" b="1" dirty="0" err="1" smtClean="0"/>
              <a:t>childminders</a:t>
            </a:r>
            <a:endParaRPr lang="en-US" b="1" dirty="0" smtClean="0"/>
          </a:p>
          <a:p>
            <a:r>
              <a:rPr lang="en-US" dirty="0" smtClean="0"/>
              <a:t>If you want to work in the Netherlands as a </a:t>
            </a:r>
            <a:r>
              <a:rPr lang="en-US" dirty="0" err="1" smtClean="0"/>
              <a:t>childminder</a:t>
            </a:r>
            <a:r>
              <a:rPr lang="en-US" dirty="0" smtClean="0"/>
              <a:t>, you must have an </a:t>
            </a:r>
            <a:r>
              <a:rPr lang="en-US" i="1" dirty="0" smtClean="0"/>
              <a:t>mbo-2 </a:t>
            </a:r>
            <a:r>
              <a:rPr lang="en-US" i="1" dirty="0" err="1" smtClean="0"/>
              <a:t>Helpende</a:t>
            </a:r>
            <a:r>
              <a:rPr lang="en-US" i="1" dirty="0" smtClean="0"/>
              <a:t> (</a:t>
            </a:r>
            <a:r>
              <a:rPr lang="en-US" i="1" dirty="0" err="1" smtClean="0"/>
              <a:t>Zorg</a:t>
            </a:r>
            <a:r>
              <a:rPr lang="en-US" i="1" dirty="0" smtClean="0"/>
              <a:t> en) </a:t>
            </a:r>
            <a:r>
              <a:rPr lang="en-US" i="1" dirty="0" err="1" smtClean="0"/>
              <a:t>Welzijn</a:t>
            </a:r>
            <a:r>
              <a:rPr lang="en-US" i="1" dirty="0" smtClean="0"/>
              <a:t> diploma</a:t>
            </a:r>
            <a:r>
              <a:rPr lang="en-US" dirty="0" smtClean="0"/>
              <a:t> or an equivalent diploma. If you do not have a valid diploma, you can request a ‘Good Parenting Certificate’ (</a:t>
            </a:r>
            <a:r>
              <a:rPr lang="en-US" i="1" dirty="0" err="1" smtClean="0"/>
              <a:t>Certificaat</a:t>
            </a:r>
            <a:r>
              <a:rPr lang="en-US" i="1" dirty="0" smtClean="0"/>
              <a:t> </a:t>
            </a:r>
            <a:r>
              <a:rPr lang="en-US" i="1" dirty="0" err="1" smtClean="0"/>
              <a:t>goed</a:t>
            </a:r>
            <a:r>
              <a:rPr lang="en-US" i="1" dirty="0" smtClean="0"/>
              <a:t> </a:t>
            </a:r>
            <a:r>
              <a:rPr lang="en-US" i="1" dirty="0" err="1" smtClean="0"/>
              <a:t>ouderschap</a:t>
            </a:r>
            <a:r>
              <a:rPr lang="en-US" dirty="0" smtClean="0"/>
              <a:t>) or take an exam to obtain the required </a:t>
            </a:r>
            <a:r>
              <a:rPr lang="en-US" dirty="0" err="1" smtClean="0"/>
              <a:t>diploma.You</a:t>
            </a:r>
            <a:r>
              <a:rPr lang="en-US" dirty="0" smtClean="0"/>
              <a:t> must also possess a registered First Aid on Children certificate (</a:t>
            </a:r>
            <a:r>
              <a:rPr lang="en-US" i="1" dirty="0" err="1" smtClean="0"/>
              <a:t>certificaat</a:t>
            </a:r>
            <a:r>
              <a:rPr lang="en-US" i="1" dirty="0" smtClean="0"/>
              <a:t> </a:t>
            </a:r>
            <a:r>
              <a:rPr lang="en-US" i="1" dirty="0" err="1" smtClean="0"/>
              <a:t>Eerste</a:t>
            </a:r>
            <a:r>
              <a:rPr lang="en-US" i="1" dirty="0" smtClean="0"/>
              <a:t> </a:t>
            </a:r>
            <a:r>
              <a:rPr lang="en-US" i="1" dirty="0" err="1" smtClean="0"/>
              <a:t>Hulp</a:t>
            </a:r>
            <a:r>
              <a:rPr lang="en-US" i="1" dirty="0" smtClean="0"/>
              <a:t> </a:t>
            </a:r>
            <a:r>
              <a:rPr lang="en-US" i="1" dirty="0" err="1" smtClean="0"/>
              <a:t>aan</a:t>
            </a:r>
            <a:r>
              <a:rPr lang="en-US" i="1" dirty="0" smtClean="0"/>
              <a:t> </a:t>
            </a:r>
            <a:r>
              <a:rPr lang="en-US" i="1" dirty="0" err="1" smtClean="0"/>
              <a:t>Kinderen</a:t>
            </a:r>
            <a:r>
              <a:rPr lang="en-US" dirty="0" smtClean="0"/>
              <a:t>) and a Certificate of Good Conduct (</a:t>
            </a:r>
            <a:r>
              <a:rPr lang="en-US" i="1" dirty="0" err="1" smtClean="0"/>
              <a:t>Verklaring</a:t>
            </a:r>
            <a:r>
              <a:rPr lang="en-US" i="1" dirty="0" smtClean="0"/>
              <a:t> </a:t>
            </a:r>
            <a:r>
              <a:rPr lang="en-US" i="1" dirty="0" err="1" smtClean="0"/>
              <a:t>omtrent</a:t>
            </a:r>
            <a:r>
              <a:rPr lang="en-US" i="1" dirty="0" smtClean="0"/>
              <a:t> het </a:t>
            </a:r>
            <a:r>
              <a:rPr lang="en-US" i="1" dirty="0" err="1" smtClean="0"/>
              <a:t>Gedrag</a:t>
            </a:r>
            <a:r>
              <a:rPr lang="en-US" i="1" dirty="0" smtClean="0"/>
              <a:t>, VOG</a:t>
            </a:r>
            <a:r>
              <a:rPr lang="en-US" dirty="0" smtClean="0"/>
              <a:t>). In addition, you must become a member of a </a:t>
            </a:r>
            <a:r>
              <a:rPr lang="en-US" dirty="0" err="1" smtClean="0"/>
              <a:t>childminding</a:t>
            </a:r>
            <a:r>
              <a:rPr lang="en-US" dirty="0" smtClean="0"/>
              <a:t> agency. You can obtain more information from the Child Care Implementation Office 2010 (</a:t>
            </a:r>
            <a:r>
              <a:rPr lang="en-US" i="1" dirty="0" err="1" smtClean="0"/>
              <a:t>Implementatiebureau</a:t>
            </a:r>
            <a:r>
              <a:rPr lang="en-US" i="1" dirty="0" smtClean="0"/>
              <a:t> </a:t>
            </a:r>
            <a:r>
              <a:rPr lang="en-US" i="1" dirty="0" err="1" smtClean="0"/>
              <a:t>Kinderopvang</a:t>
            </a:r>
            <a:r>
              <a:rPr lang="en-US" i="1" dirty="0" smtClean="0"/>
              <a:t> 2010</a:t>
            </a:r>
            <a:r>
              <a:rPr lang="en-US" dirty="0" smtClean="0"/>
              <a:t>) at the Ministry of Education, Culture and Science.</a:t>
            </a:r>
          </a:p>
          <a:p>
            <a:r>
              <a:rPr lang="en-US" dirty="0" smtClean="0"/>
              <a:t>If you run a childcare </a:t>
            </a:r>
            <a:r>
              <a:rPr lang="en-US" dirty="0" err="1" smtClean="0"/>
              <a:t>centre</a:t>
            </a:r>
            <a:r>
              <a:rPr lang="en-US" dirty="0" smtClean="0"/>
              <a:t>, out-of-school care facility, </a:t>
            </a:r>
            <a:r>
              <a:rPr lang="en-US" dirty="0" err="1" smtClean="0"/>
              <a:t>childminding</a:t>
            </a:r>
            <a:r>
              <a:rPr lang="en-US" dirty="0" smtClean="0"/>
              <a:t> agency or playgroup in the Netherlands, you must have a child abuse action protocol in place. Starting in 2011, a child abuse and domestic violence reporting code will be compulsory. The child abuse action protocol specifies how you and your staff members should act if you suspect child abuse. If a parent or one of your staff members may be guilty of (past or present) child abuse, you must report your suspicion to your provincial Child Abuse </a:t>
            </a:r>
            <a:r>
              <a:rPr lang="en-US" dirty="0" err="1" smtClean="0"/>
              <a:t>Counselling</a:t>
            </a:r>
            <a:r>
              <a:rPr lang="en-US" dirty="0" smtClean="0"/>
              <a:t> and Reporting Centre (</a:t>
            </a:r>
            <a:r>
              <a:rPr lang="en-US" i="1" dirty="0" smtClean="0"/>
              <a:t>AMK</a:t>
            </a:r>
            <a:r>
              <a:rPr lang="en-US" dirty="0" smtClean="0"/>
              <a:t>).</a:t>
            </a:r>
          </a:p>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20</a:t>
            </a:fld>
            <a:endParaRPr lang="nl-NL"/>
          </a:p>
        </p:txBody>
      </p:sp>
    </p:spTree>
    <p:extLst>
      <p:ext uri="{BB962C8B-B14F-4D97-AF65-F5344CB8AC3E}">
        <p14:creationId xmlns:p14="http://schemas.microsoft.com/office/powerpoint/2010/main" val="367226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The</a:t>
            </a:r>
            <a:r>
              <a:rPr lang="nl-NL" baseline="0" dirty="0" smtClean="0"/>
              <a:t> best way of </a:t>
            </a:r>
            <a:r>
              <a:rPr lang="nl-NL" baseline="0" dirty="0" err="1" smtClean="0"/>
              <a:t>organising</a:t>
            </a:r>
            <a:r>
              <a:rPr lang="nl-NL" baseline="0" dirty="0" smtClean="0"/>
              <a:t> </a:t>
            </a:r>
            <a:r>
              <a:rPr lang="nl-NL" baseline="0" dirty="0" err="1" smtClean="0"/>
              <a:t>child</a:t>
            </a:r>
            <a:r>
              <a:rPr lang="nl-NL" baseline="0" dirty="0" smtClean="0"/>
              <a:t> care: </a:t>
            </a:r>
            <a:r>
              <a:rPr lang="nl-NL" baseline="0" dirty="0" err="1" smtClean="0"/>
              <a:t>Opinions</a:t>
            </a:r>
            <a:r>
              <a:rPr lang="nl-NL" baseline="0" dirty="0" smtClean="0"/>
              <a:t> of </a:t>
            </a:r>
            <a:r>
              <a:rPr lang="nl-NL" baseline="0" dirty="0" err="1" smtClean="0"/>
              <a:t>Czech</a:t>
            </a:r>
            <a:r>
              <a:rPr lang="nl-NL" baseline="0" dirty="0" smtClean="0"/>
              <a:t> &amp; Dutch </a:t>
            </a:r>
            <a:r>
              <a:rPr lang="nl-NL" baseline="0" dirty="0" err="1" smtClean="0"/>
              <a:t>people</a:t>
            </a:r>
            <a:r>
              <a:rPr lang="nl-NL" baseline="0" dirty="0" smtClean="0"/>
              <a:t>-</a:t>
            </a:r>
          </a:p>
          <a:p>
            <a:pPr marL="228600" indent="-228600">
              <a:buAutoNum type="arabicParenR"/>
            </a:pPr>
            <a:r>
              <a:rPr lang="nl-NL" baseline="0" dirty="0" smtClean="0"/>
              <a:t>The most </a:t>
            </a:r>
            <a:r>
              <a:rPr lang="nl-NL" baseline="0" dirty="0" err="1" smtClean="0"/>
              <a:t>mentioned</a:t>
            </a:r>
            <a:r>
              <a:rPr lang="nl-NL" baseline="0" dirty="0" smtClean="0"/>
              <a:t> </a:t>
            </a:r>
            <a:r>
              <a:rPr lang="nl-NL" baseline="0" dirty="0" err="1" smtClean="0"/>
              <a:t>choices</a:t>
            </a:r>
            <a:endParaRPr lang="nl-NL" baseline="0" dirty="0" smtClean="0"/>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nl-NL" baseline="0" dirty="0" err="1" smtClean="0"/>
              <a:t>Their</a:t>
            </a:r>
            <a:r>
              <a:rPr lang="nl-NL" baseline="0" dirty="0" smtClean="0"/>
              <a:t> opinion on </a:t>
            </a:r>
            <a:r>
              <a:rPr lang="en-US" sz="1200" baseline="0" dirty="0" smtClean="0"/>
              <a:t>c</a:t>
            </a:r>
            <a:r>
              <a:rPr lang="en-US" sz="1200" dirty="0" smtClean="0"/>
              <a:t>ertified </a:t>
            </a:r>
            <a:r>
              <a:rPr lang="en-US" sz="1200" dirty="0" err="1" smtClean="0"/>
              <a:t>childminding</a:t>
            </a:r>
            <a:r>
              <a:rPr lang="en-US" sz="1200" dirty="0" smtClean="0"/>
              <a:t> in a private home</a:t>
            </a:r>
            <a:endParaRPr lang="nl-NL" dirty="0" smtClean="0"/>
          </a:p>
          <a:p>
            <a:pPr marL="228600" indent="-228600">
              <a:buAutoNum type="arabicParenR"/>
            </a:pPr>
            <a:endParaRPr lang="nl-NL" dirty="0" smtClean="0"/>
          </a:p>
          <a:p>
            <a:pPr marL="0" indent="0">
              <a:buNone/>
            </a:pPr>
            <a:r>
              <a:rPr lang="nl-NL" dirty="0" smtClean="0"/>
              <a:t>The Dutch way of </a:t>
            </a:r>
            <a:r>
              <a:rPr lang="nl-NL" dirty="0" err="1" smtClean="0"/>
              <a:t>organizing</a:t>
            </a:r>
            <a:r>
              <a:rPr lang="nl-NL" dirty="0" smtClean="0"/>
              <a:t> </a:t>
            </a:r>
            <a:r>
              <a:rPr lang="nl-NL" dirty="0" err="1" smtClean="0"/>
              <a:t>child</a:t>
            </a:r>
            <a:r>
              <a:rPr lang="nl-NL" dirty="0" smtClean="0"/>
              <a:t> care:</a:t>
            </a:r>
          </a:p>
          <a:p>
            <a:pPr marL="171450" indent="-171450">
              <a:buFontTx/>
              <a:buChar char="-"/>
            </a:pPr>
            <a:r>
              <a:rPr lang="nl-NL" dirty="0" smtClean="0"/>
              <a:t>Child care</a:t>
            </a:r>
            <a:r>
              <a:rPr lang="nl-NL" baseline="0" dirty="0" smtClean="0"/>
              <a:t> </a:t>
            </a:r>
            <a:r>
              <a:rPr lang="nl-NL" baseline="0" dirty="0" err="1" smtClean="0"/>
              <a:t>allowance</a:t>
            </a:r>
            <a:r>
              <a:rPr lang="nl-NL" baseline="0" dirty="0" smtClean="0"/>
              <a:t> / Market </a:t>
            </a:r>
            <a:r>
              <a:rPr lang="nl-NL" baseline="0" dirty="0" err="1" smtClean="0"/>
              <a:t>driven</a:t>
            </a:r>
            <a:r>
              <a:rPr lang="nl-NL" baseline="0" dirty="0" smtClean="0"/>
              <a:t> sector &amp; </a:t>
            </a:r>
            <a:r>
              <a:rPr lang="nl-NL" baseline="0" dirty="0" err="1" smtClean="0"/>
              <a:t>regulation</a:t>
            </a:r>
            <a:r>
              <a:rPr lang="nl-NL" baseline="0" dirty="0" smtClean="0"/>
              <a:t> of </a:t>
            </a:r>
            <a:r>
              <a:rPr lang="nl-NL" baseline="0" dirty="0" err="1" smtClean="0"/>
              <a:t>quality</a:t>
            </a:r>
            <a:r>
              <a:rPr lang="nl-NL" baseline="0" dirty="0" smtClean="0"/>
              <a:t> / </a:t>
            </a:r>
            <a:r>
              <a:rPr lang="nl-NL" dirty="0" err="1" smtClean="0"/>
              <a:t>Formal</a:t>
            </a:r>
            <a:r>
              <a:rPr lang="nl-NL" baseline="0" dirty="0" smtClean="0"/>
              <a:t> </a:t>
            </a:r>
            <a:r>
              <a:rPr lang="nl-NL" baseline="0" dirty="0" err="1" smtClean="0"/>
              <a:t>child</a:t>
            </a:r>
            <a:r>
              <a:rPr lang="nl-NL" baseline="0" dirty="0" smtClean="0"/>
              <a:t> care in NL incl. </a:t>
            </a:r>
            <a:r>
              <a:rPr lang="nl-NL" baseline="0" dirty="0" err="1" smtClean="0"/>
              <a:t>childmindding</a:t>
            </a:r>
            <a:endParaRPr lang="nl-NL" baseline="0" dirty="0" smtClean="0"/>
          </a:p>
          <a:p>
            <a:pPr marL="171450" indent="-171450">
              <a:buFontTx/>
              <a:buChar char="-"/>
            </a:pPr>
            <a:r>
              <a:rPr lang="nl-NL" baseline="0" dirty="0" smtClean="0"/>
              <a:t>Households </a:t>
            </a:r>
            <a:r>
              <a:rPr lang="nl-NL" baseline="0" dirty="0" err="1" smtClean="0"/>
              <a:t>by</a:t>
            </a:r>
            <a:r>
              <a:rPr lang="nl-NL" baseline="0" dirty="0" smtClean="0"/>
              <a:t> </a:t>
            </a:r>
            <a:r>
              <a:rPr lang="nl-NL" baseline="0" dirty="0" err="1" smtClean="0"/>
              <a:t>main</a:t>
            </a:r>
            <a:r>
              <a:rPr lang="nl-NL" baseline="0" dirty="0" smtClean="0"/>
              <a:t> types of </a:t>
            </a:r>
            <a:r>
              <a:rPr lang="nl-NL" baseline="0" dirty="0" err="1" smtClean="0"/>
              <a:t>child</a:t>
            </a:r>
            <a:r>
              <a:rPr lang="nl-NL" baseline="0" dirty="0" smtClean="0"/>
              <a:t> care</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dirty="0" smtClean="0"/>
              <a:t>Number of children receiving formal childcare in 2007, 2008 &amp; 2009</a:t>
            </a:r>
            <a:endParaRPr lang="nl-NL" dirty="0" smtClean="0"/>
          </a:p>
          <a:p>
            <a:pPr marL="0" indent="0">
              <a:buFontTx/>
              <a:buNone/>
            </a:pPr>
            <a:r>
              <a:rPr lang="nl-NL" baseline="0" dirty="0" smtClean="0"/>
              <a:t>- Child </a:t>
            </a:r>
            <a:r>
              <a:rPr lang="nl-NL" baseline="0" dirty="0" err="1" smtClean="0"/>
              <a:t>minding</a:t>
            </a:r>
            <a:r>
              <a:rPr lang="nl-NL" baseline="0" dirty="0" smtClean="0"/>
              <a:t> boom: </a:t>
            </a:r>
            <a:r>
              <a:rPr lang="nl-NL" baseline="0" dirty="0" err="1" smtClean="0"/>
              <a:t>children</a:t>
            </a:r>
            <a:r>
              <a:rPr lang="nl-NL" baseline="0" dirty="0" smtClean="0"/>
              <a:t> </a:t>
            </a:r>
            <a:r>
              <a:rPr lang="nl-NL" baseline="0" dirty="0" err="1" smtClean="0"/>
              <a:t>receiving</a:t>
            </a:r>
            <a:r>
              <a:rPr lang="nl-NL" baseline="0" dirty="0" smtClean="0"/>
              <a:t> </a:t>
            </a:r>
            <a:r>
              <a:rPr lang="nl-NL" baseline="0" dirty="0" err="1" smtClean="0"/>
              <a:t>child</a:t>
            </a:r>
            <a:r>
              <a:rPr lang="nl-NL" baseline="0" dirty="0" smtClean="0"/>
              <a:t> care </a:t>
            </a:r>
            <a:r>
              <a:rPr lang="nl-NL" baseline="0" dirty="0" err="1" smtClean="0"/>
              <a:t>allowance</a:t>
            </a:r>
            <a:r>
              <a:rPr lang="nl-NL" baseline="0" dirty="0" smtClean="0"/>
              <a:t> </a:t>
            </a:r>
            <a:r>
              <a:rPr lang="nl-NL" baseline="0" dirty="0" err="1" smtClean="0"/>
              <a:t>for</a:t>
            </a:r>
            <a:r>
              <a:rPr lang="nl-NL" baseline="0" dirty="0" smtClean="0"/>
              <a:t> </a:t>
            </a:r>
            <a:r>
              <a:rPr lang="nl-NL" baseline="0" dirty="0" err="1" smtClean="0"/>
              <a:t>childminding</a:t>
            </a:r>
            <a:r>
              <a:rPr lang="nl-NL" baseline="0" dirty="0" smtClean="0"/>
              <a:t> (</a:t>
            </a:r>
            <a:r>
              <a:rPr lang="nl-NL" baseline="0" dirty="0" err="1" smtClean="0"/>
              <a:t>also</a:t>
            </a:r>
            <a:r>
              <a:rPr lang="nl-NL" baseline="0" dirty="0" smtClean="0"/>
              <a:t> </a:t>
            </a:r>
            <a:r>
              <a:rPr lang="nl-NL" baseline="0" dirty="0" err="1" smtClean="0"/>
              <a:t>including</a:t>
            </a:r>
            <a:r>
              <a:rPr lang="nl-NL" baseline="0" dirty="0" smtClean="0"/>
              <a:t> </a:t>
            </a:r>
            <a:r>
              <a:rPr lang="nl-NL" baseline="0" dirty="0" err="1" smtClean="0"/>
              <a:t>other</a:t>
            </a:r>
            <a:r>
              <a:rPr lang="nl-NL" baseline="0" dirty="0" smtClean="0"/>
              <a:t> type of care) more </a:t>
            </a:r>
            <a:r>
              <a:rPr lang="nl-NL" baseline="0" dirty="0" err="1" smtClean="0"/>
              <a:t>than</a:t>
            </a:r>
            <a:r>
              <a:rPr lang="nl-NL" baseline="0" dirty="0" smtClean="0"/>
              <a:t> </a:t>
            </a:r>
            <a:r>
              <a:rPr lang="nl-NL" baseline="0" dirty="0" err="1" smtClean="0"/>
              <a:t>tripled</a:t>
            </a:r>
            <a:r>
              <a:rPr lang="nl-NL" baseline="0" dirty="0" smtClean="0"/>
              <a:t> </a:t>
            </a:r>
            <a:r>
              <a:rPr lang="nl-NL" baseline="0" dirty="0" err="1" smtClean="0"/>
              <a:t>between</a:t>
            </a:r>
            <a:r>
              <a:rPr lang="nl-NL" baseline="0" dirty="0" smtClean="0"/>
              <a:t> 2006 </a:t>
            </a:r>
            <a:r>
              <a:rPr lang="nl-NL" baseline="0" dirty="0" err="1" smtClean="0"/>
              <a:t>and</a:t>
            </a:r>
            <a:r>
              <a:rPr lang="nl-NL" baseline="0" dirty="0" smtClean="0"/>
              <a:t> 2009</a:t>
            </a:r>
          </a:p>
          <a:p>
            <a:pPr marL="171450" indent="-171450">
              <a:buFontTx/>
              <a:buChar char="-"/>
            </a:pPr>
            <a:r>
              <a:rPr lang="nl-NL" baseline="0" dirty="0" err="1" smtClean="0"/>
              <a:t>Its</a:t>
            </a:r>
            <a:r>
              <a:rPr lang="nl-NL" baseline="0" dirty="0" smtClean="0"/>
              <a:t> </a:t>
            </a:r>
            <a:r>
              <a:rPr lang="nl-NL" baseline="0" dirty="0" err="1" smtClean="0"/>
              <a:t>consequences</a:t>
            </a:r>
            <a:r>
              <a:rPr lang="nl-NL" baseline="0" dirty="0" smtClean="0"/>
              <a:t> </a:t>
            </a:r>
            <a:r>
              <a:rPr lang="nl-NL" baseline="0" dirty="0" err="1" smtClean="0"/>
              <a:t>for</a:t>
            </a:r>
            <a:r>
              <a:rPr lang="nl-NL" baseline="0" dirty="0" smtClean="0"/>
              <a:t> </a:t>
            </a:r>
            <a:r>
              <a:rPr lang="nl-NL" baseline="0" dirty="0" err="1" smtClean="0"/>
              <a:t>child</a:t>
            </a:r>
            <a:r>
              <a:rPr lang="nl-NL" baseline="0" dirty="0" smtClean="0"/>
              <a:t> minders: changes in object of </a:t>
            </a:r>
            <a:r>
              <a:rPr lang="nl-NL" baseline="0" dirty="0" err="1" smtClean="0"/>
              <a:t>supervision</a:t>
            </a:r>
            <a:r>
              <a:rPr lang="nl-NL" baseline="0" dirty="0" smtClean="0"/>
              <a:t> &amp; </a:t>
            </a:r>
            <a:r>
              <a:rPr lang="nl-NL" baseline="0" dirty="0" err="1" smtClean="0"/>
              <a:t>stricter</a:t>
            </a:r>
            <a:r>
              <a:rPr lang="nl-NL" baseline="0" dirty="0" smtClean="0"/>
              <a:t> </a:t>
            </a:r>
            <a:r>
              <a:rPr lang="nl-NL" baseline="0" dirty="0" err="1" smtClean="0"/>
              <a:t>quality</a:t>
            </a:r>
            <a:r>
              <a:rPr lang="nl-NL" baseline="0" dirty="0" smtClean="0"/>
              <a:t> </a:t>
            </a:r>
            <a:r>
              <a:rPr lang="nl-NL" baseline="0" dirty="0" err="1" smtClean="0"/>
              <a:t>regulations</a:t>
            </a:r>
            <a:r>
              <a:rPr lang="nl-NL" baseline="0" dirty="0" smtClean="0"/>
              <a:t> </a:t>
            </a:r>
            <a:r>
              <a:rPr lang="nl-NL" baseline="0" dirty="0" err="1" smtClean="0"/>
              <a:t>for</a:t>
            </a:r>
            <a:r>
              <a:rPr lang="nl-NL" baseline="0" dirty="0" smtClean="0"/>
              <a:t> </a:t>
            </a:r>
            <a:r>
              <a:rPr lang="nl-NL" baseline="0" dirty="0" err="1" smtClean="0"/>
              <a:t>child</a:t>
            </a:r>
            <a:r>
              <a:rPr lang="nl-NL" baseline="0" dirty="0" smtClean="0"/>
              <a:t> minder </a:t>
            </a:r>
            <a:r>
              <a:rPr lang="nl-NL" baseline="0" dirty="0" err="1" smtClean="0"/>
              <a:t>agencies</a:t>
            </a:r>
            <a:r>
              <a:rPr lang="nl-NL" baseline="0" dirty="0" smtClean="0"/>
              <a:t> &amp; </a:t>
            </a:r>
            <a:r>
              <a:rPr lang="nl-NL" baseline="0" dirty="0" err="1" smtClean="0"/>
              <a:t>stricter</a:t>
            </a:r>
            <a:r>
              <a:rPr lang="nl-NL" baseline="0" dirty="0" smtClean="0"/>
              <a:t> </a:t>
            </a:r>
            <a:r>
              <a:rPr lang="nl-NL" baseline="0" dirty="0" err="1" smtClean="0"/>
              <a:t>quality</a:t>
            </a:r>
            <a:r>
              <a:rPr lang="nl-NL" baseline="0" dirty="0" smtClean="0"/>
              <a:t> </a:t>
            </a:r>
            <a:r>
              <a:rPr lang="nl-NL" baseline="0" dirty="0" err="1" smtClean="0"/>
              <a:t>regulations</a:t>
            </a:r>
            <a:r>
              <a:rPr lang="nl-NL" baseline="0" dirty="0" smtClean="0"/>
              <a:t> </a:t>
            </a:r>
            <a:r>
              <a:rPr lang="nl-NL" baseline="0" dirty="0" err="1" smtClean="0"/>
              <a:t>for</a:t>
            </a:r>
            <a:r>
              <a:rPr lang="nl-NL" baseline="0" dirty="0" smtClean="0"/>
              <a:t> </a:t>
            </a:r>
            <a:r>
              <a:rPr lang="nl-NL" baseline="0" dirty="0" err="1" smtClean="0"/>
              <a:t>child</a:t>
            </a:r>
            <a:r>
              <a:rPr lang="nl-NL" baseline="0" dirty="0" smtClean="0"/>
              <a:t> minders </a:t>
            </a:r>
            <a:r>
              <a:rPr lang="nl-NL" baseline="0" dirty="0" err="1" smtClean="0"/>
              <a:t>themselves</a:t>
            </a:r>
            <a:endParaRPr lang="nl-NL" baseline="0" dirty="0" smtClean="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2</a:t>
            </a:fld>
            <a:endParaRPr lang="nl-NL"/>
          </a:p>
        </p:txBody>
      </p:sp>
    </p:spTree>
    <p:extLst>
      <p:ext uri="{BB962C8B-B14F-4D97-AF65-F5344CB8AC3E}">
        <p14:creationId xmlns:p14="http://schemas.microsoft.com/office/powerpoint/2010/main" val="4203780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smtClean="0"/>
              <a:t>Professional qualifications for </a:t>
            </a:r>
            <a:r>
              <a:rPr lang="en-US" b="1" dirty="0" err="1" smtClean="0"/>
              <a:t>childminders</a:t>
            </a:r>
            <a:endParaRPr lang="en-US" b="1" dirty="0" smtClean="0"/>
          </a:p>
          <a:p>
            <a:r>
              <a:rPr lang="en-US" dirty="0" smtClean="0"/>
              <a:t>If you want to work in the Netherlands as a </a:t>
            </a:r>
            <a:r>
              <a:rPr lang="en-US" dirty="0" err="1" smtClean="0"/>
              <a:t>childminder</a:t>
            </a:r>
            <a:r>
              <a:rPr lang="en-US" dirty="0" smtClean="0"/>
              <a:t>, you must have an </a:t>
            </a:r>
            <a:r>
              <a:rPr lang="en-US" i="1" dirty="0" smtClean="0"/>
              <a:t>mbo-2 </a:t>
            </a:r>
            <a:r>
              <a:rPr lang="en-US" i="1" dirty="0" err="1" smtClean="0"/>
              <a:t>Helpende</a:t>
            </a:r>
            <a:r>
              <a:rPr lang="en-US" i="1" dirty="0" smtClean="0"/>
              <a:t> (</a:t>
            </a:r>
            <a:r>
              <a:rPr lang="en-US" i="1" dirty="0" err="1" smtClean="0"/>
              <a:t>Zorg</a:t>
            </a:r>
            <a:r>
              <a:rPr lang="en-US" i="1" dirty="0" smtClean="0"/>
              <a:t> en) </a:t>
            </a:r>
            <a:r>
              <a:rPr lang="en-US" i="1" dirty="0" err="1" smtClean="0"/>
              <a:t>Welzijn</a:t>
            </a:r>
            <a:r>
              <a:rPr lang="en-US" i="1" dirty="0" smtClean="0"/>
              <a:t> diploma</a:t>
            </a:r>
            <a:r>
              <a:rPr lang="en-US" dirty="0" smtClean="0"/>
              <a:t> or an equivalent diploma. If you do not have a valid diploma, you can request a ‘Good Parenting Certificate’ (</a:t>
            </a:r>
            <a:r>
              <a:rPr lang="en-US" i="1" dirty="0" err="1" smtClean="0"/>
              <a:t>Certificaat</a:t>
            </a:r>
            <a:r>
              <a:rPr lang="en-US" i="1" dirty="0" smtClean="0"/>
              <a:t> </a:t>
            </a:r>
            <a:r>
              <a:rPr lang="en-US" i="1" dirty="0" err="1" smtClean="0"/>
              <a:t>goed</a:t>
            </a:r>
            <a:r>
              <a:rPr lang="en-US" i="1" dirty="0" smtClean="0"/>
              <a:t> </a:t>
            </a:r>
            <a:r>
              <a:rPr lang="en-US" i="1" dirty="0" err="1" smtClean="0"/>
              <a:t>ouderschap</a:t>
            </a:r>
            <a:r>
              <a:rPr lang="en-US" dirty="0" smtClean="0"/>
              <a:t>) or take an exam to obtain the required </a:t>
            </a:r>
            <a:r>
              <a:rPr lang="en-US" dirty="0" err="1" smtClean="0"/>
              <a:t>diploma.You</a:t>
            </a:r>
            <a:r>
              <a:rPr lang="en-US" dirty="0" smtClean="0"/>
              <a:t> must also possess a registered First Aid on Children certificate (</a:t>
            </a:r>
            <a:r>
              <a:rPr lang="en-US" i="1" dirty="0" err="1" smtClean="0"/>
              <a:t>certificaat</a:t>
            </a:r>
            <a:r>
              <a:rPr lang="en-US" i="1" dirty="0" smtClean="0"/>
              <a:t> </a:t>
            </a:r>
            <a:r>
              <a:rPr lang="en-US" i="1" dirty="0" err="1" smtClean="0"/>
              <a:t>Eerste</a:t>
            </a:r>
            <a:r>
              <a:rPr lang="en-US" i="1" dirty="0" smtClean="0"/>
              <a:t> </a:t>
            </a:r>
            <a:r>
              <a:rPr lang="en-US" i="1" dirty="0" err="1" smtClean="0"/>
              <a:t>Hulp</a:t>
            </a:r>
            <a:r>
              <a:rPr lang="en-US" i="1" dirty="0" smtClean="0"/>
              <a:t> </a:t>
            </a:r>
            <a:r>
              <a:rPr lang="en-US" i="1" dirty="0" err="1" smtClean="0"/>
              <a:t>aan</a:t>
            </a:r>
            <a:r>
              <a:rPr lang="en-US" i="1" dirty="0" smtClean="0"/>
              <a:t> </a:t>
            </a:r>
            <a:r>
              <a:rPr lang="en-US" i="1" dirty="0" err="1" smtClean="0"/>
              <a:t>Kinderen</a:t>
            </a:r>
            <a:r>
              <a:rPr lang="en-US" dirty="0" smtClean="0"/>
              <a:t>) and a Certificate of Good Conduct (</a:t>
            </a:r>
            <a:r>
              <a:rPr lang="en-US" i="1" dirty="0" err="1" smtClean="0"/>
              <a:t>Verklaring</a:t>
            </a:r>
            <a:r>
              <a:rPr lang="en-US" i="1" dirty="0" smtClean="0"/>
              <a:t> </a:t>
            </a:r>
            <a:r>
              <a:rPr lang="en-US" i="1" dirty="0" err="1" smtClean="0"/>
              <a:t>omtrent</a:t>
            </a:r>
            <a:r>
              <a:rPr lang="en-US" i="1" dirty="0" smtClean="0"/>
              <a:t> het </a:t>
            </a:r>
            <a:r>
              <a:rPr lang="en-US" i="1" dirty="0" err="1" smtClean="0"/>
              <a:t>Gedrag</a:t>
            </a:r>
            <a:r>
              <a:rPr lang="en-US" i="1" dirty="0" smtClean="0"/>
              <a:t>, VOG</a:t>
            </a:r>
            <a:r>
              <a:rPr lang="en-US" dirty="0" smtClean="0"/>
              <a:t>). In addition, you must become a member of a </a:t>
            </a:r>
            <a:r>
              <a:rPr lang="en-US" dirty="0" err="1" smtClean="0"/>
              <a:t>childminding</a:t>
            </a:r>
            <a:r>
              <a:rPr lang="en-US" dirty="0" smtClean="0"/>
              <a:t> agency. You can obtain more information from the Child Care Implementation Office 2010 (</a:t>
            </a:r>
            <a:r>
              <a:rPr lang="en-US" i="1" dirty="0" err="1" smtClean="0"/>
              <a:t>Implementatiebureau</a:t>
            </a:r>
            <a:r>
              <a:rPr lang="en-US" i="1" dirty="0" smtClean="0"/>
              <a:t> </a:t>
            </a:r>
            <a:r>
              <a:rPr lang="en-US" i="1" dirty="0" err="1" smtClean="0"/>
              <a:t>Kinderopvang</a:t>
            </a:r>
            <a:r>
              <a:rPr lang="en-US" i="1" dirty="0" smtClean="0"/>
              <a:t> 2010</a:t>
            </a:r>
            <a:r>
              <a:rPr lang="en-US" dirty="0" smtClean="0"/>
              <a:t>) at the Ministry of Education, Culture and Science.</a:t>
            </a:r>
          </a:p>
          <a:p>
            <a:r>
              <a:rPr lang="en-US" dirty="0" smtClean="0"/>
              <a:t>If you run a childcare </a:t>
            </a:r>
            <a:r>
              <a:rPr lang="en-US" dirty="0" err="1" smtClean="0"/>
              <a:t>centre</a:t>
            </a:r>
            <a:r>
              <a:rPr lang="en-US" dirty="0" smtClean="0"/>
              <a:t>, out-of-school care facility, </a:t>
            </a:r>
            <a:r>
              <a:rPr lang="en-US" dirty="0" err="1" smtClean="0"/>
              <a:t>childminding</a:t>
            </a:r>
            <a:r>
              <a:rPr lang="en-US" dirty="0" smtClean="0"/>
              <a:t> agency or playgroup in the Netherlands, you must have a child abuse action protocol in place. Starting in 2011, a child abuse and domestic violence reporting code will be compulsory. The child abuse action protocol specifies how you and your staff members should act if you suspect child abuse. If a parent or one of your staff members may be guilty of (past or present) child abuse, you must report your suspicion to your provincial Child Abuse </a:t>
            </a:r>
            <a:r>
              <a:rPr lang="en-US" dirty="0" err="1" smtClean="0"/>
              <a:t>Counselling</a:t>
            </a:r>
            <a:r>
              <a:rPr lang="en-US" dirty="0" smtClean="0"/>
              <a:t> and Reporting Centre (</a:t>
            </a:r>
            <a:r>
              <a:rPr lang="en-US" i="1" dirty="0" smtClean="0"/>
              <a:t>AMK</a:t>
            </a:r>
            <a:r>
              <a:rPr lang="en-US" dirty="0" smtClean="0"/>
              <a:t>).</a:t>
            </a:r>
          </a:p>
          <a:p>
            <a:endParaRPr lang="nl-NL" dirty="0" smtClean="0"/>
          </a:p>
          <a:p>
            <a:r>
              <a:rPr lang="nl-NL" dirty="0" err="1" smtClean="0"/>
              <a:t>Mbt</a:t>
            </a:r>
            <a:r>
              <a:rPr lang="nl-NL" dirty="0" smtClean="0"/>
              <a:t> </a:t>
            </a:r>
            <a:r>
              <a:rPr lang="nl-NL" dirty="0" err="1" smtClean="0"/>
              <a:t>seperate</a:t>
            </a:r>
            <a:r>
              <a:rPr lang="nl-NL" dirty="0" smtClean="0"/>
              <a:t> </a:t>
            </a:r>
            <a:r>
              <a:rPr lang="nl-NL" dirty="0" err="1" smtClean="0"/>
              <a:t>bedroom</a:t>
            </a:r>
            <a:r>
              <a:rPr lang="nl-NL" dirty="0" smtClean="0"/>
              <a:t>=</a:t>
            </a:r>
            <a:r>
              <a:rPr lang="nl-NL" baseline="0" dirty="0" smtClean="0"/>
              <a:t> </a:t>
            </a:r>
            <a:r>
              <a:rPr lang="nl-NL" baseline="0" dirty="0" err="1" smtClean="0"/>
              <a:t>before</a:t>
            </a:r>
            <a:r>
              <a:rPr lang="nl-NL" baseline="0" dirty="0" smtClean="0"/>
              <a:t> </a:t>
            </a:r>
            <a:r>
              <a:rPr lang="nl-NL" baseline="0" dirty="0" err="1" smtClean="0"/>
              <a:t>sufficient</a:t>
            </a:r>
            <a:r>
              <a:rPr lang="nl-NL" baseline="0" dirty="0" smtClean="0"/>
              <a:t> </a:t>
            </a:r>
            <a:r>
              <a:rPr lang="nl-NL" baseline="0" dirty="0" err="1" smtClean="0"/>
              <a:t>sleeping</a:t>
            </a:r>
            <a:r>
              <a:rPr lang="nl-NL" baseline="0" dirty="0" smtClean="0"/>
              <a:t> </a:t>
            </a:r>
            <a:r>
              <a:rPr lang="nl-NL" baseline="0" dirty="0" err="1" smtClean="0"/>
              <a:t>space</a:t>
            </a:r>
            <a:r>
              <a:rPr lang="nl-NL" baseline="0" dirty="0" smtClean="0"/>
              <a:t> </a:t>
            </a:r>
            <a:r>
              <a:rPr lang="nl-NL" baseline="0" dirty="0" err="1" smtClean="0"/>
              <a:t>adjusted</a:t>
            </a:r>
            <a:r>
              <a:rPr lang="nl-NL" baseline="0" dirty="0" smtClean="0"/>
              <a:t> </a:t>
            </a:r>
            <a:r>
              <a:rPr lang="nl-NL" baseline="0" dirty="0" err="1" smtClean="0"/>
              <a:t>to</a:t>
            </a:r>
            <a:r>
              <a:rPr lang="nl-NL" baseline="0" dirty="0" smtClean="0"/>
              <a:t> </a:t>
            </a:r>
            <a:r>
              <a:rPr lang="nl-NL" baseline="0" dirty="0" err="1" smtClean="0"/>
              <a:t>number</a:t>
            </a:r>
            <a:r>
              <a:rPr lang="nl-NL" baseline="0" dirty="0" smtClean="0"/>
              <a:t> &amp; </a:t>
            </a:r>
            <a:r>
              <a:rPr lang="nl-NL" baseline="0" dirty="0" err="1" smtClean="0"/>
              <a:t>age</a:t>
            </a:r>
            <a:r>
              <a:rPr lang="nl-NL" baseline="0" dirty="0" smtClean="0"/>
              <a:t> of kids</a:t>
            </a:r>
          </a:p>
          <a:p>
            <a:endParaRPr lang="nl-NL" baseline="0" dirty="0" smtClean="0"/>
          </a:p>
          <a:p>
            <a:r>
              <a:rPr lang="nl-NL" baseline="0" dirty="0" err="1" smtClean="0"/>
              <a:t>Mbt</a:t>
            </a:r>
            <a:r>
              <a:rPr lang="nl-NL" baseline="0" dirty="0" smtClean="0"/>
              <a:t> </a:t>
            </a:r>
            <a:r>
              <a:rPr lang="nl-NL" baseline="0" dirty="0" err="1" smtClean="0"/>
              <a:t>smoke</a:t>
            </a:r>
            <a:r>
              <a:rPr lang="nl-NL" baseline="0" dirty="0" smtClean="0"/>
              <a:t> free: </a:t>
            </a:r>
            <a:r>
              <a:rPr lang="nl-NL" baseline="0" dirty="0" err="1" smtClean="0"/>
              <a:t>not</a:t>
            </a:r>
            <a:r>
              <a:rPr lang="nl-NL" baseline="0" dirty="0" smtClean="0"/>
              <a:t> </a:t>
            </a:r>
            <a:r>
              <a:rPr lang="nl-NL" baseline="0" dirty="0" err="1" smtClean="0"/>
              <a:t>included</a:t>
            </a:r>
            <a:r>
              <a:rPr lang="nl-NL" baseline="0" dirty="0" smtClean="0"/>
              <a:t> </a:t>
            </a:r>
            <a:r>
              <a:rPr lang="nl-NL" baseline="0" dirty="0" err="1" smtClean="0"/>
              <a:t>before</a:t>
            </a:r>
            <a:endParaRPr lang="nl-NL" baseline="0" dirty="0" smtClean="0"/>
          </a:p>
          <a:p>
            <a:endParaRPr lang="nl-NL" baseline="0" dirty="0" smtClean="0"/>
          </a:p>
          <a:p>
            <a:r>
              <a:rPr lang="nl-NL" baseline="0" dirty="0" err="1" smtClean="0"/>
              <a:t>Mbt</a:t>
            </a:r>
            <a:r>
              <a:rPr lang="nl-NL" baseline="0" dirty="0" smtClean="0"/>
              <a:t> </a:t>
            </a:r>
            <a:r>
              <a:rPr lang="nl-NL" baseline="0" dirty="0" err="1" smtClean="0"/>
              <a:t>child</a:t>
            </a:r>
            <a:r>
              <a:rPr lang="nl-NL" baseline="0" dirty="0" smtClean="0"/>
              <a:t> </a:t>
            </a:r>
            <a:r>
              <a:rPr lang="nl-NL" baseline="0" dirty="0" err="1" smtClean="0"/>
              <a:t>abuse</a:t>
            </a:r>
            <a:r>
              <a:rPr lang="nl-NL" baseline="0" dirty="0" smtClean="0"/>
              <a:t> protocol: </a:t>
            </a:r>
            <a:r>
              <a:rPr lang="nl-NL" baseline="0" dirty="0" err="1" smtClean="0"/>
              <a:t>not</a:t>
            </a:r>
            <a:r>
              <a:rPr lang="nl-NL" baseline="0" dirty="0" smtClean="0"/>
              <a:t> </a:t>
            </a:r>
            <a:r>
              <a:rPr lang="nl-NL" baseline="0" dirty="0" err="1" smtClean="0"/>
              <a:t>included</a:t>
            </a:r>
            <a:r>
              <a:rPr lang="nl-NL" baseline="0" dirty="0" smtClean="0"/>
              <a:t> </a:t>
            </a:r>
            <a:r>
              <a:rPr lang="nl-NL" baseline="0" dirty="0" err="1" smtClean="0"/>
              <a:t>before</a:t>
            </a:r>
            <a:endParaRPr lang="nl-NL" baseline="0" dirty="0" smtClean="0"/>
          </a:p>
          <a:p>
            <a:endParaRPr lang="nl-NL" baseline="0" dirty="0" smtClean="0"/>
          </a:p>
          <a:p>
            <a:r>
              <a:rPr lang="nl-NL" baseline="0" dirty="0" err="1" smtClean="0"/>
              <a:t>Number</a:t>
            </a:r>
            <a:r>
              <a:rPr lang="nl-NL" baseline="0" dirty="0" smtClean="0"/>
              <a:t> of </a:t>
            </a:r>
            <a:r>
              <a:rPr lang="nl-NL" baseline="0" dirty="0" err="1" smtClean="0"/>
              <a:t>chiuldren</a:t>
            </a:r>
            <a:r>
              <a:rPr lang="nl-NL" baseline="0" dirty="0" smtClean="0"/>
              <a:t>: </a:t>
            </a:r>
            <a:r>
              <a:rPr lang="nl-NL" baseline="0" dirty="0" err="1" smtClean="0"/>
              <a:t>now</a:t>
            </a:r>
            <a:r>
              <a:rPr lang="nl-NL" baseline="0" dirty="0" smtClean="0"/>
              <a:t> max. 6 </a:t>
            </a:r>
            <a:r>
              <a:rPr lang="nl-NL" baseline="0" dirty="0" err="1" smtClean="0"/>
              <a:t>including</a:t>
            </a:r>
            <a:r>
              <a:rPr lang="nl-NL" baseline="0" dirty="0" smtClean="0"/>
              <a:t> </a:t>
            </a:r>
            <a:r>
              <a:rPr lang="nl-NL" baseline="0" dirty="0" err="1" smtClean="0"/>
              <a:t>own</a:t>
            </a:r>
            <a:r>
              <a:rPr lang="nl-NL" baseline="0" dirty="0" smtClean="0"/>
              <a:t>. </a:t>
            </a:r>
            <a:r>
              <a:rPr lang="nl-NL" baseline="0" dirty="0" err="1" smtClean="0"/>
              <a:t>Before</a:t>
            </a:r>
            <a:r>
              <a:rPr lang="nl-NL" baseline="0" dirty="0" smtClean="0"/>
              <a:t> </a:t>
            </a:r>
            <a:r>
              <a:rPr lang="nl-NL" baseline="0" dirty="0" err="1" smtClean="0"/>
              <a:t>experimens</a:t>
            </a:r>
            <a:r>
              <a:rPr lang="nl-NL" baseline="0" dirty="0" smtClean="0"/>
              <a:t>- max 6 </a:t>
            </a:r>
            <a:r>
              <a:rPr lang="nl-NL" baseline="0" dirty="0" err="1" smtClean="0"/>
              <a:t>excluding</a:t>
            </a:r>
            <a:r>
              <a:rPr lang="nl-NL" baseline="0" dirty="0" smtClean="0"/>
              <a:t> </a:t>
            </a:r>
            <a:r>
              <a:rPr lang="nl-NL" baseline="0" dirty="0" err="1" smtClean="0"/>
              <a:t>own</a:t>
            </a:r>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21</a:t>
            </a:fld>
            <a:endParaRPr lang="nl-NL"/>
          </a:p>
        </p:txBody>
      </p:sp>
    </p:spTree>
    <p:extLst>
      <p:ext uri="{BB962C8B-B14F-4D97-AF65-F5344CB8AC3E}">
        <p14:creationId xmlns:p14="http://schemas.microsoft.com/office/powerpoint/2010/main" val="3672266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64704" y="4139952"/>
            <a:ext cx="5407496" cy="4318248"/>
          </a:xfrm>
        </p:spPr>
        <p:txBody>
          <a:bodyPr/>
          <a:lstStyle/>
          <a:p>
            <a:r>
              <a:rPr lang="en-US" sz="800" b="1" dirty="0" smtClean="0">
                <a:hlinkClick r:id="rId3" action="ppaction://hlinkfile"/>
              </a:rPr>
              <a:t>5. Draw up a pedagogical policy plan</a:t>
            </a:r>
            <a:r>
              <a:rPr lang="en-US" sz="800" dirty="0" smtClean="0"/>
              <a:t> </a:t>
            </a:r>
            <a:br>
              <a:rPr lang="en-US" sz="800" dirty="0" smtClean="0"/>
            </a:br>
            <a:r>
              <a:rPr lang="en-US" sz="800" dirty="0" smtClean="0"/>
              <a:t>When you apply to be included on the National Childcare Register, your </a:t>
            </a:r>
            <a:r>
              <a:rPr lang="en-US" sz="800" dirty="0" err="1" smtClean="0"/>
              <a:t>childminding</a:t>
            </a:r>
            <a:r>
              <a:rPr lang="en-US" sz="800" dirty="0" smtClean="0"/>
              <a:t> agency must have a pedagogical policy plan in which you set out your views on how to interact with children.</a:t>
            </a:r>
          </a:p>
          <a:p>
            <a:r>
              <a:rPr lang="en-US" sz="800" dirty="0" smtClean="0"/>
              <a:t>In consultation with the parents’ committee, you must address at least the following subjects:</a:t>
            </a:r>
          </a:p>
          <a:p>
            <a:r>
              <a:rPr lang="en-US" sz="800" dirty="0" smtClean="0"/>
              <a:t>How is emotional safety guaranteed? </a:t>
            </a:r>
          </a:p>
          <a:p>
            <a:r>
              <a:rPr lang="en-US" sz="800" dirty="0" smtClean="0"/>
              <a:t>How is the development of personal and social skills promoted? </a:t>
            </a:r>
          </a:p>
          <a:p>
            <a:r>
              <a:rPr lang="en-US" sz="800" dirty="0" smtClean="0"/>
              <a:t>How does the transfer of values and standards take place? </a:t>
            </a:r>
          </a:p>
          <a:p>
            <a:r>
              <a:rPr lang="en-US" sz="800" b="1" dirty="0" smtClean="0">
                <a:hlinkClick r:id="rId4" action="ppaction://hlinkfile"/>
              </a:rPr>
              <a:t>6. Draw up regulations for the parents’ committee</a:t>
            </a:r>
            <a:r>
              <a:rPr lang="en-US" sz="800" dirty="0" smtClean="0"/>
              <a:t> </a:t>
            </a:r>
            <a:br>
              <a:rPr lang="en-US" sz="800" dirty="0" smtClean="0"/>
            </a:br>
            <a:r>
              <a:rPr lang="en-US" sz="800" dirty="0" smtClean="0"/>
              <a:t>You need to have a parents’ committee for your </a:t>
            </a:r>
            <a:r>
              <a:rPr lang="en-US" sz="800" dirty="0" err="1" smtClean="0"/>
              <a:t>childminding</a:t>
            </a:r>
            <a:r>
              <a:rPr lang="en-US" sz="800" dirty="0" smtClean="0"/>
              <a:t> agency. You must adopt the parent committee regulations within six months of submitting an application to be included in the National Childcare Register to your municipal authority.</a:t>
            </a:r>
          </a:p>
          <a:p>
            <a:r>
              <a:rPr lang="en-US" sz="800" dirty="0" smtClean="0"/>
              <a:t>.</a:t>
            </a:r>
            <a:r>
              <a:rPr lang="en-US" sz="800" b="1" dirty="0" smtClean="0">
                <a:hlinkClick r:id="rId5" action="ppaction://hlinkfile"/>
              </a:rPr>
              <a:t>9. Draw up regulations for the complaints committee</a:t>
            </a:r>
            <a:r>
              <a:rPr lang="en-US" sz="800" dirty="0" smtClean="0"/>
              <a:t> </a:t>
            </a:r>
            <a:br>
              <a:rPr lang="en-US" sz="800" dirty="0" smtClean="0"/>
            </a:br>
            <a:r>
              <a:rPr lang="en-US" sz="800" dirty="0" smtClean="0"/>
              <a:t>You must have your own independent complaints committee or be affiliated to a regional or national complaints committee. The complaints committee will lay down its procedures in regulations.</a:t>
            </a:r>
          </a:p>
          <a:p>
            <a:r>
              <a:rPr lang="en-US" sz="800" b="1" dirty="0" smtClean="0"/>
              <a:t>Certificate</a:t>
            </a:r>
            <a:r>
              <a:rPr lang="en-US" sz="800" b="1" baseline="0" dirty="0" smtClean="0"/>
              <a:t> of good conduct</a:t>
            </a:r>
            <a:r>
              <a:rPr lang="en-US" sz="800" dirty="0" smtClean="0"/>
              <a:t/>
            </a:r>
            <a:br>
              <a:rPr lang="en-US" sz="800" dirty="0" smtClean="0"/>
            </a:br>
            <a:r>
              <a:rPr lang="en-US" sz="800" dirty="0" smtClean="0"/>
              <a:t>Your </a:t>
            </a:r>
            <a:r>
              <a:rPr lang="en-US" sz="800" dirty="0" err="1" smtClean="0"/>
              <a:t>childminders</a:t>
            </a:r>
            <a:r>
              <a:rPr lang="en-US" sz="800" dirty="0" smtClean="0"/>
              <a:t> and the support staff must satisfy a number of qualification requirements. They must also have a Certificate of Good Conduct (</a:t>
            </a:r>
            <a:r>
              <a:rPr lang="en-US" sz="800" i="1" dirty="0" err="1" smtClean="0"/>
              <a:t>Verklaring</a:t>
            </a:r>
            <a:r>
              <a:rPr lang="en-US" sz="800" i="1" dirty="0" smtClean="0"/>
              <a:t> </a:t>
            </a:r>
            <a:r>
              <a:rPr lang="en-US" sz="800" i="1" dirty="0" err="1" smtClean="0"/>
              <a:t>omtrent</a:t>
            </a:r>
            <a:r>
              <a:rPr lang="en-US" sz="800" i="1" dirty="0" smtClean="0"/>
              <a:t> het </a:t>
            </a:r>
            <a:r>
              <a:rPr lang="en-US" sz="800" i="1" dirty="0" err="1" smtClean="0"/>
              <a:t>gedrag</a:t>
            </a:r>
            <a:r>
              <a:rPr lang="en-US" sz="800" i="1" dirty="0" smtClean="0"/>
              <a:t>, VOG</a:t>
            </a:r>
            <a:r>
              <a:rPr lang="en-US" sz="800" dirty="0" smtClean="0"/>
              <a:t>)</a:t>
            </a:r>
          </a:p>
          <a:p>
            <a:r>
              <a:rPr lang="en-US" sz="800" dirty="0" smtClean="0"/>
              <a:t>The Childcare Provisions Act (</a:t>
            </a:r>
            <a:r>
              <a:rPr lang="en-US" sz="800" i="1" dirty="0" smtClean="0"/>
              <a:t>Wet </a:t>
            </a:r>
            <a:r>
              <a:rPr lang="en-US" sz="800" i="1" dirty="0" err="1" smtClean="0"/>
              <a:t>kinderopvang</a:t>
            </a:r>
            <a:r>
              <a:rPr lang="en-US" sz="800" dirty="0" smtClean="0"/>
              <a:t>) stipulates that staff members at a childcare </a:t>
            </a:r>
            <a:r>
              <a:rPr lang="en-US" sz="800" dirty="0" err="1" smtClean="0"/>
              <a:t>centre</a:t>
            </a:r>
            <a:r>
              <a:rPr lang="en-US" sz="800" dirty="0" smtClean="0"/>
              <a:t>, playgroup or </a:t>
            </a:r>
            <a:r>
              <a:rPr lang="en-US" sz="800" dirty="0" err="1" smtClean="0"/>
              <a:t>childminding</a:t>
            </a:r>
            <a:r>
              <a:rPr lang="en-US" sz="800" dirty="0" smtClean="0"/>
              <a:t> agency and their adult housemates who help look after the children must be in possession of a Certificate of Good Conduct. In most cases, this also applies to agency workers and trainees. Volunteers and office staff working at the head office are not normally required to hold a certificate of good conduct.</a:t>
            </a:r>
          </a:p>
          <a:p>
            <a:r>
              <a:rPr lang="en-US" sz="800" dirty="0" smtClean="0"/>
              <a:t>You must keep certificates of good conduct in your (personnel) files. During the inspection by the Municipal Health Service, the certificate of good conduct (or a copy of the certificate) must be present in the childcare </a:t>
            </a:r>
            <a:r>
              <a:rPr lang="en-US" sz="800" dirty="0" err="1" smtClean="0"/>
              <a:t>centre</a:t>
            </a:r>
            <a:r>
              <a:rPr lang="en-US" sz="800" dirty="0" smtClean="0"/>
              <a:t>, the out-of-school care facilities or the playgroup.</a:t>
            </a:r>
          </a:p>
          <a:p>
            <a:r>
              <a:rPr lang="en-US" sz="800" b="1" dirty="0" smtClean="0">
                <a:hlinkClick r:id="rId6" action="ppaction://hlinkfile"/>
              </a:rPr>
              <a:t>8</a:t>
            </a:r>
            <a:endParaRPr lang="en-US" sz="800" dirty="0" smtClean="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22</a:t>
            </a:fld>
            <a:endParaRPr lang="nl-NL"/>
          </a:p>
        </p:txBody>
      </p:sp>
    </p:spTree>
    <p:extLst>
      <p:ext uri="{BB962C8B-B14F-4D97-AF65-F5344CB8AC3E}">
        <p14:creationId xmlns:p14="http://schemas.microsoft.com/office/powerpoint/2010/main" val="567567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dirty="0" smtClean="0">
                <a:hlinkClick r:id="rId3" action="ppaction://hlinkfile"/>
              </a:rPr>
              <a:t>VOG</a:t>
            </a:r>
          </a:p>
          <a:p>
            <a:r>
              <a:rPr lang="en-US" sz="1200" b="1" dirty="0" smtClean="0"/>
              <a:t>Certificate</a:t>
            </a:r>
            <a:r>
              <a:rPr lang="en-US" sz="1200" b="1" baseline="0" dirty="0" smtClean="0"/>
              <a:t> of good conduct</a:t>
            </a:r>
            <a:r>
              <a:rPr lang="en-US" sz="1200" dirty="0" smtClean="0"/>
              <a:t/>
            </a:r>
            <a:br>
              <a:rPr lang="en-US" sz="1200" dirty="0" smtClean="0"/>
            </a:br>
            <a:r>
              <a:rPr lang="en-US" sz="1200" dirty="0" smtClean="0"/>
              <a:t>Your </a:t>
            </a:r>
            <a:r>
              <a:rPr lang="en-US" sz="1200" dirty="0" err="1" smtClean="0"/>
              <a:t>childminders</a:t>
            </a:r>
            <a:r>
              <a:rPr lang="en-US" sz="1200" dirty="0" smtClean="0"/>
              <a:t> and the support staff must satisfy a number of qualification requirements. They must also have a Certificate of Good Conduct (</a:t>
            </a:r>
            <a:r>
              <a:rPr lang="en-US" sz="1200" i="1" dirty="0" err="1" smtClean="0"/>
              <a:t>Verklaring</a:t>
            </a:r>
            <a:r>
              <a:rPr lang="en-US" sz="1200" i="1" dirty="0" smtClean="0"/>
              <a:t> </a:t>
            </a:r>
            <a:r>
              <a:rPr lang="en-US" sz="1200" i="1" dirty="0" err="1" smtClean="0"/>
              <a:t>omtrent</a:t>
            </a:r>
            <a:r>
              <a:rPr lang="en-US" sz="1200" i="1" dirty="0" smtClean="0"/>
              <a:t> het </a:t>
            </a:r>
            <a:r>
              <a:rPr lang="en-US" sz="1200" i="1" dirty="0" err="1" smtClean="0"/>
              <a:t>gedrag</a:t>
            </a:r>
            <a:r>
              <a:rPr lang="en-US" sz="1200" i="1" dirty="0" smtClean="0"/>
              <a:t>, VOG</a:t>
            </a:r>
            <a:r>
              <a:rPr lang="en-US" sz="1200" dirty="0" smtClean="0"/>
              <a:t>)</a:t>
            </a:r>
          </a:p>
          <a:p>
            <a:r>
              <a:rPr lang="en-US" sz="1200" dirty="0" smtClean="0"/>
              <a:t>The Childcare Provisions Act (</a:t>
            </a:r>
            <a:r>
              <a:rPr lang="en-US" sz="1200" i="1" dirty="0" smtClean="0"/>
              <a:t>Wet </a:t>
            </a:r>
            <a:r>
              <a:rPr lang="en-US" sz="1200" i="1" dirty="0" err="1" smtClean="0"/>
              <a:t>kinderopvang</a:t>
            </a:r>
            <a:r>
              <a:rPr lang="en-US" sz="1200" dirty="0" smtClean="0"/>
              <a:t>) stipulates that staff members at a childcare </a:t>
            </a:r>
            <a:r>
              <a:rPr lang="en-US" sz="1200" dirty="0" err="1" smtClean="0"/>
              <a:t>centre</a:t>
            </a:r>
            <a:r>
              <a:rPr lang="en-US" sz="1200" dirty="0" smtClean="0"/>
              <a:t>, playgroup or </a:t>
            </a:r>
            <a:r>
              <a:rPr lang="en-US" sz="1200" dirty="0" err="1" smtClean="0"/>
              <a:t>childminding</a:t>
            </a:r>
            <a:r>
              <a:rPr lang="en-US" sz="1200" dirty="0" smtClean="0"/>
              <a:t> agency and their adult housemates who help look after the children must be in possession of a Certificate of Good Conduct. In most cases, this also applies to agency workers and trainees. Volunteers and office staff working at the head office are not normally required to hold a certificate of good conduct.</a:t>
            </a:r>
          </a:p>
          <a:p>
            <a:r>
              <a:rPr lang="en-US" sz="1200" dirty="0" smtClean="0"/>
              <a:t>You must keep certificates of good conduct in your (personnel) files. During the inspection by the Municipal Health Service, the certificate of good conduct (or a copy of the certificate) must be present in the childcare </a:t>
            </a:r>
            <a:r>
              <a:rPr lang="en-US" sz="1200" dirty="0" err="1" smtClean="0"/>
              <a:t>centre</a:t>
            </a:r>
            <a:r>
              <a:rPr lang="en-US" sz="1200" dirty="0" smtClean="0"/>
              <a:t>, the out-of-school care facilities or the playgroup.</a:t>
            </a:r>
          </a:p>
          <a:p>
            <a:r>
              <a:rPr lang="en-US" sz="1200" b="1" dirty="0" smtClean="0">
                <a:hlinkClick r:id="rId3" action="ppaction://hlinkfile"/>
              </a:rPr>
              <a:t>.</a:t>
            </a:r>
          </a:p>
          <a:p>
            <a:r>
              <a:rPr lang="en-US" sz="1200" b="1" dirty="0" smtClean="0">
                <a:hlinkClick r:id="rId3" action="ppaction://hlinkfile"/>
              </a:rPr>
              <a:t> Conduct health and safety risk inventories </a:t>
            </a:r>
            <a:r>
              <a:rPr lang="en-US" sz="1200" dirty="0" smtClean="0"/>
              <a:t/>
            </a:r>
            <a:br>
              <a:rPr lang="en-US" sz="1200" dirty="0" smtClean="0"/>
            </a:br>
            <a:r>
              <a:rPr lang="en-US" sz="1200" dirty="0" smtClean="0"/>
              <a:t>You must conduct annual health and safety risk inventories as part of which you describe the risks faced by the children under your care and outline your action plan to address these risks</a:t>
            </a:r>
          </a:p>
          <a:p>
            <a:r>
              <a:rPr lang="en-US" sz="1200" dirty="0" smtClean="0"/>
              <a:t>You must conduct an annual health and safety risk inventory for each childcare </a:t>
            </a:r>
            <a:r>
              <a:rPr lang="en-US" sz="1200" dirty="0" err="1" smtClean="0"/>
              <a:t>centre</a:t>
            </a:r>
            <a:r>
              <a:rPr lang="en-US" sz="1200" dirty="0" smtClean="0"/>
              <a:t> and </a:t>
            </a:r>
            <a:r>
              <a:rPr lang="en-US" sz="1200" dirty="0" err="1" smtClean="0"/>
              <a:t>childminding</a:t>
            </a:r>
            <a:r>
              <a:rPr lang="en-US" sz="1200" dirty="0" smtClean="0"/>
              <a:t> location in the Netherlands. The risk inventory involves a check of:</a:t>
            </a:r>
          </a:p>
          <a:p>
            <a:r>
              <a:rPr lang="en-US" sz="1200" dirty="0" smtClean="0"/>
              <a:t>Which risks the childcare entails; What precautionary measures have been taken to avoid endangering the children’s health; Whether any further measures are required. </a:t>
            </a:r>
          </a:p>
          <a:p>
            <a:r>
              <a:rPr lang="en-US" sz="1200" dirty="0" smtClean="0"/>
              <a:t>You must describe accidents and the measures taken pursuant to those accidents. You have to record the risk inventories in writing. You are also required to draw up a safety action plan and a health action plan, in which you state what measures you will take at what time and what the impact of these measures will be. You report to your employees. In addition, you have to inform the parents and </a:t>
            </a:r>
            <a:r>
              <a:rPr lang="en-US" sz="1200" dirty="0" err="1" smtClean="0"/>
              <a:t>childminders</a:t>
            </a:r>
            <a:r>
              <a:rPr lang="en-US" sz="1200" dirty="0" smtClean="0"/>
              <a:t> about the risk inventories and action plans.</a:t>
            </a:r>
          </a:p>
          <a:p>
            <a:endParaRPr lang="en-US" sz="1200" dirty="0" smtClean="0"/>
          </a:p>
          <a:p>
            <a:r>
              <a:rPr lang="en-US" dirty="0" smtClean="0"/>
              <a:t>The home where </a:t>
            </a:r>
            <a:r>
              <a:rPr lang="en-US" dirty="0" err="1" smtClean="0"/>
              <a:t>childminding</a:t>
            </a:r>
            <a:r>
              <a:rPr lang="en-US" dirty="0" smtClean="0"/>
              <a:t> care is provided must have sufficient space for children to play and sleep in and sufficient outdoor play facilities, geared to the number and ages of the children in the </a:t>
            </a:r>
            <a:r>
              <a:rPr lang="en-US" dirty="0" err="1" smtClean="0"/>
              <a:t>childminder’s</a:t>
            </a:r>
            <a:r>
              <a:rPr lang="en-US" dirty="0" smtClean="0"/>
              <a:t> care.</a:t>
            </a:r>
          </a:p>
          <a:p>
            <a:endParaRPr lang="en-US" sz="1200" dirty="0" smtClean="0"/>
          </a:p>
          <a:p>
            <a:endParaRPr lang="en-US" sz="1200" dirty="0" smtClean="0"/>
          </a:p>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23</a:t>
            </a:fld>
            <a:endParaRPr lang="nl-NL"/>
          </a:p>
        </p:txBody>
      </p:sp>
    </p:spTree>
    <p:extLst>
      <p:ext uri="{BB962C8B-B14F-4D97-AF65-F5344CB8AC3E}">
        <p14:creationId xmlns:p14="http://schemas.microsoft.com/office/powerpoint/2010/main" val="3394381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24</a:t>
            </a:fld>
            <a:endParaRPr lang="nl-NL"/>
          </a:p>
        </p:txBody>
      </p:sp>
    </p:spTree>
    <p:extLst>
      <p:ext uri="{BB962C8B-B14F-4D97-AF65-F5344CB8AC3E}">
        <p14:creationId xmlns:p14="http://schemas.microsoft.com/office/powerpoint/2010/main" val="26919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b="1" dirty="0" smtClean="0"/>
              <a:t>Tijne Berg </a:t>
            </a:r>
            <a:r>
              <a:rPr lang="nl-NL" sz="1100" b="1" dirty="0" err="1" smtClean="0"/>
              <a:t>le</a:t>
            </a:r>
            <a:r>
              <a:rPr lang="nl-NL" sz="1100" b="1" dirty="0" smtClean="0"/>
              <a:t> Clercq</a:t>
            </a:r>
          </a:p>
          <a:p>
            <a:pPr marL="171450" indent="-171450">
              <a:buFontTx/>
              <a:buChar char="-"/>
            </a:pPr>
            <a:r>
              <a:rPr lang="nl-NL" sz="1100" baseline="0" dirty="0" err="1" smtClean="0"/>
              <a:t>Married</a:t>
            </a:r>
            <a:r>
              <a:rPr lang="nl-NL" sz="1100" baseline="0" dirty="0" smtClean="0"/>
              <a:t> </a:t>
            </a:r>
            <a:r>
              <a:rPr lang="nl-NL" sz="1100" baseline="0" dirty="0" err="1" smtClean="0"/>
              <a:t>to</a:t>
            </a:r>
            <a:r>
              <a:rPr lang="nl-NL" sz="1100" baseline="0" dirty="0" smtClean="0"/>
              <a:t> American </a:t>
            </a:r>
            <a:r>
              <a:rPr lang="nl-NL" sz="1100" baseline="0" dirty="0" err="1" smtClean="0"/>
              <a:t>who</a:t>
            </a:r>
            <a:r>
              <a:rPr lang="nl-NL" sz="1100" baseline="0" dirty="0" smtClean="0"/>
              <a:t> </a:t>
            </a:r>
            <a:r>
              <a:rPr lang="nl-NL" sz="1100" baseline="0" dirty="0" err="1" smtClean="0"/>
              <a:t>lived</a:t>
            </a:r>
            <a:r>
              <a:rPr lang="nl-NL" sz="1100" baseline="0" dirty="0" smtClean="0"/>
              <a:t> in </a:t>
            </a:r>
            <a:r>
              <a:rPr lang="nl-NL" sz="1100" baseline="0" dirty="0" err="1" smtClean="0"/>
              <a:t>Jihlava</a:t>
            </a:r>
            <a:r>
              <a:rPr lang="nl-NL" sz="1100" baseline="0" dirty="0" smtClean="0"/>
              <a:t> in 1996</a:t>
            </a:r>
          </a:p>
          <a:p>
            <a:pPr marL="171450" indent="-171450">
              <a:buFontTx/>
              <a:buChar char="-"/>
            </a:pPr>
            <a:r>
              <a:rPr lang="nl-NL" sz="1100" baseline="0" dirty="0" smtClean="0"/>
              <a:t>2 </a:t>
            </a:r>
            <a:r>
              <a:rPr lang="nl-NL" sz="1100" baseline="0" dirty="0" err="1" smtClean="0"/>
              <a:t>children</a:t>
            </a:r>
            <a:endParaRPr lang="nl-NL" sz="1100" baseline="0" dirty="0" smtClean="0"/>
          </a:p>
          <a:p>
            <a:pPr marL="171450" indent="-171450">
              <a:buFontTx/>
              <a:buChar char="-"/>
            </a:pPr>
            <a:r>
              <a:rPr lang="nl-NL" sz="1100" baseline="0" dirty="0" smtClean="0"/>
              <a:t>2 </a:t>
            </a:r>
            <a:r>
              <a:rPr lang="nl-NL" sz="1100" baseline="0" dirty="0" err="1" smtClean="0"/>
              <a:t>days</a:t>
            </a:r>
            <a:r>
              <a:rPr lang="nl-NL" sz="1100" baseline="0" dirty="0" smtClean="0"/>
              <a:t> at home </a:t>
            </a:r>
            <a:r>
              <a:rPr lang="nl-NL" sz="1100" baseline="0" dirty="0" err="1" smtClean="0"/>
              <a:t>with</a:t>
            </a:r>
            <a:r>
              <a:rPr lang="nl-NL" sz="1100" baseline="0" dirty="0" smtClean="0"/>
              <a:t> </a:t>
            </a:r>
            <a:r>
              <a:rPr lang="nl-NL" sz="1100" baseline="0" dirty="0" err="1" smtClean="0"/>
              <a:t>dad</a:t>
            </a:r>
            <a:r>
              <a:rPr lang="nl-NL" sz="1100" baseline="0" dirty="0" smtClean="0"/>
              <a:t> or mom &amp; 3 </a:t>
            </a:r>
            <a:r>
              <a:rPr lang="nl-NL" sz="1100" baseline="0" dirty="0" err="1" smtClean="0"/>
              <a:t>days</a:t>
            </a:r>
            <a:r>
              <a:rPr lang="nl-NL" sz="1100" baseline="0" dirty="0" smtClean="0"/>
              <a:t> </a:t>
            </a:r>
            <a:r>
              <a:rPr lang="nl-NL" sz="1100" baseline="0" dirty="0" err="1" smtClean="0"/>
              <a:t>after</a:t>
            </a:r>
            <a:r>
              <a:rPr lang="nl-NL" sz="1100" baseline="0" dirty="0" smtClean="0"/>
              <a:t> school care (</a:t>
            </a:r>
            <a:r>
              <a:rPr lang="nl-NL" sz="1100" baseline="0" dirty="0" err="1" smtClean="0"/>
              <a:t>thus</a:t>
            </a:r>
            <a:r>
              <a:rPr lang="nl-NL" sz="1100" baseline="0" dirty="0" smtClean="0"/>
              <a:t> </a:t>
            </a:r>
            <a:r>
              <a:rPr lang="nl-NL" sz="1100" baseline="0" dirty="0" err="1" smtClean="0"/>
              <a:t>not</a:t>
            </a:r>
            <a:r>
              <a:rPr lang="nl-NL" sz="1100" baseline="0" dirty="0" smtClean="0"/>
              <a:t> </a:t>
            </a:r>
            <a:r>
              <a:rPr lang="nl-NL" sz="1100" baseline="0" dirty="0" err="1" smtClean="0"/>
              <a:t>child</a:t>
            </a:r>
            <a:r>
              <a:rPr lang="nl-NL" sz="1100" baseline="0" dirty="0" smtClean="0"/>
              <a:t> </a:t>
            </a:r>
            <a:r>
              <a:rPr lang="nl-NL" sz="1100" baseline="0" dirty="0" err="1" smtClean="0"/>
              <a:t>minding</a:t>
            </a:r>
            <a:r>
              <a:rPr lang="nl-NL" sz="1100" baseline="0" dirty="0" smtClean="0"/>
              <a:t>)</a:t>
            </a:r>
          </a:p>
          <a:p>
            <a:pPr marL="171450" indent="-171450">
              <a:buFontTx/>
              <a:buChar char="-"/>
            </a:pPr>
            <a:r>
              <a:rPr lang="nl-NL" sz="1100" baseline="0" dirty="0" smtClean="0"/>
              <a:t>2007 &amp; 2008 (</a:t>
            </a:r>
            <a:r>
              <a:rPr lang="nl-NL" sz="1100" baseline="0" dirty="0" err="1" smtClean="0"/>
              <a:t>during</a:t>
            </a:r>
            <a:r>
              <a:rPr lang="nl-NL" sz="1100" baseline="0" dirty="0" smtClean="0"/>
              <a:t> </a:t>
            </a:r>
            <a:r>
              <a:rPr lang="nl-NL" sz="1100" baseline="0" dirty="0" err="1" smtClean="0"/>
              <a:t>peek</a:t>
            </a:r>
            <a:r>
              <a:rPr lang="nl-NL" sz="1100" baseline="0" dirty="0" smtClean="0"/>
              <a:t> of </a:t>
            </a:r>
            <a:r>
              <a:rPr lang="nl-NL" sz="1100" baseline="0" dirty="0" err="1" smtClean="0"/>
              <a:t>childminding</a:t>
            </a:r>
            <a:r>
              <a:rPr lang="nl-NL" sz="1100" baseline="0" dirty="0" smtClean="0"/>
              <a:t> boom) </a:t>
            </a:r>
            <a:r>
              <a:rPr lang="nl-NL" sz="1100" baseline="0" dirty="0" err="1" smtClean="0"/>
              <a:t>adviced</a:t>
            </a:r>
            <a:r>
              <a:rPr lang="nl-NL" sz="1100" baseline="0" dirty="0" smtClean="0"/>
              <a:t> </a:t>
            </a:r>
            <a:r>
              <a:rPr lang="nl-NL" sz="1100" baseline="0" dirty="0" err="1" smtClean="0"/>
              <a:t>local</a:t>
            </a:r>
            <a:r>
              <a:rPr lang="nl-NL" sz="1100" baseline="0" dirty="0" smtClean="0"/>
              <a:t> </a:t>
            </a:r>
            <a:r>
              <a:rPr lang="nl-NL" sz="1100" baseline="0" dirty="0" err="1" smtClean="0"/>
              <a:t>governments</a:t>
            </a:r>
            <a:r>
              <a:rPr lang="nl-NL" sz="1100" baseline="0" dirty="0" smtClean="0"/>
              <a:t> on </a:t>
            </a:r>
            <a:r>
              <a:rPr lang="nl-NL" sz="1100" baseline="0" dirty="0" err="1" smtClean="0"/>
              <a:t>regulating</a:t>
            </a:r>
            <a:r>
              <a:rPr lang="nl-NL" sz="1100" baseline="0" dirty="0" smtClean="0"/>
              <a:t> </a:t>
            </a:r>
            <a:r>
              <a:rPr lang="nl-NL" sz="1100" baseline="0" dirty="0" err="1" smtClean="0"/>
              <a:t>quality</a:t>
            </a:r>
            <a:r>
              <a:rPr lang="nl-NL" sz="1100" baseline="0" dirty="0" smtClean="0"/>
              <a:t> in the </a:t>
            </a:r>
            <a:r>
              <a:rPr lang="nl-NL" sz="1100" baseline="0" dirty="0" err="1" smtClean="0"/>
              <a:t>child</a:t>
            </a:r>
            <a:r>
              <a:rPr lang="nl-NL" sz="1100" baseline="0" dirty="0" smtClean="0"/>
              <a:t> care sector </a:t>
            </a:r>
          </a:p>
          <a:p>
            <a:r>
              <a:rPr lang="nl-NL" sz="1100" b="1" baseline="0" dirty="0" smtClean="0"/>
              <a:t>Netherlands </a:t>
            </a:r>
            <a:r>
              <a:rPr lang="nl-NL" sz="1100" b="1" baseline="0" dirty="0" err="1" smtClean="0"/>
              <a:t>Youth</a:t>
            </a:r>
            <a:r>
              <a:rPr lang="nl-NL" sz="1100" b="1" baseline="0" dirty="0" smtClean="0"/>
              <a:t> </a:t>
            </a:r>
            <a:r>
              <a:rPr lang="nl-NL" sz="1100" b="1" baseline="0" dirty="0" err="1" smtClean="0"/>
              <a:t>Institute</a:t>
            </a:r>
            <a:r>
              <a:rPr lang="nl-NL" sz="1100" b="1"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t>The Netherlands Youth Institute (Dutch: </a:t>
            </a:r>
            <a:r>
              <a:rPr lang="en-US" sz="1100" dirty="0" err="1" smtClean="0"/>
              <a:t>Nederlands</a:t>
            </a:r>
            <a:r>
              <a:rPr lang="en-US" sz="1100" dirty="0" smtClean="0"/>
              <a:t> </a:t>
            </a:r>
            <a:r>
              <a:rPr lang="en-US" sz="1100" dirty="0" err="1" smtClean="0"/>
              <a:t>Jeugdinstituut</a:t>
            </a:r>
            <a:r>
              <a:rPr lang="en-US" sz="1100" dirty="0" smtClean="0"/>
              <a:t>) is the Dutch national institute for compiling, verifying and disseminating knowledge on children and youth matters, such as youth care, parenting support and child education. The Netherlands Youth Institute's main aim is to improve the physical, cognitive, mental and social development of children and young people by improving the quality and effectiveness of the services rendered to them and to their parents or </a:t>
            </a:r>
            <a:r>
              <a:rPr lang="en-US" sz="1100" dirty="0" err="1" smtClean="0"/>
              <a:t>carers</a:t>
            </a:r>
            <a:r>
              <a:rPr lang="en-US" sz="1100" dirty="0" smtClean="0"/>
              <a:t>.</a:t>
            </a:r>
            <a:br>
              <a:rPr lang="en-US" sz="1100" dirty="0" smtClean="0"/>
            </a:br>
            <a:r>
              <a:rPr lang="en-US" sz="1100" dirty="0" smtClean="0"/>
              <a:t>As an expert </a:t>
            </a:r>
            <a:r>
              <a:rPr lang="en-US" sz="1100" dirty="0" err="1" smtClean="0"/>
              <a:t>centre</a:t>
            </a:r>
            <a:r>
              <a:rPr lang="en-US" sz="1100" dirty="0" smtClean="0"/>
              <a:t>, the Netherlands Youth Institute connects scientific research to the practitioners' need for knowledge. It supports the youth sector by advising on policy, </a:t>
            </a:r>
            <a:r>
              <a:rPr lang="en-US" sz="1100" dirty="0" err="1" smtClean="0"/>
              <a:t>programmes</a:t>
            </a:r>
            <a:r>
              <a:rPr lang="en-US" sz="1100" dirty="0" smtClean="0"/>
              <a:t> and implementation, and by training professionals in evidence based methods.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b="1" dirty="0" smtClean="0"/>
              <a:t>Knowledge</a:t>
            </a:r>
            <a:r>
              <a:rPr lang="en-US" sz="1100" b="1" baseline="0" dirty="0" smtClean="0"/>
              <a:t> broker: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t>The Netherlands Youth Institute is an international knowledge broker on issues related to children and youth policy. It seeks to exchange scientific developments and good practices with professionals, knowledge </a:t>
            </a:r>
            <a:r>
              <a:rPr lang="en-US" sz="1100" dirty="0" err="1" smtClean="0"/>
              <a:t>centres</a:t>
            </a:r>
            <a:r>
              <a:rPr lang="en-US" sz="1100" dirty="0" smtClean="0"/>
              <a:t> and research institutions in other countries, thereby improving the children's services and policies at home while at the same time contributing to developments in the youth field abroad.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indent="0">
              <a:buFontTx/>
              <a:buNone/>
            </a:pPr>
            <a:endParaRPr lang="nl-NL" baseline="0" dirty="0" smtClean="0"/>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3</a:t>
            </a:fld>
            <a:endParaRPr lang="nl-NL"/>
          </a:p>
        </p:txBody>
      </p:sp>
    </p:spTree>
    <p:extLst>
      <p:ext uri="{BB962C8B-B14F-4D97-AF65-F5344CB8AC3E}">
        <p14:creationId xmlns:p14="http://schemas.microsoft.com/office/powerpoint/2010/main" val="106667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baseline="0" dirty="0" smtClean="0">
                <a:solidFill>
                  <a:schemeClr val="tx1"/>
                </a:solidFill>
                <a:latin typeface="Georgia" pitchFamily="18" charset="0"/>
                <a:ea typeface="+mn-ea"/>
                <a:cs typeface="+mn-cs"/>
              </a:rPr>
              <a:t>The survey (Flash </a:t>
            </a:r>
            <a:r>
              <a:rPr lang="en-US" sz="1200" b="0" i="0" u="none" strike="noStrike" kern="1200" baseline="0" dirty="0" err="1" smtClean="0">
                <a:solidFill>
                  <a:schemeClr val="tx1"/>
                </a:solidFill>
                <a:latin typeface="Georgia" pitchFamily="18" charset="0"/>
                <a:ea typeface="+mn-ea"/>
                <a:cs typeface="+mn-cs"/>
              </a:rPr>
              <a:t>Eurobarometer</a:t>
            </a:r>
            <a:r>
              <a:rPr lang="en-US" sz="1200" b="0" i="0" u="none" strike="noStrike" kern="1200" baseline="0" dirty="0" smtClean="0">
                <a:solidFill>
                  <a:schemeClr val="tx1"/>
                </a:solidFill>
                <a:latin typeface="Georgia" pitchFamily="18" charset="0"/>
                <a:ea typeface="+mn-ea"/>
                <a:cs typeface="+mn-cs"/>
              </a:rPr>
              <a:t> 247: </a:t>
            </a:r>
            <a:r>
              <a:rPr lang="en-US" sz="1200" b="0" i="1" u="none" strike="noStrike" kern="1200" baseline="0" dirty="0" smtClean="0">
                <a:solidFill>
                  <a:schemeClr val="tx1"/>
                </a:solidFill>
                <a:latin typeface="Georgia" pitchFamily="18" charset="0"/>
                <a:ea typeface="+mn-ea"/>
                <a:cs typeface="+mn-cs"/>
              </a:rPr>
              <a:t>Family life and the needs of an ageing population</a:t>
            </a:r>
            <a:r>
              <a:rPr lang="en-US" sz="1200" b="0" i="0" u="none" strike="noStrike" kern="1200" baseline="0" dirty="0" smtClean="0">
                <a:solidFill>
                  <a:schemeClr val="tx1"/>
                </a:solidFill>
                <a:latin typeface="Georgia" pitchFamily="18" charset="0"/>
                <a:ea typeface="+mn-ea"/>
                <a:cs typeface="+mn-cs"/>
              </a:rPr>
              <a:t>) was</a:t>
            </a:r>
          </a:p>
          <a:p>
            <a:r>
              <a:rPr lang="en-US" sz="1200" b="0" i="0" u="none" strike="noStrike" kern="1200" baseline="0" dirty="0" smtClean="0">
                <a:solidFill>
                  <a:schemeClr val="tx1"/>
                </a:solidFill>
                <a:latin typeface="Georgia" pitchFamily="18" charset="0"/>
                <a:ea typeface="+mn-ea"/>
                <a:cs typeface="+mn-cs"/>
              </a:rPr>
              <a:t>conducted in order to examine how families felt about their life today, the problems faced and their</a:t>
            </a:r>
          </a:p>
          <a:p>
            <a:r>
              <a:rPr lang="en-US" sz="1200" b="0" i="0" u="none" strike="noStrike" kern="1200" baseline="0" dirty="0" smtClean="0">
                <a:solidFill>
                  <a:schemeClr val="tx1"/>
                </a:solidFill>
                <a:latin typeface="Georgia" pitchFamily="18" charset="0"/>
                <a:ea typeface="+mn-ea"/>
                <a:cs typeface="+mn-cs"/>
              </a:rPr>
              <a:t>opinions about policies that could help improve the situation, e.g. issues such as the availability of</a:t>
            </a:r>
          </a:p>
          <a:p>
            <a:r>
              <a:rPr lang="en-US" sz="1200" b="0" i="0" u="none" strike="noStrike" kern="1200" baseline="0" dirty="0" smtClean="0">
                <a:solidFill>
                  <a:schemeClr val="tx1"/>
                </a:solidFill>
                <a:latin typeface="Georgia" pitchFamily="18" charset="0"/>
                <a:ea typeface="+mn-ea"/>
                <a:cs typeface="+mn-cs"/>
              </a:rPr>
              <a:t>childcare. In detail, the survey examined: </a:t>
            </a:r>
            <a:r>
              <a:rPr lang="nl-NL" sz="1200" b="0" i="0" u="none" strike="noStrike" kern="1200" baseline="0" dirty="0" err="1" smtClean="0">
                <a:solidFill>
                  <a:schemeClr val="tx1"/>
                </a:solidFill>
                <a:latin typeface="Georgia" pitchFamily="18" charset="0"/>
                <a:ea typeface="+mn-ea"/>
                <a:cs typeface="+mn-cs"/>
              </a:rPr>
              <a:t>among</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others</a:t>
            </a:r>
            <a:r>
              <a:rPr lang="nl-NL" sz="1200" b="0" i="0" u="none" strike="noStrike" kern="1200" baseline="0" dirty="0" smtClean="0">
                <a:solidFill>
                  <a:schemeClr val="tx1"/>
                </a:solidFill>
                <a:latin typeface="Georgia" pitchFamily="18" charset="0"/>
                <a:ea typeface="+mn-ea"/>
                <a:cs typeface="+mn-cs"/>
              </a:rPr>
              <a:t> </a:t>
            </a:r>
            <a:r>
              <a:rPr lang="en-US" sz="1200" b="0" i="0" u="none" strike="noStrike" kern="1200" baseline="0" dirty="0" smtClean="0">
                <a:solidFill>
                  <a:schemeClr val="tx1"/>
                </a:solidFill>
                <a:latin typeface="Georgia" pitchFamily="18" charset="0"/>
                <a:ea typeface="+mn-ea"/>
                <a:cs typeface="+mn-cs"/>
              </a:rPr>
              <a:t>problems that families are facing/</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work</a:t>
            </a:r>
            <a:r>
              <a:rPr lang="nl-NL" sz="1200" b="0" i="0" u="none" strike="noStrike" kern="1200" baseline="0" dirty="0" smtClean="0">
                <a:solidFill>
                  <a:schemeClr val="tx1"/>
                </a:solidFill>
                <a:latin typeface="Georgia" pitchFamily="18" charset="0"/>
                <a:ea typeface="+mn-ea"/>
                <a:cs typeface="+mn-cs"/>
              </a:rPr>
              <a:t>-life </a:t>
            </a:r>
            <a:r>
              <a:rPr lang="nl-NL" sz="1200" b="0" i="0" u="none" strike="noStrike" kern="1200" baseline="0" dirty="0" err="1" smtClean="0">
                <a:solidFill>
                  <a:schemeClr val="tx1"/>
                </a:solidFill>
                <a:latin typeface="Georgia" pitchFamily="18" charset="0"/>
                <a:ea typeface="+mn-ea"/>
                <a:cs typeface="+mn-cs"/>
              </a:rPr>
              <a:t>balance</a:t>
            </a:r>
            <a:endParaRPr lang="nl-NL" sz="1200" b="0" i="0" u="none" strike="noStrike" kern="1200" baseline="0" dirty="0" smtClean="0">
              <a:solidFill>
                <a:schemeClr val="tx1"/>
              </a:solidFill>
              <a:latin typeface="Georgia" pitchFamily="18" charset="0"/>
              <a:ea typeface="+mn-ea"/>
              <a:cs typeface="+mn-cs"/>
            </a:endParaRPr>
          </a:p>
          <a:p>
            <a:r>
              <a:rPr lang="nl-NL" sz="1200" b="0" i="0" u="none" strike="noStrike" kern="1200" baseline="0" dirty="0" smtClean="0">
                <a:solidFill>
                  <a:schemeClr val="tx1"/>
                </a:solidFill>
                <a:latin typeface="Georgia" pitchFamily="18" charset="0"/>
                <a:ea typeface="+mn-ea"/>
                <a:cs typeface="+mn-cs"/>
              </a:rPr>
              <a:t>/ solutions </a:t>
            </a:r>
            <a:r>
              <a:rPr lang="nl-NL" sz="1200" b="0" i="0" u="none" strike="noStrike" kern="1200" baseline="0" dirty="0" err="1" smtClean="0">
                <a:solidFill>
                  <a:schemeClr val="tx1"/>
                </a:solidFill>
                <a:latin typeface="Georgia" pitchFamily="18" charset="0"/>
                <a:ea typeface="+mn-ea"/>
                <a:cs typeface="+mn-cs"/>
              </a:rPr>
              <a:t>for</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childcare</a:t>
            </a:r>
            <a:endParaRPr lang="nl-NL" sz="1200" b="0" i="0" u="none" strike="noStrike" kern="1200" baseline="0" dirty="0" smtClean="0">
              <a:solidFill>
                <a:schemeClr val="tx1"/>
              </a:solidFill>
              <a:latin typeface="Georgia" pitchFamily="18" charset="0"/>
              <a:ea typeface="+mn-ea"/>
              <a:cs typeface="+mn-cs"/>
            </a:endParaRPr>
          </a:p>
          <a:p>
            <a:r>
              <a:rPr lang="en-US" sz="1200" b="0" i="0" u="none" strike="noStrike" kern="1200" baseline="0" dirty="0" smtClean="0">
                <a:solidFill>
                  <a:schemeClr val="tx1"/>
                </a:solidFill>
                <a:latin typeface="Georgia" pitchFamily="18" charset="0"/>
                <a:ea typeface="+mn-ea"/>
                <a:cs typeface="+mn-cs"/>
              </a:rPr>
              <a:t>The fieldwork was carried out between 10 and 14 September 2008.</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Georgia" pitchFamily="18" charset="0"/>
                <a:ea typeface="+mn-ea"/>
                <a:cs typeface="+mn-cs"/>
              </a:rPr>
              <a:t>Some questions were asked about the best way of </a:t>
            </a:r>
            <a:r>
              <a:rPr lang="en-US" sz="1200" b="0" i="0" u="none" strike="noStrike" kern="1200" baseline="0" dirty="0" err="1" smtClean="0">
                <a:solidFill>
                  <a:schemeClr val="tx1"/>
                </a:solidFill>
                <a:latin typeface="Georgia" pitchFamily="18" charset="0"/>
                <a:ea typeface="+mn-ea"/>
                <a:cs typeface="+mn-cs"/>
              </a:rPr>
              <a:t>organising</a:t>
            </a:r>
            <a:r>
              <a:rPr lang="en-US" sz="1200" b="0" i="0" u="none" strike="noStrike" kern="1200" baseline="0" dirty="0" smtClean="0">
                <a:solidFill>
                  <a:schemeClr val="tx1"/>
                </a:solidFill>
                <a:latin typeface="Georgia" pitchFamily="18" charset="0"/>
                <a:ea typeface="+mn-ea"/>
                <a:cs typeface="+mn-cs"/>
              </a:rPr>
              <a:t> childcare for pre-school children.</a:t>
            </a:r>
          </a:p>
          <a:p>
            <a:r>
              <a:rPr lang="en-US" sz="1200" b="1" i="1" u="none" strike="noStrike" kern="1200" baseline="0" dirty="0" smtClean="0">
                <a:solidFill>
                  <a:schemeClr val="tx1"/>
                </a:solidFill>
                <a:latin typeface="Georgia" pitchFamily="18" charset="0"/>
                <a:ea typeface="+mn-ea"/>
                <a:cs typeface="+mn-cs"/>
              </a:rPr>
              <a:t>Individual country differences in the most popular ways to </a:t>
            </a:r>
            <a:r>
              <a:rPr lang="en-US" sz="1200" b="1" i="1" u="none" strike="noStrike" kern="1200" baseline="0" dirty="0" err="1" smtClean="0">
                <a:solidFill>
                  <a:schemeClr val="tx1"/>
                </a:solidFill>
                <a:latin typeface="Georgia" pitchFamily="18" charset="0"/>
                <a:ea typeface="+mn-ea"/>
                <a:cs typeface="+mn-cs"/>
              </a:rPr>
              <a:t>organise</a:t>
            </a:r>
            <a:r>
              <a:rPr lang="en-US" sz="1200" b="1" i="1" u="none" strike="noStrike" kern="1200" baseline="0" dirty="0" smtClean="0">
                <a:solidFill>
                  <a:schemeClr val="tx1"/>
                </a:solidFill>
                <a:latin typeface="Georgia" pitchFamily="18" charset="0"/>
                <a:ea typeface="+mn-ea"/>
                <a:cs typeface="+mn-cs"/>
              </a:rPr>
              <a:t> childcare for pre-school</a:t>
            </a:r>
          </a:p>
          <a:p>
            <a:r>
              <a:rPr lang="nl-NL" sz="1200" b="0" i="0" u="none" strike="noStrike" kern="1200" baseline="0" dirty="0" err="1" smtClean="0">
                <a:solidFill>
                  <a:schemeClr val="tx1"/>
                </a:solidFill>
                <a:latin typeface="Georgia" pitchFamily="18" charset="0"/>
                <a:ea typeface="+mn-ea"/>
                <a:cs typeface="+mn-cs"/>
              </a:rPr>
              <a:t>Children</a:t>
            </a:r>
            <a:endParaRPr lang="nl-NL" sz="1200" b="0" i="0" u="none" strike="noStrike" kern="1200" baseline="0" dirty="0" smtClean="0">
              <a:solidFill>
                <a:schemeClr val="tx1"/>
              </a:solidFill>
              <a:latin typeface="Georgia" pitchFamily="18" charset="0"/>
              <a:ea typeface="+mn-ea"/>
              <a:cs typeface="+mn-cs"/>
            </a:endParaRPr>
          </a:p>
          <a:p>
            <a:r>
              <a:rPr lang="en-US" sz="1200" b="0" i="0" u="none" strike="noStrike" kern="1200" baseline="0" dirty="0" smtClean="0">
                <a:solidFill>
                  <a:schemeClr val="tx1"/>
                </a:solidFill>
                <a:latin typeface="Georgia" pitchFamily="18" charset="0"/>
                <a:ea typeface="+mn-ea"/>
                <a:cs typeface="+mn-cs"/>
              </a:rPr>
              <a:t>The table show the three most popular choices for childcare, per country. This</a:t>
            </a:r>
          </a:p>
          <a:p>
            <a:r>
              <a:rPr lang="en-US" sz="1200" b="0" i="0" u="none" strike="noStrike" kern="1200" baseline="0" dirty="0" smtClean="0">
                <a:solidFill>
                  <a:schemeClr val="tx1"/>
                </a:solidFill>
                <a:latin typeface="Georgia" pitchFamily="18" charset="0"/>
                <a:ea typeface="+mn-ea"/>
                <a:cs typeface="+mn-cs"/>
              </a:rPr>
              <a:t>table makes it easier to compare the significance of each option across EU Member States.</a:t>
            </a:r>
          </a:p>
          <a:p>
            <a:endParaRPr lang="nl-NL" b="0" i="0"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4</a:t>
            </a:fld>
            <a:endParaRPr lang="nl-NL"/>
          </a:p>
        </p:txBody>
      </p:sp>
    </p:spTree>
    <p:extLst>
      <p:ext uri="{BB962C8B-B14F-4D97-AF65-F5344CB8AC3E}">
        <p14:creationId xmlns:p14="http://schemas.microsoft.com/office/powerpoint/2010/main" val="265394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baseline="0" dirty="0" smtClean="0">
                <a:solidFill>
                  <a:schemeClr val="tx1"/>
                </a:solidFill>
                <a:latin typeface="Georgia" pitchFamily="18" charset="0"/>
                <a:ea typeface="+mn-ea"/>
                <a:cs typeface="+mn-cs"/>
              </a:rPr>
              <a:t>Childcare for pre-school children can be </a:t>
            </a:r>
            <a:r>
              <a:rPr lang="en-US" sz="1200" b="0" i="0" u="none" strike="noStrike" kern="1200" baseline="0" dirty="0" err="1" smtClean="0">
                <a:solidFill>
                  <a:schemeClr val="tx1"/>
                </a:solidFill>
                <a:latin typeface="Georgia" pitchFamily="18" charset="0"/>
                <a:ea typeface="+mn-ea"/>
                <a:cs typeface="+mn-cs"/>
              </a:rPr>
              <a:t>organised</a:t>
            </a:r>
            <a:r>
              <a:rPr lang="en-US" sz="1200" b="0" i="0" u="none" strike="noStrike" kern="1200" baseline="0" dirty="0" smtClean="0">
                <a:solidFill>
                  <a:schemeClr val="tx1"/>
                </a:solidFill>
                <a:latin typeface="Georgia" pitchFamily="18" charset="0"/>
                <a:ea typeface="+mn-ea"/>
                <a:cs typeface="+mn-cs"/>
              </a:rPr>
              <a:t> in different ways, sometimes combining several</a:t>
            </a:r>
          </a:p>
          <a:p>
            <a:r>
              <a:rPr lang="en-US" sz="1200" b="0" i="0" u="none" strike="noStrike" kern="1200" baseline="0" dirty="0" smtClean="0">
                <a:solidFill>
                  <a:schemeClr val="tx1"/>
                </a:solidFill>
                <a:latin typeface="Georgia" pitchFamily="18" charset="0"/>
                <a:ea typeface="+mn-ea"/>
                <a:cs typeface="+mn-cs"/>
              </a:rPr>
              <a:t>options, sometimes relying on only one option. In your opinion, what is the best way of </a:t>
            </a:r>
            <a:r>
              <a:rPr lang="en-US" sz="1200" b="0" i="0" u="none" strike="noStrike" kern="1200" baseline="0" dirty="0" err="1" smtClean="0">
                <a:solidFill>
                  <a:schemeClr val="tx1"/>
                </a:solidFill>
                <a:latin typeface="Georgia" pitchFamily="18" charset="0"/>
                <a:ea typeface="+mn-ea"/>
                <a:cs typeface="+mn-cs"/>
              </a:rPr>
              <a:t>organising</a:t>
            </a:r>
            <a:endParaRPr lang="en-US" sz="1200" b="0" i="0" u="none" strike="noStrike" kern="1200" baseline="0" dirty="0" smtClean="0">
              <a:solidFill>
                <a:schemeClr val="tx1"/>
              </a:solidFill>
              <a:latin typeface="Georgia" pitchFamily="18" charset="0"/>
              <a:ea typeface="+mn-ea"/>
              <a:cs typeface="+mn-cs"/>
            </a:endParaRPr>
          </a:p>
          <a:p>
            <a:r>
              <a:rPr lang="en-US" sz="1200" b="0" i="0" u="none" strike="noStrike" kern="1200" baseline="0" dirty="0" smtClean="0">
                <a:solidFill>
                  <a:schemeClr val="tx1"/>
                </a:solidFill>
                <a:latin typeface="Georgia" pitchFamily="18" charset="0"/>
                <a:ea typeface="+mn-ea"/>
                <a:cs typeface="+mn-cs"/>
              </a:rPr>
              <a:t>childcare for pre-school children? </a:t>
            </a:r>
          </a:p>
          <a:p>
            <a:r>
              <a:rPr lang="en-US" sz="1200" b="0" i="0" u="none" strike="noStrike" kern="1200" baseline="0" dirty="0" smtClean="0">
                <a:solidFill>
                  <a:schemeClr val="tx1"/>
                </a:solidFill>
                <a:latin typeface="Georgia" pitchFamily="18" charset="0"/>
                <a:ea typeface="+mn-ea"/>
                <a:cs typeface="+mn-cs"/>
              </a:rPr>
              <a:t>- Public or private </a:t>
            </a:r>
            <a:r>
              <a:rPr lang="en-US" sz="1200" b="0" i="0" u="none" strike="noStrike" kern="1200" baseline="0" dirty="0" err="1" smtClean="0">
                <a:solidFill>
                  <a:schemeClr val="tx1"/>
                </a:solidFill>
                <a:latin typeface="Georgia" pitchFamily="18" charset="0"/>
                <a:ea typeface="+mn-ea"/>
                <a:cs typeface="+mn-cs"/>
              </a:rPr>
              <a:t>crѐche</a:t>
            </a:r>
            <a:r>
              <a:rPr lang="en-US" sz="1200" b="0" i="0" u="none" strike="noStrike" kern="1200" baseline="0" dirty="0" smtClean="0">
                <a:solidFill>
                  <a:schemeClr val="tx1"/>
                </a:solidFill>
                <a:latin typeface="Georgia" pitchFamily="18" charset="0"/>
                <a:ea typeface="+mn-ea"/>
                <a:cs typeface="+mn-cs"/>
              </a:rPr>
              <a:t> / day care </a:t>
            </a:r>
            <a:r>
              <a:rPr lang="en-US" sz="1200" b="0" i="0" u="none" strike="noStrike" kern="1200" baseline="0" dirty="0" err="1" smtClean="0">
                <a:solidFill>
                  <a:schemeClr val="tx1"/>
                </a:solidFill>
                <a:latin typeface="Georgia" pitchFamily="18" charset="0"/>
                <a:ea typeface="+mn-ea"/>
                <a:cs typeface="+mn-cs"/>
              </a:rPr>
              <a:t>centre</a:t>
            </a:r>
            <a:r>
              <a:rPr lang="en-US" sz="1200" b="0" i="0" u="none" strike="noStrike" kern="1200" baseline="0" dirty="0" smtClean="0">
                <a:solidFill>
                  <a:schemeClr val="tx1"/>
                </a:solidFill>
                <a:latin typeface="Georgia" pitchFamily="18" charset="0"/>
                <a:ea typeface="+mn-ea"/>
                <a:cs typeface="+mn-cs"/>
              </a:rPr>
              <a:t> / nursery</a:t>
            </a:r>
          </a:p>
          <a:p>
            <a:r>
              <a:rPr lang="en-US" sz="1200" b="0" i="0" u="none" strike="noStrike" kern="1200" baseline="0" dirty="0" smtClean="0">
                <a:solidFill>
                  <a:schemeClr val="tx1"/>
                </a:solidFill>
                <a:latin typeface="Georgia" pitchFamily="18" charset="0"/>
                <a:ea typeface="+mn-ea"/>
                <a:cs typeface="+mn-cs"/>
              </a:rPr>
              <a:t>- Childcare by mother</a:t>
            </a:r>
          </a:p>
          <a:p>
            <a:r>
              <a:rPr lang="en-US" sz="1200" b="0" i="0" u="none" strike="noStrike" kern="1200" baseline="0" dirty="0" smtClean="0">
                <a:solidFill>
                  <a:schemeClr val="tx1"/>
                </a:solidFill>
                <a:latin typeface="Georgia" pitchFamily="18" charset="0"/>
                <a:ea typeface="+mn-ea"/>
                <a:cs typeface="+mn-cs"/>
              </a:rPr>
              <a:t>- Childcare by grandparents or other relatives</a:t>
            </a:r>
          </a:p>
          <a:p>
            <a:r>
              <a:rPr lang="en-US" sz="1200" b="0" i="0" u="none" strike="noStrike" kern="1200" baseline="0" dirty="0" smtClean="0">
                <a:solidFill>
                  <a:schemeClr val="tx1"/>
                </a:solidFill>
                <a:latin typeface="Georgia" pitchFamily="18" charset="0"/>
                <a:ea typeface="+mn-ea"/>
                <a:cs typeface="+mn-cs"/>
              </a:rPr>
              <a:t>- Childcare by father</a:t>
            </a:r>
          </a:p>
          <a:p>
            <a:r>
              <a:rPr lang="en-US" sz="1200" b="0" i="0" u="none" strike="noStrike" kern="1200" baseline="0" dirty="0" smtClean="0">
                <a:solidFill>
                  <a:schemeClr val="tx1"/>
                </a:solidFill>
                <a:latin typeface="Georgia" pitchFamily="18" charset="0"/>
                <a:ea typeface="+mn-ea"/>
                <a:cs typeface="+mn-cs"/>
              </a:rPr>
              <a:t>- In-house </a:t>
            </a:r>
            <a:r>
              <a:rPr lang="en-US" sz="1200" b="0" i="0" u="none" strike="noStrike" kern="1200" baseline="0" dirty="0" err="1" smtClean="0">
                <a:solidFill>
                  <a:schemeClr val="tx1"/>
                </a:solidFill>
                <a:latin typeface="Georgia" pitchFamily="18" charset="0"/>
                <a:ea typeface="+mn-ea"/>
                <a:cs typeface="+mn-cs"/>
              </a:rPr>
              <a:t>childminder</a:t>
            </a:r>
            <a:r>
              <a:rPr lang="en-US" sz="1200" b="0" i="0" u="none" strike="noStrike" kern="1200" baseline="0" dirty="0" smtClean="0">
                <a:solidFill>
                  <a:schemeClr val="tx1"/>
                </a:solidFill>
                <a:latin typeface="Georgia" pitchFamily="18" charset="0"/>
                <a:ea typeface="+mn-ea"/>
                <a:cs typeface="+mn-cs"/>
              </a:rPr>
              <a:t> or au pair</a:t>
            </a:r>
          </a:p>
          <a:p>
            <a:r>
              <a:rPr lang="en-US" sz="1200" b="0" i="0" u="none" strike="noStrike" kern="1200" baseline="0" dirty="0" smtClean="0">
                <a:solidFill>
                  <a:schemeClr val="tx1"/>
                </a:solidFill>
                <a:latin typeface="Georgia" pitchFamily="18" charset="0"/>
                <a:ea typeface="+mn-ea"/>
                <a:cs typeface="+mn-cs"/>
              </a:rPr>
              <a:t>- Certified </a:t>
            </a:r>
            <a:r>
              <a:rPr lang="en-US" sz="1200" b="0" i="0" u="none" strike="noStrike" kern="1200" baseline="0" dirty="0" err="1" smtClean="0">
                <a:solidFill>
                  <a:schemeClr val="tx1"/>
                </a:solidFill>
                <a:latin typeface="Georgia" pitchFamily="18" charset="0"/>
                <a:ea typeface="+mn-ea"/>
                <a:cs typeface="+mn-cs"/>
              </a:rPr>
              <a:t>childminding</a:t>
            </a:r>
            <a:r>
              <a:rPr lang="en-US" sz="1200" b="0" i="0" u="none" strike="noStrike" kern="1200" baseline="0" dirty="0" smtClean="0">
                <a:solidFill>
                  <a:schemeClr val="tx1"/>
                </a:solidFill>
                <a:latin typeface="Georgia" pitchFamily="18" charset="0"/>
                <a:ea typeface="+mn-ea"/>
                <a:cs typeface="+mn-cs"/>
              </a:rPr>
              <a:t> in a private home i.e. by a person who is registered/certified for </a:t>
            </a:r>
            <a:r>
              <a:rPr lang="en-US" sz="1200" b="0" i="0" u="none" strike="noStrike" kern="1200" baseline="0" dirty="0" err="1" smtClean="0">
                <a:solidFill>
                  <a:schemeClr val="tx1"/>
                </a:solidFill>
                <a:latin typeface="Georgia" pitchFamily="18" charset="0"/>
                <a:ea typeface="+mn-ea"/>
                <a:cs typeface="+mn-cs"/>
              </a:rPr>
              <a:t>childminding</a:t>
            </a:r>
            <a:endParaRPr lang="en-US" sz="1200" b="0" i="0" u="none" strike="noStrike" kern="1200" baseline="0" dirty="0" smtClean="0">
              <a:solidFill>
                <a:schemeClr val="tx1"/>
              </a:solidFill>
              <a:latin typeface="Georgia" pitchFamily="18" charset="0"/>
              <a:ea typeface="+mn-ea"/>
              <a:cs typeface="+mn-cs"/>
            </a:endParaRPr>
          </a:p>
          <a:p>
            <a:r>
              <a:rPr lang="en-US" sz="1200" b="0" i="0" u="none" strike="noStrike" kern="1200" baseline="0" dirty="0" smtClean="0">
                <a:solidFill>
                  <a:schemeClr val="tx1"/>
                </a:solidFill>
                <a:latin typeface="Georgia" pitchFamily="18" charset="0"/>
                <a:ea typeface="+mn-ea"/>
                <a:cs typeface="+mn-cs"/>
              </a:rPr>
              <a:t>A combination of these options is possible.</a:t>
            </a:r>
          </a:p>
          <a:p>
            <a:r>
              <a:rPr lang="nl-NL" sz="1200" b="0" i="0" u="none" strike="noStrike" kern="1200" baseline="0" dirty="0" smtClean="0">
                <a:solidFill>
                  <a:schemeClr val="tx1"/>
                </a:solidFill>
                <a:latin typeface="Georgia" pitchFamily="18" charset="0"/>
                <a:ea typeface="+mn-ea"/>
                <a:cs typeface="+mn-cs"/>
              </a:rPr>
              <a:t>Base: </a:t>
            </a:r>
            <a:r>
              <a:rPr lang="nl-NL" sz="1200" b="0" i="0" u="none" strike="noStrike" kern="1200" baseline="0" dirty="0" err="1" smtClean="0">
                <a:solidFill>
                  <a:schemeClr val="tx1"/>
                </a:solidFill>
                <a:latin typeface="Georgia" pitchFamily="18" charset="0"/>
                <a:ea typeface="+mn-ea"/>
                <a:cs typeface="+mn-cs"/>
              </a:rPr>
              <a:t>all</a:t>
            </a:r>
            <a:r>
              <a:rPr lang="nl-NL" sz="1200" b="0" i="0" u="none" strike="noStrike" kern="1200" baseline="0" dirty="0" smtClean="0">
                <a:solidFill>
                  <a:schemeClr val="tx1"/>
                </a:solidFill>
                <a:latin typeface="Georgia" pitchFamily="18" charset="0"/>
                <a:ea typeface="+mn-ea"/>
                <a:cs typeface="+mn-cs"/>
              </a:rPr>
              <a:t> respondents</a:t>
            </a:r>
            <a:endParaRPr lang="en-US" sz="1200" b="0" i="0" dirty="0" smtClean="0"/>
          </a:p>
          <a:p>
            <a:r>
              <a:rPr lang="en-US" sz="1200" b="0" i="0" dirty="0" smtClean="0"/>
              <a:t>The best way of </a:t>
            </a:r>
            <a:r>
              <a:rPr lang="en-US" sz="1200" b="0" i="0" dirty="0" err="1" smtClean="0"/>
              <a:t>organising</a:t>
            </a:r>
            <a:r>
              <a:rPr lang="en-US" sz="1200" b="0" i="0" dirty="0" smtClean="0"/>
              <a:t> childcare for pre-school children is Certified </a:t>
            </a:r>
            <a:r>
              <a:rPr lang="en-US" sz="1200" b="0" i="0" dirty="0" err="1" smtClean="0"/>
              <a:t>childminding</a:t>
            </a:r>
            <a:r>
              <a:rPr lang="en-US" sz="1200" b="0" i="0" dirty="0" smtClean="0"/>
              <a:t> in a private home i.e. by a person who is registered/certified for </a:t>
            </a:r>
            <a:r>
              <a:rPr lang="en-US" sz="1200" b="0" i="0" dirty="0" err="1" smtClean="0"/>
              <a:t>childmindinding</a:t>
            </a:r>
            <a:endParaRPr lang="nl-NL" b="0" i="0"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5</a:t>
            </a:fld>
            <a:endParaRPr lang="nl-NL"/>
          </a:p>
        </p:txBody>
      </p:sp>
    </p:spTree>
    <p:extLst>
      <p:ext uri="{BB962C8B-B14F-4D97-AF65-F5344CB8AC3E}">
        <p14:creationId xmlns:p14="http://schemas.microsoft.com/office/powerpoint/2010/main" val="2256384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Formal child care is defined as:</a:t>
            </a:r>
            <a:br>
              <a:rPr lang="en-US" dirty="0" smtClean="0"/>
            </a:br>
            <a:r>
              <a:rPr lang="en-US" dirty="0" smtClean="0"/>
              <a:t>• Day care for children aged in the age category 0-4</a:t>
            </a:r>
            <a:br>
              <a:rPr lang="en-US" dirty="0" smtClean="0"/>
            </a:br>
            <a:r>
              <a:rPr lang="en-US" dirty="0" smtClean="0"/>
              <a:t>• After-school care provided beyond school hours and during holidays for children attending primary school</a:t>
            </a:r>
            <a:br>
              <a:rPr lang="en-US" dirty="0" smtClean="0"/>
            </a:br>
            <a:r>
              <a:rPr lang="en-US" dirty="0" smtClean="0"/>
              <a:t>• Child care provided by parents in day care </a:t>
            </a:r>
            <a:r>
              <a:rPr lang="en-US" dirty="0" err="1" smtClean="0"/>
              <a:t>centres</a:t>
            </a:r>
            <a:r>
              <a:rPr lang="en-US" dirty="0" smtClean="0"/>
              <a:t> or by registered </a:t>
            </a:r>
            <a:r>
              <a:rPr lang="en-US" dirty="0" err="1" smtClean="0"/>
              <a:t>childminders</a:t>
            </a:r>
            <a:r>
              <a:rPr lang="en-US" dirty="0" smtClean="0"/>
              <a:t> </a:t>
            </a:r>
          </a:p>
          <a:p>
            <a:r>
              <a:rPr lang="en-US" dirty="0" smtClean="0"/>
              <a:t>The Childcare Act only applies to formal child care provided by </a:t>
            </a:r>
            <a:r>
              <a:rPr lang="en-US" dirty="0" err="1" smtClean="0"/>
              <a:t>childminders</a:t>
            </a:r>
            <a:r>
              <a:rPr lang="en-US" dirty="0" smtClean="0"/>
              <a:t> accepted by the municipal authorities. Informal care is not reimbursed under the Childcare Act. Playgroup care or lunch-break care for school-going children are not covered by the Childcare Act</a:t>
            </a:r>
          </a:p>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6</a:t>
            </a:fld>
            <a:endParaRPr lang="nl-NL"/>
          </a:p>
        </p:txBody>
      </p:sp>
    </p:spTree>
    <p:extLst>
      <p:ext uri="{BB962C8B-B14F-4D97-AF65-F5344CB8AC3E}">
        <p14:creationId xmlns:p14="http://schemas.microsoft.com/office/powerpoint/2010/main" val="2994930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 Dutch Childcare Act is based on the assumption that formal childcare is financed by parents, employers and government. The employers of both partners together pay one third of the total costs of childcare. As from 1 January 2007 employers are obliged to contribute to the costs of childcare paid by their employees. The amount of this contribution is not related to the level of income. In addition to this, parents may also receive an allowance from the government, the amount of which does depend of the level of their income. The income threshold for entitlement to this allowance has been raised. Both the employers’ contribution and the government allowance are paid by the government.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Georgia" pitchFamily="18" charset="0"/>
                <a:ea typeface="+mn-ea"/>
                <a:cs typeface="+mn-cs"/>
              </a:rPr>
              <a:t>The benefit is linked to parents’ earnings.</a:t>
            </a:r>
            <a:endParaRPr lang="en-US" dirty="0" smtClean="0"/>
          </a:p>
          <a:p>
            <a:endParaRPr lang="en-US" dirty="0" smtClean="0"/>
          </a:p>
          <a:p>
            <a:r>
              <a:rPr lang="en-US" dirty="0" smtClean="0"/>
              <a:t>To receive them, applicants and their partners must both work, attend some form of education, participate in a </a:t>
            </a:r>
            <a:r>
              <a:rPr lang="en-US" dirty="0" err="1" smtClean="0"/>
              <a:t>naturalisation</a:t>
            </a:r>
            <a:r>
              <a:rPr lang="en-US" dirty="0" smtClean="0"/>
              <a:t> course or a work re-integration scheme.</a:t>
            </a:r>
          </a:p>
          <a:p>
            <a:r>
              <a:rPr lang="en-US" dirty="0" smtClean="0"/>
              <a:t>Altogether, parents received 2.9 billion euro in compensation, i.e. more than 5,600 euro per applicant, covering 77 percent of total costs. Parents paid on average 22 percent of the costs of childcare, </a:t>
            </a:r>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7</a:t>
            </a:fld>
            <a:endParaRPr lang="nl-NL"/>
          </a:p>
        </p:txBody>
      </p:sp>
    </p:spTree>
    <p:extLst>
      <p:ext uri="{BB962C8B-B14F-4D97-AF65-F5344CB8AC3E}">
        <p14:creationId xmlns:p14="http://schemas.microsoft.com/office/powerpoint/2010/main" val="2163386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baseline="0" dirty="0" smtClean="0">
                <a:solidFill>
                  <a:schemeClr val="tx1"/>
                </a:solidFill>
                <a:latin typeface="Georgia" pitchFamily="18" charset="0"/>
                <a:ea typeface="+mn-ea"/>
                <a:cs typeface="+mn-cs"/>
              </a:rPr>
              <a:t>January 2005, the Dutch government introduced the Childcare</a:t>
            </a:r>
          </a:p>
          <a:p>
            <a:r>
              <a:rPr lang="en-US" sz="1200" b="0" i="0" u="none" strike="noStrike" kern="1200" baseline="0" dirty="0" smtClean="0">
                <a:solidFill>
                  <a:schemeClr val="tx1"/>
                </a:solidFill>
                <a:latin typeface="Georgia" pitchFamily="18" charset="0"/>
                <a:ea typeface="+mn-ea"/>
                <a:cs typeface="+mn-cs"/>
              </a:rPr>
              <a:t>Act which replaced the former financing system which had elements of both supply- and</a:t>
            </a:r>
          </a:p>
          <a:p>
            <a:r>
              <a:rPr lang="en-US" sz="1200" b="0" i="0" u="none" strike="noStrike" kern="1200" baseline="0" dirty="0" smtClean="0">
                <a:solidFill>
                  <a:schemeClr val="tx1"/>
                </a:solidFill>
                <a:latin typeface="Georgia" pitchFamily="18" charset="0"/>
                <a:ea typeface="+mn-ea"/>
                <a:cs typeface="+mn-cs"/>
              </a:rPr>
              <a:t>demand-financing with a fully demand-financing system. Whereas previously public funds</a:t>
            </a:r>
          </a:p>
          <a:p>
            <a:r>
              <a:rPr lang="en-US" sz="1200" b="0" i="0" u="none" strike="noStrike" kern="1200" baseline="0" dirty="0" smtClean="0">
                <a:solidFill>
                  <a:schemeClr val="tx1"/>
                </a:solidFill>
                <a:latin typeface="Georgia" pitchFamily="18" charset="0"/>
                <a:ea typeface="+mn-ea"/>
                <a:cs typeface="+mn-cs"/>
              </a:rPr>
              <a:t>partly flowed to suppliers in the form of subsidies granted by local municipalities, they now</a:t>
            </a:r>
          </a:p>
          <a:p>
            <a:r>
              <a:rPr lang="en-US" sz="1200" b="0" i="0" u="none" strike="noStrike" kern="1200" baseline="0" dirty="0" smtClean="0">
                <a:solidFill>
                  <a:schemeClr val="tx1"/>
                </a:solidFill>
                <a:latin typeface="Georgia" pitchFamily="18" charset="0"/>
                <a:ea typeface="+mn-ea"/>
                <a:cs typeface="+mn-cs"/>
              </a:rPr>
              <a:t>flow exclusively to parents who are free to choose their childcare provider. This reform was</a:t>
            </a:r>
          </a:p>
          <a:p>
            <a:r>
              <a:rPr lang="en-US" sz="1200" b="0" i="0" u="none" strike="noStrike" kern="1200" baseline="0" dirty="0" smtClean="0">
                <a:solidFill>
                  <a:schemeClr val="tx1"/>
                </a:solidFill>
                <a:latin typeface="Georgia" pitchFamily="18" charset="0"/>
                <a:ea typeface="+mn-ea"/>
                <a:cs typeface="+mn-cs"/>
              </a:rPr>
              <a:t>intended to stimulate market forces in the market for childcare. </a:t>
            </a:r>
          </a:p>
          <a:p>
            <a:r>
              <a:rPr lang="en-US" sz="1200" b="0" i="0" u="none" strike="noStrike" kern="1200" baseline="0" dirty="0" smtClean="0">
                <a:solidFill>
                  <a:schemeClr val="tx1"/>
                </a:solidFill>
                <a:latin typeface="Georgia" pitchFamily="18" charset="0"/>
                <a:ea typeface="+mn-ea"/>
                <a:cs typeface="+mn-cs"/>
              </a:rPr>
              <a:t>In January 2005, the Dutch government implemented a major reform with the introduction of the Childcare Act. One of </a:t>
            </a:r>
            <a:r>
              <a:rPr lang="en-US" sz="1200" b="0" i="0" u="none" strike="noStrike" kern="1200" baseline="0" dirty="0" err="1" smtClean="0">
                <a:solidFill>
                  <a:schemeClr val="tx1"/>
                </a:solidFill>
                <a:latin typeface="Georgia" pitchFamily="18" charset="0"/>
                <a:ea typeface="+mn-ea"/>
                <a:cs typeface="+mn-cs"/>
              </a:rPr>
              <a:t>themain</a:t>
            </a:r>
            <a:r>
              <a:rPr lang="en-US" sz="1200" b="0" i="0" u="none" strike="noStrike" kern="1200" baseline="0" dirty="0" smtClean="0">
                <a:solidFill>
                  <a:schemeClr val="tx1"/>
                </a:solidFill>
                <a:latin typeface="Georgia" pitchFamily="18" charset="0"/>
                <a:ea typeface="+mn-ea"/>
                <a:cs typeface="+mn-cs"/>
              </a:rPr>
              <a:t> changes is that the demand for childcare is </a:t>
            </a:r>
            <a:r>
              <a:rPr lang="en-US" sz="1200" b="0" i="0" u="none" strike="noStrike" kern="1200" baseline="0" dirty="0" err="1" smtClean="0">
                <a:solidFill>
                  <a:schemeClr val="tx1"/>
                </a:solidFill>
                <a:latin typeface="Georgia" pitchFamily="18" charset="0"/>
                <a:ea typeface="+mn-ea"/>
                <a:cs typeface="+mn-cs"/>
              </a:rPr>
              <a:t>subsidised</a:t>
            </a:r>
            <a:r>
              <a:rPr lang="en-US" sz="1200" b="0" i="0" u="none" strike="noStrike" kern="1200" baseline="0" dirty="0" smtClean="0">
                <a:solidFill>
                  <a:schemeClr val="tx1"/>
                </a:solidFill>
                <a:latin typeface="Georgia" pitchFamily="18" charset="0"/>
                <a:ea typeface="+mn-ea"/>
                <a:cs typeface="+mn-cs"/>
              </a:rPr>
              <a:t> instead of the supply of childcare. Now, childcare </a:t>
            </a:r>
            <a:r>
              <a:rPr lang="en-US" sz="1200" b="0" i="0" u="none" strike="noStrike" kern="1200" baseline="0" dirty="0" err="1" smtClean="0">
                <a:solidFill>
                  <a:schemeClr val="tx1"/>
                </a:solidFill>
                <a:latin typeface="Georgia" pitchFamily="18" charset="0"/>
                <a:ea typeface="+mn-ea"/>
                <a:cs typeface="+mn-cs"/>
              </a:rPr>
              <a:t>organisations</a:t>
            </a:r>
            <a:r>
              <a:rPr lang="en-US" sz="1200" b="0" i="0" u="none" strike="noStrike" kern="1200" baseline="0" dirty="0" smtClean="0">
                <a:solidFill>
                  <a:schemeClr val="tx1"/>
                </a:solidFill>
                <a:latin typeface="Georgia" pitchFamily="18" charset="0"/>
                <a:ea typeface="+mn-ea"/>
                <a:cs typeface="+mn-cs"/>
              </a:rPr>
              <a:t> have incentives to open facilities in markets where the demand is high.</a:t>
            </a:r>
          </a:p>
          <a:p>
            <a:r>
              <a:rPr lang="en-US" dirty="0" smtClean="0">
                <a:effectLst/>
              </a:rPr>
              <a:t>Whereas previously public funds partly flowed to suppliers in the form of subsidies granted by local municipalities, they now flow exclusively to parents who are free to choose their childcare provider. </a:t>
            </a:r>
            <a:endParaRPr lang="en-US" sz="1200" b="0" i="0" u="none" strike="noStrike" kern="1200" baseline="0" dirty="0" smtClean="0">
              <a:solidFill>
                <a:schemeClr val="tx1"/>
              </a:solidFill>
              <a:latin typeface="Georgia" pitchFamily="18" charset="0"/>
              <a:ea typeface="+mn-ea"/>
              <a:cs typeface="+mn-cs"/>
            </a:endParaRPr>
          </a:p>
          <a:p>
            <a:endParaRPr lang="en-US" sz="1200" b="0" i="0" u="none" strike="noStrike" kern="1200" baseline="0" dirty="0" smtClean="0">
              <a:solidFill>
                <a:schemeClr val="tx1"/>
              </a:solidFill>
              <a:latin typeface="Georgia" pitchFamily="18" charset="0"/>
              <a:ea typeface="+mn-ea"/>
              <a:cs typeface="+mn-cs"/>
            </a:endParaRPr>
          </a:p>
          <a:p>
            <a:r>
              <a:rPr lang="en-US" sz="1200" b="0" i="0" u="none" strike="noStrike" kern="1200" baseline="0" dirty="0" smtClean="0">
                <a:solidFill>
                  <a:schemeClr val="tx1"/>
                </a:solidFill>
                <a:latin typeface="Georgia" pitchFamily="18" charset="0"/>
                <a:ea typeface="+mn-ea"/>
                <a:cs typeface="+mn-cs"/>
              </a:rPr>
              <a:t>The introduction of the Dutch Childcare Act on 1 January 2005 implied a real shift in policy. The explicit objective of the childcare reform is to stimulate the operation of market forces, so that childcare providers will respond to parental wishes in an efficient way. The change from a supply-driven towards a demand-driven financing system implies that there is no longer a public provision of child care services in the Netherlands. </a:t>
            </a:r>
          </a:p>
          <a:p>
            <a:endParaRPr lang="en-US" sz="1200" b="0" i="0" u="none" strike="noStrike" kern="1200" baseline="0" dirty="0" smtClean="0">
              <a:solidFill>
                <a:schemeClr val="tx1"/>
              </a:solidFill>
              <a:latin typeface="Georgia" pitchFamily="18" charset="0"/>
              <a:ea typeface="+mn-ea"/>
              <a:cs typeface="+mn-cs"/>
            </a:endParaRPr>
          </a:p>
          <a:p>
            <a:r>
              <a:rPr lang="en-US" sz="1200" b="0" i="0" u="none" strike="noStrike" kern="1200" baseline="0" dirty="0" smtClean="0">
                <a:solidFill>
                  <a:schemeClr val="tx1"/>
                </a:solidFill>
                <a:latin typeface="Georgia" pitchFamily="18" charset="0"/>
                <a:ea typeface="+mn-ea"/>
                <a:cs typeface="+mn-cs"/>
              </a:rPr>
              <a:t>Another implication of the 2005 Childcare Act is that it ended the subsidy relationships between</a:t>
            </a:r>
          </a:p>
          <a:p>
            <a:r>
              <a:rPr lang="nl-NL" sz="1200" b="0" i="0" u="none" strike="noStrike" kern="1200" baseline="0" dirty="0" err="1" smtClean="0">
                <a:solidFill>
                  <a:schemeClr val="tx1"/>
                </a:solidFill>
                <a:latin typeface="Georgia" pitchFamily="18" charset="0"/>
                <a:ea typeface="+mn-ea"/>
                <a:cs typeface="+mn-cs"/>
              </a:rPr>
              <a:t>municipalities</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and</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childcare</a:t>
            </a:r>
            <a:r>
              <a:rPr lang="nl-NL" sz="1200" b="0" i="0" u="none" strike="noStrike" kern="1200" baseline="0" dirty="0" smtClean="0">
                <a:solidFill>
                  <a:schemeClr val="tx1"/>
                </a:solidFill>
                <a:latin typeface="Georgia" pitchFamily="18" charset="0"/>
                <a:ea typeface="+mn-ea"/>
                <a:cs typeface="+mn-cs"/>
              </a:rPr>
              <a:t> providers.</a:t>
            </a:r>
            <a:r>
              <a:rPr lang="en-US"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Quality</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also</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remains</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highly</a:t>
            </a:r>
            <a:r>
              <a:rPr lang="nl-NL" sz="1200" b="0" i="0" u="none" strike="noStrike" kern="1200" baseline="0" dirty="0" smtClean="0">
                <a:solidFill>
                  <a:schemeClr val="tx1"/>
                </a:solidFill>
                <a:latin typeface="Georgia" pitchFamily="18" charset="0"/>
                <a:ea typeface="+mn-ea"/>
                <a:cs typeface="+mn-cs"/>
              </a:rPr>
              <a:t> </a:t>
            </a:r>
            <a:r>
              <a:rPr lang="en-US" sz="1200" b="0" i="0" u="none" strike="noStrike" kern="1200" baseline="0" dirty="0" smtClean="0">
                <a:solidFill>
                  <a:schemeClr val="tx1"/>
                </a:solidFill>
                <a:latin typeface="Georgia" pitchFamily="18" charset="0"/>
                <a:ea typeface="+mn-ea"/>
                <a:cs typeface="+mn-cs"/>
              </a:rPr>
              <a:t>regulated through strict minimum quality standards. One of the main tasks of local communities is now to monitor the quality of childcare </a:t>
            </a:r>
            <a:r>
              <a:rPr lang="en-US" sz="1200" b="0" i="0" u="none" strike="noStrike" kern="1200" baseline="0" dirty="0" err="1" smtClean="0">
                <a:solidFill>
                  <a:schemeClr val="tx1"/>
                </a:solidFill>
                <a:latin typeface="Georgia" pitchFamily="18" charset="0"/>
                <a:ea typeface="+mn-ea"/>
                <a:cs typeface="+mn-cs"/>
              </a:rPr>
              <a:t>centres</a:t>
            </a:r>
            <a:r>
              <a:rPr lang="en-US" sz="1200" b="0" i="0" u="none" strike="noStrike" kern="1200" baseline="0" dirty="0" smtClean="0">
                <a:solidFill>
                  <a:schemeClr val="tx1"/>
                </a:solidFill>
                <a:latin typeface="Georgia" pitchFamily="18" charset="0"/>
                <a:ea typeface="+mn-ea"/>
                <a:cs typeface="+mn-cs"/>
              </a:rPr>
              <a:t>. I</a:t>
            </a:r>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8</a:t>
            </a:fld>
            <a:endParaRPr lang="nl-NL"/>
          </a:p>
        </p:txBody>
      </p:sp>
    </p:spTree>
    <p:extLst>
      <p:ext uri="{BB962C8B-B14F-4D97-AF65-F5344CB8AC3E}">
        <p14:creationId xmlns:p14="http://schemas.microsoft.com/office/powerpoint/2010/main" val="186100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Childcare provided by day care </a:t>
            </a:r>
            <a:r>
              <a:rPr lang="en-US" dirty="0" err="1" smtClean="0"/>
              <a:t>centres</a:t>
            </a:r>
            <a:r>
              <a:rPr lang="en-US" dirty="0" smtClean="0"/>
              <a:t>, after-school care and voluntary care were the main types of childcare in 2009 for more than half of the 1.4 million households in the Netherlands with one or two working parents. Nearly 740 thousand households were involved, i.e. an increase by more than 50 thousand relative to 2007.</a:t>
            </a:r>
          </a:p>
          <a:p>
            <a:r>
              <a:rPr lang="en-US" b="1" dirty="0" smtClean="0"/>
              <a:t>Formal childcare booming</a:t>
            </a:r>
          </a:p>
          <a:p>
            <a:r>
              <a:rPr lang="en-US" dirty="0" smtClean="0"/>
              <a:t>The increase in the use of childcare facilities is entirely accounted for by day care </a:t>
            </a:r>
            <a:r>
              <a:rPr lang="en-US" dirty="0" err="1" smtClean="0"/>
              <a:t>centres</a:t>
            </a:r>
            <a:r>
              <a:rPr lang="en-US" dirty="0" smtClean="0"/>
              <a:t>, after-school care or care provided by host-parents, the three types of formal childcare. Last year, nearly 450 thousand </a:t>
            </a:r>
            <a:r>
              <a:rPr lang="en-US" dirty="0" smtClean="0">
                <a:hlinkClick r:id="rId3" action="ppaction://hlinkfile"/>
              </a:rPr>
              <a:t>households with one or two working parents</a:t>
            </a:r>
            <a:r>
              <a:rPr lang="en-US" dirty="0" smtClean="0"/>
              <a:t> used formal childcare. Formal childcare was the most important type of childcare for 313 thousand of these households, an increase by 70 thousand relative to 2007.</a:t>
            </a:r>
            <a:br>
              <a:rPr lang="en-US" dirty="0" smtClean="0"/>
            </a:br>
            <a:r>
              <a:rPr lang="en-US" dirty="0" smtClean="0"/>
              <a:t>The increase in the use of formal childcare is partly caused by amendments to the Childcare Act, like the introduction of the compulsory employers’ contribution, a higher government contribution for the middle and higher income brackets and the supply of after-school care facilities on primary schools. The number of couples with children and one working parent has declined by more than 50 thousand between 2007 and 2009.</a:t>
            </a:r>
          </a:p>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9</a:t>
            </a:fld>
            <a:endParaRPr lang="nl-NL"/>
          </a:p>
        </p:txBody>
      </p:sp>
    </p:spTree>
    <p:extLst>
      <p:ext uri="{BB962C8B-B14F-4D97-AF65-F5344CB8AC3E}">
        <p14:creationId xmlns:p14="http://schemas.microsoft.com/office/powerpoint/2010/main" val="4171940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1196975"/>
            <a:ext cx="7561263" cy="1470025"/>
          </a:xfrm>
        </p:spPr>
        <p:txBody>
          <a:bodyPr/>
          <a:lstStyle>
            <a:lvl1pPr>
              <a:defRPr sz="3600"/>
            </a:lvl1pPr>
          </a:lstStyle>
          <a:p>
            <a:pPr lvl="0"/>
            <a:r>
              <a:rPr lang="nl-NL" noProof="0" smtClean="0"/>
              <a:t>Klik om de stijl te bewerken</a:t>
            </a:r>
          </a:p>
        </p:txBody>
      </p:sp>
      <p:sp>
        <p:nvSpPr>
          <p:cNvPr id="3075" name="Rectangle 3"/>
          <p:cNvSpPr>
            <a:spLocks noGrp="1" noChangeArrowheads="1"/>
          </p:cNvSpPr>
          <p:nvPr>
            <p:ph type="subTitle" idx="1"/>
          </p:nvPr>
        </p:nvSpPr>
        <p:spPr>
          <a:xfrm>
            <a:off x="755650" y="2709863"/>
            <a:ext cx="7558088" cy="2879725"/>
          </a:xfrm>
        </p:spPr>
        <p:txBody>
          <a:bodyPr/>
          <a:lstStyle>
            <a:lvl1pPr marL="0" indent="0">
              <a:buFontTx/>
              <a:buNone/>
              <a:defRPr sz="2700"/>
            </a:lvl1pPr>
          </a:lstStyle>
          <a:p>
            <a:pPr lvl="0"/>
            <a:r>
              <a:rPr lang="nl-NL" noProof="0" smtClean="0"/>
              <a:t>Klik om de ondertitelstijl van het model te bewerken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A2105B11-5987-4B46-99E9-C4B34E57EC08}" type="slidenum">
              <a:rPr lang="nl-NL"/>
              <a:pPr/>
              <a:t>‹nr.›</a:t>
            </a:fld>
            <a:endParaRPr lang="nl-NL"/>
          </a:p>
        </p:txBody>
      </p:sp>
    </p:spTree>
    <p:extLst>
      <p:ext uri="{BB962C8B-B14F-4D97-AF65-F5344CB8AC3E}">
        <p14:creationId xmlns:p14="http://schemas.microsoft.com/office/powerpoint/2010/main" val="392576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9713" y="773113"/>
            <a:ext cx="1943100" cy="56070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758825" y="773113"/>
            <a:ext cx="5678488" cy="56070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D1409600-412D-444C-B1F9-03888359DD1E}" type="slidenum">
              <a:rPr lang="nl-NL"/>
              <a:pPr/>
              <a:t>‹nr.›</a:t>
            </a:fld>
            <a:endParaRPr lang="nl-NL"/>
          </a:p>
        </p:txBody>
      </p:sp>
    </p:spTree>
    <p:extLst>
      <p:ext uri="{BB962C8B-B14F-4D97-AF65-F5344CB8AC3E}">
        <p14:creationId xmlns:p14="http://schemas.microsoft.com/office/powerpoint/2010/main" val="15337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65130CDD-EDCE-40A5-8B8C-B2F03F62E941}" type="slidenum">
              <a:rPr lang="nl-NL"/>
              <a:pPr/>
              <a:t>‹nr.›</a:t>
            </a:fld>
            <a:endParaRPr lang="nl-NL"/>
          </a:p>
        </p:txBody>
      </p:sp>
    </p:spTree>
    <p:extLst>
      <p:ext uri="{BB962C8B-B14F-4D97-AF65-F5344CB8AC3E}">
        <p14:creationId xmlns:p14="http://schemas.microsoft.com/office/powerpoint/2010/main" val="37400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CC1F070D-25CC-4D1A-87B1-3C60F10892D6}" type="slidenum">
              <a:rPr lang="nl-NL"/>
              <a:pPr/>
              <a:t>‹nr.›</a:t>
            </a:fld>
            <a:endParaRPr lang="nl-NL"/>
          </a:p>
        </p:txBody>
      </p:sp>
    </p:spTree>
    <p:extLst>
      <p:ext uri="{BB962C8B-B14F-4D97-AF65-F5344CB8AC3E}">
        <p14:creationId xmlns:p14="http://schemas.microsoft.com/office/powerpoint/2010/main" val="358095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758825" y="1916113"/>
            <a:ext cx="38100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21225" y="1916113"/>
            <a:ext cx="3811588"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FC347735-31DA-477C-AF5C-16D254206CF6}" type="slidenum">
              <a:rPr lang="nl-NL"/>
              <a:pPr/>
              <a:t>‹nr.›</a:t>
            </a:fld>
            <a:endParaRPr lang="nl-NL"/>
          </a:p>
        </p:txBody>
      </p:sp>
    </p:spTree>
    <p:extLst>
      <p:ext uri="{BB962C8B-B14F-4D97-AF65-F5344CB8AC3E}">
        <p14:creationId xmlns:p14="http://schemas.microsoft.com/office/powerpoint/2010/main" val="95852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6579EA7C-DD23-41D4-A815-B4A7C863754A}" type="slidenum">
              <a:rPr lang="nl-NL"/>
              <a:pPr/>
              <a:t>‹nr.›</a:t>
            </a:fld>
            <a:endParaRPr lang="nl-NL"/>
          </a:p>
        </p:txBody>
      </p:sp>
    </p:spTree>
    <p:extLst>
      <p:ext uri="{BB962C8B-B14F-4D97-AF65-F5344CB8AC3E}">
        <p14:creationId xmlns:p14="http://schemas.microsoft.com/office/powerpoint/2010/main" val="299773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D1BB269B-549D-4B36-B8B2-5B192E5ACA36}" type="slidenum">
              <a:rPr lang="nl-NL"/>
              <a:pPr/>
              <a:t>‹nr.›</a:t>
            </a:fld>
            <a:endParaRPr lang="nl-NL"/>
          </a:p>
        </p:txBody>
      </p:sp>
    </p:spTree>
    <p:extLst>
      <p:ext uri="{BB962C8B-B14F-4D97-AF65-F5344CB8AC3E}">
        <p14:creationId xmlns:p14="http://schemas.microsoft.com/office/powerpoint/2010/main" val="59746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D2EC0699-0600-4A44-8F58-C172D7B53063}" type="slidenum">
              <a:rPr lang="nl-NL"/>
              <a:pPr/>
              <a:t>‹nr.›</a:t>
            </a:fld>
            <a:endParaRPr lang="nl-NL"/>
          </a:p>
        </p:txBody>
      </p:sp>
    </p:spTree>
    <p:extLst>
      <p:ext uri="{BB962C8B-B14F-4D97-AF65-F5344CB8AC3E}">
        <p14:creationId xmlns:p14="http://schemas.microsoft.com/office/powerpoint/2010/main" val="358833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8428F8E8-E8A4-4D2E-ABC5-AD10404B4A35}" type="slidenum">
              <a:rPr lang="nl-NL"/>
              <a:pPr/>
              <a:t>‹nr.›</a:t>
            </a:fld>
            <a:endParaRPr lang="nl-NL"/>
          </a:p>
        </p:txBody>
      </p:sp>
    </p:spTree>
    <p:extLst>
      <p:ext uri="{BB962C8B-B14F-4D97-AF65-F5344CB8AC3E}">
        <p14:creationId xmlns:p14="http://schemas.microsoft.com/office/powerpoint/2010/main" val="671017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2FB7EE84-DB22-426A-B23C-2F2B0B9EF145}" type="slidenum">
              <a:rPr lang="nl-NL"/>
              <a:pPr/>
              <a:t>‹nr.›</a:t>
            </a:fld>
            <a:endParaRPr lang="nl-NL"/>
          </a:p>
        </p:txBody>
      </p:sp>
    </p:spTree>
    <p:extLst>
      <p:ext uri="{BB962C8B-B14F-4D97-AF65-F5344CB8AC3E}">
        <p14:creationId xmlns:p14="http://schemas.microsoft.com/office/powerpoint/2010/main" val="235158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dt" sz="half" idx="2"/>
          </p:nvPr>
        </p:nvSpPr>
        <p:spPr bwMode="auto">
          <a:xfrm>
            <a:off x="685800" y="6426200"/>
            <a:ext cx="1903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5559"/>
                </a:solidFill>
              </a:defRPr>
            </a:lvl1pPr>
          </a:lstStyle>
          <a:p>
            <a:endParaRPr lang="nl-NL"/>
          </a:p>
        </p:txBody>
      </p:sp>
      <p:sp>
        <p:nvSpPr>
          <p:cNvPr id="1037" name="Rectangle 13"/>
          <p:cNvSpPr>
            <a:spLocks noGrp="1" noChangeArrowheads="1"/>
          </p:cNvSpPr>
          <p:nvPr>
            <p:ph type="ftr" sz="quarter" idx="3"/>
          </p:nvPr>
        </p:nvSpPr>
        <p:spPr bwMode="auto">
          <a:xfrm>
            <a:off x="3124200" y="6426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5559"/>
                </a:solidFill>
              </a:defRPr>
            </a:lvl1pPr>
          </a:lstStyle>
          <a:p>
            <a:endParaRPr lang="nl-NL"/>
          </a:p>
        </p:txBody>
      </p:sp>
      <p:sp>
        <p:nvSpPr>
          <p:cNvPr id="1038" name="Rectangle 14"/>
          <p:cNvSpPr>
            <a:spLocks noGrp="1" noChangeArrowheads="1"/>
          </p:cNvSpPr>
          <p:nvPr>
            <p:ph type="sldNum" sz="quarter" idx="4"/>
          </p:nvPr>
        </p:nvSpPr>
        <p:spPr bwMode="auto">
          <a:xfrm>
            <a:off x="7164388" y="6426200"/>
            <a:ext cx="1903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fld id="{2EA0906C-8475-419A-BC3C-8126093D1C9C}" type="slidenum">
              <a:rPr lang="nl-NL"/>
              <a:pPr/>
              <a:t>‹nr.›</a:t>
            </a:fld>
            <a:endParaRPr lang="nl-NL"/>
          </a:p>
        </p:txBody>
      </p:sp>
      <p:sp>
        <p:nvSpPr>
          <p:cNvPr id="1041" name="Rectangle 17"/>
          <p:cNvSpPr>
            <a:spLocks noGrp="1" noChangeArrowheads="1"/>
          </p:cNvSpPr>
          <p:nvPr>
            <p:ph type="title"/>
          </p:nvPr>
        </p:nvSpPr>
        <p:spPr bwMode="auto">
          <a:xfrm>
            <a:off x="758825" y="773113"/>
            <a:ext cx="77739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titel te maken.</a:t>
            </a:r>
          </a:p>
        </p:txBody>
      </p:sp>
      <p:sp>
        <p:nvSpPr>
          <p:cNvPr id="1042" name="Rectangle 18"/>
          <p:cNvSpPr>
            <a:spLocks noGrp="1" noChangeArrowheads="1"/>
          </p:cNvSpPr>
          <p:nvPr>
            <p:ph type="body" idx="1"/>
          </p:nvPr>
        </p:nvSpPr>
        <p:spPr bwMode="auto">
          <a:xfrm>
            <a:off x="758825" y="1916113"/>
            <a:ext cx="7773988"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voor opsomming 1e niveau</a:t>
            </a:r>
          </a:p>
          <a:p>
            <a:pPr lvl="1"/>
            <a:r>
              <a:rPr lang="nl-NL" smtClean="0"/>
              <a:t>Tweede niveau</a:t>
            </a:r>
          </a:p>
          <a:p>
            <a:pPr lvl="2"/>
            <a:r>
              <a:rPr lang="nl-NL" smtClean="0"/>
              <a:t>Derde niveau</a:t>
            </a:r>
          </a:p>
          <a:p>
            <a:pPr lvl="3"/>
            <a:r>
              <a:rPr lang="nl-NL" smtClean="0"/>
              <a:t>Vierde niveau</a:t>
            </a:r>
          </a:p>
          <a:p>
            <a:pPr lvl="4"/>
            <a:r>
              <a:rPr lang="nl-NL" smtClean="0"/>
              <a:t>Vijfde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300" b="1">
          <a:solidFill>
            <a:srgbClr val="A8B000"/>
          </a:solidFill>
          <a:latin typeface="+mj-lt"/>
          <a:ea typeface="+mj-ea"/>
          <a:cs typeface="+mj-cs"/>
        </a:defRPr>
      </a:lvl1pPr>
      <a:lvl2pPr algn="l" rtl="0" eaLnBrk="1" fontAlgn="base" hangingPunct="1">
        <a:spcBef>
          <a:spcPct val="0"/>
        </a:spcBef>
        <a:spcAft>
          <a:spcPct val="0"/>
        </a:spcAft>
        <a:defRPr sz="3300" b="1">
          <a:solidFill>
            <a:srgbClr val="A8B000"/>
          </a:solidFill>
          <a:latin typeface="Georgia" pitchFamily="18" charset="0"/>
        </a:defRPr>
      </a:lvl2pPr>
      <a:lvl3pPr algn="l" rtl="0" eaLnBrk="1" fontAlgn="base" hangingPunct="1">
        <a:spcBef>
          <a:spcPct val="0"/>
        </a:spcBef>
        <a:spcAft>
          <a:spcPct val="0"/>
        </a:spcAft>
        <a:defRPr sz="3300" b="1">
          <a:solidFill>
            <a:srgbClr val="A8B000"/>
          </a:solidFill>
          <a:latin typeface="Georgia" pitchFamily="18" charset="0"/>
        </a:defRPr>
      </a:lvl3pPr>
      <a:lvl4pPr algn="l" rtl="0" eaLnBrk="1" fontAlgn="base" hangingPunct="1">
        <a:spcBef>
          <a:spcPct val="0"/>
        </a:spcBef>
        <a:spcAft>
          <a:spcPct val="0"/>
        </a:spcAft>
        <a:defRPr sz="3300" b="1">
          <a:solidFill>
            <a:srgbClr val="A8B000"/>
          </a:solidFill>
          <a:latin typeface="Georgia" pitchFamily="18" charset="0"/>
        </a:defRPr>
      </a:lvl4pPr>
      <a:lvl5pPr algn="l" rtl="0" eaLnBrk="1" fontAlgn="base" hangingPunct="1">
        <a:spcBef>
          <a:spcPct val="0"/>
        </a:spcBef>
        <a:spcAft>
          <a:spcPct val="0"/>
        </a:spcAft>
        <a:defRPr sz="3300" b="1">
          <a:solidFill>
            <a:srgbClr val="A8B000"/>
          </a:solidFill>
          <a:latin typeface="Georgia" pitchFamily="18" charset="0"/>
        </a:defRPr>
      </a:lvl5pPr>
      <a:lvl6pPr marL="457200" algn="l" rtl="0" eaLnBrk="1" fontAlgn="base" hangingPunct="1">
        <a:spcBef>
          <a:spcPct val="0"/>
        </a:spcBef>
        <a:spcAft>
          <a:spcPct val="0"/>
        </a:spcAft>
        <a:defRPr sz="3300" b="1">
          <a:solidFill>
            <a:srgbClr val="A8B000"/>
          </a:solidFill>
          <a:latin typeface="Georgia" pitchFamily="18" charset="0"/>
        </a:defRPr>
      </a:lvl6pPr>
      <a:lvl7pPr marL="914400" algn="l" rtl="0" eaLnBrk="1" fontAlgn="base" hangingPunct="1">
        <a:spcBef>
          <a:spcPct val="0"/>
        </a:spcBef>
        <a:spcAft>
          <a:spcPct val="0"/>
        </a:spcAft>
        <a:defRPr sz="3300" b="1">
          <a:solidFill>
            <a:srgbClr val="A8B000"/>
          </a:solidFill>
          <a:latin typeface="Georgia" pitchFamily="18" charset="0"/>
        </a:defRPr>
      </a:lvl7pPr>
      <a:lvl8pPr marL="1371600" algn="l" rtl="0" eaLnBrk="1" fontAlgn="base" hangingPunct="1">
        <a:spcBef>
          <a:spcPct val="0"/>
        </a:spcBef>
        <a:spcAft>
          <a:spcPct val="0"/>
        </a:spcAft>
        <a:defRPr sz="3300" b="1">
          <a:solidFill>
            <a:srgbClr val="A8B000"/>
          </a:solidFill>
          <a:latin typeface="Georgia" pitchFamily="18" charset="0"/>
        </a:defRPr>
      </a:lvl8pPr>
      <a:lvl9pPr marL="1828800" algn="l" rtl="0" eaLnBrk="1" fontAlgn="base" hangingPunct="1">
        <a:spcBef>
          <a:spcPct val="0"/>
        </a:spcBef>
        <a:spcAft>
          <a:spcPct val="0"/>
        </a:spcAft>
        <a:defRPr sz="3300" b="1">
          <a:solidFill>
            <a:srgbClr val="A8B000"/>
          </a:solidFill>
          <a:latin typeface="Georgia" pitchFamily="18" charset="0"/>
        </a:defRPr>
      </a:lvl9pPr>
    </p:titleStyle>
    <p:bodyStyle>
      <a:lvl1pPr marL="342900" indent="-342900" algn="l" rtl="0" eaLnBrk="1" fontAlgn="base" hangingPunct="1">
        <a:spcBef>
          <a:spcPct val="20000"/>
        </a:spcBef>
        <a:spcAft>
          <a:spcPct val="0"/>
        </a:spcAft>
        <a:buChar char="•"/>
        <a:defRPr sz="3000">
          <a:solidFill>
            <a:srgbClr val="002121"/>
          </a:solidFill>
          <a:latin typeface="+mn-lt"/>
          <a:ea typeface="+mn-ea"/>
          <a:cs typeface="+mn-cs"/>
        </a:defRPr>
      </a:lvl1pPr>
      <a:lvl2pPr marL="742950" indent="-285750" algn="l" rtl="0" eaLnBrk="1" fontAlgn="base" hangingPunct="1">
        <a:spcBef>
          <a:spcPct val="20000"/>
        </a:spcBef>
        <a:spcAft>
          <a:spcPct val="0"/>
        </a:spcAft>
        <a:buChar char="–"/>
        <a:defRPr sz="2800">
          <a:solidFill>
            <a:srgbClr val="002121"/>
          </a:solidFill>
          <a:latin typeface="+mn-lt"/>
        </a:defRPr>
      </a:lvl2pPr>
      <a:lvl3pPr marL="1143000" indent="-228600" algn="l" rtl="0" eaLnBrk="1" fontAlgn="base" hangingPunct="1">
        <a:spcBef>
          <a:spcPct val="20000"/>
        </a:spcBef>
        <a:spcAft>
          <a:spcPct val="0"/>
        </a:spcAft>
        <a:buChar char="•"/>
        <a:defRPr sz="2400">
          <a:solidFill>
            <a:srgbClr val="002121"/>
          </a:solidFill>
          <a:latin typeface="+mn-lt"/>
        </a:defRPr>
      </a:lvl3pPr>
      <a:lvl4pPr marL="1600200" indent="-228600" algn="l" rtl="0" eaLnBrk="1" fontAlgn="base" hangingPunct="1">
        <a:spcBef>
          <a:spcPct val="20000"/>
        </a:spcBef>
        <a:spcAft>
          <a:spcPct val="0"/>
        </a:spcAft>
        <a:buChar char="–"/>
        <a:defRPr sz="2200">
          <a:solidFill>
            <a:srgbClr val="002121"/>
          </a:solidFill>
          <a:latin typeface="+mn-lt"/>
        </a:defRPr>
      </a:lvl4pPr>
      <a:lvl5pPr marL="2057400" indent="-228600" algn="l" rtl="0" eaLnBrk="1" fontAlgn="base" hangingPunct="1">
        <a:spcBef>
          <a:spcPct val="20000"/>
        </a:spcBef>
        <a:spcAft>
          <a:spcPct val="0"/>
        </a:spcAft>
        <a:buChar char="»"/>
        <a:defRPr sz="2000">
          <a:solidFill>
            <a:srgbClr val="002121"/>
          </a:solidFill>
          <a:latin typeface="+mn-lt"/>
        </a:defRPr>
      </a:lvl5pPr>
      <a:lvl6pPr marL="2514600" indent="-228600" algn="l" rtl="0" eaLnBrk="1" fontAlgn="base" hangingPunct="1">
        <a:spcBef>
          <a:spcPct val="20000"/>
        </a:spcBef>
        <a:spcAft>
          <a:spcPct val="0"/>
        </a:spcAft>
        <a:buChar char="»"/>
        <a:defRPr sz="2000">
          <a:solidFill>
            <a:srgbClr val="002121"/>
          </a:solidFill>
          <a:latin typeface="+mn-lt"/>
        </a:defRPr>
      </a:lvl6pPr>
      <a:lvl7pPr marL="2971800" indent="-228600" algn="l" rtl="0" eaLnBrk="1" fontAlgn="base" hangingPunct="1">
        <a:spcBef>
          <a:spcPct val="20000"/>
        </a:spcBef>
        <a:spcAft>
          <a:spcPct val="0"/>
        </a:spcAft>
        <a:buChar char="»"/>
        <a:defRPr sz="2000">
          <a:solidFill>
            <a:srgbClr val="002121"/>
          </a:solidFill>
          <a:latin typeface="+mn-lt"/>
        </a:defRPr>
      </a:lvl7pPr>
      <a:lvl8pPr marL="3429000" indent="-228600" algn="l" rtl="0" eaLnBrk="1" fontAlgn="base" hangingPunct="1">
        <a:spcBef>
          <a:spcPct val="20000"/>
        </a:spcBef>
        <a:spcAft>
          <a:spcPct val="0"/>
        </a:spcAft>
        <a:buChar char="»"/>
        <a:defRPr sz="2000">
          <a:solidFill>
            <a:srgbClr val="002121"/>
          </a:solidFill>
          <a:latin typeface="+mn-lt"/>
        </a:defRPr>
      </a:lvl8pPr>
      <a:lvl9pPr marL="3886200" indent="-228600" algn="l" rtl="0" eaLnBrk="1" fontAlgn="base" hangingPunct="1">
        <a:spcBef>
          <a:spcPct val="20000"/>
        </a:spcBef>
        <a:spcAft>
          <a:spcPct val="0"/>
        </a:spcAft>
        <a:buChar char="»"/>
        <a:defRPr sz="2000">
          <a:solidFill>
            <a:srgbClr val="00212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clientenraad-zaanstad.nl/images/viaviela.gif"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png"/><Relationship Id="rId7" Type="http://schemas.openxmlformats.org/officeDocument/2006/relationships/hyperlink" Target="http://www.google.nl/imgres?imgurl=http://farm3.static.flickr.com/2170/2046331259_f887c5bb4c.jpg?v=0&amp;imgrefurl=http://tweedekamer.blog.nl/economische-zaken/page/2&amp;usg=__8Vd516r7SDjbr2map2O22K4FB7Q=&amp;h=242&amp;w=250&amp;sz=15&amp;hl=nl&amp;start=6&amp;zoom=1&amp;um=1&amp;itbs=1&amp;tbnid=CnPxL5245g-B6M:&amp;tbnh=107&amp;tbnw=111&amp;prev=/images?q=nijntje+huis&amp;um=1&amp;hl=nl&amp;rls=com.microsoft:*&amp;tbs=isch: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www.google.nl/imgres?imgurl=http://www.leesplein.nl/assets/boeken/kaft/9073991900.jpg&amp;imgrefurl=http://www.leesplein.nl/LL_plein.php?hm=3&amp;sm=3&amp;forward=2&amp;id=44&amp;leefcat=0-4&amp;sr=8&amp;usg=__Dyr4zddo-T3goEd_IcEt062f7Us=&amp;h=150&amp;w=150&amp;sz=5&amp;hl=nl&amp;start=60&amp;zoom=1&amp;um=1&amp;itbs=1&amp;tbnid=H749VPckZguyxM:&amp;tbnh=96&amp;tbnw=96&amp;prev=/images?q=nijntje+pluis&amp;start=40&amp;um=1&amp;hl=nl&amp;sa=N&amp;rls=com.microsoft:*&amp;ndsp=20&amp;tbs=isch:1" TargetMode="External"/><Relationship Id="rId4" Type="http://schemas.openxmlformats.org/officeDocument/2006/relationships/image" Target="../media/image19.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err="1" smtClean="0"/>
              <a:t>Gastouderopvang</a:t>
            </a:r>
            <a:endParaRPr lang="en-US" dirty="0"/>
          </a:p>
        </p:txBody>
      </p:sp>
      <p:sp>
        <p:nvSpPr>
          <p:cNvPr id="2051" name="Rectangle 3"/>
          <p:cNvSpPr>
            <a:spLocks noGrp="1" noChangeArrowheads="1"/>
          </p:cNvSpPr>
          <p:nvPr>
            <p:ph type="subTitle" idx="1"/>
          </p:nvPr>
        </p:nvSpPr>
        <p:spPr/>
        <p:txBody>
          <a:bodyPr/>
          <a:lstStyle/>
          <a:p>
            <a:endParaRPr lang="en-US" sz="3200" dirty="0" smtClean="0"/>
          </a:p>
          <a:p>
            <a:r>
              <a:rPr lang="en-US" sz="3200" dirty="0" smtClean="0"/>
              <a:t>The Dutch </a:t>
            </a:r>
            <a:r>
              <a:rPr lang="en-US" sz="3200" dirty="0" err="1" smtClean="0"/>
              <a:t>childminding</a:t>
            </a:r>
            <a:r>
              <a:rPr lang="en-US" sz="3200" dirty="0" smtClean="0"/>
              <a:t> boom </a:t>
            </a:r>
          </a:p>
          <a:p>
            <a:endParaRPr lang="en-US" sz="3200" dirty="0"/>
          </a:p>
          <a:p>
            <a:r>
              <a:rPr lang="en-US" sz="3200" dirty="0" smtClean="0"/>
              <a:t>and the consequences for </a:t>
            </a:r>
          </a:p>
          <a:p>
            <a:r>
              <a:rPr lang="en-US" sz="3200" dirty="0" err="1" smtClean="0"/>
              <a:t>childminders</a:t>
            </a:r>
            <a:r>
              <a:rPr lang="en-US" sz="3200" dirty="0" smtClean="0"/>
              <a:t> themselves</a:t>
            </a:r>
            <a:endParaRPr lang="en-US" sz="3200" dirty="0"/>
          </a:p>
        </p:txBody>
      </p:sp>
      <p:sp>
        <p:nvSpPr>
          <p:cNvPr id="2052" name="Text Box 4"/>
          <p:cNvSpPr txBox="1">
            <a:spLocks noChangeArrowheads="1"/>
          </p:cNvSpPr>
          <p:nvPr/>
        </p:nvSpPr>
        <p:spPr bwMode="auto">
          <a:xfrm>
            <a:off x="755650" y="5732463"/>
            <a:ext cx="5040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sz="1600" dirty="0" smtClean="0">
                <a:solidFill>
                  <a:srgbClr val="005559"/>
                </a:solidFill>
              </a:rPr>
              <a:t>Tijne Berg- </a:t>
            </a:r>
            <a:r>
              <a:rPr lang="nl-NL" sz="1600" dirty="0" err="1" smtClean="0">
                <a:solidFill>
                  <a:srgbClr val="005559"/>
                </a:solidFill>
              </a:rPr>
              <a:t>le</a:t>
            </a:r>
            <a:r>
              <a:rPr lang="nl-NL" sz="1600" dirty="0" smtClean="0">
                <a:solidFill>
                  <a:srgbClr val="005559"/>
                </a:solidFill>
              </a:rPr>
              <a:t> Clercq</a:t>
            </a:r>
            <a:endParaRPr lang="nl-NL" sz="1600" dirty="0">
              <a:solidFill>
                <a:srgbClr val="005559"/>
              </a:solidFill>
            </a:endParaRPr>
          </a:p>
        </p:txBody>
      </p:sp>
      <p:sp>
        <p:nvSpPr>
          <p:cNvPr id="2053" name="Text Box 5"/>
          <p:cNvSpPr txBox="1">
            <a:spLocks noChangeArrowheads="1"/>
          </p:cNvSpPr>
          <p:nvPr/>
        </p:nvSpPr>
        <p:spPr bwMode="auto">
          <a:xfrm>
            <a:off x="755650" y="6188075"/>
            <a:ext cx="4989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dirty="0" smtClean="0">
                <a:solidFill>
                  <a:srgbClr val="005559"/>
                </a:solidFill>
                <a:ea typeface="ＭＳ Ｐゴシック" pitchFamily="84" charset="-128"/>
              </a:rPr>
              <a:t>November 30, 2010</a:t>
            </a:r>
            <a:endParaRPr lang="nl-NL" sz="1600" dirty="0">
              <a:solidFill>
                <a:srgbClr val="005559"/>
              </a:solidFill>
              <a:ea typeface="ＭＳ Ｐゴシック" pitchFamily="8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The Dutch </a:t>
            </a:r>
            <a:r>
              <a:rPr lang="nl-NL" sz="3200" dirty="0" err="1"/>
              <a:t>child</a:t>
            </a:r>
            <a:r>
              <a:rPr lang="nl-NL" sz="3200" dirty="0"/>
              <a:t> </a:t>
            </a:r>
            <a:r>
              <a:rPr lang="nl-NL" sz="3200" dirty="0" err="1"/>
              <a:t>minding</a:t>
            </a:r>
            <a:r>
              <a:rPr lang="nl-NL" sz="3200" dirty="0"/>
              <a:t> boom (1)</a:t>
            </a:r>
          </a:p>
        </p:txBody>
      </p:sp>
      <p:sp>
        <p:nvSpPr>
          <p:cNvPr id="3" name="Tijdelijke aanduiding voor inhoud 2"/>
          <p:cNvSpPr>
            <a:spLocks noGrp="1"/>
          </p:cNvSpPr>
          <p:nvPr>
            <p:ph idx="1"/>
          </p:nvPr>
        </p:nvSpPr>
        <p:spPr/>
        <p:txBody>
          <a:bodyPr/>
          <a:lstStyle/>
          <a:p>
            <a:pPr marL="0" indent="0">
              <a:buNone/>
            </a:pPr>
            <a:r>
              <a:rPr lang="en-US" b="1" dirty="0"/>
              <a:t>Number of children receiving </a:t>
            </a:r>
            <a:r>
              <a:rPr lang="en-US" b="1" dirty="0" smtClean="0"/>
              <a:t>formal childcare in 2007, 2008 &amp; 2009</a:t>
            </a:r>
            <a:endParaRPr lang="nl-NL" b="1"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10</a:t>
            </a:fld>
            <a:endParaRPr lang="nl-NL"/>
          </a:p>
        </p:txBody>
      </p:sp>
      <p:pic>
        <p:nvPicPr>
          <p:cNvPr id="13316" name="Picture 4" descr="Number of children receiving formal child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21" y="2924943"/>
            <a:ext cx="7632848" cy="36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545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 Dutch </a:t>
            </a:r>
            <a:r>
              <a:rPr lang="nl-NL" dirty="0" err="1" smtClean="0"/>
              <a:t>child</a:t>
            </a:r>
            <a:r>
              <a:rPr lang="nl-NL" dirty="0" smtClean="0"/>
              <a:t> </a:t>
            </a:r>
            <a:r>
              <a:rPr lang="nl-NL" dirty="0" err="1" smtClean="0"/>
              <a:t>minding</a:t>
            </a:r>
            <a:r>
              <a:rPr lang="nl-NL" dirty="0" smtClean="0"/>
              <a:t> boom (2)</a:t>
            </a:r>
            <a:endParaRPr lang="nl-NL" dirty="0"/>
          </a:p>
        </p:txBody>
      </p:sp>
      <p:sp>
        <p:nvSpPr>
          <p:cNvPr id="3" name="Tijdelijke aanduiding voor inhoud 2"/>
          <p:cNvSpPr>
            <a:spLocks noGrp="1"/>
          </p:cNvSpPr>
          <p:nvPr>
            <p:ph idx="1"/>
          </p:nvPr>
        </p:nvSpPr>
        <p:spPr/>
        <p:txBody>
          <a:bodyPr/>
          <a:lstStyle/>
          <a:p>
            <a:pPr marL="400050" lvl="1" indent="0">
              <a:buNone/>
            </a:pPr>
            <a:r>
              <a:rPr lang="nl-NL" sz="3000" b="1" dirty="0" err="1" smtClean="0"/>
              <a:t>Number</a:t>
            </a:r>
            <a:r>
              <a:rPr lang="nl-NL" sz="3000" b="1" dirty="0" smtClean="0"/>
              <a:t> of </a:t>
            </a:r>
            <a:r>
              <a:rPr lang="nl-NL" sz="3000" b="1" dirty="0" err="1"/>
              <a:t>c</a:t>
            </a:r>
            <a:r>
              <a:rPr lang="nl-NL" sz="3000" b="1" dirty="0" err="1" smtClean="0"/>
              <a:t>hildren</a:t>
            </a:r>
            <a:r>
              <a:rPr lang="nl-NL" sz="3000" b="1" dirty="0" smtClean="0"/>
              <a:t> </a:t>
            </a:r>
            <a:r>
              <a:rPr lang="nl-NL" sz="3000" b="1" dirty="0" err="1" smtClean="0"/>
              <a:t>cared</a:t>
            </a:r>
            <a:r>
              <a:rPr lang="nl-NL" sz="3000" b="1" dirty="0" smtClean="0"/>
              <a:t> </a:t>
            </a:r>
            <a:r>
              <a:rPr lang="nl-NL" sz="3000" b="1" dirty="0" err="1" smtClean="0"/>
              <a:t>for</a:t>
            </a:r>
            <a:r>
              <a:rPr lang="nl-NL" sz="3000" b="1" dirty="0" smtClean="0"/>
              <a:t> </a:t>
            </a:r>
            <a:r>
              <a:rPr lang="nl-NL" sz="3000" b="1" dirty="0" err="1" smtClean="0"/>
              <a:t>by</a:t>
            </a:r>
            <a:r>
              <a:rPr lang="nl-NL" sz="3000" b="1" dirty="0" smtClean="0"/>
              <a:t> </a:t>
            </a:r>
            <a:r>
              <a:rPr lang="nl-NL" sz="3000" b="1" dirty="0" err="1" smtClean="0"/>
              <a:t>childminders</a:t>
            </a:r>
            <a:r>
              <a:rPr lang="nl-NL" sz="3000" b="1" dirty="0" smtClean="0"/>
              <a:t> in NL</a:t>
            </a:r>
          </a:p>
          <a:p>
            <a:pPr marL="857250" lvl="1" indent="-457200">
              <a:buFont typeface="Arial" pitchFamily="34" charset="0"/>
              <a:buChar char="•"/>
            </a:pPr>
            <a:r>
              <a:rPr lang="nl-NL" dirty="0" smtClean="0"/>
              <a:t>2006: 	70.000</a:t>
            </a:r>
          </a:p>
          <a:p>
            <a:pPr marL="857250" lvl="1" indent="-457200">
              <a:buFont typeface="Arial" pitchFamily="34" charset="0"/>
              <a:buChar char="•"/>
            </a:pPr>
            <a:endParaRPr lang="nl-NL" dirty="0" smtClean="0"/>
          </a:p>
          <a:p>
            <a:pPr marL="857250" lvl="1" indent="-457200">
              <a:buFont typeface="Arial" pitchFamily="34" charset="0"/>
              <a:buChar char="•"/>
            </a:pPr>
            <a:r>
              <a:rPr lang="nl-NL" dirty="0" smtClean="0"/>
              <a:t>2007: 	140.000</a:t>
            </a:r>
          </a:p>
          <a:p>
            <a:pPr marL="857250" lvl="1" indent="-457200">
              <a:buFont typeface="Arial" pitchFamily="34" charset="0"/>
              <a:buChar char="•"/>
            </a:pPr>
            <a:endParaRPr lang="nl-NL" dirty="0" smtClean="0"/>
          </a:p>
          <a:p>
            <a:pPr marL="857250" lvl="1" indent="-457200">
              <a:buFont typeface="Arial" pitchFamily="34" charset="0"/>
              <a:buChar char="•"/>
            </a:pPr>
            <a:r>
              <a:rPr lang="nl-NL" dirty="0" smtClean="0"/>
              <a:t>2008:		197.000</a:t>
            </a:r>
          </a:p>
          <a:p>
            <a:pPr marL="857250" lvl="1" indent="-457200">
              <a:buFont typeface="Arial" pitchFamily="34" charset="0"/>
              <a:buChar char="•"/>
            </a:pPr>
            <a:endParaRPr lang="nl-NL" dirty="0" smtClean="0"/>
          </a:p>
          <a:p>
            <a:pPr marL="857250" lvl="1" indent="-457200">
              <a:buFont typeface="Arial" pitchFamily="34" charset="0"/>
              <a:buChar char="•"/>
            </a:pPr>
            <a:r>
              <a:rPr lang="nl-NL" dirty="0" smtClean="0"/>
              <a:t>2009: 	217.000</a:t>
            </a:r>
            <a:endParaRPr lang="nl-NL" dirty="0"/>
          </a:p>
          <a:p>
            <a:pPr marL="400050" lvl="1" indent="0">
              <a:buNone/>
            </a:pPr>
            <a:endParaRPr lang="nl-NL"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11</a:t>
            </a:fld>
            <a:endParaRPr lang="nl-NL"/>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852936"/>
            <a:ext cx="3562350" cy="290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263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 Dutch </a:t>
            </a:r>
            <a:r>
              <a:rPr lang="nl-NL" dirty="0" err="1" smtClean="0"/>
              <a:t>child</a:t>
            </a:r>
            <a:r>
              <a:rPr lang="nl-NL" dirty="0" smtClean="0"/>
              <a:t> </a:t>
            </a:r>
            <a:r>
              <a:rPr lang="nl-NL" dirty="0" err="1" smtClean="0"/>
              <a:t>minding</a:t>
            </a:r>
            <a:r>
              <a:rPr lang="nl-NL" dirty="0" smtClean="0"/>
              <a:t> boom </a:t>
            </a:r>
            <a:r>
              <a:rPr lang="nl-NL" dirty="0" smtClean="0"/>
              <a:t>(3)</a:t>
            </a:r>
            <a:endParaRPr lang="nl-NL" dirty="0"/>
          </a:p>
        </p:txBody>
      </p:sp>
      <p:sp>
        <p:nvSpPr>
          <p:cNvPr id="3" name="Tijdelijke aanduiding voor inhoud 2"/>
          <p:cNvSpPr>
            <a:spLocks noGrp="1"/>
          </p:cNvSpPr>
          <p:nvPr>
            <p:ph idx="1"/>
          </p:nvPr>
        </p:nvSpPr>
        <p:spPr/>
        <p:txBody>
          <a:bodyPr/>
          <a:lstStyle/>
          <a:p>
            <a:pPr marL="400050" lvl="1" indent="0">
              <a:buNone/>
            </a:pPr>
            <a:r>
              <a:rPr lang="nl-NL" b="1" dirty="0" err="1" smtClean="0"/>
              <a:t>Number</a:t>
            </a:r>
            <a:r>
              <a:rPr lang="nl-NL" b="1" dirty="0" smtClean="0"/>
              <a:t> of </a:t>
            </a:r>
            <a:r>
              <a:rPr lang="nl-NL" b="1" dirty="0" err="1" smtClean="0"/>
              <a:t>households</a:t>
            </a:r>
            <a:r>
              <a:rPr lang="nl-NL" b="1" dirty="0" smtClean="0"/>
              <a:t> </a:t>
            </a:r>
            <a:r>
              <a:rPr lang="nl-NL" b="1" dirty="0" err="1" smtClean="0"/>
              <a:t>receiving</a:t>
            </a:r>
            <a:r>
              <a:rPr lang="nl-NL" b="1" dirty="0" smtClean="0"/>
              <a:t> </a:t>
            </a:r>
            <a:r>
              <a:rPr lang="nl-NL" b="1" dirty="0" err="1" smtClean="0"/>
              <a:t>child</a:t>
            </a:r>
            <a:r>
              <a:rPr lang="nl-NL" b="1" dirty="0" smtClean="0"/>
              <a:t> care </a:t>
            </a:r>
            <a:r>
              <a:rPr lang="nl-NL" b="1" dirty="0" err="1" smtClean="0"/>
              <a:t>allowance</a:t>
            </a:r>
            <a:r>
              <a:rPr lang="nl-NL" b="1" dirty="0" smtClean="0"/>
              <a:t> </a:t>
            </a:r>
            <a:r>
              <a:rPr lang="nl-NL" b="1" dirty="0" err="1" smtClean="0"/>
              <a:t>for</a:t>
            </a:r>
            <a:r>
              <a:rPr lang="nl-NL" b="1" dirty="0" smtClean="0"/>
              <a:t> </a:t>
            </a:r>
            <a:r>
              <a:rPr lang="nl-NL" b="1" dirty="0" err="1" smtClean="0"/>
              <a:t>child</a:t>
            </a:r>
            <a:r>
              <a:rPr lang="nl-NL" b="1" dirty="0" smtClean="0"/>
              <a:t> minders</a:t>
            </a:r>
          </a:p>
          <a:p>
            <a:pPr marL="857250" lvl="1" indent="-457200">
              <a:buFont typeface="Arial" pitchFamily="34" charset="0"/>
              <a:buChar char="•"/>
            </a:pPr>
            <a:r>
              <a:rPr lang="nl-NL" dirty="0" smtClean="0"/>
              <a:t>2006: 	33.000</a:t>
            </a:r>
          </a:p>
          <a:p>
            <a:pPr marL="857250" lvl="1" indent="-457200">
              <a:buFont typeface="Arial" pitchFamily="34" charset="0"/>
              <a:buChar char="•"/>
            </a:pPr>
            <a:endParaRPr lang="nl-NL" dirty="0" smtClean="0"/>
          </a:p>
          <a:p>
            <a:pPr marL="857250" lvl="1" indent="-457200">
              <a:buFont typeface="Arial" pitchFamily="34" charset="0"/>
              <a:buChar char="•"/>
            </a:pPr>
            <a:r>
              <a:rPr lang="nl-NL" dirty="0" smtClean="0"/>
              <a:t>2007: 	80.000</a:t>
            </a:r>
          </a:p>
          <a:p>
            <a:pPr marL="857250" lvl="1" indent="-457200">
              <a:buFont typeface="Arial" pitchFamily="34" charset="0"/>
              <a:buChar char="•"/>
            </a:pPr>
            <a:endParaRPr lang="nl-NL" dirty="0" smtClean="0"/>
          </a:p>
          <a:p>
            <a:pPr marL="857250" lvl="1" indent="-457200">
              <a:buFont typeface="Arial" pitchFamily="34" charset="0"/>
              <a:buChar char="•"/>
            </a:pPr>
            <a:r>
              <a:rPr lang="nl-NL" dirty="0" smtClean="0"/>
              <a:t>2008:		118.000</a:t>
            </a:r>
          </a:p>
          <a:p>
            <a:pPr marL="857250" lvl="1" indent="-457200">
              <a:buFont typeface="Arial" pitchFamily="34" charset="0"/>
              <a:buChar char="•"/>
            </a:pPr>
            <a:endParaRPr lang="nl-NL" dirty="0" smtClean="0"/>
          </a:p>
          <a:p>
            <a:pPr marL="857250" lvl="1" indent="-457200">
              <a:buFont typeface="Arial" pitchFamily="34" charset="0"/>
              <a:buChar char="•"/>
            </a:pPr>
            <a:r>
              <a:rPr lang="nl-NL" dirty="0" smtClean="0"/>
              <a:t>2009: 	128.000</a:t>
            </a:r>
            <a:endParaRPr lang="nl-NL" dirty="0"/>
          </a:p>
          <a:p>
            <a:pPr marL="400050" lvl="1" indent="0">
              <a:buNone/>
            </a:pPr>
            <a:endParaRPr lang="nl-NL"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12</a:t>
            </a:fld>
            <a:endParaRPr lang="nl-NL"/>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346676"/>
            <a:ext cx="2664296" cy="238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714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The Dutch </a:t>
            </a:r>
            <a:r>
              <a:rPr lang="nl-NL" sz="3200" dirty="0" err="1"/>
              <a:t>child</a:t>
            </a:r>
            <a:r>
              <a:rPr lang="nl-NL" sz="3200" dirty="0"/>
              <a:t> </a:t>
            </a:r>
            <a:r>
              <a:rPr lang="nl-NL" sz="3200" dirty="0" err="1"/>
              <a:t>minding</a:t>
            </a:r>
            <a:r>
              <a:rPr lang="nl-NL" sz="3200" dirty="0"/>
              <a:t> boom </a:t>
            </a:r>
            <a:r>
              <a:rPr lang="nl-NL" sz="3200" dirty="0" smtClean="0"/>
              <a:t>(4)</a:t>
            </a:r>
            <a:endParaRPr lang="nl-NL" sz="3200" dirty="0"/>
          </a:p>
        </p:txBody>
      </p:sp>
      <p:sp>
        <p:nvSpPr>
          <p:cNvPr id="3" name="Tijdelijke aanduiding voor inhoud 2"/>
          <p:cNvSpPr>
            <a:spLocks noGrp="1"/>
          </p:cNvSpPr>
          <p:nvPr>
            <p:ph idx="1"/>
          </p:nvPr>
        </p:nvSpPr>
        <p:spPr>
          <a:xfrm>
            <a:off x="755576" y="1700808"/>
            <a:ext cx="7773988" cy="4680074"/>
          </a:xfrm>
        </p:spPr>
        <p:txBody>
          <a:bodyPr/>
          <a:lstStyle/>
          <a:p>
            <a:pPr marL="0" indent="0">
              <a:buNone/>
            </a:pPr>
            <a:r>
              <a:rPr lang="nl-NL" b="1" dirty="0" err="1" smtClean="0"/>
              <a:t>Reasons</a:t>
            </a:r>
            <a:r>
              <a:rPr lang="nl-NL" b="1" dirty="0" smtClean="0"/>
              <a:t> </a:t>
            </a:r>
            <a:r>
              <a:rPr lang="nl-NL" b="1" dirty="0" err="1" smtClean="0"/>
              <a:t>for</a:t>
            </a:r>
            <a:r>
              <a:rPr lang="nl-NL" b="1" dirty="0" smtClean="0"/>
              <a:t> the </a:t>
            </a:r>
            <a:r>
              <a:rPr lang="nl-NL" b="1" dirty="0" err="1" smtClean="0"/>
              <a:t>increase</a:t>
            </a:r>
            <a:r>
              <a:rPr lang="nl-NL" b="1" dirty="0" smtClean="0"/>
              <a:t> </a:t>
            </a:r>
          </a:p>
          <a:p>
            <a:pPr marL="0" indent="0">
              <a:buNone/>
            </a:pPr>
            <a:r>
              <a:rPr lang="nl-NL" b="1" dirty="0" smtClean="0"/>
              <a:t>in </a:t>
            </a:r>
            <a:r>
              <a:rPr lang="nl-NL" b="1" dirty="0" err="1" smtClean="0"/>
              <a:t>formal</a:t>
            </a:r>
            <a:r>
              <a:rPr lang="nl-NL" b="1" dirty="0" smtClean="0"/>
              <a:t> </a:t>
            </a:r>
            <a:r>
              <a:rPr lang="nl-NL" b="1" dirty="0" err="1" smtClean="0"/>
              <a:t>child</a:t>
            </a:r>
            <a:r>
              <a:rPr lang="nl-NL" b="1" dirty="0" smtClean="0"/>
              <a:t> care:</a:t>
            </a:r>
          </a:p>
          <a:p>
            <a:r>
              <a:rPr lang="en-US" sz="2300" dirty="0" smtClean="0"/>
              <a:t>the </a:t>
            </a:r>
            <a:r>
              <a:rPr lang="en-US" sz="2300" dirty="0"/>
              <a:t>supply of after-school care facilities on primary </a:t>
            </a:r>
            <a:r>
              <a:rPr lang="en-US" sz="2300" dirty="0" smtClean="0"/>
              <a:t>schools</a:t>
            </a:r>
          </a:p>
          <a:p>
            <a:r>
              <a:rPr lang="en-US" sz="2300" dirty="0"/>
              <a:t>a higher government contribution for the middle and higher income brackets</a:t>
            </a:r>
          </a:p>
          <a:p>
            <a:r>
              <a:rPr lang="en-US" sz="2300" dirty="0" smtClean="0"/>
              <a:t>the </a:t>
            </a:r>
            <a:r>
              <a:rPr lang="en-US" sz="2300" dirty="0"/>
              <a:t>introduction of the compulsory employers’ </a:t>
            </a:r>
            <a:r>
              <a:rPr lang="en-US" sz="2300" dirty="0" smtClean="0"/>
              <a:t>contribution </a:t>
            </a:r>
          </a:p>
          <a:p>
            <a:pPr marL="0" indent="0">
              <a:buNone/>
            </a:pPr>
            <a:endParaRPr lang="en-US" sz="2300" dirty="0" smtClean="0"/>
          </a:p>
          <a:p>
            <a:pPr marL="0" indent="0">
              <a:buNone/>
            </a:pPr>
            <a:r>
              <a:rPr lang="en-US" b="1" dirty="0"/>
              <a:t>W</a:t>
            </a:r>
            <a:r>
              <a:rPr lang="en-US" b="1" dirty="0" smtClean="0"/>
              <a:t>hat also happened was:</a:t>
            </a:r>
          </a:p>
          <a:p>
            <a:r>
              <a:rPr lang="en-US" sz="2300" dirty="0"/>
              <a:t>a substitution of informal by formal child </a:t>
            </a:r>
            <a:r>
              <a:rPr lang="en-US" sz="2300" dirty="0" smtClean="0"/>
              <a:t>care</a:t>
            </a:r>
          </a:p>
          <a:p>
            <a:r>
              <a:rPr lang="en-US" sz="2300" dirty="0"/>
              <a:t>a</a:t>
            </a:r>
            <a:r>
              <a:rPr lang="en-US" sz="2300" dirty="0" smtClean="0"/>
              <a:t> minor increase in female </a:t>
            </a:r>
            <a:r>
              <a:rPr lang="en-US" sz="2300" dirty="0" err="1" smtClean="0"/>
              <a:t>labour</a:t>
            </a:r>
            <a:r>
              <a:rPr lang="en-US" sz="2300" dirty="0" smtClean="0"/>
              <a:t> market participation</a:t>
            </a:r>
          </a:p>
          <a:p>
            <a:endParaRPr lang="en-US" sz="2400" dirty="0" smtClean="0"/>
          </a:p>
          <a:p>
            <a:endParaRPr lang="en-US" sz="2400"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13</a:t>
            </a:fld>
            <a:endParaRPr lang="nl-NL"/>
          </a:p>
        </p:txBody>
      </p:sp>
    </p:spTree>
    <p:extLst>
      <p:ext uri="{BB962C8B-B14F-4D97-AF65-F5344CB8AC3E}">
        <p14:creationId xmlns:p14="http://schemas.microsoft.com/office/powerpoint/2010/main" val="2063049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The Dutch </a:t>
            </a:r>
            <a:r>
              <a:rPr lang="nl-NL" sz="3200" dirty="0" err="1"/>
              <a:t>child</a:t>
            </a:r>
            <a:r>
              <a:rPr lang="nl-NL" sz="3200" dirty="0"/>
              <a:t> </a:t>
            </a:r>
            <a:r>
              <a:rPr lang="nl-NL" sz="3200" dirty="0" err="1"/>
              <a:t>minding</a:t>
            </a:r>
            <a:r>
              <a:rPr lang="nl-NL" sz="3200" dirty="0"/>
              <a:t> boom </a:t>
            </a:r>
            <a:r>
              <a:rPr lang="nl-NL" sz="3200" dirty="0" smtClean="0"/>
              <a:t>(5)</a:t>
            </a:r>
            <a:endParaRPr lang="nl-NL" sz="3200" dirty="0"/>
          </a:p>
        </p:txBody>
      </p:sp>
      <p:sp>
        <p:nvSpPr>
          <p:cNvPr id="3" name="Tijdelijke aanduiding voor inhoud 2"/>
          <p:cNvSpPr>
            <a:spLocks noGrp="1"/>
          </p:cNvSpPr>
          <p:nvPr>
            <p:ph idx="1"/>
          </p:nvPr>
        </p:nvSpPr>
        <p:spPr>
          <a:xfrm>
            <a:off x="755576" y="1700808"/>
            <a:ext cx="7773988" cy="4680074"/>
          </a:xfrm>
        </p:spPr>
        <p:txBody>
          <a:bodyPr/>
          <a:lstStyle/>
          <a:p>
            <a:pPr marL="0" indent="0">
              <a:buNone/>
            </a:pPr>
            <a:r>
              <a:rPr lang="nl-NL" b="1" dirty="0" err="1" smtClean="0"/>
              <a:t>Reasons</a:t>
            </a:r>
            <a:r>
              <a:rPr lang="nl-NL" b="1" dirty="0" smtClean="0"/>
              <a:t> </a:t>
            </a:r>
            <a:r>
              <a:rPr lang="nl-NL" b="1" dirty="0" err="1" smtClean="0"/>
              <a:t>for</a:t>
            </a:r>
            <a:r>
              <a:rPr lang="nl-NL" b="1" dirty="0" smtClean="0"/>
              <a:t> the </a:t>
            </a:r>
            <a:r>
              <a:rPr lang="nl-NL" b="1" dirty="0" err="1" smtClean="0"/>
              <a:t>child</a:t>
            </a:r>
            <a:r>
              <a:rPr lang="nl-NL" b="1" dirty="0" smtClean="0"/>
              <a:t> </a:t>
            </a:r>
            <a:r>
              <a:rPr lang="nl-NL" b="1" dirty="0" err="1" smtClean="0"/>
              <a:t>minding</a:t>
            </a:r>
            <a:r>
              <a:rPr lang="nl-NL" b="1" dirty="0" smtClean="0"/>
              <a:t> boom:</a:t>
            </a:r>
            <a:endParaRPr lang="nl-NL" b="1" dirty="0"/>
          </a:p>
          <a:p>
            <a:r>
              <a:rPr lang="nl-NL" sz="2300" dirty="0" err="1" smtClean="0"/>
              <a:t>Higher</a:t>
            </a:r>
            <a:r>
              <a:rPr lang="nl-NL" sz="2300" dirty="0" smtClean="0"/>
              <a:t> </a:t>
            </a:r>
            <a:r>
              <a:rPr lang="nl-NL" sz="2300" dirty="0" err="1" smtClean="0"/>
              <a:t>child</a:t>
            </a:r>
            <a:r>
              <a:rPr lang="nl-NL" sz="2300" dirty="0" smtClean="0"/>
              <a:t> care </a:t>
            </a:r>
            <a:r>
              <a:rPr lang="nl-NL" sz="2300" dirty="0" err="1" smtClean="0"/>
              <a:t>allowances</a:t>
            </a:r>
            <a:r>
              <a:rPr lang="nl-NL" sz="2300" dirty="0" smtClean="0"/>
              <a:t> </a:t>
            </a:r>
          </a:p>
          <a:p>
            <a:pPr marL="0" indent="0">
              <a:buNone/>
            </a:pPr>
            <a:r>
              <a:rPr lang="nl-NL" sz="2300" dirty="0" smtClean="0"/>
              <a:t>	</a:t>
            </a:r>
            <a:r>
              <a:rPr lang="nl-NL" sz="2300" dirty="0" err="1" smtClean="0"/>
              <a:t>for</a:t>
            </a:r>
            <a:r>
              <a:rPr lang="nl-NL" sz="2300" dirty="0" smtClean="0"/>
              <a:t> </a:t>
            </a:r>
            <a:r>
              <a:rPr lang="nl-NL" sz="2300" dirty="0" err="1" smtClean="0"/>
              <a:t>childminding</a:t>
            </a:r>
            <a:endParaRPr lang="nl-NL" sz="2300" dirty="0" smtClean="0"/>
          </a:p>
          <a:p>
            <a:pPr marL="0" indent="0">
              <a:buNone/>
            </a:pPr>
            <a:endParaRPr lang="nl-NL" sz="2300" dirty="0" smtClean="0"/>
          </a:p>
          <a:p>
            <a:r>
              <a:rPr lang="nl-NL" sz="2300" dirty="0" smtClean="0"/>
              <a:t>Shift </a:t>
            </a:r>
            <a:r>
              <a:rPr lang="nl-NL" sz="2300" dirty="0" err="1" smtClean="0"/>
              <a:t>from</a:t>
            </a:r>
            <a:r>
              <a:rPr lang="nl-NL" sz="2300" dirty="0" smtClean="0"/>
              <a:t> </a:t>
            </a:r>
            <a:r>
              <a:rPr lang="nl-NL" sz="2300" dirty="0" err="1" smtClean="0"/>
              <a:t>informal</a:t>
            </a:r>
            <a:r>
              <a:rPr lang="nl-NL" sz="2300" dirty="0" smtClean="0"/>
              <a:t> </a:t>
            </a:r>
            <a:r>
              <a:rPr lang="nl-NL" sz="2300" dirty="0" err="1" smtClean="0"/>
              <a:t>childminding</a:t>
            </a:r>
            <a:r>
              <a:rPr lang="nl-NL" sz="2300" dirty="0" smtClean="0"/>
              <a:t> </a:t>
            </a:r>
            <a:r>
              <a:rPr lang="nl-NL" sz="2300" dirty="0" err="1" smtClean="0"/>
              <a:t>to</a:t>
            </a:r>
            <a:r>
              <a:rPr lang="nl-NL" sz="2300" dirty="0" smtClean="0"/>
              <a:t> </a:t>
            </a:r>
            <a:r>
              <a:rPr lang="nl-NL" sz="2300" dirty="0" err="1" smtClean="0"/>
              <a:t>formal</a:t>
            </a:r>
            <a:r>
              <a:rPr lang="nl-NL" sz="2300" dirty="0" smtClean="0"/>
              <a:t> </a:t>
            </a:r>
            <a:r>
              <a:rPr lang="nl-NL" sz="2300" dirty="0" err="1" smtClean="0"/>
              <a:t>childminding</a:t>
            </a:r>
            <a:endParaRPr lang="nl-NL" sz="2300" dirty="0" smtClean="0"/>
          </a:p>
          <a:p>
            <a:endParaRPr lang="nl-NL" sz="2000" dirty="0" smtClean="0"/>
          </a:p>
          <a:p>
            <a:r>
              <a:rPr lang="nl-NL" sz="2300" dirty="0" err="1"/>
              <a:t>Wish</a:t>
            </a:r>
            <a:r>
              <a:rPr lang="nl-NL" sz="2300" dirty="0"/>
              <a:t> of the </a:t>
            </a:r>
            <a:r>
              <a:rPr lang="nl-NL" sz="2300" dirty="0" err="1"/>
              <a:t>mother</a:t>
            </a:r>
            <a:r>
              <a:rPr lang="nl-NL" sz="2300" dirty="0"/>
              <a:t> </a:t>
            </a:r>
            <a:r>
              <a:rPr lang="nl-NL" sz="2300" dirty="0" err="1"/>
              <a:t>to</a:t>
            </a:r>
            <a:r>
              <a:rPr lang="nl-NL" sz="2300" dirty="0"/>
              <a:t> </a:t>
            </a:r>
            <a:r>
              <a:rPr lang="nl-NL" sz="2300" dirty="0" err="1"/>
              <a:t>work</a:t>
            </a:r>
            <a:r>
              <a:rPr lang="nl-NL" sz="2300" dirty="0"/>
              <a:t>/</a:t>
            </a:r>
            <a:r>
              <a:rPr lang="nl-NL" sz="2300" dirty="0" err="1"/>
              <a:t>study</a:t>
            </a:r>
            <a:r>
              <a:rPr lang="nl-NL" sz="2300" dirty="0"/>
              <a:t> more</a:t>
            </a:r>
          </a:p>
          <a:p>
            <a:endParaRPr lang="nl-NL" sz="2300" dirty="0"/>
          </a:p>
          <a:p>
            <a:r>
              <a:rPr lang="nl-NL" sz="2300" dirty="0"/>
              <a:t>Child </a:t>
            </a:r>
            <a:r>
              <a:rPr lang="nl-NL" sz="2300" dirty="0" err="1"/>
              <a:t>minding</a:t>
            </a:r>
            <a:r>
              <a:rPr lang="nl-NL" sz="2300" dirty="0"/>
              <a:t> is </a:t>
            </a:r>
            <a:r>
              <a:rPr lang="nl-NL" sz="2300" dirty="0" err="1"/>
              <a:t>financially</a:t>
            </a:r>
            <a:r>
              <a:rPr lang="nl-NL" sz="2300" dirty="0"/>
              <a:t> </a:t>
            </a:r>
            <a:r>
              <a:rPr lang="nl-NL" sz="2300" dirty="0" err="1"/>
              <a:t>attractive</a:t>
            </a:r>
            <a:r>
              <a:rPr lang="nl-NL" sz="2300" dirty="0"/>
              <a:t> </a:t>
            </a:r>
          </a:p>
          <a:p>
            <a:endParaRPr lang="nl-NL" sz="2300" dirty="0" smtClean="0"/>
          </a:p>
          <a:p>
            <a:r>
              <a:rPr lang="nl-NL" sz="2300" dirty="0" err="1" smtClean="0"/>
              <a:t>Fraud</a:t>
            </a:r>
            <a:r>
              <a:rPr lang="nl-NL" sz="2300" dirty="0"/>
              <a:t>? </a:t>
            </a:r>
            <a:r>
              <a:rPr lang="nl-NL" sz="2300" dirty="0" err="1"/>
              <a:t>A</a:t>
            </a:r>
            <a:r>
              <a:rPr lang="nl-NL" sz="2300" dirty="0" err="1" smtClean="0"/>
              <a:t>buse</a:t>
            </a:r>
            <a:r>
              <a:rPr lang="nl-NL" sz="2300" dirty="0" smtClean="0"/>
              <a:t> </a:t>
            </a:r>
            <a:r>
              <a:rPr lang="nl-NL" sz="2300" dirty="0"/>
              <a:t>of </a:t>
            </a:r>
            <a:r>
              <a:rPr lang="nl-NL" sz="2300" dirty="0" err="1"/>
              <a:t>child</a:t>
            </a:r>
            <a:r>
              <a:rPr lang="nl-NL" sz="2300" dirty="0"/>
              <a:t> </a:t>
            </a:r>
            <a:r>
              <a:rPr lang="nl-NL" sz="2300" dirty="0" smtClean="0"/>
              <a:t>care </a:t>
            </a:r>
            <a:r>
              <a:rPr lang="nl-NL" sz="2300" dirty="0" err="1"/>
              <a:t>allowances</a:t>
            </a:r>
            <a:r>
              <a:rPr lang="nl-NL" sz="2300" dirty="0"/>
              <a:t>? </a:t>
            </a:r>
          </a:p>
          <a:p>
            <a:pPr marL="457200" lvl="1" indent="0">
              <a:buNone/>
            </a:pPr>
            <a:endParaRPr lang="en-US" sz="2200"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14</a:t>
            </a:fld>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896" y="2132856"/>
            <a:ext cx="218060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710517"/>
            <a:ext cx="2376264" cy="214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descr="Bekijk de afbeelding op ware groott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7911" y="-1"/>
            <a:ext cx="2966089" cy="98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837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070" y="764704"/>
            <a:ext cx="7773988" cy="1143000"/>
          </a:xfrm>
        </p:spPr>
        <p:txBody>
          <a:bodyPr/>
          <a:lstStyle/>
          <a:p>
            <a:r>
              <a:rPr lang="nl-NL" sz="3200" dirty="0"/>
              <a:t>The Dutch </a:t>
            </a:r>
            <a:r>
              <a:rPr lang="nl-NL" sz="3200" dirty="0" err="1"/>
              <a:t>child</a:t>
            </a:r>
            <a:r>
              <a:rPr lang="nl-NL" sz="3200" dirty="0"/>
              <a:t> </a:t>
            </a:r>
            <a:r>
              <a:rPr lang="nl-NL" sz="3200" dirty="0" err="1"/>
              <a:t>minding</a:t>
            </a:r>
            <a:r>
              <a:rPr lang="nl-NL" sz="3200" dirty="0"/>
              <a:t> boom </a:t>
            </a:r>
            <a:r>
              <a:rPr lang="nl-NL" sz="3200" dirty="0" smtClean="0"/>
              <a:t>(6)</a:t>
            </a:r>
            <a:endParaRPr lang="nl-NL" sz="3200" dirty="0"/>
          </a:p>
        </p:txBody>
      </p:sp>
      <p:sp>
        <p:nvSpPr>
          <p:cNvPr id="3" name="Tijdelijke aanduiding voor inhoud 2"/>
          <p:cNvSpPr>
            <a:spLocks noGrp="1"/>
          </p:cNvSpPr>
          <p:nvPr>
            <p:ph idx="1"/>
          </p:nvPr>
        </p:nvSpPr>
        <p:spPr>
          <a:xfrm>
            <a:off x="711290" y="1448780"/>
            <a:ext cx="7809494" cy="4680520"/>
          </a:xfrm>
        </p:spPr>
        <p:txBody>
          <a:bodyPr/>
          <a:lstStyle/>
          <a:p>
            <a:pPr marL="0" indent="0">
              <a:buNone/>
            </a:pPr>
            <a:r>
              <a:rPr lang="nl-NL" b="1" dirty="0" err="1"/>
              <a:t>R</a:t>
            </a:r>
            <a:r>
              <a:rPr lang="nl-NL" b="1" dirty="0" err="1" smtClean="0"/>
              <a:t>easons</a:t>
            </a:r>
            <a:r>
              <a:rPr lang="nl-NL" b="1" dirty="0" smtClean="0"/>
              <a:t> </a:t>
            </a:r>
            <a:r>
              <a:rPr lang="nl-NL" b="1" dirty="0" err="1" smtClean="0"/>
              <a:t>for</a:t>
            </a:r>
            <a:r>
              <a:rPr lang="nl-NL" b="1" dirty="0" smtClean="0"/>
              <a:t> the </a:t>
            </a:r>
            <a:r>
              <a:rPr lang="nl-NL" b="1" dirty="0" err="1" smtClean="0"/>
              <a:t>child</a:t>
            </a:r>
            <a:r>
              <a:rPr lang="nl-NL" b="1" dirty="0" smtClean="0"/>
              <a:t> </a:t>
            </a:r>
            <a:r>
              <a:rPr lang="nl-NL" b="1" dirty="0" err="1" smtClean="0"/>
              <a:t>minding</a:t>
            </a:r>
            <a:r>
              <a:rPr lang="nl-NL" b="1" dirty="0" smtClean="0"/>
              <a:t> boom:</a:t>
            </a:r>
          </a:p>
          <a:p>
            <a:pPr marL="0" indent="0">
              <a:buNone/>
            </a:pPr>
            <a:r>
              <a:rPr lang="nl-NL" sz="2300" u="sng" dirty="0" err="1" smtClean="0"/>
              <a:t>Before</a:t>
            </a:r>
            <a:r>
              <a:rPr lang="nl-NL" sz="2300" u="sng" dirty="0" smtClean="0"/>
              <a:t> 2005</a:t>
            </a:r>
            <a:endParaRPr lang="nl-NL" sz="2300" u="sng" dirty="0"/>
          </a:p>
          <a:p>
            <a:pPr marL="0" indent="0">
              <a:buNone/>
            </a:pPr>
            <a:endParaRPr lang="nl-NL" sz="2300" b="1" dirty="0" smtClean="0"/>
          </a:p>
          <a:p>
            <a:pPr marL="0" indent="0">
              <a:buNone/>
            </a:pPr>
            <a:r>
              <a:rPr lang="nl-NL" sz="2300" b="1" dirty="0" smtClean="0"/>
              <a:t>		</a:t>
            </a:r>
            <a:r>
              <a:rPr lang="nl-NL" sz="2000" b="1" dirty="0"/>
              <a:t>€ 0</a:t>
            </a:r>
            <a:endParaRPr lang="nl-NL" sz="2000" dirty="0"/>
          </a:p>
          <a:p>
            <a:pPr marL="0" indent="0">
              <a:buNone/>
            </a:pPr>
            <a:endParaRPr lang="nl-NL" sz="2300" b="1" dirty="0"/>
          </a:p>
          <a:p>
            <a:pPr marL="0" indent="0">
              <a:buNone/>
            </a:pPr>
            <a:endParaRPr lang="nl-NL" sz="2300" b="1" dirty="0"/>
          </a:p>
          <a:p>
            <a:pPr marL="0" indent="0">
              <a:buNone/>
            </a:pPr>
            <a:r>
              <a:rPr lang="nl-NL" sz="2300" u="sng" dirty="0" err="1" smtClean="0"/>
              <a:t>After</a:t>
            </a:r>
            <a:r>
              <a:rPr lang="nl-NL" sz="2300" u="sng" dirty="0" smtClean="0"/>
              <a:t> 2005</a:t>
            </a:r>
          </a:p>
          <a:p>
            <a:pPr marL="0" indent="0">
              <a:buNone/>
            </a:pPr>
            <a:r>
              <a:rPr lang="nl-NL" sz="2300" b="1" i="1" dirty="0" smtClean="0"/>
              <a:t>	</a:t>
            </a:r>
            <a:r>
              <a:rPr lang="nl-NL" sz="2400" b="1" dirty="0"/>
              <a:t> </a:t>
            </a:r>
            <a:r>
              <a:rPr lang="nl-NL" sz="2300" b="1" i="1" dirty="0" smtClean="0"/>
              <a:t>			 </a:t>
            </a:r>
            <a:r>
              <a:rPr lang="nl-NL" sz="2000" b="1" dirty="0" smtClean="0"/>
              <a:t>	</a:t>
            </a:r>
            <a:r>
              <a:rPr lang="nl-NL" sz="2000" b="1" dirty="0"/>
              <a:t> </a:t>
            </a:r>
            <a:r>
              <a:rPr lang="nl-NL" sz="2000" b="1" dirty="0" smtClean="0"/>
              <a:t> 		</a:t>
            </a:r>
            <a:r>
              <a:rPr lang="nl-NL" sz="2000" b="1" dirty="0"/>
              <a:t>  </a:t>
            </a:r>
            <a:r>
              <a:rPr lang="nl-NL" sz="2000" b="1" dirty="0" smtClean="0"/>
              <a:t>  		</a:t>
            </a:r>
            <a:r>
              <a:rPr lang="nl-NL" sz="2000" b="1" dirty="0"/>
              <a:t> </a:t>
            </a:r>
            <a:r>
              <a:rPr lang="nl-NL" sz="2000" b="1" dirty="0" smtClean="0"/>
              <a:t>   € 5</a:t>
            </a:r>
            <a:r>
              <a:rPr lang="nl-NL" sz="2000" b="1" dirty="0"/>
              <a:t> </a:t>
            </a:r>
            <a:r>
              <a:rPr lang="nl-NL" sz="2000" b="1" dirty="0" smtClean="0"/>
              <a:t>		€ </a:t>
            </a:r>
            <a:r>
              <a:rPr lang="nl-NL" sz="2000" b="1" dirty="0"/>
              <a:t>€ 5 </a:t>
            </a:r>
            <a:r>
              <a:rPr lang="nl-NL" sz="2000" b="1" dirty="0" smtClean="0"/>
              <a:t>		        € 3 </a:t>
            </a:r>
            <a:endParaRPr lang="nl-NL" sz="2000" b="1" dirty="0"/>
          </a:p>
          <a:p>
            <a:pPr marL="0" indent="0">
              <a:buNone/>
            </a:pPr>
            <a:endParaRPr lang="nl-NL" sz="2000" b="1" dirty="0" smtClean="0"/>
          </a:p>
          <a:p>
            <a:pPr marL="0" indent="0">
              <a:buNone/>
            </a:pPr>
            <a:endParaRPr lang="nl-NL" sz="2000" b="1" dirty="0" smtClean="0"/>
          </a:p>
          <a:p>
            <a:pPr marL="0" indent="0">
              <a:buNone/>
            </a:pPr>
            <a:r>
              <a:rPr lang="nl-NL" sz="2000" b="1" dirty="0" smtClean="0"/>
              <a:t>Tax office			Child </a:t>
            </a:r>
            <a:r>
              <a:rPr lang="nl-NL" sz="2000" b="1" dirty="0" err="1" smtClean="0"/>
              <a:t>minding</a:t>
            </a:r>
            <a:r>
              <a:rPr lang="nl-NL" sz="2000" b="1" dirty="0" smtClean="0"/>
              <a:t> 	Child</a:t>
            </a:r>
          </a:p>
          <a:p>
            <a:pPr marL="0" indent="0">
              <a:buNone/>
            </a:pPr>
            <a:r>
              <a:rPr lang="nl-NL" sz="2000" b="1" dirty="0"/>
              <a:t>	</a:t>
            </a:r>
            <a:r>
              <a:rPr lang="nl-NL" sz="2000" b="1" dirty="0" smtClean="0"/>
              <a:t>			agency</a:t>
            </a:r>
            <a:r>
              <a:rPr lang="nl-NL" sz="2300" b="1" i="1" dirty="0" smtClean="0"/>
              <a:t>			</a:t>
            </a:r>
            <a:r>
              <a:rPr lang="nl-NL" sz="2000" b="1" dirty="0" smtClean="0"/>
              <a:t>minder</a:t>
            </a:r>
            <a:endParaRPr lang="nl-NL" sz="2000" b="1" dirty="0"/>
          </a:p>
          <a:p>
            <a:pPr marL="0" indent="0">
              <a:buNone/>
            </a:pPr>
            <a:endParaRPr lang="nl-NL" sz="2300" b="1" i="1"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15</a:t>
            </a:fld>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27" y="2918402"/>
            <a:ext cx="158417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391" y="3032754"/>
            <a:ext cx="1152128"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t1.gstatic.com/images?q=tbn:H749VPckZguyxM:http://www.leesplein.nl/assets/boeken/kaft/907399190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6748" y="3062337"/>
            <a:ext cx="914400" cy="108094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echte verbindingslijn met pijl 8"/>
          <p:cNvCxnSpPr/>
          <p:nvPr/>
        </p:nvCxnSpPr>
        <p:spPr>
          <a:xfrm>
            <a:off x="2593740" y="3789040"/>
            <a:ext cx="64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162" y="4777939"/>
            <a:ext cx="136815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http://t1.gstatic.com/images?q=tbn:CnPxL5245g-B6M:http://farm3.static.flickr.com/2170/2046331259_f887c5bb4c.jpg%3Fv%3D0">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4948158"/>
            <a:ext cx="1057275" cy="10191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Rechte verbindingslijn met pijl 21"/>
          <p:cNvCxnSpPr/>
          <p:nvPr/>
        </p:nvCxnSpPr>
        <p:spPr>
          <a:xfrm>
            <a:off x="1994107" y="5672185"/>
            <a:ext cx="54202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Rechte verbindingslijn met pijl 22"/>
          <p:cNvCxnSpPr/>
          <p:nvPr/>
        </p:nvCxnSpPr>
        <p:spPr>
          <a:xfrm>
            <a:off x="3802314" y="5653824"/>
            <a:ext cx="64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4" name="Picture 7" descr="http://t1.gstatic.com/images?q=tbn:CnPxL5245g-B6M:http://farm3.static.flickr.com/2170/2046331259_f887c5bb4c.jpg%3Fv%3D0">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6037" y="4910891"/>
            <a:ext cx="1057275" cy="1019176"/>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Rechte verbindingslijn met pijl 24"/>
          <p:cNvCxnSpPr/>
          <p:nvPr/>
        </p:nvCxnSpPr>
        <p:spPr>
          <a:xfrm>
            <a:off x="5987932" y="5672185"/>
            <a:ext cx="64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7" name="Picture 5" descr="http://t1.gstatic.com/images?q=tbn:H749VPckZguyxM:http://www.leesplein.nl/assets/boeken/kaft/907399190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4797516"/>
            <a:ext cx="914400" cy="1080942"/>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Rechte verbindingslijn met pijl 27"/>
          <p:cNvCxnSpPr/>
          <p:nvPr/>
        </p:nvCxnSpPr>
        <p:spPr>
          <a:xfrm>
            <a:off x="8138580" y="5772839"/>
            <a:ext cx="39386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440" y="4851148"/>
            <a:ext cx="61156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0718" y="3709665"/>
            <a:ext cx="725487"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395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000" dirty="0"/>
              <a:t>The most important </a:t>
            </a:r>
            <a:r>
              <a:rPr lang="nl-NL" sz="3000" dirty="0" err="1"/>
              <a:t>consequences</a:t>
            </a:r>
            <a:r>
              <a:rPr lang="nl-NL" sz="3000" dirty="0"/>
              <a:t> </a:t>
            </a:r>
            <a:r>
              <a:rPr lang="nl-NL" sz="3000" dirty="0" smtClean="0"/>
              <a:t>(1)</a:t>
            </a:r>
            <a:endParaRPr lang="nl-NL" sz="3000" dirty="0"/>
          </a:p>
        </p:txBody>
      </p:sp>
      <p:sp>
        <p:nvSpPr>
          <p:cNvPr id="3" name="Tijdelijke aanduiding voor inhoud 2"/>
          <p:cNvSpPr>
            <a:spLocks noGrp="1"/>
          </p:cNvSpPr>
          <p:nvPr>
            <p:ph idx="1"/>
          </p:nvPr>
        </p:nvSpPr>
        <p:spPr>
          <a:xfrm>
            <a:off x="758825" y="1700808"/>
            <a:ext cx="7773988" cy="4679355"/>
          </a:xfrm>
        </p:spPr>
        <p:txBody>
          <a:bodyPr/>
          <a:lstStyle/>
          <a:p>
            <a:r>
              <a:rPr lang="nl-NL" sz="2400" dirty="0" err="1" smtClean="0"/>
              <a:t>Rising</a:t>
            </a:r>
            <a:r>
              <a:rPr lang="nl-NL" sz="2400" dirty="0" smtClean="0"/>
              <a:t> </a:t>
            </a:r>
            <a:r>
              <a:rPr lang="nl-NL" sz="2400" dirty="0" err="1" smtClean="0"/>
              <a:t>government</a:t>
            </a:r>
            <a:r>
              <a:rPr lang="nl-NL" sz="2400" dirty="0" smtClean="0"/>
              <a:t> </a:t>
            </a:r>
            <a:r>
              <a:rPr lang="nl-NL" sz="2400" dirty="0" err="1" smtClean="0"/>
              <a:t>expenses</a:t>
            </a:r>
            <a:r>
              <a:rPr lang="nl-NL" sz="2400" dirty="0" smtClean="0"/>
              <a:t> on </a:t>
            </a:r>
            <a:r>
              <a:rPr lang="nl-NL" sz="2400" dirty="0" err="1" smtClean="0"/>
              <a:t>child</a:t>
            </a:r>
            <a:r>
              <a:rPr lang="nl-NL" sz="2400" dirty="0" smtClean="0"/>
              <a:t> care</a:t>
            </a:r>
          </a:p>
          <a:p>
            <a:endParaRPr lang="nl-NL" sz="2400" dirty="0" smtClean="0"/>
          </a:p>
          <a:p>
            <a:r>
              <a:rPr lang="nl-NL" sz="2400" dirty="0" err="1" smtClean="0"/>
              <a:t>Governmental</a:t>
            </a:r>
            <a:r>
              <a:rPr lang="nl-NL" sz="2400" dirty="0" smtClean="0"/>
              <a:t> cuts in </a:t>
            </a:r>
            <a:r>
              <a:rPr lang="nl-NL" sz="2400" dirty="0" err="1" smtClean="0"/>
              <a:t>child</a:t>
            </a:r>
            <a:r>
              <a:rPr lang="nl-NL" sz="2400" dirty="0" smtClean="0"/>
              <a:t> care </a:t>
            </a:r>
            <a:r>
              <a:rPr lang="nl-NL" sz="2400" dirty="0" err="1" smtClean="0"/>
              <a:t>allowances</a:t>
            </a:r>
            <a:r>
              <a:rPr lang="nl-NL" sz="2400" dirty="0" smtClean="0"/>
              <a:t>, in </a:t>
            </a:r>
            <a:r>
              <a:rPr lang="nl-NL" sz="2400" dirty="0" err="1" smtClean="0"/>
              <a:t>particular</a:t>
            </a:r>
            <a:r>
              <a:rPr lang="nl-NL" sz="2400" dirty="0" smtClean="0"/>
              <a:t> </a:t>
            </a:r>
            <a:r>
              <a:rPr lang="nl-NL" sz="2400" dirty="0" err="1" smtClean="0"/>
              <a:t>for</a:t>
            </a:r>
            <a:r>
              <a:rPr lang="nl-NL" sz="2400" dirty="0" smtClean="0"/>
              <a:t> </a:t>
            </a:r>
            <a:r>
              <a:rPr lang="nl-NL" sz="2400" dirty="0" err="1" smtClean="0"/>
              <a:t>registered</a:t>
            </a:r>
            <a:r>
              <a:rPr lang="nl-NL" sz="2400" dirty="0" smtClean="0"/>
              <a:t> </a:t>
            </a:r>
            <a:r>
              <a:rPr lang="nl-NL" sz="2400" dirty="0" err="1" smtClean="0"/>
              <a:t>childminding</a:t>
            </a:r>
            <a:endParaRPr lang="nl-NL" sz="2400" dirty="0"/>
          </a:p>
          <a:p>
            <a:endParaRPr lang="nl-NL" sz="2400" dirty="0" smtClean="0"/>
          </a:p>
          <a:p>
            <a:r>
              <a:rPr lang="nl-NL" sz="2400" dirty="0" err="1" smtClean="0"/>
              <a:t>Increasing</a:t>
            </a:r>
            <a:r>
              <a:rPr lang="nl-NL" sz="2400" dirty="0" smtClean="0"/>
              <a:t> </a:t>
            </a:r>
            <a:r>
              <a:rPr lang="nl-NL" sz="2400" dirty="0" err="1" smtClean="0"/>
              <a:t>demands</a:t>
            </a:r>
            <a:r>
              <a:rPr lang="nl-NL" sz="2400" dirty="0" smtClean="0"/>
              <a:t> on</a:t>
            </a:r>
          </a:p>
          <a:p>
            <a:pPr marL="0" indent="0">
              <a:buNone/>
            </a:pPr>
            <a:r>
              <a:rPr lang="nl-NL" sz="2400" dirty="0" err="1" smtClean="0"/>
              <a:t>childminding</a:t>
            </a:r>
            <a:r>
              <a:rPr lang="nl-NL" sz="2400" dirty="0" smtClean="0"/>
              <a:t> </a:t>
            </a:r>
            <a:r>
              <a:rPr lang="nl-NL" sz="2400" dirty="0" err="1" smtClean="0"/>
              <a:t>agencies</a:t>
            </a:r>
            <a:endParaRPr lang="nl-NL" sz="2400" dirty="0" smtClean="0"/>
          </a:p>
          <a:p>
            <a:endParaRPr lang="nl-NL" sz="2400" dirty="0" smtClean="0"/>
          </a:p>
          <a:p>
            <a:r>
              <a:rPr lang="nl-NL" sz="2400" dirty="0" err="1" smtClean="0"/>
              <a:t>Increasing</a:t>
            </a:r>
            <a:r>
              <a:rPr lang="nl-NL" sz="2400" dirty="0" smtClean="0"/>
              <a:t> </a:t>
            </a:r>
            <a:r>
              <a:rPr lang="nl-NL" sz="2400" dirty="0" err="1" smtClean="0"/>
              <a:t>demands</a:t>
            </a:r>
            <a:r>
              <a:rPr lang="nl-NL" sz="2400" dirty="0" smtClean="0"/>
              <a:t> </a:t>
            </a:r>
          </a:p>
          <a:p>
            <a:pPr marL="0" indent="0">
              <a:buNone/>
            </a:pPr>
            <a:r>
              <a:rPr lang="nl-NL" sz="2400" dirty="0" smtClean="0"/>
              <a:t>on </a:t>
            </a:r>
            <a:r>
              <a:rPr lang="nl-NL" sz="2400" dirty="0" err="1" smtClean="0"/>
              <a:t>childminders</a:t>
            </a:r>
            <a:r>
              <a:rPr lang="nl-NL" sz="2400" dirty="0" smtClean="0"/>
              <a:t> </a:t>
            </a:r>
            <a:r>
              <a:rPr lang="nl-NL" sz="2400" dirty="0" err="1" smtClean="0"/>
              <a:t>themselves</a:t>
            </a:r>
            <a:endParaRPr lang="nl-NL" sz="2400" dirty="0" smtClean="0"/>
          </a:p>
          <a:p>
            <a:endParaRPr lang="nl-NL" sz="2400" dirty="0" smtClean="0"/>
          </a:p>
          <a:p>
            <a:r>
              <a:rPr lang="nl-NL" sz="2400" dirty="0" smtClean="0"/>
              <a:t>Big </a:t>
            </a:r>
            <a:r>
              <a:rPr lang="nl-NL" sz="2400" dirty="0" err="1"/>
              <a:t>societal</a:t>
            </a:r>
            <a:r>
              <a:rPr lang="nl-NL" sz="2400" dirty="0"/>
              <a:t> </a:t>
            </a:r>
            <a:r>
              <a:rPr lang="nl-NL" sz="2400" dirty="0" err="1" smtClean="0"/>
              <a:t>turmoil</a:t>
            </a:r>
            <a:endParaRPr lang="nl-NL" sz="2400"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16</a:t>
            </a:fld>
            <a:endParaRPr lang="nl-NL"/>
          </a:p>
        </p:txBody>
      </p:sp>
      <p:pic>
        <p:nvPicPr>
          <p:cNvPr id="5" name="Picture 12" descr="http://www.wisa.nl/assets/galleries/papieren-vlaggetjes/GASTOUDEROPVA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681490"/>
            <a:ext cx="3024336" cy="305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927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000" dirty="0" smtClean="0"/>
              <a:t>The most important </a:t>
            </a:r>
            <a:r>
              <a:rPr lang="nl-NL" sz="3000" dirty="0" err="1" smtClean="0"/>
              <a:t>consequences</a:t>
            </a:r>
            <a:r>
              <a:rPr lang="nl-NL" sz="3000" dirty="0" smtClean="0"/>
              <a:t> (2)</a:t>
            </a:r>
            <a:endParaRPr lang="nl-NL" sz="3000" dirty="0"/>
          </a:p>
        </p:txBody>
      </p:sp>
      <p:sp>
        <p:nvSpPr>
          <p:cNvPr id="3" name="Tijdelijke aanduiding voor inhoud 2"/>
          <p:cNvSpPr>
            <a:spLocks noGrp="1"/>
          </p:cNvSpPr>
          <p:nvPr>
            <p:ph idx="1"/>
          </p:nvPr>
        </p:nvSpPr>
        <p:spPr/>
        <p:txBody>
          <a:bodyPr/>
          <a:lstStyle/>
          <a:p>
            <a:pPr marL="0" indent="0">
              <a:buNone/>
            </a:pPr>
            <a:r>
              <a:rPr lang="nl-NL" sz="2400" b="1" dirty="0" err="1" smtClean="0"/>
              <a:t>Increasing</a:t>
            </a:r>
            <a:r>
              <a:rPr lang="nl-NL" sz="2400" b="1" dirty="0" smtClean="0"/>
              <a:t> </a:t>
            </a:r>
            <a:r>
              <a:rPr lang="nl-NL" sz="2400" b="1" dirty="0" err="1" smtClean="0"/>
              <a:t>demands</a:t>
            </a:r>
            <a:r>
              <a:rPr lang="nl-NL" sz="2400" b="1" dirty="0" smtClean="0"/>
              <a:t> on </a:t>
            </a:r>
            <a:r>
              <a:rPr lang="nl-NL" sz="2400" b="1" dirty="0" err="1" smtClean="0"/>
              <a:t>childminding</a:t>
            </a:r>
            <a:r>
              <a:rPr lang="nl-NL" sz="2400" b="1" dirty="0" smtClean="0"/>
              <a:t> </a:t>
            </a:r>
            <a:r>
              <a:rPr lang="nl-NL" sz="2400" b="1" dirty="0" err="1" smtClean="0"/>
              <a:t>agencies</a:t>
            </a:r>
            <a:r>
              <a:rPr lang="nl-NL" sz="2400" b="1" dirty="0" smtClean="0"/>
              <a:t>:</a:t>
            </a:r>
          </a:p>
          <a:p>
            <a:pPr lvl="1"/>
            <a:r>
              <a:rPr lang="nl-NL" sz="2600" dirty="0" smtClean="0"/>
              <a:t>No automatic </a:t>
            </a:r>
            <a:r>
              <a:rPr lang="nl-NL" sz="2600" dirty="0" err="1" smtClean="0"/>
              <a:t>inclusion</a:t>
            </a:r>
            <a:r>
              <a:rPr lang="nl-NL" sz="2600" dirty="0" smtClean="0"/>
              <a:t> in </a:t>
            </a:r>
            <a:r>
              <a:rPr lang="nl-NL" sz="2600" i="1" dirty="0" err="1" smtClean="0"/>
              <a:t>national</a:t>
            </a:r>
            <a:r>
              <a:rPr lang="nl-NL" sz="2600" i="1" dirty="0" smtClean="0"/>
              <a:t> </a:t>
            </a:r>
            <a:r>
              <a:rPr lang="nl-NL" sz="2600" dirty="0" err="1" smtClean="0"/>
              <a:t>child</a:t>
            </a:r>
            <a:r>
              <a:rPr lang="nl-NL" sz="2600" dirty="0" smtClean="0"/>
              <a:t> care register </a:t>
            </a:r>
          </a:p>
          <a:p>
            <a:pPr lvl="1"/>
            <a:r>
              <a:rPr lang="nl-NL" sz="2600" dirty="0" smtClean="0"/>
              <a:t>More </a:t>
            </a:r>
            <a:r>
              <a:rPr lang="nl-NL" sz="2600" dirty="0" err="1" smtClean="0"/>
              <a:t>demands</a:t>
            </a:r>
            <a:r>
              <a:rPr lang="nl-NL" sz="2600" dirty="0" smtClean="0"/>
              <a:t> on </a:t>
            </a:r>
            <a:r>
              <a:rPr lang="nl-NL" sz="2600" dirty="0" err="1" smtClean="0"/>
              <a:t>child</a:t>
            </a:r>
            <a:r>
              <a:rPr lang="nl-NL" sz="2600" dirty="0" smtClean="0"/>
              <a:t> </a:t>
            </a:r>
            <a:r>
              <a:rPr lang="nl-NL" sz="2600" dirty="0" err="1" smtClean="0"/>
              <a:t>minding</a:t>
            </a:r>
            <a:r>
              <a:rPr lang="nl-NL" sz="2600" dirty="0" smtClean="0"/>
              <a:t> </a:t>
            </a:r>
            <a:r>
              <a:rPr lang="nl-NL" sz="2600" dirty="0" err="1" smtClean="0"/>
              <a:t>agencies</a:t>
            </a:r>
            <a:r>
              <a:rPr lang="nl-NL" sz="2600" dirty="0"/>
              <a:t> </a:t>
            </a:r>
            <a:r>
              <a:rPr lang="nl-NL" sz="2600" dirty="0" err="1" smtClean="0"/>
              <a:t>since</a:t>
            </a:r>
            <a:r>
              <a:rPr lang="nl-NL" sz="2600" dirty="0" smtClean="0"/>
              <a:t> 2008 &amp; 2010, </a:t>
            </a:r>
            <a:r>
              <a:rPr lang="nl-NL" sz="2600" dirty="0" err="1" smtClean="0"/>
              <a:t>such</a:t>
            </a:r>
            <a:r>
              <a:rPr lang="nl-NL" sz="2600" dirty="0" smtClean="0"/>
              <a:t> as:</a:t>
            </a:r>
          </a:p>
          <a:p>
            <a:pPr lvl="2"/>
            <a:r>
              <a:rPr lang="nl-NL" dirty="0" smtClean="0"/>
              <a:t>Childminding agency is </a:t>
            </a:r>
            <a:r>
              <a:rPr lang="nl-NL" dirty="0" err="1" smtClean="0"/>
              <a:t>responsible</a:t>
            </a:r>
            <a:r>
              <a:rPr lang="nl-NL" dirty="0" smtClean="0"/>
              <a:t> </a:t>
            </a:r>
            <a:r>
              <a:rPr lang="nl-NL" dirty="0" err="1" smtClean="0"/>
              <a:t>for</a:t>
            </a:r>
            <a:r>
              <a:rPr lang="nl-NL" dirty="0" smtClean="0"/>
              <a:t> </a:t>
            </a:r>
            <a:r>
              <a:rPr lang="nl-NL" dirty="0" err="1" smtClean="0"/>
              <a:t>all</a:t>
            </a:r>
            <a:r>
              <a:rPr lang="nl-NL" dirty="0" smtClean="0"/>
              <a:t> </a:t>
            </a:r>
            <a:r>
              <a:rPr lang="nl-NL" dirty="0" err="1" smtClean="0"/>
              <a:t>payments</a:t>
            </a:r>
            <a:endParaRPr lang="nl-NL" dirty="0" smtClean="0"/>
          </a:p>
          <a:p>
            <a:pPr lvl="2"/>
            <a:r>
              <a:rPr lang="nl-NL" dirty="0" smtClean="0"/>
              <a:t>Childminding agency </a:t>
            </a:r>
            <a:r>
              <a:rPr lang="nl-NL" dirty="0" err="1" smtClean="0"/>
              <a:t>staff</a:t>
            </a:r>
            <a:r>
              <a:rPr lang="nl-NL" dirty="0" smtClean="0"/>
              <a:t> must have relevant </a:t>
            </a:r>
            <a:r>
              <a:rPr lang="nl-NL" dirty="0" err="1" smtClean="0"/>
              <a:t>degree</a:t>
            </a:r>
            <a:endParaRPr lang="nl-NL" dirty="0" smtClean="0"/>
          </a:p>
          <a:p>
            <a:pPr lvl="2"/>
            <a:r>
              <a:rPr lang="nl-NL" dirty="0" smtClean="0"/>
              <a:t>Childminding agency </a:t>
            </a:r>
            <a:r>
              <a:rPr lang="nl-NL" dirty="0" err="1" smtClean="0"/>
              <a:t>annually</a:t>
            </a:r>
            <a:r>
              <a:rPr lang="nl-NL" dirty="0" smtClean="0"/>
              <a:t> supports </a:t>
            </a:r>
            <a:r>
              <a:rPr lang="nl-NL" dirty="0" err="1" smtClean="0"/>
              <a:t>every</a:t>
            </a:r>
            <a:r>
              <a:rPr lang="nl-NL" dirty="0" smtClean="0"/>
              <a:t> </a:t>
            </a:r>
            <a:r>
              <a:rPr lang="nl-NL" dirty="0" err="1" smtClean="0"/>
              <a:t>childminder</a:t>
            </a:r>
            <a:r>
              <a:rPr lang="nl-NL" dirty="0" smtClean="0"/>
              <a:t> </a:t>
            </a:r>
            <a:r>
              <a:rPr lang="nl-NL" dirty="0" err="1" smtClean="0"/>
              <a:t>during</a:t>
            </a:r>
            <a:r>
              <a:rPr lang="nl-NL" dirty="0" smtClean="0"/>
              <a:t> 16 </a:t>
            </a:r>
            <a:r>
              <a:rPr lang="nl-NL" dirty="0" err="1" smtClean="0"/>
              <a:t>hours</a:t>
            </a:r>
            <a:endParaRPr lang="nl-NL" dirty="0" smtClean="0"/>
          </a:p>
          <a:p>
            <a:pPr lvl="2"/>
            <a:endParaRPr lang="nl-NL" dirty="0" smtClean="0"/>
          </a:p>
          <a:p>
            <a:pPr lvl="2"/>
            <a:endParaRPr lang="nl-NL" dirty="0" smtClean="0"/>
          </a:p>
          <a:p>
            <a:pPr lvl="1"/>
            <a:endParaRPr lang="nl-NL" dirty="0" smtClean="0"/>
          </a:p>
          <a:p>
            <a:pPr lvl="1"/>
            <a:endParaRPr lang="nl-NL" dirty="0" smtClean="0"/>
          </a:p>
          <a:p>
            <a:pPr marL="0" indent="0">
              <a:buNone/>
            </a:pPr>
            <a:r>
              <a:rPr lang="nl-NL" dirty="0"/>
              <a:t>	</a:t>
            </a:r>
            <a:endParaRPr lang="nl-NL"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17</a:t>
            </a:fld>
            <a:endParaRPr lang="nl-NL"/>
          </a:p>
        </p:txBody>
      </p:sp>
    </p:spTree>
    <p:extLst>
      <p:ext uri="{BB962C8B-B14F-4D97-AF65-F5344CB8AC3E}">
        <p14:creationId xmlns:p14="http://schemas.microsoft.com/office/powerpoint/2010/main" val="584362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a:t/>
            </a:r>
            <a:br>
              <a:rPr lang="nl-NL" dirty="0"/>
            </a:br>
            <a:r>
              <a:rPr lang="nl-NL" dirty="0" smtClean="0"/>
              <a:t>The </a:t>
            </a:r>
            <a:r>
              <a:rPr lang="nl-NL" dirty="0" err="1" smtClean="0"/>
              <a:t>consequences</a:t>
            </a:r>
            <a:r>
              <a:rPr lang="nl-NL" dirty="0" smtClean="0"/>
              <a:t> </a:t>
            </a:r>
            <a:r>
              <a:rPr lang="nl-NL" dirty="0" err="1" smtClean="0"/>
              <a:t>for</a:t>
            </a:r>
            <a:r>
              <a:rPr lang="nl-NL" dirty="0" smtClean="0"/>
              <a:t> </a:t>
            </a:r>
            <a:r>
              <a:rPr lang="nl-NL" dirty="0" err="1" smtClean="0"/>
              <a:t>childminders</a:t>
            </a:r>
            <a:r>
              <a:rPr lang="nl-NL" dirty="0" smtClean="0"/>
              <a:t> </a:t>
            </a:r>
            <a:r>
              <a:rPr lang="nl-NL" dirty="0" err="1" smtClean="0"/>
              <a:t>themselves</a:t>
            </a:r>
            <a:r>
              <a:rPr lang="nl-NL" dirty="0" smtClean="0"/>
              <a:t> (1)</a:t>
            </a:r>
            <a:br>
              <a:rPr lang="nl-NL" dirty="0" smtClean="0"/>
            </a:br>
            <a:r>
              <a:rPr lang="nl-NL" dirty="0" smtClean="0"/>
              <a:t/>
            </a:r>
            <a:br>
              <a:rPr lang="nl-NL" dirty="0" smtClean="0"/>
            </a:br>
            <a:endParaRPr lang="nl-NL" dirty="0"/>
          </a:p>
        </p:txBody>
      </p:sp>
      <p:sp>
        <p:nvSpPr>
          <p:cNvPr id="3" name="Tijdelijke aanduiding voor inhoud 2"/>
          <p:cNvSpPr>
            <a:spLocks noGrp="1"/>
          </p:cNvSpPr>
          <p:nvPr>
            <p:ph idx="1"/>
          </p:nvPr>
        </p:nvSpPr>
        <p:spPr>
          <a:xfrm>
            <a:off x="685006" y="1916832"/>
            <a:ext cx="7773988" cy="4941168"/>
          </a:xfrm>
        </p:spPr>
        <p:txBody>
          <a:bodyPr/>
          <a:lstStyle/>
          <a:p>
            <a:pPr marL="0" indent="0">
              <a:buNone/>
            </a:pPr>
            <a:r>
              <a:rPr lang="nl-NL" sz="2800" b="1" dirty="0" smtClean="0"/>
              <a:t>Object of </a:t>
            </a:r>
            <a:r>
              <a:rPr lang="nl-NL" sz="2800" b="1" dirty="0" err="1" smtClean="0"/>
              <a:t>supervision</a:t>
            </a:r>
            <a:r>
              <a:rPr lang="nl-NL" sz="2800" b="1" dirty="0"/>
              <a:t> </a:t>
            </a:r>
            <a:r>
              <a:rPr lang="nl-NL" sz="2800" b="1" dirty="0" err="1" smtClean="0"/>
              <a:t>from</a:t>
            </a:r>
            <a:r>
              <a:rPr lang="nl-NL" sz="2800" b="1" dirty="0" smtClean="0"/>
              <a:t> 2005 </a:t>
            </a:r>
            <a:r>
              <a:rPr lang="nl-NL" sz="2800" b="1" dirty="0" err="1" smtClean="0"/>
              <a:t>to</a:t>
            </a:r>
            <a:r>
              <a:rPr lang="nl-NL" sz="2800" b="1" dirty="0" smtClean="0"/>
              <a:t> 2009:</a:t>
            </a:r>
          </a:p>
          <a:p>
            <a:pPr marL="457200" lvl="1" indent="0">
              <a:buNone/>
            </a:pPr>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18</a:t>
            </a:fld>
            <a:endParaRPr lang="nl-NL"/>
          </a:p>
        </p:txBody>
      </p:sp>
      <p:graphicFrame>
        <p:nvGraphicFramePr>
          <p:cNvPr id="6" name="Diagram 5"/>
          <p:cNvGraphicFramePr/>
          <p:nvPr>
            <p:extLst>
              <p:ext uri="{D42A27DB-BD31-4B8C-83A1-F6EECF244321}">
                <p14:modId xmlns:p14="http://schemas.microsoft.com/office/powerpoint/2010/main" val="4256660379"/>
              </p:ext>
            </p:extLst>
          </p:nvPr>
        </p:nvGraphicFramePr>
        <p:xfrm>
          <a:off x="1475656" y="2420888"/>
          <a:ext cx="6408712" cy="44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060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a:t/>
            </a:r>
            <a:br>
              <a:rPr lang="nl-NL" dirty="0"/>
            </a:br>
            <a:r>
              <a:rPr lang="nl-NL" dirty="0" smtClean="0"/>
              <a:t>The </a:t>
            </a:r>
            <a:r>
              <a:rPr lang="nl-NL" dirty="0" err="1" smtClean="0"/>
              <a:t>consequences</a:t>
            </a:r>
            <a:r>
              <a:rPr lang="nl-NL" dirty="0" smtClean="0"/>
              <a:t> </a:t>
            </a:r>
            <a:r>
              <a:rPr lang="nl-NL" dirty="0" err="1"/>
              <a:t>for</a:t>
            </a:r>
            <a:r>
              <a:rPr lang="nl-NL" dirty="0"/>
              <a:t> </a:t>
            </a:r>
            <a:r>
              <a:rPr lang="nl-NL" dirty="0" err="1"/>
              <a:t>childminders</a:t>
            </a:r>
            <a:r>
              <a:rPr lang="nl-NL" dirty="0"/>
              <a:t> </a:t>
            </a:r>
            <a:r>
              <a:rPr lang="nl-NL" dirty="0" err="1" smtClean="0"/>
              <a:t>themselves</a:t>
            </a:r>
            <a:r>
              <a:rPr lang="nl-NL" dirty="0" smtClean="0"/>
              <a:t> (2)</a:t>
            </a:r>
            <a:r>
              <a:rPr lang="nl-NL" dirty="0"/>
              <a:t/>
            </a:r>
            <a:br>
              <a:rPr lang="nl-NL" dirty="0"/>
            </a:br>
            <a:r>
              <a:rPr lang="nl-NL" dirty="0" smtClean="0"/>
              <a:t/>
            </a:r>
            <a:br>
              <a:rPr lang="nl-NL" dirty="0" smtClean="0"/>
            </a:br>
            <a:endParaRPr lang="nl-NL" dirty="0"/>
          </a:p>
        </p:txBody>
      </p:sp>
      <p:sp>
        <p:nvSpPr>
          <p:cNvPr id="3" name="Tijdelijke aanduiding voor inhoud 2"/>
          <p:cNvSpPr>
            <a:spLocks noGrp="1"/>
          </p:cNvSpPr>
          <p:nvPr>
            <p:ph idx="1"/>
          </p:nvPr>
        </p:nvSpPr>
        <p:spPr>
          <a:xfrm>
            <a:off x="685006" y="1916832"/>
            <a:ext cx="7773988" cy="4176464"/>
          </a:xfrm>
        </p:spPr>
        <p:txBody>
          <a:bodyPr/>
          <a:lstStyle/>
          <a:p>
            <a:pPr marL="0" indent="0">
              <a:buNone/>
            </a:pPr>
            <a:r>
              <a:rPr lang="nl-NL" b="1" dirty="0" smtClean="0"/>
              <a:t>Object of </a:t>
            </a:r>
            <a:r>
              <a:rPr lang="nl-NL" b="1" dirty="0" err="1" smtClean="0"/>
              <a:t>supervision</a:t>
            </a:r>
            <a:r>
              <a:rPr lang="nl-NL" b="1" dirty="0" smtClean="0"/>
              <a:t> </a:t>
            </a:r>
            <a:r>
              <a:rPr lang="nl-NL" b="1" dirty="0" err="1" smtClean="0"/>
              <a:t>since</a:t>
            </a:r>
            <a:r>
              <a:rPr lang="nl-NL" b="1" dirty="0" smtClean="0"/>
              <a:t> 2010:</a:t>
            </a:r>
          </a:p>
          <a:p>
            <a:pPr marL="457200" lvl="1" indent="0">
              <a:buNone/>
            </a:pPr>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19</a:t>
            </a:fld>
            <a:endParaRPr lang="nl-NL"/>
          </a:p>
        </p:txBody>
      </p:sp>
      <p:graphicFrame>
        <p:nvGraphicFramePr>
          <p:cNvPr id="16" name="Diagram 15"/>
          <p:cNvGraphicFramePr/>
          <p:nvPr>
            <p:extLst>
              <p:ext uri="{D42A27DB-BD31-4B8C-83A1-F6EECF244321}">
                <p14:modId xmlns:p14="http://schemas.microsoft.com/office/powerpoint/2010/main" val="2721371826"/>
              </p:ext>
            </p:extLst>
          </p:nvPr>
        </p:nvGraphicFramePr>
        <p:xfrm>
          <a:off x="1524000" y="2564904"/>
          <a:ext cx="6096000"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hthoek 17"/>
          <p:cNvSpPr/>
          <p:nvPr/>
        </p:nvSpPr>
        <p:spPr>
          <a:xfrm>
            <a:off x="395537" y="6309320"/>
            <a:ext cx="8496944" cy="769441"/>
          </a:xfrm>
          <a:prstGeom prst="rect">
            <a:avLst/>
          </a:prstGeom>
        </p:spPr>
        <p:txBody>
          <a:bodyPr wrap="square">
            <a:spAutoFit/>
          </a:bodyPr>
          <a:lstStyle/>
          <a:p>
            <a:pPr marL="0" lvl="1"/>
            <a:r>
              <a:rPr lang="nl-NL" sz="2600" dirty="0"/>
              <a:t>No automatic </a:t>
            </a:r>
            <a:r>
              <a:rPr lang="nl-NL" sz="2600" dirty="0" err="1"/>
              <a:t>inclusion</a:t>
            </a:r>
            <a:r>
              <a:rPr lang="nl-NL" sz="2600" dirty="0"/>
              <a:t> in </a:t>
            </a:r>
            <a:r>
              <a:rPr lang="nl-NL" sz="2600" i="1" dirty="0" err="1"/>
              <a:t>national</a:t>
            </a:r>
            <a:r>
              <a:rPr lang="nl-NL" sz="2600" i="1" dirty="0"/>
              <a:t> </a:t>
            </a:r>
            <a:r>
              <a:rPr lang="nl-NL" sz="2600" dirty="0" err="1"/>
              <a:t>child</a:t>
            </a:r>
            <a:r>
              <a:rPr lang="nl-NL" sz="2600" dirty="0"/>
              <a:t> care register </a:t>
            </a:r>
          </a:p>
          <a:p>
            <a:pPr marL="0" indent="0">
              <a:buNone/>
            </a:pPr>
            <a:endParaRPr lang="nl-NL" dirty="0"/>
          </a:p>
        </p:txBody>
      </p:sp>
    </p:spTree>
    <p:extLst>
      <p:ext uri="{BB962C8B-B14F-4D97-AF65-F5344CB8AC3E}">
        <p14:creationId xmlns:p14="http://schemas.microsoft.com/office/powerpoint/2010/main" val="198635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err="1" smtClean="0"/>
              <a:t>Outline</a:t>
            </a:r>
            <a:r>
              <a:rPr lang="nl-NL" sz="3200" dirty="0" smtClean="0"/>
              <a:t> of </a:t>
            </a:r>
            <a:r>
              <a:rPr lang="nl-NL" sz="3200" dirty="0" err="1" smtClean="0"/>
              <a:t>presentation</a:t>
            </a:r>
            <a:endParaRPr lang="nl-NL" sz="3200" dirty="0"/>
          </a:p>
        </p:txBody>
      </p:sp>
      <p:sp>
        <p:nvSpPr>
          <p:cNvPr id="3" name="Tijdelijke aanduiding voor inhoud 2"/>
          <p:cNvSpPr>
            <a:spLocks noGrp="1"/>
          </p:cNvSpPr>
          <p:nvPr>
            <p:ph idx="1"/>
          </p:nvPr>
        </p:nvSpPr>
        <p:spPr/>
        <p:txBody>
          <a:bodyPr/>
          <a:lstStyle/>
          <a:p>
            <a:r>
              <a:rPr lang="nl-NL" dirty="0" err="1" smtClean="0"/>
              <a:t>Introduction</a:t>
            </a:r>
            <a:endParaRPr lang="nl-NL" dirty="0" smtClean="0"/>
          </a:p>
          <a:p>
            <a:r>
              <a:rPr lang="nl-NL" dirty="0" smtClean="0"/>
              <a:t>The best way of </a:t>
            </a:r>
            <a:r>
              <a:rPr lang="nl-NL" dirty="0" err="1" smtClean="0"/>
              <a:t>organising</a:t>
            </a:r>
            <a:r>
              <a:rPr lang="nl-NL" dirty="0" smtClean="0"/>
              <a:t> </a:t>
            </a:r>
            <a:r>
              <a:rPr lang="nl-NL" dirty="0" err="1" smtClean="0"/>
              <a:t>child</a:t>
            </a:r>
            <a:r>
              <a:rPr lang="nl-NL" dirty="0" smtClean="0"/>
              <a:t> care</a:t>
            </a:r>
          </a:p>
          <a:p>
            <a:r>
              <a:rPr lang="nl-NL" dirty="0" smtClean="0"/>
              <a:t>The Dutch way of </a:t>
            </a:r>
            <a:r>
              <a:rPr lang="nl-NL" dirty="0" err="1" smtClean="0"/>
              <a:t>organizing</a:t>
            </a:r>
            <a:r>
              <a:rPr lang="nl-NL" dirty="0" smtClean="0"/>
              <a:t> </a:t>
            </a:r>
            <a:r>
              <a:rPr lang="nl-NL" dirty="0" err="1" smtClean="0"/>
              <a:t>child</a:t>
            </a:r>
            <a:r>
              <a:rPr lang="nl-NL" dirty="0" smtClean="0"/>
              <a:t> care</a:t>
            </a:r>
          </a:p>
          <a:p>
            <a:r>
              <a:rPr lang="nl-NL" dirty="0" smtClean="0"/>
              <a:t>The Dutch </a:t>
            </a:r>
            <a:r>
              <a:rPr lang="nl-NL" dirty="0" err="1" smtClean="0"/>
              <a:t>child</a:t>
            </a:r>
            <a:r>
              <a:rPr lang="nl-NL" dirty="0" smtClean="0"/>
              <a:t> </a:t>
            </a:r>
            <a:r>
              <a:rPr lang="nl-NL" dirty="0" err="1" smtClean="0"/>
              <a:t>minding</a:t>
            </a:r>
            <a:r>
              <a:rPr lang="nl-NL" dirty="0" smtClean="0"/>
              <a:t> boom</a:t>
            </a:r>
          </a:p>
          <a:p>
            <a:r>
              <a:rPr lang="nl-NL" dirty="0" smtClean="0"/>
              <a:t>The most important </a:t>
            </a:r>
            <a:r>
              <a:rPr lang="nl-NL" dirty="0" err="1" smtClean="0"/>
              <a:t>consequences</a:t>
            </a:r>
            <a:endParaRPr lang="nl-NL" dirty="0" smtClean="0"/>
          </a:p>
          <a:p>
            <a:r>
              <a:rPr lang="nl-NL" dirty="0" smtClean="0"/>
              <a:t>The </a:t>
            </a:r>
            <a:r>
              <a:rPr lang="nl-NL" dirty="0" err="1" smtClean="0"/>
              <a:t>consequences</a:t>
            </a:r>
            <a:r>
              <a:rPr lang="nl-NL" dirty="0" smtClean="0"/>
              <a:t> </a:t>
            </a:r>
            <a:r>
              <a:rPr lang="nl-NL" dirty="0" err="1" smtClean="0"/>
              <a:t>for</a:t>
            </a:r>
            <a:r>
              <a:rPr lang="nl-NL" dirty="0" smtClean="0"/>
              <a:t> </a:t>
            </a:r>
            <a:r>
              <a:rPr lang="nl-NL" dirty="0" err="1" smtClean="0"/>
              <a:t>childminders</a:t>
            </a:r>
            <a:r>
              <a:rPr lang="nl-NL" dirty="0" smtClean="0"/>
              <a:t> </a:t>
            </a:r>
            <a:r>
              <a:rPr lang="nl-NL" dirty="0" err="1" smtClean="0"/>
              <a:t>themselves</a:t>
            </a:r>
            <a:endParaRPr lang="nl-NL" dirty="0" smtClean="0"/>
          </a:p>
          <a:p>
            <a:r>
              <a:rPr lang="nl-NL" dirty="0" err="1" smtClean="0"/>
              <a:t>Some</a:t>
            </a:r>
            <a:r>
              <a:rPr lang="nl-NL" dirty="0" smtClean="0"/>
              <a:t> </a:t>
            </a:r>
            <a:r>
              <a:rPr lang="nl-NL" dirty="0" err="1" smtClean="0"/>
              <a:t>things</a:t>
            </a:r>
            <a:r>
              <a:rPr lang="nl-NL" dirty="0" smtClean="0"/>
              <a:t> never change …</a:t>
            </a:r>
          </a:p>
          <a:p>
            <a:r>
              <a:rPr lang="nl-NL" dirty="0" smtClean="0"/>
              <a:t>Food </a:t>
            </a:r>
            <a:r>
              <a:rPr lang="nl-NL" dirty="0" err="1" smtClean="0"/>
              <a:t>for</a:t>
            </a:r>
            <a:r>
              <a:rPr lang="nl-NL" dirty="0" smtClean="0"/>
              <a:t> </a:t>
            </a:r>
            <a:r>
              <a:rPr lang="nl-NL" dirty="0" err="1" smtClean="0"/>
              <a:t>thought</a:t>
            </a:r>
            <a:endParaRPr lang="nl-NL"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2</a:t>
            </a:fld>
            <a:endParaRPr lang="nl-NL"/>
          </a:p>
        </p:txBody>
      </p:sp>
    </p:spTree>
    <p:extLst>
      <p:ext uri="{BB962C8B-B14F-4D97-AF65-F5344CB8AC3E}">
        <p14:creationId xmlns:p14="http://schemas.microsoft.com/office/powerpoint/2010/main" val="736457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smtClean="0"/>
              <a:t>The </a:t>
            </a:r>
            <a:r>
              <a:rPr lang="nl-NL" dirty="0" err="1"/>
              <a:t>consequences</a:t>
            </a:r>
            <a:r>
              <a:rPr lang="nl-NL" dirty="0"/>
              <a:t> </a:t>
            </a:r>
            <a:r>
              <a:rPr lang="nl-NL" dirty="0" err="1"/>
              <a:t>for</a:t>
            </a:r>
            <a:r>
              <a:rPr lang="nl-NL" dirty="0"/>
              <a:t> </a:t>
            </a:r>
            <a:r>
              <a:rPr lang="nl-NL" dirty="0" err="1"/>
              <a:t>childminders</a:t>
            </a:r>
            <a:r>
              <a:rPr lang="nl-NL" dirty="0"/>
              <a:t> </a:t>
            </a:r>
            <a:r>
              <a:rPr lang="nl-NL" dirty="0" err="1"/>
              <a:t>themselves</a:t>
            </a:r>
            <a:r>
              <a:rPr lang="nl-NL" dirty="0"/>
              <a:t> </a:t>
            </a:r>
            <a:r>
              <a:rPr lang="nl-NL" dirty="0" smtClean="0"/>
              <a:t>(3)</a:t>
            </a:r>
            <a:r>
              <a:rPr lang="nl-NL" dirty="0"/>
              <a:t/>
            </a:r>
            <a:br>
              <a:rPr lang="nl-NL" dirty="0"/>
            </a:br>
            <a:endParaRPr lang="nl-NL" dirty="0"/>
          </a:p>
        </p:txBody>
      </p:sp>
      <p:sp>
        <p:nvSpPr>
          <p:cNvPr id="3" name="Tijdelijke aanduiding voor inhoud 2"/>
          <p:cNvSpPr>
            <a:spLocks noGrp="1"/>
          </p:cNvSpPr>
          <p:nvPr>
            <p:ph idx="1"/>
          </p:nvPr>
        </p:nvSpPr>
        <p:spPr/>
        <p:txBody>
          <a:bodyPr/>
          <a:lstStyle/>
          <a:p>
            <a:pPr marL="0" lvl="1" indent="0">
              <a:buNone/>
            </a:pPr>
            <a:r>
              <a:rPr lang="nl-NL" sz="3000" b="1" dirty="0" err="1" smtClean="0"/>
              <a:t>Increasing</a:t>
            </a:r>
            <a:r>
              <a:rPr lang="nl-NL" sz="3000" b="1" dirty="0" smtClean="0"/>
              <a:t> </a:t>
            </a:r>
            <a:r>
              <a:rPr lang="nl-NL" sz="3000" b="1" dirty="0" err="1"/>
              <a:t>demands</a:t>
            </a:r>
            <a:r>
              <a:rPr lang="nl-NL" sz="3000" b="1" dirty="0"/>
              <a:t> on </a:t>
            </a:r>
            <a:r>
              <a:rPr lang="nl-NL" sz="3000" b="1" dirty="0" err="1" smtClean="0"/>
              <a:t>childminders</a:t>
            </a:r>
            <a:r>
              <a:rPr lang="nl-NL" sz="3000" b="1" dirty="0" smtClean="0"/>
              <a:t> </a:t>
            </a:r>
            <a:r>
              <a:rPr lang="nl-NL" sz="3000" b="1" dirty="0" err="1" smtClean="0"/>
              <a:t>themselves</a:t>
            </a:r>
            <a:r>
              <a:rPr lang="nl-NL" sz="3000" b="1" dirty="0" smtClean="0"/>
              <a:t> as of 2008 </a:t>
            </a:r>
            <a:r>
              <a:rPr lang="nl-NL" sz="3000" b="1" dirty="0"/>
              <a:t>&amp; </a:t>
            </a:r>
            <a:r>
              <a:rPr lang="nl-NL" sz="3000" b="1" dirty="0" smtClean="0"/>
              <a:t>2010:</a:t>
            </a:r>
          </a:p>
          <a:p>
            <a:pPr marL="0" lvl="1" indent="0">
              <a:buNone/>
            </a:pPr>
            <a:endParaRPr lang="nl-NL" sz="3200" i="1" dirty="0" smtClean="0"/>
          </a:p>
          <a:p>
            <a:pPr marL="457200" lvl="1" indent="-457200"/>
            <a:r>
              <a:rPr lang="nl-NL" dirty="0" smtClean="0"/>
              <a:t>Professional </a:t>
            </a:r>
            <a:r>
              <a:rPr lang="nl-NL" dirty="0" err="1" smtClean="0"/>
              <a:t>qualifications</a:t>
            </a:r>
            <a:r>
              <a:rPr lang="nl-NL" dirty="0" smtClean="0"/>
              <a:t>:</a:t>
            </a:r>
          </a:p>
          <a:p>
            <a:pPr marL="857250" lvl="2" indent="-457200"/>
            <a:r>
              <a:rPr lang="nl-NL" dirty="0" smtClean="0"/>
              <a:t>Relevant diploma or </a:t>
            </a:r>
            <a:r>
              <a:rPr lang="nl-NL" dirty="0" err="1" smtClean="0"/>
              <a:t>certificate</a:t>
            </a:r>
            <a:endParaRPr lang="nl-NL" dirty="0" smtClean="0"/>
          </a:p>
          <a:p>
            <a:pPr marL="857250" lvl="2" indent="-457200"/>
            <a:r>
              <a:rPr lang="nl-NL" dirty="0"/>
              <a:t>F</a:t>
            </a:r>
            <a:r>
              <a:rPr lang="nl-NL" dirty="0" smtClean="0"/>
              <a:t>irst </a:t>
            </a:r>
            <a:r>
              <a:rPr lang="nl-NL" dirty="0" err="1" smtClean="0"/>
              <a:t>aid</a:t>
            </a:r>
            <a:r>
              <a:rPr lang="nl-NL" dirty="0" smtClean="0"/>
              <a:t> on </a:t>
            </a:r>
            <a:r>
              <a:rPr lang="nl-NL" dirty="0" err="1" smtClean="0"/>
              <a:t>children</a:t>
            </a:r>
            <a:endParaRPr lang="nl-NL" dirty="0" smtClean="0"/>
          </a:p>
          <a:p>
            <a:pPr marL="400050" lvl="2" indent="0">
              <a:buNone/>
            </a:pPr>
            <a:endParaRPr lang="nl-NL" dirty="0" smtClean="0"/>
          </a:p>
          <a:p>
            <a:pPr marL="457200" lvl="1" indent="-457200"/>
            <a:r>
              <a:rPr lang="nl-NL" dirty="0" err="1" smtClean="0"/>
              <a:t>Speak</a:t>
            </a:r>
            <a:r>
              <a:rPr lang="nl-NL" dirty="0" smtClean="0"/>
              <a:t> Dutch</a:t>
            </a:r>
          </a:p>
          <a:p>
            <a:pPr marL="457200" lvl="1" indent="-457200"/>
            <a:endParaRPr lang="nl-NL" dirty="0" smtClean="0"/>
          </a:p>
          <a:p>
            <a:pPr marL="457200" lvl="1" indent="-457200"/>
            <a:endParaRPr lang="nl-NL" dirty="0"/>
          </a:p>
          <a:p>
            <a:pPr marL="457200" lvl="1" indent="-457200"/>
            <a:endParaRPr lang="nl-NL" dirty="0"/>
          </a:p>
          <a:p>
            <a:pPr marL="0" indent="0">
              <a:buNone/>
            </a:pPr>
            <a:endParaRPr lang="nl-NL"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20</a:t>
            </a:fld>
            <a:endParaRPr lang="nl-NL"/>
          </a:p>
        </p:txBody>
      </p:sp>
    </p:spTree>
    <p:extLst>
      <p:ext uri="{BB962C8B-B14F-4D97-AF65-F5344CB8AC3E}">
        <p14:creationId xmlns:p14="http://schemas.microsoft.com/office/powerpoint/2010/main" val="2407162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smtClean="0"/>
              <a:t>The </a:t>
            </a:r>
            <a:r>
              <a:rPr lang="nl-NL" dirty="0" err="1"/>
              <a:t>consequences</a:t>
            </a:r>
            <a:r>
              <a:rPr lang="nl-NL" dirty="0"/>
              <a:t> </a:t>
            </a:r>
            <a:r>
              <a:rPr lang="nl-NL" dirty="0" err="1"/>
              <a:t>for</a:t>
            </a:r>
            <a:r>
              <a:rPr lang="nl-NL" dirty="0"/>
              <a:t> </a:t>
            </a:r>
            <a:r>
              <a:rPr lang="nl-NL" dirty="0" err="1"/>
              <a:t>childminders</a:t>
            </a:r>
            <a:r>
              <a:rPr lang="nl-NL" dirty="0"/>
              <a:t> </a:t>
            </a:r>
            <a:r>
              <a:rPr lang="nl-NL" dirty="0" err="1"/>
              <a:t>themselves</a:t>
            </a:r>
            <a:r>
              <a:rPr lang="nl-NL" dirty="0"/>
              <a:t> </a:t>
            </a:r>
            <a:r>
              <a:rPr lang="nl-NL" dirty="0" smtClean="0"/>
              <a:t>(4)</a:t>
            </a:r>
            <a:r>
              <a:rPr lang="nl-NL" dirty="0"/>
              <a:t/>
            </a:r>
            <a:br>
              <a:rPr lang="nl-NL" dirty="0"/>
            </a:br>
            <a:endParaRPr lang="nl-NL" dirty="0"/>
          </a:p>
        </p:txBody>
      </p:sp>
      <p:sp>
        <p:nvSpPr>
          <p:cNvPr id="3" name="Tijdelijke aanduiding voor inhoud 2"/>
          <p:cNvSpPr>
            <a:spLocks noGrp="1"/>
          </p:cNvSpPr>
          <p:nvPr>
            <p:ph idx="1"/>
          </p:nvPr>
        </p:nvSpPr>
        <p:spPr/>
        <p:txBody>
          <a:bodyPr/>
          <a:lstStyle/>
          <a:p>
            <a:pPr marL="0" lvl="1" indent="0">
              <a:buNone/>
            </a:pPr>
            <a:r>
              <a:rPr lang="nl-NL" b="1" dirty="0" err="1" smtClean="0"/>
              <a:t>Increasing</a:t>
            </a:r>
            <a:r>
              <a:rPr lang="nl-NL" b="1" dirty="0" smtClean="0"/>
              <a:t> </a:t>
            </a:r>
            <a:r>
              <a:rPr lang="nl-NL" b="1" dirty="0" err="1" smtClean="0"/>
              <a:t>demands</a:t>
            </a:r>
            <a:r>
              <a:rPr lang="nl-NL" b="1" dirty="0" smtClean="0"/>
              <a:t> </a:t>
            </a:r>
            <a:r>
              <a:rPr lang="nl-NL" b="1" dirty="0"/>
              <a:t>on </a:t>
            </a:r>
            <a:r>
              <a:rPr lang="nl-NL" b="1" dirty="0" err="1" smtClean="0"/>
              <a:t>the‘work</a:t>
            </a:r>
            <a:r>
              <a:rPr lang="nl-NL" b="1" dirty="0" smtClean="0"/>
              <a:t> </a:t>
            </a:r>
            <a:r>
              <a:rPr lang="nl-NL" b="1" dirty="0" err="1" smtClean="0"/>
              <a:t>location</a:t>
            </a:r>
            <a:r>
              <a:rPr lang="nl-NL" b="1" dirty="0" smtClean="0"/>
              <a:t> of </a:t>
            </a:r>
            <a:r>
              <a:rPr lang="nl-NL" b="1" dirty="0" err="1" smtClean="0"/>
              <a:t>childminders</a:t>
            </a:r>
            <a:r>
              <a:rPr lang="nl-NL" b="1" dirty="0" smtClean="0"/>
              <a:t>’ as of </a:t>
            </a:r>
            <a:r>
              <a:rPr lang="nl-NL" b="1" dirty="0"/>
              <a:t>2008 &amp; </a:t>
            </a:r>
            <a:r>
              <a:rPr lang="nl-NL" b="1" dirty="0" smtClean="0"/>
              <a:t>2010:</a:t>
            </a:r>
          </a:p>
          <a:p>
            <a:pPr marL="457200" lvl="1" indent="-457200"/>
            <a:r>
              <a:rPr lang="nl-NL" dirty="0" err="1" smtClean="0"/>
              <a:t>Seperate</a:t>
            </a:r>
            <a:r>
              <a:rPr lang="nl-NL" dirty="0" smtClean="0"/>
              <a:t> </a:t>
            </a:r>
            <a:r>
              <a:rPr lang="nl-NL" dirty="0" err="1" smtClean="0"/>
              <a:t>bedroom</a:t>
            </a:r>
            <a:r>
              <a:rPr lang="nl-NL" dirty="0" smtClean="0"/>
              <a:t> </a:t>
            </a:r>
            <a:r>
              <a:rPr lang="nl-NL" dirty="0" err="1" smtClean="0"/>
              <a:t>for</a:t>
            </a:r>
            <a:r>
              <a:rPr lang="nl-NL" dirty="0" smtClean="0"/>
              <a:t> </a:t>
            </a:r>
            <a:r>
              <a:rPr lang="nl-NL" dirty="0" err="1" smtClean="0"/>
              <a:t>children</a:t>
            </a:r>
            <a:r>
              <a:rPr lang="nl-NL" dirty="0" smtClean="0"/>
              <a:t> </a:t>
            </a:r>
            <a:r>
              <a:rPr lang="nl-NL" dirty="0" err="1" smtClean="0"/>
              <a:t>under</a:t>
            </a:r>
            <a:r>
              <a:rPr lang="nl-NL" dirty="0" smtClean="0"/>
              <a:t> 1½</a:t>
            </a:r>
          </a:p>
          <a:p>
            <a:pPr marL="457200" lvl="1" indent="-457200"/>
            <a:endParaRPr lang="nl-NL" dirty="0" smtClean="0"/>
          </a:p>
          <a:p>
            <a:pPr marL="457200" lvl="1" indent="-457200"/>
            <a:r>
              <a:rPr lang="nl-NL" dirty="0" err="1" smtClean="0"/>
              <a:t>Smoke</a:t>
            </a:r>
            <a:r>
              <a:rPr lang="nl-NL" dirty="0" smtClean="0"/>
              <a:t> free house &amp; </a:t>
            </a:r>
            <a:r>
              <a:rPr lang="nl-NL" dirty="0" err="1" smtClean="0"/>
              <a:t>smoke</a:t>
            </a:r>
            <a:r>
              <a:rPr lang="nl-NL" dirty="0" smtClean="0"/>
              <a:t> detectors </a:t>
            </a:r>
          </a:p>
          <a:p>
            <a:pPr marL="457200" lvl="1" indent="-457200"/>
            <a:endParaRPr lang="nl-NL" dirty="0" smtClean="0"/>
          </a:p>
          <a:p>
            <a:pPr marL="457200" lvl="1" indent="-457200"/>
            <a:r>
              <a:rPr lang="nl-NL" dirty="0" err="1" smtClean="0"/>
              <a:t>Presence</a:t>
            </a:r>
            <a:r>
              <a:rPr lang="nl-NL" dirty="0" smtClean="0"/>
              <a:t> of </a:t>
            </a:r>
            <a:r>
              <a:rPr lang="nl-NL" dirty="0" err="1" smtClean="0"/>
              <a:t>child</a:t>
            </a:r>
            <a:r>
              <a:rPr lang="nl-NL" dirty="0" smtClean="0"/>
              <a:t> </a:t>
            </a:r>
            <a:r>
              <a:rPr lang="nl-NL" dirty="0" err="1" smtClean="0"/>
              <a:t>abuse</a:t>
            </a:r>
            <a:r>
              <a:rPr lang="nl-NL" dirty="0" smtClean="0"/>
              <a:t> protocol of </a:t>
            </a:r>
            <a:r>
              <a:rPr lang="nl-NL" dirty="0" err="1" smtClean="0"/>
              <a:t>childminding</a:t>
            </a:r>
            <a:r>
              <a:rPr lang="nl-NL" dirty="0" smtClean="0"/>
              <a:t> agency </a:t>
            </a:r>
          </a:p>
          <a:p>
            <a:pPr marL="457200" lvl="1" indent="-457200"/>
            <a:endParaRPr lang="nl-NL" dirty="0"/>
          </a:p>
          <a:p>
            <a:pPr marL="457200" lvl="1" indent="-457200"/>
            <a:r>
              <a:rPr lang="nl-NL" dirty="0" err="1" smtClean="0"/>
              <a:t>Number</a:t>
            </a:r>
            <a:r>
              <a:rPr lang="nl-NL" dirty="0" smtClean="0"/>
              <a:t> of </a:t>
            </a:r>
            <a:r>
              <a:rPr lang="nl-NL" dirty="0" err="1" smtClean="0"/>
              <a:t>children</a:t>
            </a:r>
            <a:r>
              <a:rPr lang="nl-NL" dirty="0" smtClean="0"/>
              <a:t> in the house</a:t>
            </a:r>
          </a:p>
          <a:p>
            <a:pPr marL="457200" lvl="1" indent="-457200"/>
            <a:endParaRPr lang="nl-NL" dirty="0" smtClean="0"/>
          </a:p>
          <a:p>
            <a:pPr marL="457200" lvl="1" indent="-457200"/>
            <a:endParaRPr lang="nl-NL" dirty="0" smtClean="0"/>
          </a:p>
          <a:p>
            <a:pPr marL="457200" lvl="1" indent="-457200"/>
            <a:endParaRPr lang="nl-NL" dirty="0"/>
          </a:p>
          <a:p>
            <a:pPr marL="457200" lvl="1" indent="-457200"/>
            <a:endParaRPr lang="nl-NL" dirty="0"/>
          </a:p>
          <a:p>
            <a:pPr marL="0" indent="0">
              <a:buNone/>
            </a:pPr>
            <a:endParaRPr lang="nl-NL"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21</a:t>
            </a:fld>
            <a:endParaRPr lang="nl-NL"/>
          </a:p>
        </p:txBody>
      </p:sp>
    </p:spTree>
    <p:extLst>
      <p:ext uri="{BB962C8B-B14F-4D97-AF65-F5344CB8AC3E}">
        <p14:creationId xmlns:p14="http://schemas.microsoft.com/office/powerpoint/2010/main" val="4091092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Some</a:t>
            </a:r>
            <a:r>
              <a:rPr lang="nl-NL" dirty="0" smtClean="0"/>
              <a:t> </a:t>
            </a:r>
            <a:r>
              <a:rPr lang="nl-NL" dirty="0" err="1" smtClean="0"/>
              <a:t>things</a:t>
            </a:r>
            <a:r>
              <a:rPr lang="nl-NL" dirty="0" smtClean="0"/>
              <a:t> never change …. (1)</a:t>
            </a:r>
            <a:endParaRPr lang="nl-NL" dirty="0"/>
          </a:p>
        </p:txBody>
      </p:sp>
      <p:sp>
        <p:nvSpPr>
          <p:cNvPr id="3" name="Tijdelijke aanduiding voor inhoud 2"/>
          <p:cNvSpPr>
            <a:spLocks noGrp="1"/>
          </p:cNvSpPr>
          <p:nvPr>
            <p:ph idx="1"/>
          </p:nvPr>
        </p:nvSpPr>
        <p:spPr bwMode="black"/>
        <p:txBody>
          <a:bodyPr/>
          <a:lstStyle/>
          <a:p>
            <a:pPr marL="0" indent="0">
              <a:buNone/>
            </a:pPr>
            <a:r>
              <a:rPr lang="nl-NL" i="1" dirty="0" err="1" smtClean="0"/>
              <a:t>Some</a:t>
            </a:r>
            <a:r>
              <a:rPr lang="nl-NL" i="1" dirty="0" smtClean="0"/>
              <a:t> </a:t>
            </a:r>
            <a:r>
              <a:rPr lang="nl-NL" i="1" dirty="0" err="1" smtClean="0"/>
              <a:t>demands</a:t>
            </a:r>
            <a:r>
              <a:rPr lang="nl-NL" i="1" dirty="0" smtClean="0"/>
              <a:t> on </a:t>
            </a:r>
            <a:r>
              <a:rPr lang="nl-NL" i="1" dirty="0" err="1" smtClean="0"/>
              <a:t>childminder</a:t>
            </a:r>
            <a:r>
              <a:rPr lang="nl-NL" i="1" dirty="0" smtClean="0"/>
              <a:t> </a:t>
            </a:r>
            <a:r>
              <a:rPr lang="nl-NL" i="1" dirty="0" err="1" smtClean="0"/>
              <a:t>agencies</a:t>
            </a:r>
            <a:r>
              <a:rPr lang="nl-NL" i="1" dirty="0" smtClean="0"/>
              <a:t>:</a:t>
            </a:r>
          </a:p>
          <a:p>
            <a:r>
              <a:rPr lang="nl-NL" sz="2800" dirty="0" smtClean="0"/>
              <a:t>Draw up a </a:t>
            </a:r>
            <a:r>
              <a:rPr lang="nl-NL" sz="2800" dirty="0" err="1" smtClean="0"/>
              <a:t>pedagogical</a:t>
            </a:r>
            <a:r>
              <a:rPr lang="nl-NL" sz="2800" dirty="0" smtClean="0"/>
              <a:t> </a:t>
            </a:r>
            <a:r>
              <a:rPr lang="nl-NL" sz="2800" dirty="0"/>
              <a:t>policy </a:t>
            </a:r>
            <a:r>
              <a:rPr lang="nl-NL" sz="2800" dirty="0" smtClean="0"/>
              <a:t>plan</a:t>
            </a:r>
          </a:p>
          <a:p>
            <a:endParaRPr lang="nl-NL" sz="2800" dirty="0" smtClean="0"/>
          </a:p>
          <a:p>
            <a:r>
              <a:rPr lang="nl-NL" sz="2800" dirty="0" smtClean="0"/>
              <a:t>Draw </a:t>
            </a:r>
            <a:r>
              <a:rPr lang="nl-NL" sz="2800" dirty="0"/>
              <a:t>up </a:t>
            </a:r>
            <a:r>
              <a:rPr lang="nl-NL" sz="2800" dirty="0" err="1"/>
              <a:t>regulations</a:t>
            </a:r>
            <a:r>
              <a:rPr lang="nl-NL" sz="2800" dirty="0"/>
              <a:t> </a:t>
            </a:r>
            <a:r>
              <a:rPr lang="nl-NL" sz="2800" dirty="0" err="1"/>
              <a:t>for</a:t>
            </a:r>
            <a:r>
              <a:rPr lang="nl-NL" sz="2800" dirty="0"/>
              <a:t> the </a:t>
            </a:r>
            <a:r>
              <a:rPr lang="nl-NL" sz="2800" dirty="0" err="1" smtClean="0"/>
              <a:t>parents’committee</a:t>
            </a:r>
            <a:endParaRPr lang="nl-NL" sz="2800" dirty="0" smtClean="0"/>
          </a:p>
          <a:p>
            <a:endParaRPr lang="nl-NL" sz="2800" dirty="0" smtClean="0"/>
          </a:p>
          <a:p>
            <a:r>
              <a:rPr lang="nl-NL" sz="2800" dirty="0" smtClean="0"/>
              <a:t>Draw </a:t>
            </a:r>
            <a:r>
              <a:rPr lang="nl-NL" sz="2800" dirty="0"/>
              <a:t>up </a:t>
            </a:r>
            <a:r>
              <a:rPr lang="nl-NL" sz="2800" dirty="0" err="1"/>
              <a:t>regulations</a:t>
            </a:r>
            <a:r>
              <a:rPr lang="nl-NL" sz="2800" dirty="0"/>
              <a:t> </a:t>
            </a:r>
            <a:r>
              <a:rPr lang="nl-NL" sz="2800" dirty="0" err="1"/>
              <a:t>for</a:t>
            </a:r>
            <a:r>
              <a:rPr lang="nl-NL" sz="2800" dirty="0"/>
              <a:t> the </a:t>
            </a:r>
            <a:r>
              <a:rPr lang="nl-NL" sz="2800" dirty="0" err="1" smtClean="0"/>
              <a:t>complaints</a:t>
            </a:r>
            <a:r>
              <a:rPr lang="nl-NL" sz="2800" dirty="0" smtClean="0"/>
              <a:t> </a:t>
            </a:r>
            <a:r>
              <a:rPr lang="nl-NL" sz="2800" dirty="0" err="1" smtClean="0"/>
              <a:t>committee</a:t>
            </a:r>
            <a:endParaRPr lang="nl-NL" sz="2800" dirty="0" smtClean="0"/>
          </a:p>
          <a:p>
            <a:endParaRPr lang="nl-NL" sz="2800" dirty="0" smtClean="0"/>
          </a:p>
          <a:p>
            <a:r>
              <a:rPr lang="nl-NL" sz="2800" dirty="0" err="1" smtClean="0"/>
              <a:t>Certificate</a:t>
            </a:r>
            <a:r>
              <a:rPr lang="nl-NL" sz="2800" dirty="0" smtClean="0"/>
              <a:t> of </a:t>
            </a:r>
            <a:r>
              <a:rPr lang="nl-NL" sz="2800" dirty="0" err="1" smtClean="0"/>
              <a:t>good</a:t>
            </a:r>
            <a:r>
              <a:rPr lang="nl-NL" sz="2800" dirty="0" smtClean="0"/>
              <a:t> </a:t>
            </a:r>
            <a:r>
              <a:rPr lang="nl-NL" sz="2800" dirty="0" err="1" smtClean="0"/>
              <a:t>conduct</a:t>
            </a:r>
            <a:r>
              <a:rPr lang="nl-NL" sz="2800" dirty="0" smtClean="0"/>
              <a:t> </a:t>
            </a:r>
            <a:r>
              <a:rPr lang="nl-NL" sz="2800" dirty="0" err="1" smtClean="0"/>
              <a:t>for</a:t>
            </a:r>
            <a:r>
              <a:rPr lang="nl-NL" sz="2800" dirty="0" smtClean="0"/>
              <a:t> </a:t>
            </a:r>
            <a:r>
              <a:rPr lang="nl-NL" sz="2800" dirty="0" err="1" smtClean="0"/>
              <a:t>all</a:t>
            </a:r>
            <a:r>
              <a:rPr lang="nl-NL" sz="2800" dirty="0" smtClean="0"/>
              <a:t> </a:t>
            </a:r>
            <a:r>
              <a:rPr lang="nl-NL" sz="2800" dirty="0" err="1" smtClean="0"/>
              <a:t>staff</a:t>
            </a:r>
            <a:endParaRPr lang="nl-NL" sz="2800" dirty="0" smtClean="0"/>
          </a:p>
          <a:p>
            <a:endParaRPr lang="nl-NL" sz="2800" dirty="0" smtClean="0"/>
          </a:p>
          <a:p>
            <a:endParaRPr lang="nl-NL" sz="2800" dirty="0" smtClean="0"/>
          </a:p>
          <a:p>
            <a:pPr marL="0" indent="0">
              <a:buNone/>
            </a:pPr>
            <a:endParaRPr lang="nl-NL" sz="2800" dirty="0" smtClean="0"/>
          </a:p>
          <a:p>
            <a:endParaRPr lang="nl-NL" sz="2800" dirty="0" smtClean="0"/>
          </a:p>
          <a:p>
            <a:endParaRPr lang="nl-NL" sz="2800" dirty="0" smtClean="0"/>
          </a:p>
          <a:p>
            <a:endParaRPr lang="nl-NL" sz="2800" dirty="0" smtClean="0"/>
          </a:p>
          <a:p>
            <a:endParaRPr lang="nl-NL" sz="2800" dirty="0"/>
          </a:p>
          <a:p>
            <a:endParaRPr lang="nl-NL" sz="2800" dirty="0" smtClean="0"/>
          </a:p>
          <a:p>
            <a:endParaRPr lang="nl-NL" sz="2800" dirty="0"/>
          </a:p>
          <a:p>
            <a:endParaRPr lang="nl-NL" sz="2800" dirty="0" smtClean="0"/>
          </a:p>
          <a:p>
            <a:endParaRPr lang="nl-NL" sz="2800" dirty="0"/>
          </a:p>
          <a:p>
            <a:endParaRPr lang="nl-NL" sz="2800" dirty="0" smtClean="0"/>
          </a:p>
          <a:p>
            <a:r>
              <a:rPr lang="nl-NL" sz="2800" dirty="0" err="1" smtClean="0"/>
              <a:t>However</a:t>
            </a:r>
            <a:r>
              <a:rPr lang="nl-NL" sz="2800" dirty="0" smtClean="0"/>
              <a:t>: </a:t>
            </a:r>
          </a:p>
          <a:p>
            <a:pPr marL="0" indent="0">
              <a:buNone/>
            </a:pPr>
            <a:endParaRPr lang="nl-NL" sz="2800" dirty="0" smtClean="0"/>
          </a:p>
          <a:p>
            <a:endParaRPr lang="nl-NL" sz="2800" dirty="0"/>
          </a:p>
          <a:p>
            <a:endParaRPr lang="nl-NL" sz="2800" dirty="0" smtClean="0"/>
          </a:p>
          <a:p>
            <a:endParaRPr lang="nl-NL" sz="2800" dirty="0"/>
          </a:p>
          <a:p>
            <a:endParaRPr lang="nl-NL" sz="2800" dirty="0" smtClean="0"/>
          </a:p>
          <a:p>
            <a:pPr marL="0" indent="0">
              <a:buNone/>
            </a:pPr>
            <a:endParaRPr lang="nl-NL" sz="2800" dirty="0" smtClean="0"/>
          </a:p>
          <a:p>
            <a:endParaRPr lang="nl-NL" sz="2800" dirty="0" smtClean="0"/>
          </a:p>
          <a:p>
            <a:endParaRPr lang="nl-NL" sz="2800" dirty="0" smtClean="0"/>
          </a:p>
          <a:p>
            <a:endParaRPr lang="nl-NL" sz="2800" dirty="0" smtClean="0"/>
          </a:p>
          <a:p>
            <a:endParaRPr lang="nl-NL" sz="2800" i="1" dirty="0" smtClean="0"/>
          </a:p>
          <a:p>
            <a:pPr marL="0" indent="0">
              <a:buNone/>
            </a:pPr>
            <a:endParaRPr lang="nl-NL" i="1" dirty="0" smtClean="0"/>
          </a:p>
          <a:p>
            <a:endParaRPr lang="nl-NL" dirty="0" smtClean="0"/>
          </a:p>
          <a:p>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22</a:t>
            </a:fld>
            <a:endParaRPr lang="nl-NL"/>
          </a:p>
        </p:txBody>
      </p:sp>
    </p:spTree>
    <p:extLst>
      <p:ext uri="{BB962C8B-B14F-4D97-AF65-F5344CB8AC3E}">
        <p14:creationId xmlns:p14="http://schemas.microsoft.com/office/powerpoint/2010/main" val="2329830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Some</a:t>
            </a:r>
            <a:r>
              <a:rPr lang="nl-NL" dirty="0" smtClean="0"/>
              <a:t> </a:t>
            </a:r>
            <a:r>
              <a:rPr lang="nl-NL" dirty="0" err="1" smtClean="0"/>
              <a:t>things</a:t>
            </a:r>
            <a:r>
              <a:rPr lang="nl-NL" dirty="0" smtClean="0"/>
              <a:t> never change …. (2)</a:t>
            </a:r>
            <a:endParaRPr lang="nl-NL" dirty="0"/>
          </a:p>
        </p:txBody>
      </p:sp>
      <p:sp>
        <p:nvSpPr>
          <p:cNvPr id="3" name="Tijdelijke aanduiding voor inhoud 2"/>
          <p:cNvSpPr>
            <a:spLocks noGrp="1"/>
          </p:cNvSpPr>
          <p:nvPr>
            <p:ph idx="1"/>
          </p:nvPr>
        </p:nvSpPr>
        <p:spPr/>
        <p:txBody>
          <a:bodyPr/>
          <a:lstStyle/>
          <a:p>
            <a:pPr marL="0" indent="0">
              <a:buNone/>
            </a:pPr>
            <a:r>
              <a:rPr lang="nl-NL" i="1" dirty="0" err="1" smtClean="0"/>
              <a:t>Some</a:t>
            </a:r>
            <a:r>
              <a:rPr lang="nl-NL" i="1" dirty="0" smtClean="0"/>
              <a:t> </a:t>
            </a:r>
            <a:r>
              <a:rPr lang="nl-NL" i="1" dirty="0" err="1" smtClean="0"/>
              <a:t>demands</a:t>
            </a:r>
            <a:r>
              <a:rPr lang="nl-NL" i="1" dirty="0" smtClean="0"/>
              <a:t> on </a:t>
            </a:r>
            <a:r>
              <a:rPr lang="nl-NL" i="1" dirty="0" err="1" smtClean="0"/>
              <a:t>childminders</a:t>
            </a:r>
            <a:r>
              <a:rPr lang="nl-NL" i="1" dirty="0" smtClean="0"/>
              <a:t> </a:t>
            </a:r>
            <a:r>
              <a:rPr lang="nl-NL" i="1" dirty="0" err="1" smtClean="0"/>
              <a:t>themselves</a:t>
            </a:r>
            <a:r>
              <a:rPr lang="nl-NL" i="1" dirty="0" smtClean="0"/>
              <a:t> </a:t>
            </a:r>
            <a:r>
              <a:rPr lang="nl-NL" i="1" dirty="0" err="1" smtClean="0"/>
              <a:t>and</a:t>
            </a:r>
            <a:r>
              <a:rPr lang="nl-NL" i="1" dirty="0" smtClean="0"/>
              <a:t> </a:t>
            </a:r>
            <a:r>
              <a:rPr lang="nl-NL" i="1" dirty="0" err="1" smtClean="0"/>
              <a:t>their</a:t>
            </a:r>
            <a:r>
              <a:rPr lang="nl-NL" i="1" dirty="0" smtClean="0"/>
              <a:t> </a:t>
            </a:r>
            <a:r>
              <a:rPr lang="nl-NL" i="1" dirty="0" err="1" smtClean="0"/>
              <a:t>work</a:t>
            </a:r>
            <a:r>
              <a:rPr lang="nl-NL" i="1" dirty="0" smtClean="0"/>
              <a:t> </a:t>
            </a:r>
            <a:r>
              <a:rPr lang="nl-NL" i="1" dirty="0" err="1" smtClean="0"/>
              <a:t>location</a:t>
            </a:r>
            <a:r>
              <a:rPr lang="nl-NL" i="1" dirty="0" smtClean="0"/>
              <a:t>:</a:t>
            </a:r>
          </a:p>
          <a:p>
            <a:r>
              <a:rPr lang="nl-NL" sz="2800" dirty="0" err="1"/>
              <a:t>Certificate</a:t>
            </a:r>
            <a:r>
              <a:rPr lang="nl-NL" sz="2800" dirty="0"/>
              <a:t> of </a:t>
            </a:r>
            <a:r>
              <a:rPr lang="nl-NL" sz="2800" dirty="0" err="1"/>
              <a:t>good</a:t>
            </a:r>
            <a:r>
              <a:rPr lang="nl-NL" sz="2800" dirty="0"/>
              <a:t> </a:t>
            </a:r>
            <a:r>
              <a:rPr lang="nl-NL" sz="2800" dirty="0" err="1"/>
              <a:t>conduct</a:t>
            </a:r>
            <a:r>
              <a:rPr lang="nl-NL" sz="2800" dirty="0"/>
              <a:t> </a:t>
            </a:r>
            <a:r>
              <a:rPr lang="nl-NL" sz="2800" dirty="0" err="1"/>
              <a:t>for</a:t>
            </a:r>
            <a:r>
              <a:rPr lang="nl-NL" sz="2800" dirty="0"/>
              <a:t> </a:t>
            </a:r>
            <a:r>
              <a:rPr lang="nl-NL" sz="2800" dirty="0" err="1" smtClean="0"/>
              <a:t>childminders</a:t>
            </a:r>
            <a:r>
              <a:rPr lang="nl-NL" sz="2800" dirty="0" smtClean="0"/>
              <a:t>  </a:t>
            </a:r>
            <a:r>
              <a:rPr lang="nl-NL" sz="2800" dirty="0" err="1" smtClean="0"/>
              <a:t>and</a:t>
            </a:r>
            <a:r>
              <a:rPr lang="nl-NL" sz="2800" dirty="0" smtClean="0"/>
              <a:t> </a:t>
            </a:r>
            <a:r>
              <a:rPr lang="nl-NL" sz="2800" dirty="0" err="1" smtClean="0"/>
              <a:t>their</a:t>
            </a:r>
            <a:r>
              <a:rPr lang="nl-NL" sz="2800" dirty="0" smtClean="0"/>
              <a:t> adult </a:t>
            </a:r>
            <a:r>
              <a:rPr lang="nl-NL" sz="2800" dirty="0" err="1" smtClean="0"/>
              <a:t>children</a:t>
            </a:r>
            <a:endParaRPr lang="nl-NL" sz="2800" dirty="0" smtClean="0"/>
          </a:p>
          <a:p>
            <a:endParaRPr lang="nl-NL" sz="2800" dirty="0" smtClean="0"/>
          </a:p>
          <a:p>
            <a:r>
              <a:rPr lang="nl-NL" sz="2800" dirty="0" err="1" smtClean="0"/>
              <a:t>Requirement</a:t>
            </a:r>
            <a:r>
              <a:rPr lang="nl-NL" sz="2800" dirty="0" smtClean="0"/>
              <a:t> </a:t>
            </a:r>
            <a:r>
              <a:rPr lang="nl-NL" sz="2800" dirty="0" err="1" smtClean="0"/>
              <a:t>to</a:t>
            </a:r>
            <a:r>
              <a:rPr lang="nl-NL" sz="2800" dirty="0" smtClean="0"/>
              <a:t> </a:t>
            </a:r>
            <a:r>
              <a:rPr lang="nl-NL" sz="2800" dirty="0" err="1"/>
              <a:t>c</a:t>
            </a:r>
            <a:r>
              <a:rPr lang="nl-NL" sz="2800" dirty="0" err="1" smtClean="0"/>
              <a:t>onduct</a:t>
            </a:r>
            <a:r>
              <a:rPr lang="nl-NL" sz="2800" dirty="0" smtClean="0"/>
              <a:t> </a:t>
            </a:r>
            <a:r>
              <a:rPr lang="nl-NL" sz="2800" dirty="0"/>
              <a:t>health </a:t>
            </a:r>
            <a:r>
              <a:rPr lang="nl-NL" sz="2800" dirty="0" err="1"/>
              <a:t>and</a:t>
            </a:r>
            <a:r>
              <a:rPr lang="nl-NL" sz="2800" dirty="0"/>
              <a:t> </a:t>
            </a:r>
            <a:r>
              <a:rPr lang="nl-NL" sz="2800" dirty="0" err="1"/>
              <a:t>safety</a:t>
            </a:r>
            <a:r>
              <a:rPr lang="nl-NL" sz="2800" dirty="0"/>
              <a:t> risk </a:t>
            </a:r>
            <a:r>
              <a:rPr lang="nl-NL" sz="2800" dirty="0" err="1" smtClean="0"/>
              <a:t>inventories</a:t>
            </a:r>
            <a:endParaRPr lang="nl-NL" sz="2800" dirty="0" smtClean="0"/>
          </a:p>
          <a:p>
            <a:endParaRPr lang="nl-NL" sz="2800" dirty="0" smtClean="0"/>
          </a:p>
          <a:p>
            <a:r>
              <a:rPr lang="nl-NL" sz="2800" dirty="0" err="1" smtClean="0"/>
              <a:t>Sufficient</a:t>
            </a:r>
            <a:r>
              <a:rPr lang="nl-NL" sz="2800" dirty="0" smtClean="0"/>
              <a:t> </a:t>
            </a:r>
            <a:r>
              <a:rPr lang="nl-NL" sz="2800" dirty="0" err="1" smtClean="0"/>
              <a:t>play</a:t>
            </a:r>
            <a:r>
              <a:rPr lang="nl-NL" sz="2800" dirty="0" smtClean="0"/>
              <a:t> </a:t>
            </a:r>
            <a:r>
              <a:rPr lang="nl-NL" sz="2800" dirty="0" err="1" smtClean="0"/>
              <a:t>space</a:t>
            </a:r>
            <a:r>
              <a:rPr lang="nl-NL" sz="2800" dirty="0" smtClean="0"/>
              <a:t> </a:t>
            </a:r>
            <a:r>
              <a:rPr lang="nl-NL" sz="2800" dirty="0" err="1" smtClean="0"/>
              <a:t>for</a:t>
            </a:r>
            <a:r>
              <a:rPr lang="nl-NL" sz="2800" dirty="0" smtClean="0"/>
              <a:t> </a:t>
            </a:r>
            <a:r>
              <a:rPr lang="nl-NL" sz="2800" dirty="0" err="1" smtClean="0"/>
              <a:t>children</a:t>
            </a:r>
            <a:endParaRPr lang="nl-NL" sz="2800" dirty="0" smtClean="0"/>
          </a:p>
          <a:p>
            <a:pPr marL="0" indent="0">
              <a:buNone/>
            </a:pPr>
            <a:endParaRPr lang="nl-NL" sz="2800" dirty="0"/>
          </a:p>
          <a:p>
            <a:endParaRPr lang="nl-NL" sz="2800" dirty="0" smtClean="0"/>
          </a:p>
          <a:p>
            <a:endParaRPr lang="nl-NL" sz="2800" dirty="0" smtClean="0"/>
          </a:p>
          <a:p>
            <a:endParaRPr lang="nl-NL" sz="2800" dirty="0"/>
          </a:p>
          <a:p>
            <a:pPr marL="0" indent="0">
              <a:buNone/>
            </a:pPr>
            <a:endParaRPr lang="nl-NL" i="1" dirty="0" smtClean="0"/>
          </a:p>
          <a:p>
            <a:pPr marL="0" indent="0">
              <a:buNone/>
            </a:pPr>
            <a:endParaRPr lang="nl-NL" i="1" dirty="0" smtClean="0"/>
          </a:p>
          <a:p>
            <a:pPr marL="0" indent="0">
              <a:buNone/>
            </a:pPr>
            <a:endParaRPr lang="nl-NL" i="1" dirty="0" smtClean="0"/>
          </a:p>
          <a:p>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solidFill>
                  <a:srgbClr val="FFFFFF"/>
                </a:solidFill>
              </a:rPr>
              <a:pPr/>
              <a:t>23</a:t>
            </a:fld>
            <a:endParaRPr lang="nl-NL">
              <a:solidFill>
                <a:srgbClr val="FFFFFF"/>
              </a:solidFill>
            </a:endParaRPr>
          </a:p>
        </p:txBody>
      </p:sp>
    </p:spTree>
    <p:extLst>
      <p:ext uri="{BB962C8B-B14F-4D97-AF65-F5344CB8AC3E}">
        <p14:creationId xmlns:p14="http://schemas.microsoft.com/office/powerpoint/2010/main" val="2726299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Food </a:t>
            </a:r>
            <a:r>
              <a:rPr lang="nl-NL" dirty="0" err="1" smtClean="0"/>
              <a:t>for</a:t>
            </a:r>
            <a:r>
              <a:rPr lang="nl-NL" dirty="0" smtClean="0"/>
              <a:t> </a:t>
            </a:r>
            <a:r>
              <a:rPr lang="nl-NL" dirty="0" err="1" smtClean="0"/>
              <a:t>thought</a:t>
            </a:r>
            <a:endParaRPr lang="nl-NL" dirty="0"/>
          </a:p>
        </p:txBody>
      </p:sp>
      <p:sp>
        <p:nvSpPr>
          <p:cNvPr id="3" name="Tijdelijke aanduiding voor inhoud 2"/>
          <p:cNvSpPr>
            <a:spLocks noGrp="1"/>
          </p:cNvSpPr>
          <p:nvPr>
            <p:ph idx="1"/>
          </p:nvPr>
        </p:nvSpPr>
        <p:spPr/>
        <p:txBody>
          <a:bodyPr/>
          <a:lstStyle/>
          <a:p>
            <a:pPr marL="0" indent="0">
              <a:buNone/>
            </a:pPr>
            <a:r>
              <a:rPr lang="nl-NL" dirty="0" smtClean="0"/>
              <a:t>Over time, </a:t>
            </a:r>
            <a:r>
              <a:rPr lang="nl-NL" dirty="0" err="1" smtClean="0"/>
              <a:t>childminding</a:t>
            </a:r>
            <a:r>
              <a:rPr lang="nl-NL" dirty="0" smtClean="0"/>
              <a:t> </a:t>
            </a:r>
            <a:r>
              <a:rPr lang="nl-NL" dirty="0" err="1" smtClean="0"/>
              <a:t>agencies</a:t>
            </a:r>
            <a:r>
              <a:rPr lang="nl-NL" dirty="0" smtClean="0"/>
              <a:t> </a:t>
            </a:r>
            <a:r>
              <a:rPr lang="nl-NL" dirty="0" err="1" smtClean="0"/>
              <a:t>and</a:t>
            </a:r>
            <a:r>
              <a:rPr lang="nl-NL" dirty="0" smtClean="0"/>
              <a:t> </a:t>
            </a:r>
            <a:r>
              <a:rPr lang="nl-NL" dirty="0" err="1" smtClean="0"/>
              <a:t>childminders</a:t>
            </a:r>
            <a:r>
              <a:rPr lang="nl-NL" dirty="0" smtClean="0"/>
              <a:t> in The Netherlands have had </a:t>
            </a:r>
            <a:r>
              <a:rPr lang="nl-NL" dirty="0" err="1" smtClean="0"/>
              <a:t>to</a:t>
            </a:r>
            <a:r>
              <a:rPr lang="nl-NL" dirty="0" smtClean="0"/>
              <a:t> meet more </a:t>
            </a:r>
            <a:r>
              <a:rPr lang="nl-NL" dirty="0"/>
              <a:t>(</a:t>
            </a:r>
            <a:r>
              <a:rPr lang="nl-NL" dirty="0" err="1"/>
              <a:t>strict</a:t>
            </a:r>
            <a:r>
              <a:rPr lang="nl-NL" dirty="0"/>
              <a:t>) </a:t>
            </a:r>
            <a:r>
              <a:rPr lang="nl-NL" dirty="0" err="1"/>
              <a:t>demands</a:t>
            </a:r>
            <a:r>
              <a:rPr lang="nl-NL" dirty="0"/>
              <a:t> </a:t>
            </a:r>
            <a:r>
              <a:rPr lang="nl-NL" i="1" dirty="0" smtClean="0"/>
              <a:t>but</a:t>
            </a:r>
            <a:r>
              <a:rPr lang="nl-NL" dirty="0" smtClean="0"/>
              <a:t>:</a:t>
            </a:r>
          </a:p>
          <a:p>
            <a:r>
              <a:rPr lang="nl-NL" sz="2800" dirty="0" smtClean="0"/>
              <a:t>How </a:t>
            </a:r>
            <a:r>
              <a:rPr lang="nl-NL" sz="2800" dirty="0" err="1" smtClean="0"/>
              <a:t>many</a:t>
            </a:r>
            <a:r>
              <a:rPr lang="nl-NL" sz="2800" dirty="0" smtClean="0"/>
              <a:t> </a:t>
            </a:r>
            <a:r>
              <a:rPr lang="nl-NL" sz="2800" dirty="0" err="1" smtClean="0"/>
              <a:t>and</a:t>
            </a:r>
            <a:r>
              <a:rPr lang="nl-NL" sz="2800" dirty="0" smtClean="0"/>
              <a:t> </a:t>
            </a:r>
            <a:r>
              <a:rPr lang="nl-NL" sz="2800" dirty="0" err="1" smtClean="0"/>
              <a:t>what</a:t>
            </a:r>
            <a:r>
              <a:rPr lang="nl-NL" sz="2800" dirty="0" smtClean="0"/>
              <a:t> </a:t>
            </a:r>
            <a:r>
              <a:rPr lang="nl-NL" sz="2800" dirty="0" err="1" smtClean="0"/>
              <a:t>demands</a:t>
            </a:r>
            <a:r>
              <a:rPr lang="nl-NL" sz="2800" dirty="0" smtClean="0"/>
              <a:t> </a:t>
            </a:r>
            <a:r>
              <a:rPr lang="nl-NL" sz="2800" dirty="0" err="1" smtClean="0"/>
              <a:t>should</a:t>
            </a:r>
            <a:r>
              <a:rPr lang="nl-NL" sz="2800" dirty="0" smtClean="0"/>
              <a:t> </a:t>
            </a:r>
            <a:r>
              <a:rPr lang="nl-NL" sz="2800" dirty="0" err="1" smtClean="0"/>
              <a:t>they</a:t>
            </a:r>
            <a:r>
              <a:rPr lang="nl-NL" sz="2800" dirty="0" smtClean="0"/>
              <a:t> meet?</a:t>
            </a:r>
          </a:p>
          <a:p>
            <a:r>
              <a:rPr lang="nl-NL" sz="2800" dirty="0" err="1" smtClean="0"/>
              <a:t>Who</a:t>
            </a:r>
            <a:r>
              <a:rPr lang="nl-NL" sz="2800" dirty="0" smtClean="0"/>
              <a:t> </a:t>
            </a:r>
            <a:r>
              <a:rPr lang="nl-NL" sz="2800" dirty="0" err="1" smtClean="0"/>
              <a:t>should</a:t>
            </a:r>
            <a:r>
              <a:rPr lang="nl-NL" sz="2800" dirty="0" smtClean="0"/>
              <a:t> check </a:t>
            </a:r>
            <a:r>
              <a:rPr lang="nl-NL" sz="2800" dirty="0" err="1" smtClean="0"/>
              <a:t>this</a:t>
            </a:r>
            <a:r>
              <a:rPr lang="nl-NL" sz="2800" dirty="0" smtClean="0"/>
              <a:t> </a:t>
            </a:r>
            <a:r>
              <a:rPr lang="nl-NL" sz="2800" dirty="0" err="1" smtClean="0"/>
              <a:t>and</a:t>
            </a:r>
            <a:r>
              <a:rPr lang="nl-NL" sz="2800" dirty="0" smtClean="0"/>
              <a:t> </a:t>
            </a:r>
            <a:r>
              <a:rPr lang="nl-NL" sz="2800" dirty="0" err="1" smtClean="0"/>
              <a:t>how</a:t>
            </a:r>
            <a:r>
              <a:rPr lang="nl-NL" sz="2800" dirty="0" smtClean="0"/>
              <a:t>?</a:t>
            </a:r>
          </a:p>
          <a:p>
            <a:r>
              <a:rPr lang="nl-NL" sz="2800" dirty="0" err="1" smtClean="0"/>
              <a:t>And</a:t>
            </a:r>
            <a:r>
              <a:rPr lang="nl-NL" sz="2800" dirty="0" smtClean="0"/>
              <a:t> </a:t>
            </a:r>
            <a:r>
              <a:rPr lang="nl-NL" sz="2800" dirty="0" err="1" smtClean="0"/>
              <a:t>why</a:t>
            </a:r>
            <a:r>
              <a:rPr lang="nl-NL" sz="2800" dirty="0" smtClean="0"/>
              <a:t>? </a:t>
            </a:r>
          </a:p>
          <a:p>
            <a:pPr lvl="1"/>
            <a:r>
              <a:rPr lang="nl-NL" sz="2400" dirty="0" err="1" smtClean="0"/>
              <a:t>To</a:t>
            </a:r>
            <a:r>
              <a:rPr lang="nl-NL" sz="2400" dirty="0" smtClean="0"/>
              <a:t> cut </a:t>
            </a:r>
            <a:r>
              <a:rPr lang="nl-NL" sz="2400" dirty="0" err="1" smtClean="0"/>
              <a:t>government</a:t>
            </a:r>
            <a:r>
              <a:rPr lang="nl-NL" sz="2400" dirty="0" smtClean="0"/>
              <a:t> </a:t>
            </a:r>
            <a:r>
              <a:rPr lang="nl-NL" sz="2400" dirty="0" err="1" smtClean="0"/>
              <a:t>spending</a:t>
            </a:r>
            <a:r>
              <a:rPr lang="nl-NL" sz="2400" dirty="0" smtClean="0"/>
              <a:t>?</a:t>
            </a:r>
          </a:p>
          <a:p>
            <a:pPr lvl="1"/>
            <a:r>
              <a:rPr lang="nl-NL" sz="2400" dirty="0" err="1" smtClean="0"/>
              <a:t>To</a:t>
            </a:r>
            <a:r>
              <a:rPr lang="nl-NL" sz="2400" dirty="0" smtClean="0"/>
              <a:t> </a:t>
            </a:r>
            <a:r>
              <a:rPr lang="nl-NL" sz="2400" dirty="0" err="1" smtClean="0"/>
              <a:t>protect</a:t>
            </a:r>
            <a:r>
              <a:rPr lang="nl-NL" sz="2400" dirty="0" smtClean="0"/>
              <a:t> the </a:t>
            </a:r>
            <a:r>
              <a:rPr lang="nl-NL" sz="2400" dirty="0" err="1" smtClean="0"/>
              <a:t>children</a:t>
            </a:r>
            <a:r>
              <a:rPr lang="nl-NL" sz="2400" dirty="0" smtClean="0"/>
              <a:t> </a:t>
            </a:r>
            <a:r>
              <a:rPr lang="nl-NL" sz="2400" dirty="0" err="1" smtClean="0"/>
              <a:t>themselves</a:t>
            </a:r>
            <a:r>
              <a:rPr lang="nl-NL" sz="2400" dirty="0" smtClean="0"/>
              <a:t>?</a:t>
            </a:r>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24</a:t>
            </a:fld>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692696"/>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5013176"/>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2780928"/>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583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err="1" smtClean="0"/>
              <a:t>Introduction</a:t>
            </a:r>
            <a:endParaRPr lang="nl-NL" sz="3200" dirty="0"/>
          </a:p>
        </p:txBody>
      </p:sp>
      <p:sp>
        <p:nvSpPr>
          <p:cNvPr id="3" name="Tijdelijke aanduiding voor inhoud 2"/>
          <p:cNvSpPr>
            <a:spLocks noGrp="1"/>
          </p:cNvSpPr>
          <p:nvPr>
            <p:ph idx="1"/>
          </p:nvPr>
        </p:nvSpPr>
        <p:spPr/>
        <p:txBody>
          <a:bodyPr/>
          <a:lstStyle/>
          <a:p>
            <a:r>
              <a:rPr lang="nl-NL" dirty="0" smtClean="0"/>
              <a:t>Tijne Berg- </a:t>
            </a:r>
            <a:r>
              <a:rPr lang="nl-NL" dirty="0" err="1" smtClean="0"/>
              <a:t>le</a:t>
            </a:r>
            <a:r>
              <a:rPr lang="nl-NL" dirty="0" smtClean="0"/>
              <a:t> Clercq</a:t>
            </a:r>
          </a:p>
          <a:p>
            <a:endParaRPr lang="nl-NL" dirty="0"/>
          </a:p>
          <a:p>
            <a:r>
              <a:rPr lang="nl-NL" dirty="0" smtClean="0"/>
              <a:t>The Netherlands </a:t>
            </a:r>
            <a:r>
              <a:rPr lang="nl-NL" dirty="0" err="1" smtClean="0"/>
              <a:t>Youth</a:t>
            </a:r>
            <a:r>
              <a:rPr lang="nl-NL" dirty="0" smtClean="0"/>
              <a:t> </a:t>
            </a:r>
            <a:r>
              <a:rPr lang="nl-NL" dirty="0" err="1" smtClean="0"/>
              <a:t>Institute</a:t>
            </a:r>
            <a:endParaRPr lang="nl-NL" dirty="0" smtClean="0"/>
          </a:p>
          <a:p>
            <a:endParaRPr lang="nl-NL" dirty="0"/>
          </a:p>
          <a:p>
            <a:r>
              <a:rPr lang="nl-NL" dirty="0" smtClean="0"/>
              <a:t>Knowledge broker:</a:t>
            </a:r>
          </a:p>
          <a:p>
            <a:pPr lvl="1"/>
            <a:r>
              <a:rPr lang="nl-NL" dirty="0" err="1" smtClean="0"/>
              <a:t>Importing</a:t>
            </a:r>
            <a:r>
              <a:rPr lang="nl-NL" dirty="0" smtClean="0"/>
              <a:t> </a:t>
            </a:r>
            <a:r>
              <a:rPr lang="nl-NL" dirty="0" err="1" smtClean="0"/>
              <a:t>knowledge</a:t>
            </a:r>
            <a:endParaRPr lang="nl-NL" dirty="0" smtClean="0"/>
          </a:p>
          <a:p>
            <a:pPr lvl="1"/>
            <a:r>
              <a:rPr lang="nl-NL" dirty="0" err="1" smtClean="0"/>
              <a:t>Exporting</a:t>
            </a:r>
            <a:r>
              <a:rPr lang="nl-NL" dirty="0" smtClean="0"/>
              <a:t> </a:t>
            </a:r>
            <a:r>
              <a:rPr lang="nl-NL" dirty="0" err="1" smtClean="0"/>
              <a:t>knowledge</a:t>
            </a:r>
            <a:r>
              <a:rPr lang="nl-NL" dirty="0" smtClean="0"/>
              <a:t> </a:t>
            </a:r>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3</a:t>
            </a:fld>
            <a:endParaRPr lang="nl-NL"/>
          </a:p>
        </p:txBody>
      </p:sp>
    </p:spTree>
    <p:extLst>
      <p:ext uri="{BB962C8B-B14F-4D97-AF65-F5344CB8AC3E}">
        <p14:creationId xmlns:p14="http://schemas.microsoft.com/office/powerpoint/2010/main" val="1635071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smtClean="0"/>
              <a:t>The best </a:t>
            </a:r>
            <a:r>
              <a:rPr lang="en-US" sz="3200" dirty="0"/>
              <a:t>way of </a:t>
            </a:r>
            <a:r>
              <a:rPr lang="en-US" sz="3200" dirty="0" err="1"/>
              <a:t>organising</a:t>
            </a:r>
            <a:r>
              <a:rPr lang="en-US" sz="3200" dirty="0"/>
              <a:t> childcare for pre-school </a:t>
            </a:r>
            <a:r>
              <a:rPr lang="en-US" sz="3200" dirty="0" smtClean="0"/>
              <a:t>children (1)</a:t>
            </a:r>
            <a:r>
              <a:rPr lang="en-US" sz="2400" dirty="0" smtClean="0"/>
              <a:t/>
            </a:r>
            <a:br>
              <a:rPr lang="en-US" sz="2400" dirty="0" smtClean="0"/>
            </a:br>
            <a:endParaRPr lang="nl-NL" sz="2400" dirty="0"/>
          </a:p>
        </p:txBody>
      </p:sp>
      <p:sp>
        <p:nvSpPr>
          <p:cNvPr id="3" name="Tijdelijke aanduiding voor inhoud 2"/>
          <p:cNvSpPr>
            <a:spLocks noGrp="1"/>
          </p:cNvSpPr>
          <p:nvPr>
            <p:ph idx="1"/>
          </p:nvPr>
        </p:nvSpPr>
        <p:spPr/>
        <p:txBody>
          <a:bodyPr/>
          <a:lstStyle/>
          <a:p>
            <a:pPr marL="0" indent="0">
              <a:buNone/>
            </a:pPr>
            <a:r>
              <a:rPr lang="en-US" sz="2600" dirty="0" smtClean="0"/>
              <a:t>Three </a:t>
            </a:r>
            <a:r>
              <a:rPr lang="en-US" sz="2600" dirty="0"/>
              <a:t>most frequently </a:t>
            </a:r>
            <a:r>
              <a:rPr lang="en-US" sz="2600" dirty="0" smtClean="0"/>
              <a:t>mentioned choices </a:t>
            </a:r>
            <a:r>
              <a:rPr lang="en-US" sz="2600" dirty="0"/>
              <a:t>in </a:t>
            </a:r>
            <a:r>
              <a:rPr lang="en-US" sz="2700" dirty="0" smtClean="0"/>
              <a:t>2008</a:t>
            </a:r>
            <a:endParaRPr lang="nl-NL" sz="2700"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4</a:t>
            </a:fld>
            <a:endParaRPr lang="nl-NL"/>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20888"/>
            <a:ext cx="360040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064" y="4077072"/>
            <a:ext cx="409230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873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825" y="764704"/>
            <a:ext cx="7773988" cy="1151409"/>
          </a:xfrm>
        </p:spPr>
        <p:txBody>
          <a:bodyPr/>
          <a:lstStyle/>
          <a:p>
            <a:r>
              <a:rPr lang="en-US" sz="3200" dirty="0"/>
              <a:t>The best way of </a:t>
            </a:r>
            <a:r>
              <a:rPr lang="en-US" sz="3200" dirty="0" err="1"/>
              <a:t>organising</a:t>
            </a:r>
            <a:r>
              <a:rPr lang="en-US" sz="3200" dirty="0"/>
              <a:t> childcare for pre-school </a:t>
            </a:r>
            <a:r>
              <a:rPr lang="en-US" sz="3200" dirty="0" smtClean="0"/>
              <a:t>children(2)</a:t>
            </a:r>
            <a:endParaRPr lang="nl-NL" sz="3200" dirty="0"/>
          </a:p>
        </p:txBody>
      </p:sp>
      <p:sp>
        <p:nvSpPr>
          <p:cNvPr id="3" name="Tijdelijke aanduiding voor inhoud 2"/>
          <p:cNvSpPr>
            <a:spLocks noGrp="1"/>
          </p:cNvSpPr>
          <p:nvPr>
            <p:ph idx="1"/>
          </p:nvPr>
        </p:nvSpPr>
        <p:spPr/>
        <p:txBody>
          <a:bodyPr/>
          <a:lstStyle/>
          <a:p>
            <a:pPr marL="0" indent="0">
              <a:buNone/>
            </a:pPr>
            <a:r>
              <a:rPr lang="en-US" sz="3200" dirty="0"/>
              <a:t>C</a:t>
            </a:r>
            <a:r>
              <a:rPr lang="en-US" sz="3200" dirty="0" smtClean="0"/>
              <a:t>ertified </a:t>
            </a:r>
            <a:r>
              <a:rPr lang="en-US" sz="3200" dirty="0" err="1"/>
              <a:t>childminding</a:t>
            </a:r>
            <a:r>
              <a:rPr lang="en-US" sz="3200" dirty="0"/>
              <a:t> in a private home</a:t>
            </a:r>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5</a:t>
            </a:fld>
            <a:endParaRPr lang="nl-NL"/>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924944"/>
            <a:ext cx="7704855" cy="353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631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825" y="908719"/>
            <a:ext cx="7773988" cy="1007393"/>
          </a:xfrm>
        </p:spPr>
        <p:txBody>
          <a:bodyPr/>
          <a:lstStyle/>
          <a:p>
            <a:r>
              <a:rPr lang="nl-NL" dirty="0" smtClean="0"/>
              <a:t>The Dutch way of </a:t>
            </a:r>
            <a:r>
              <a:rPr lang="nl-NL" dirty="0" err="1" smtClean="0"/>
              <a:t>organizing</a:t>
            </a:r>
            <a:r>
              <a:rPr lang="nl-NL" dirty="0" smtClean="0"/>
              <a:t> </a:t>
            </a:r>
            <a:r>
              <a:rPr lang="nl-NL" dirty="0" err="1" smtClean="0"/>
              <a:t>child</a:t>
            </a:r>
            <a:r>
              <a:rPr lang="nl-NL" dirty="0" smtClean="0"/>
              <a:t> care (1)</a:t>
            </a:r>
            <a:br>
              <a:rPr lang="nl-NL" dirty="0" smtClean="0"/>
            </a:br>
            <a:endParaRPr lang="nl-NL" dirty="0"/>
          </a:p>
        </p:txBody>
      </p:sp>
      <p:sp>
        <p:nvSpPr>
          <p:cNvPr id="3" name="Tijdelijke aanduiding voor inhoud 2"/>
          <p:cNvSpPr>
            <a:spLocks noGrp="1"/>
          </p:cNvSpPr>
          <p:nvPr>
            <p:ph idx="1"/>
          </p:nvPr>
        </p:nvSpPr>
        <p:spPr>
          <a:xfrm>
            <a:off x="683568" y="1988840"/>
            <a:ext cx="7773988" cy="4464050"/>
          </a:xfrm>
        </p:spPr>
        <p:txBody>
          <a:bodyPr/>
          <a:lstStyle/>
          <a:p>
            <a:pPr marL="0" indent="0">
              <a:buNone/>
            </a:pPr>
            <a:r>
              <a:rPr lang="nl-NL" dirty="0" err="1"/>
              <a:t>Childcare</a:t>
            </a:r>
            <a:r>
              <a:rPr lang="nl-NL" dirty="0"/>
              <a:t> </a:t>
            </a:r>
            <a:r>
              <a:rPr lang="nl-NL" dirty="0" smtClean="0"/>
              <a:t>Act: 3 </a:t>
            </a:r>
            <a:r>
              <a:rPr lang="nl-NL" dirty="0"/>
              <a:t>kinds of </a:t>
            </a:r>
            <a:r>
              <a:rPr lang="nl-NL" dirty="0" err="1"/>
              <a:t>formal</a:t>
            </a:r>
            <a:r>
              <a:rPr lang="nl-NL" dirty="0"/>
              <a:t> </a:t>
            </a:r>
            <a:r>
              <a:rPr lang="nl-NL" dirty="0" err="1"/>
              <a:t>child</a:t>
            </a:r>
            <a:r>
              <a:rPr lang="nl-NL" dirty="0"/>
              <a:t> </a:t>
            </a:r>
            <a:r>
              <a:rPr lang="nl-NL" dirty="0" smtClean="0"/>
              <a:t>care:</a:t>
            </a:r>
            <a:endParaRPr lang="nl-NL" dirty="0"/>
          </a:p>
          <a:p>
            <a:pPr marL="514350" indent="-514350">
              <a:buFont typeface="+mj-lt"/>
              <a:buAutoNum type="arabicPeriod"/>
            </a:pPr>
            <a:r>
              <a:rPr lang="nl-NL" sz="2800" dirty="0" smtClean="0"/>
              <a:t>Day care centers (0-4 </a:t>
            </a:r>
            <a:r>
              <a:rPr lang="nl-NL" sz="2800" dirty="0" err="1" smtClean="0"/>
              <a:t>year</a:t>
            </a:r>
            <a:r>
              <a:rPr lang="nl-NL" sz="2800" dirty="0" smtClean="0"/>
              <a:t> </a:t>
            </a:r>
            <a:r>
              <a:rPr lang="nl-NL" sz="2800" dirty="0" err="1" smtClean="0"/>
              <a:t>olds</a:t>
            </a:r>
            <a:r>
              <a:rPr lang="nl-NL" sz="2800" dirty="0" smtClean="0"/>
              <a:t>)</a:t>
            </a:r>
          </a:p>
          <a:p>
            <a:pPr marL="514350" indent="-514350">
              <a:buFont typeface="+mj-lt"/>
              <a:buAutoNum type="arabicPeriod"/>
            </a:pPr>
            <a:r>
              <a:rPr lang="nl-NL" sz="2800" dirty="0" err="1" smtClean="0"/>
              <a:t>After</a:t>
            </a:r>
            <a:r>
              <a:rPr lang="nl-NL" sz="2800" dirty="0" smtClean="0"/>
              <a:t>-school care (4-12 </a:t>
            </a:r>
            <a:r>
              <a:rPr lang="nl-NL" sz="2800" dirty="0" err="1" smtClean="0"/>
              <a:t>year</a:t>
            </a:r>
            <a:r>
              <a:rPr lang="nl-NL" sz="2800" dirty="0" smtClean="0"/>
              <a:t> </a:t>
            </a:r>
            <a:r>
              <a:rPr lang="nl-NL" sz="2800" dirty="0" err="1" smtClean="0"/>
              <a:t>olds</a:t>
            </a:r>
            <a:r>
              <a:rPr lang="nl-NL" sz="2800" dirty="0" smtClean="0"/>
              <a:t>)</a:t>
            </a:r>
          </a:p>
          <a:p>
            <a:pPr marL="514350" indent="-514350">
              <a:buFont typeface="+mj-lt"/>
              <a:buAutoNum type="arabicPeriod"/>
            </a:pPr>
            <a:r>
              <a:rPr lang="nl-NL" sz="2800" dirty="0" err="1" smtClean="0"/>
              <a:t>Registered</a:t>
            </a:r>
            <a:r>
              <a:rPr lang="nl-NL" sz="2800" dirty="0" smtClean="0"/>
              <a:t> </a:t>
            </a:r>
            <a:r>
              <a:rPr lang="nl-NL" sz="2800" dirty="0" err="1" smtClean="0"/>
              <a:t>childminders</a:t>
            </a:r>
            <a:r>
              <a:rPr lang="nl-NL" sz="2800" dirty="0" smtClean="0"/>
              <a:t>/ host care (0-12 </a:t>
            </a:r>
            <a:r>
              <a:rPr lang="nl-NL" sz="2800" dirty="0" err="1" smtClean="0"/>
              <a:t>year</a:t>
            </a:r>
            <a:r>
              <a:rPr lang="nl-NL" sz="2800" dirty="0" smtClean="0"/>
              <a:t> </a:t>
            </a:r>
            <a:r>
              <a:rPr lang="nl-NL" sz="2800" dirty="0" err="1" smtClean="0"/>
              <a:t>olds</a:t>
            </a:r>
            <a:r>
              <a:rPr lang="nl-NL" sz="2800" dirty="0" smtClean="0"/>
              <a:t>)</a:t>
            </a:r>
          </a:p>
          <a:p>
            <a:pPr marL="0" indent="0">
              <a:buNone/>
            </a:pPr>
            <a:endParaRPr lang="nl-NL" dirty="0"/>
          </a:p>
          <a:p>
            <a:pPr marL="0" indent="0">
              <a:buNone/>
            </a:pPr>
            <a:r>
              <a:rPr lang="nl-NL" dirty="0" err="1" smtClean="0"/>
              <a:t>Formal</a:t>
            </a:r>
            <a:r>
              <a:rPr lang="nl-NL" dirty="0" smtClean="0"/>
              <a:t> </a:t>
            </a:r>
            <a:r>
              <a:rPr lang="nl-NL" dirty="0" err="1"/>
              <a:t>c</a:t>
            </a:r>
            <a:r>
              <a:rPr lang="nl-NL" dirty="0" err="1" smtClean="0"/>
              <a:t>hildcare</a:t>
            </a:r>
            <a:r>
              <a:rPr lang="nl-NL" dirty="0" smtClean="0"/>
              <a:t> does </a:t>
            </a:r>
            <a:r>
              <a:rPr lang="nl-NL" dirty="0" err="1" smtClean="0"/>
              <a:t>not</a:t>
            </a:r>
            <a:r>
              <a:rPr lang="nl-NL" dirty="0" smtClean="0"/>
              <a:t> </a:t>
            </a:r>
            <a:r>
              <a:rPr lang="nl-NL" dirty="0" err="1" smtClean="0"/>
              <a:t>include</a:t>
            </a:r>
            <a:r>
              <a:rPr lang="nl-NL" dirty="0" smtClean="0"/>
              <a:t>:</a:t>
            </a:r>
          </a:p>
          <a:p>
            <a:r>
              <a:rPr lang="nl-NL" sz="2800" dirty="0" smtClean="0"/>
              <a:t>Play </a:t>
            </a:r>
            <a:r>
              <a:rPr lang="nl-NL" sz="2800" dirty="0" err="1" smtClean="0"/>
              <a:t>groups</a:t>
            </a:r>
            <a:endParaRPr lang="nl-NL" sz="2800" dirty="0" smtClean="0"/>
          </a:p>
          <a:p>
            <a:r>
              <a:rPr lang="nl-NL" sz="2800" dirty="0" smtClean="0"/>
              <a:t>Lunch break care</a:t>
            </a:r>
          </a:p>
          <a:p>
            <a:endParaRPr lang="nl-NL" dirty="0" smtClean="0"/>
          </a:p>
          <a:p>
            <a:pPr marL="0" indent="0">
              <a:buNone/>
            </a:pPr>
            <a:endParaRPr lang="nl-NL" dirty="0"/>
          </a:p>
          <a:p>
            <a:pPr marL="0" indent="0">
              <a:buNone/>
            </a:pPr>
            <a:r>
              <a:rPr lang="nl-NL" dirty="0" smtClean="0"/>
              <a:t> </a:t>
            </a:r>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6</a:t>
            </a:fld>
            <a:endParaRPr lang="nl-NL"/>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196752"/>
            <a:ext cx="1397124"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149080"/>
            <a:ext cx="201622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492896"/>
            <a:ext cx="1651248" cy="102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642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 Dutch way of </a:t>
            </a:r>
            <a:r>
              <a:rPr lang="nl-NL" dirty="0" err="1"/>
              <a:t>organizing</a:t>
            </a:r>
            <a:r>
              <a:rPr lang="nl-NL" dirty="0"/>
              <a:t> </a:t>
            </a:r>
            <a:r>
              <a:rPr lang="nl-NL" dirty="0" err="1"/>
              <a:t>child</a:t>
            </a:r>
            <a:r>
              <a:rPr lang="nl-NL" dirty="0"/>
              <a:t> care </a:t>
            </a:r>
            <a:r>
              <a:rPr lang="nl-NL" dirty="0" smtClean="0"/>
              <a:t>(2)</a:t>
            </a:r>
            <a:endParaRPr lang="nl-NL" dirty="0"/>
          </a:p>
        </p:txBody>
      </p:sp>
      <p:sp>
        <p:nvSpPr>
          <p:cNvPr id="3" name="Tijdelijke aanduiding voor inhoud 2"/>
          <p:cNvSpPr>
            <a:spLocks noGrp="1"/>
          </p:cNvSpPr>
          <p:nvPr>
            <p:ph idx="1"/>
          </p:nvPr>
        </p:nvSpPr>
        <p:spPr/>
        <p:txBody>
          <a:bodyPr/>
          <a:lstStyle/>
          <a:p>
            <a:pPr marL="0" indent="0">
              <a:buNone/>
            </a:pPr>
            <a:r>
              <a:rPr lang="nl-NL" sz="2100" b="1" dirty="0"/>
              <a:t>Child care </a:t>
            </a:r>
            <a:r>
              <a:rPr lang="nl-NL" sz="2100" b="1" dirty="0" err="1" smtClean="0"/>
              <a:t>allowance</a:t>
            </a:r>
            <a:r>
              <a:rPr lang="nl-NL" sz="2100" b="1" dirty="0" smtClean="0"/>
              <a:t>: </a:t>
            </a:r>
            <a:r>
              <a:rPr lang="nl-NL" sz="2100" b="1" dirty="0" err="1" smtClean="0"/>
              <a:t>formal</a:t>
            </a:r>
            <a:r>
              <a:rPr lang="nl-NL" sz="2100" b="1" dirty="0" smtClean="0"/>
              <a:t> </a:t>
            </a:r>
            <a:r>
              <a:rPr lang="nl-NL" sz="2100" b="1" dirty="0" err="1" smtClean="0"/>
              <a:t>child</a:t>
            </a:r>
            <a:r>
              <a:rPr lang="nl-NL" sz="2100" b="1" dirty="0" smtClean="0"/>
              <a:t> care is </a:t>
            </a:r>
            <a:r>
              <a:rPr lang="nl-NL" sz="2100" b="1" dirty="0" err="1" smtClean="0"/>
              <a:t>paid</a:t>
            </a:r>
            <a:r>
              <a:rPr lang="nl-NL" sz="2100" b="1" dirty="0" smtClean="0"/>
              <a:t> </a:t>
            </a:r>
            <a:r>
              <a:rPr lang="nl-NL" sz="2100" b="1" dirty="0" err="1" smtClean="0"/>
              <a:t>for</a:t>
            </a:r>
            <a:r>
              <a:rPr lang="nl-NL" sz="2100" b="1" dirty="0" smtClean="0"/>
              <a:t> </a:t>
            </a:r>
            <a:r>
              <a:rPr lang="nl-NL" sz="2100" b="1" dirty="0" err="1" smtClean="0"/>
              <a:t>by</a:t>
            </a:r>
            <a:r>
              <a:rPr lang="nl-NL" sz="2100" i="1" dirty="0" smtClean="0"/>
              <a:t>:</a:t>
            </a:r>
          </a:p>
          <a:p>
            <a:pPr marL="514350" indent="-514350">
              <a:buFont typeface="+mj-lt"/>
              <a:buAutoNum type="arabicPeriod"/>
            </a:pPr>
            <a:r>
              <a:rPr lang="nl-NL" sz="2100" dirty="0" err="1" smtClean="0"/>
              <a:t>Employers</a:t>
            </a:r>
            <a:r>
              <a:rPr lang="nl-NL" sz="2100" dirty="0" smtClean="0"/>
              <a:t> (1/3)</a:t>
            </a:r>
          </a:p>
          <a:p>
            <a:pPr marL="514350" indent="-514350">
              <a:buFont typeface="+mj-lt"/>
              <a:buAutoNum type="arabicPeriod"/>
            </a:pPr>
            <a:r>
              <a:rPr lang="nl-NL" sz="2100" dirty="0" smtClean="0"/>
              <a:t>Parents</a:t>
            </a:r>
          </a:p>
          <a:p>
            <a:pPr marL="514350" indent="-514350">
              <a:buFont typeface="+mj-lt"/>
              <a:buAutoNum type="arabicPeriod"/>
            </a:pPr>
            <a:r>
              <a:rPr lang="nl-NL" sz="2100" dirty="0" smtClean="0"/>
              <a:t>The </a:t>
            </a:r>
            <a:r>
              <a:rPr lang="nl-NL" sz="2100" dirty="0" err="1" smtClean="0"/>
              <a:t>national</a:t>
            </a:r>
            <a:r>
              <a:rPr lang="nl-NL" sz="2100" dirty="0" smtClean="0"/>
              <a:t> </a:t>
            </a:r>
            <a:r>
              <a:rPr lang="nl-NL" sz="2100" dirty="0" err="1"/>
              <a:t>g</a:t>
            </a:r>
            <a:r>
              <a:rPr lang="nl-NL" sz="2100" dirty="0" err="1" smtClean="0"/>
              <a:t>overment</a:t>
            </a:r>
            <a:endParaRPr lang="nl-NL" sz="2100" dirty="0" smtClean="0"/>
          </a:p>
          <a:p>
            <a:pPr marL="0" indent="0">
              <a:buNone/>
            </a:pPr>
            <a:endParaRPr lang="nl-NL" sz="2100" i="1" dirty="0" smtClean="0"/>
          </a:p>
          <a:p>
            <a:pPr marL="0" indent="0">
              <a:buNone/>
            </a:pPr>
            <a:r>
              <a:rPr lang="nl-NL" sz="2100" b="1" dirty="0" err="1" smtClean="0"/>
              <a:t>if</a:t>
            </a:r>
            <a:r>
              <a:rPr lang="nl-NL" sz="2100" b="1" dirty="0" smtClean="0"/>
              <a:t> </a:t>
            </a:r>
            <a:r>
              <a:rPr lang="nl-NL" sz="2100" b="1" dirty="0" err="1" smtClean="0"/>
              <a:t>both</a:t>
            </a:r>
            <a:r>
              <a:rPr lang="nl-NL" sz="2100" b="1" dirty="0" smtClean="0"/>
              <a:t> partners:</a:t>
            </a:r>
          </a:p>
          <a:p>
            <a:r>
              <a:rPr lang="en-US" sz="2100" dirty="0"/>
              <a:t>w</a:t>
            </a:r>
            <a:r>
              <a:rPr lang="en-US" sz="2100" dirty="0" smtClean="0"/>
              <a:t>ork,</a:t>
            </a:r>
          </a:p>
          <a:p>
            <a:r>
              <a:rPr lang="en-US" sz="2100" dirty="0" smtClean="0"/>
              <a:t>attend some form of education,</a:t>
            </a:r>
          </a:p>
          <a:p>
            <a:r>
              <a:rPr lang="en-US" sz="2100" dirty="0" smtClean="0"/>
              <a:t>participate in a </a:t>
            </a:r>
            <a:r>
              <a:rPr lang="en-US" sz="2100" dirty="0" err="1" smtClean="0"/>
              <a:t>naturalisation</a:t>
            </a:r>
            <a:r>
              <a:rPr lang="en-US" sz="2100" dirty="0" smtClean="0"/>
              <a:t> course, </a:t>
            </a:r>
          </a:p>
          <a:p>
            <a:r>
              <a:rPr lang="en-US" sz="2100" dirty="0"/>
              <a:t>o</a:t>
            </a:r>
            <a:r>
              <a:rPr lang="en-US" sz="2100" dirty="0" smtClean="0"/>
              <a:t>r participate in a work re-integration scheme.</a:t>
            </a:r>
          </a:p>
          <a:p>
            <a:pPr marL="0" indent="0">
              <a:buNone/>
            </a:pPr>
            <a:endParaRPr lang="en-US" sz="2100" i="1" dirty="0" smtClean="0"/>
          </a:p>
          <a:p>
            <a:pPr marL="0" indent="0">
              <a:buNone/>
            </a:pPr>
            <a:r>
              <a:rPr lang="en-US" sz="2100" b="1" dirty="0" smtClean="0"/>
              <a:t>And if the child care provider is </a:t>
            </a:r>
            <a:r>
              <a:rPr lang="en-US" sz="2100" b="1" smtClean="0"/>
              <a:t>included </a:t>
            </a:r>
          </a:p>
          <a:p>
            <a:pPr marL="0" indent="0">
              <a:buNone/>
            </a:pPr>
            <a:r>
              <a:rPr lang="en-US" sz="2100" b="1" smtClean="0"/>
              <a:t>in </a:t>
            </a:r>
            <a:r>
              <a:rPr lang="en-US" sz="2100" b="1" smtClean="0"/>
              <a:t>the </a:t>
            </a:r>
            <a:r>
              <a:rPr lang="en-US" sz="2100" b="1" smtClean="0"/>
              <a:t>national </a:t>
            </a:r>
            <a:r>
              <a:rPr lang="en-US" sz="2100" b="1"/>
              <a:t>child care register </a:t>
            </a:r>
            <a:endParaRPr lang="nl-NL" sz="2100" b="1" dirty="0" smtClean="0"/>
          </a:p>
          <a:p>
            <a:pPr marL="0" indent="0">
              <a:buNone/>
            </a:pPr>
            <a:endParaRPr lang="nl-NL" dirty="0" smtClean="0"/>
          </a:p>
          <a:p>
            <a:pPr marL="0" indent="0">
              <a:buNone/>
            </a:pPr>
            <a:endParaRPr lang="nl-NL" dirty="0"/>
          </a:p>
          <a:p>
            <a:pPr marL="0" indent="0">
              <a:buNone/>
            </a:pPr>
            <a:r>
              <a:rPr lang="nl-NL" dirty="0" smtClean="0"/>
              <a:t> </a:t>
            </a:r>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7</a:t>
            </a:fld>
            <a:endParaRPr lang="nl-NL"/>
          </a:p>
        </p:txBody>
      </p:sp>
      <p:sp>
        <p:nvSpPr>
          <p:cNvPr id="5" name="Rechthoek 4"/>
          <p:cNvSpPr/>
          <p:nvPr/>
        </p:nvSpPr>
        <p:spPr bwMode="blackGray">
          <a:xfrm>
            <a:off x="5868144" y="2492896"/>
            <a:ext cx="2376264" cy="2160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dirty="0" smtClean="0"/>
          </a:p>
          <a:p>
            <a:pPr algn="ctr"/>
            <a:r>
              <a:rPr lang="nl-NL" sz="2400" dirty="0" smtClean="0"/>
              <a:t>2009: </a:t>
            </a:r>
          </a:p>
          <a:p>
            <a:pPr algn="ctr"/>
            <a:r>
              <a:rPr lang="nl-NL" sz="2400" dirty="0" smtClean="0"/>
              <a:t>€ </a:t>
            </a:r>
            <a:r>
              <a:rPr lang="nl-NL" sz="2400" dirty="0"/>
              <a:t>2.9 </a:t>
            </a:r>
            <a:r>
              <a:rPr lang="nl-NL" sz="2400" dirty="0" err="1"/>
              <a:t>billion</a:t>
            </a:r>
            <a:r>
              <a:rPr lang="nl-NL" sz="2400" dirty="0"/>
              <a:t> </a:t>
            </a:r>
            <a:r>
              <a:rPr lang="nl-NL" sz="2400" dirty="0" err="1"/>
              <a:t>paid</a:t>
            </a:r>
            <a:r>
              <a:rPr lang="nl-NL" sz="2400" dirty="0"/>
              <a:t> </a:t>
            </a:r>
            <a:r>
              <a:rPr lang="nl-NL" sz="2400" dirty="0" err="1"/>
              <a:t>to</a:t>
            </a:r>
            <a:r>
              <a:rPr lang="nl-NL" sz="2400" dirty="0"/>
              <a:t> </a:t>
            </a:r>
            <a:r>
              <a:rPr lang="nl-NL" sz="2400" dirty="0" err="1"/>
              <a:t>parents</a:t>
            </a:r>
            <a:r>
              <a:rPr lang="nl-NL" sz="2400" dirty="0"/>
              <a:t> </a:t>
            </a:r>
            <a:endParaRPr lang="nl-NL" sz="2400" dirty="0" smtClean="0"/>
          </a:p>
          <a:p>
            <a:pPr algn="ctr"/>
            <a:r>
              <a:rPr lang="nl-NL" sz="2400" dirty="0" smtClean="0"/>
              <a:t>=77</a:t>
            </a:r>
            <a:r>
              <a:rPr lang="nl-NL" sz="2400" dirty="0"/>
              <a:t>% of </a:t>
            </a:r>
            <a:r>
              <a:rPr lang="nl-NL" sz="2400" dirty="0" err="1"/>
              <a:t>all</a:t>
            </a:r>
            <a:r>
              <a:rPr lang="nl-NL" sz="2400" dirty="0"/>
              <a:t> </a:t>
            </a:r>
            <a:r>
              <a:rPr lang="nl-NL" sz="2400" dirty="0" err="1"/>
              <a:t>costs</a:t>
            </a:r>
            <a:r>
              <a:rPr lang="nl-NL" sz="2400" dirty="0"/>
              <a:t> </a:t>
            </a:r>
            <a:endParaRPr lang="nl-NL" sz="2400" dirty="0" smtClean="0"/>
          </a:p>
          <a:p>
            <a:pPr algn="ctr"/>
            <a:r>
              <a:rPr lang="nl-NL" sz="2400" dirty="0" smtClean="0"/>
              <a:t>per </a:t>
            </a:r>
            <a:r>
              <a:rPr lang="nl-NL" sz="2400" dirty="0" err="1" smtClean="0"/>
              <a:t>applicant</a:t>
            </a:r>
            <a:endParaRPr lang="nl-NL" sz="2400" dirty="0"/>
          </a:p>
          <a:p>
            <a:pPr algn="ctr"/>
            <a:r>
              <a:rPr lang="nl-NL" dirty="0" smtClean="0"/>
              <a:t> </a:t>
            </a:r>
            <a:endParaRPr lang="nl-NL" dirty="0"/>
          </a:p>
        </p:txBody>
      </p:sp>
    </p:spTree>
    <p:extLst>
      <p:ext uri="{BB962C8B-B14F-4D97-AF65-F5344CB8AC3E}">
        <p14:creationId xmlns:p14="http://schemas.microsoft.com/office/powerpoint/2010/main" val="3862448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825" y="908719"/>
            <a:ext cx="7773988" cy="1007393"/>
          </a:xfrm>
        </p:spPr>
        <p:txBody>
          <a:bodyPr/>
          <a:lstStyle/>
          <a:p>
            <a:r>
              <a:rPr lang="nl-NL" dirty="0" smtClean="0"/>
              <a:t>The Dutch way of </a:t>
            </a:r>
            <a:r>
              <a:rPr lang="nl-NL" dirty="0" err="1" smtClean="0"/>
              <a:t>organizing</a:t>
            </a:r>
            <a:r>
              <a:rPr lang="nl-NL" dirty="0" smtClean="0"/>
              <a:t> </a:t>
            </a:r>
            <a:r>
              <a:rPr lang="nl-NL" dirty="0" err="1" smtClean="0"/>
              <a:t>child</a:t>
            </a:r>
            <a:r>
              <a:rPr lang="nl-NL" dirty="0" smtClean="0"/>
              <a:t> care (3)</a:t>
            </a:r>
            <a:br>
              <a:rPr lang="nl-NL" dirty="0" smtClean="0"/>
            </a:br>
            <a:endParaRPr lang="nl-NL" dirty="0"/>
          </a:p>
        </p:txBody>
      </p:sp>
      <p:sp>
        <p:nvSpPr>
          <p:cNvPr id="3" name="Tijdelijke aanduiding voor inhoud 2"/>
          <p:cNvSpPr>
            <a:spLocks noGrp="1"/>
          </p:cNvSpPr>
          <p:nvPr>
            <p:ph idx="1"/>
          </p:nvPr>
        </p:nvSpPr>
        <p:spPr/>
        <p:txBody>
          <a:bodyPr/>
          <a:lstStyle/>
          <a:p>
            <a:pPr marL="0" indent="0">
              <a:buNone/>
            </a:pPr>
            <a:r>
              <a:rPr lang="nl-NL" b="1" dirty="0" smtClean="0"/>
              <a:t>Shift 2005-2010</a:t>
            </a:r>
          </a:p>
          <a:p>
            <a:r>
              <a:rPr lang="nl-NL" sz="2800" dirty="0" smtClean="0"/>
              <a:t> </a:t>
            </a:r>
            <a:r>
              <a:rPr lang="nl-NL" sz="2800" dirty="0" err="1" smtClean="0"/>
              <a:t>from</a:t>
            </a:r>
            <a:r>
              <a:rPr lang="nl-NL" sz="2800" dirty="0" smtClean="0"/>
              <a:t> a </a:t>
            </a:r>
            <a:r>
              <a:rPr lang="nl-NL" sz="2800" dirty="0" err="1" smtClean="0"/>
              <a:t>supply-driven</a:t>
            </a:r>
            <a:r>
              <a:rPr lang="nl-NL" sz="2800" dirty="0" smtClean="0"/>
              <a:t> </a:t>
            </a:r>
            <a:r>
              <a:rPr lang="nl-NL" sz="2800" dirty="0" err="1" smtClean="0"/>
              <a:t>financing</a:t>
            </a:r>
            <a:r>
              <a:rPr lang="nl-NL" sz="2800" dirty="0" smtClean="0"/>
              <a:t> system</a:t>
            </a:r>
          </a:p>
          <a:p>
            <a:r>
              <a:rPr lang="nl-NL" sz="2800" dirty="0" smtClean="0"/>
              <a:t> </a:t>
            </a:r>
            <a:r>
              <a:rPr lang="nl-NL" sz="2800" dirty="0" err="1" smtClean="0"/>
              <a:t>to</a:t>
            </a:r>
            <a:r>
              <a:rPr lang="nl-NL" sz="2800" dirty="0" smtClean="0"/>
              <a:t> a </a:t>
            </a:r>
            <a:r>
              <a:rPr lang="nl-NL" sz="2800" dirty="0" err="1" smtClean="0"/>
              <a:t>demand-driven</a:t>
            </a:r>
            <a:r>
              <a:rPr lang="nl-NL" sz="2800" dirty="0" smtClean="0"/>
              <a:t> </a:t>
            </a:r>
            <a:r>
              <a:rPr lang="nl-NL" sz="2800" dirty="0" err="1" smtClean="0"/>
              <a:t>financing</a:t>
            </a:r>
            <a:r>
              <a:rPr lang="nl-NL" sz="2800" dirty="0" smtClean="0"/>
              <a:t> system</a:t>
            </a:r>
          </a:p>
          <a:p>
            <a:pPr marL="57150" indent="0">
              <a:buNone/>
            </a:pPr>
            <a:r>
              <a:rPr lang="nl-NL" sz="2800" dirty="0" smtClean="0"/>
              <a:t>= end of public </a:t>
            </a:r>
            <a:r>
              <a:rPr lang="nl-NL" sz="2800" dirty="0" err="1" smtClean="0"/>
              <a:t>provision</a:t>
            </a:r>
            <a:r>
              <a:rPr lang="nl-NL" sz="2800" dirty="0" smtClean="0"/>
              <a:t> of </a:t>
            </a:r>
            <a:r>
              <a:rPr lang="nl-NL" sz="2800" dirty="0" err="1" smtClean="0"/>
              <a:t>child</a:t>
            </a:r>
            <a:r>
              <a:rPr lang="nl-NL" sz="2800" dirty="0" smtClean="0"/>
              <a:t> care services</a:t>
            </a:r>
          </a:p>
          <a:p>
            <a:endParaRPr lang="nl-NL" dirty="0"/>
          </a:p>
          <a:p>
            <a:pPr marL="0" indent="0">
              <a:buNone/>
            </a:pPr>
            <a:r>
              <a:rPr lang="nl-NL" b="1" dirty="0" err="1" smtClean="0"/>
              <a:t>Supervision</a:t>
            </a:r>
            <a:r>
              <a:rPr lang="nl-NL" b="1" dirty="0" smtClean="0"/>
              <a:t> of </a:t>
            </a:r>
            <a:r>
              <a:rPr lang="nl-NL" b="1" dirty="0" err="1" smtClean="0"/>
              <a:t>quality</a:t>
            </a:r>
            <a:r>
              <a:rPr lang="nl-NL" b="1" dirty="0" smtClean="0"/>
              <a:t> </a:t>
            </a:r>
            <a:r>
              <a:rPr lang="nl-NL" b="1" dirty="0" err="1" smtClean="0"/>
              <a:t>by</a:t>
            </a:r>
            <a:r>
              <a:rPr lang="nl-NL" b="1" dirty="0" smtClean="0"/>
              <a:t>:</a:t>
            </a:r>
          </a:p>
          <a:p>
            <a:pPr lvl="1"/>
            <a:r>
              <a:rPr lang="nl-NL" dirty="0" err="1" smtClean="0"/>
              <a:t>Local</a:t>
            </a:r>
            <a:r>
              <a:rPr lang="nl-NL" dirty="0" smtClean="0"/>
              <a:t> </a:t>
            </a:r>
            <a:r>
              <a:rPr lang="nl-NL" dirty="0" err="1" smtClean="0"/>
              <a:t>governments</a:t>
            </a:r>
            <a:endParaRPr lang="nl-NL" dirty="0" smtClean="0"/>
          </a:p>
          <a:p>
            <a:pPr lvl="1"/>
            <a:r>
              <a:rPr lang="nl-NL" dirty="0" smtClean="0"/>
              <a:t>&amp; </a:t>
            </a:r>
            <a:r>
              <a:rPr lang="nl-NL" dirty="0" err="1" smtClean="0"/>
              <a:t>their</a:t>
            </a:r>
            <a:r>
              <a:rPr lang="nl-NL" dirty="0" smtClean="0"/>
              <a:t> </a:t>
            </a:r>
            <a:r>
              <a:rPr lang="nl-NL" dirty="0" err="1" smtClean="0"/>
              <a:t>municipal</a:t>
            </a:r>
            <a:r>
              <a:rPr lang="nl-NL" dirty="0" smtClean="0"/>
              <a:t> health service</a:t>
            </a:r>
          </a:p>
          <a:p>
            <a:pPr marL="0" indent="0">
              <a:buNone/>
            </a:pPr>
            <a:endParaRPr lang="nl-NL" dirty="0"/>
          </a:p>
          <a:p>
            <a:pPr marL="0" indent="0">
              <a:buNone/>
            </a:pPr>
            <a:r>
              <a:rPr lang="nl-NL" dirty="0" smtClean="0"/>
              <a:t> </a:t>
            </a:r>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8</a:t>
            </a:fld>
            <a:endParaRPr lang="nl-NL"/>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22" y="5684192"/>
            <a:ext cx="1238250" cy="61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172" y="4005064"/>
            <a:ext cx="180020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965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825" y="764704"/>
            <a:ext cx="7773988" cy="1151409"/>
          </a:xfrm>
        </p:spPr>
        <p:txBody>
          <a:bodyPr/>
          <a:lstStyle/>
          <a:p>
            <a:r>
              <a:rPr lang="nl-NL" dirty="0" smtClean="0"/>
              <a:t/>
            </a:r>
            <a:br>
              <a:rPr lang="nl-NL" dirty="0" smtClean="0"/>
            </a:br>
            <a:r>
              <a:rPr lang="nl-NL" sz="3200" dirty="0" smtClean="0"/>
              <a:t>The Dutch way of </a:t>
            </a:r>
            <a:r>
              <a:rPr lang="nl-NL" sz="3200" dirty="0" err="1" smtClean="0"/>
              <a:t>organizing</a:t>
            </a:r>
            <a:r>
              <a:rPr lang="nl-NL" sz="3200" dirty="0" smtClean="0"/>
              <a:t> </a:t>
            </a:r>
            <a:r>
              <a:rPr lang="nl-NL" sz="3200" dirty="0" err="1" smtClean="0"/>
              <a:t>child</a:t>
            </a:r>
            <a:r>
              <a:rPr lang="nl-NL" sz="3200" dirty="0" smtClean="0"/>
              <a:t> care (4)</a:t>
            </a:r>
            <a:r>
              <a:rPr lang="nl-NL" dirty="0"/>
              <a:t/>
            </a:r>
            <a:br>
              <a:rPr lang="nl-NL" dirty="0"/>
            </a:br>
            <a:endParaRPr lang="nl-NL" dirty="0"/>
          </a:p>
        </p:txBody>
      </p:sp>
      <p:sp>
        <p:nvSpPr>
          <p:cNvPr id="3" name="Tijdelijke aanduiding voor inhoud 2"/>
          <p:cNvSpPr>
            <a:spLocks noGrp="1"/>
          </p:cNvSpPr>
          <p:nvPr>
            <p:ph idx="1"/>
          </p:nvPr>
        </p:nvSpPr>
        <p:spPr/>
        <p:txBody>
          <a:bodyPr/>
          <a:lstStyle/>
          <a:p>
            <a:pPr marL="0" indent="0">
              <a:buNone/>
            </a:pPr>
            <a:r>
              <a:rPr lang="nl-NL" sz="2900" b="1" dirty="0"/>
              <a:t>Households </a:t>
            </a:r>
            <a:r>
              <a:rPr lang="nl-NL" sz="2900" b="1" dirty="0" err="1"/>
              <a:t>by</a:t>
            </a:r>
            <a:r>
              <a:rPr lang="nl-NL" sz="2900" b="1" dirty="0"/>
              <a:t> </a:t>
            </a:r>
            <a:r>
              <a:rPr lang="nl-NL" sz="2900" b="1" dirty="0" err="1"/>
              <a:t>main</a:t>
            </a:r>
            <a:r>
              <a:rPr lang="nl-NL" sz="2900" b="1" dirty="0"/>
              <a:t> types of </a:t>
            </a:r>
            <a:r>
              <a:rPr lang="nl-NL" sz="2900" b="1" dirty="0" err="1"/>
              <a:t>child</a:t>
            </a:r>
            <a:r>
              <a:rPr lang="nl-NL" sz="2900" b="1" dirty="0"/>
              <a:t> care</a:t>
            </a:r>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9</a:t>
            </a:fld>
            <a:endParaRPr lang="nl-NL"/>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20888"/>
            <a:ext cx="7632848" cy="422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761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jabloon NJi">
  <a:themeElements>
    <a:clrScheme name="Sjabloon NL Jongeren Parij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jabloon NL Jongeren Parijs">
      <a:majorFont>
        <a:latin typeface="Georgia"/>
        <a:ea typeface=""/>
        <a:cs typeface=""/>
      </a:majorFont>
      <a:minorFont>
        <a:latin typeface="Georgi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jabloon NL Jongeren Parij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jabloon NL Jongeren Parij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jabloon NL Jongeren Parij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jabloon NL Jongeren Parij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jabloon NL Jongeren Parij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jabloon NL Jongeren Parij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jabloon NL Jongeren Parij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jabloon NL Jongeren Parij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jabloon NL Jongeren Parij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jabloon NL Jongeren Parij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jabloon NL Jongeren Parij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jabloon NL Jongeren Parij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Sjabloon NJi</Template>
  <TotalTime>974</TotalTime>
  <Words>3162</Words>
  <Application>Microsoft Office PowerPoint</Application>
  <PresentationFormat>Diavoorstelling (4:3)</PresentationFormat>
  <Paragraphs>457</Paragraphs>
  <Slides>24</Slides>
  <Notes>23</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Sjabloon NJi</vt:lpstr>
      <vt:lpstr>Gastouderopvang</vt:lpstr>
      <vt:lpstr>Outline of presentation</vt:lpstr>
      <vt:lpstr>Introduction</vt:lpstr>
      <vt:lpstr>The best way of organising childcare for pre-school children (1) </vt:lpstr>
      <vt:lpstr>The best way of organising childcare for pre-school children(2)</vt:lpstr>
      <vt:lpstr>The Dutch way of organizing child care (1) </vt:lpstr>
      <vt:lpstr>The Dutch way of organizing child care (2)</vt:lpstr>
      <vt:lpstr>The Dutch way of organizing child care (3) </vt:lpstr>
      <vt:lpstr> The Dutch way of organizing child care (4) </vt:lpstr>
      <vt:lpstr>The Dutch child minding boom (1)</vt:lpstr>
      <vt:lpstr>The Dutch child minding boom (2)</vt:lpstr>
      <vt:lpstr>The Dutch child minding boom (3)</vt:lpstr>
      <vt:lpstr>The Dutch child minding boom (4)</vt:lpstr>
      <vt:lpstr>The Dutch child minding boom (5)</vt:lpstr>
      <vt:lpstr>The Dutch child minding boom (6)</vt:lpstr>
      <vt:lpstr>The most important consequences (1)</vt:lpstr>
      <vt:lpstr>The most important consequences (2)</vt:lpstr>
      <vt:lpstr>  The consequences for childminders themselves (1)  </vt:lpstr>
      <vt:lpstr>  The consequences for childminders themselves (2)  </vt:lpstr>
      <vt:lpstr> The consequences for childminders themselves (3) </vt:lpstr>
      <vt:lpstr> The consequences for childminders themselves (4) </vt:lpstr>
      <vt:lpstr>Some things never change …. (1)</vt:lpstr>
      <vt:lpstr>Some things never change …. (2)</vt:lpstr>
      <vt:lpstr>Food for thought</vt:lpstr>
    </vt:vector>
  </TitlesOfParts>
  <Company>Sekondant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Gastouderopvang</dc:title>
  <dc:subject>Nederlandstalig, jongeren parijs</dc:subject>
  <dc:creator>Berg- le Clercq, Tijne</dc:creator>
  <cp:keywords>www.compusmart.nl</cp:keywords>
  <cp:lastModifiedBy>Berg- le Clercq, Tijne</cp:lastModifiedBy>
  <cp:revision>83</cp:revision>
  <dcterms:created xsi:type="dcterms:W3CDTF">2010-10-25T14:13:41Z</dcterms:created>
  <dcterms:modified xsi:type="dcterms:W3CDTF">2010-12-07T12:40:34Z</dcterms:modified>
  <cp:category>T (020) 4416277</cp:category>
</cp:coreProperties>
</file>