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68" r:id="rId4"/>
    <p:sldId id="259" r:id="rId5"/>
    <p:sldId id="260" r:id="rId6"/>
    <p:sldId id="264" r:id="rId7"/>
    <p:sldId id="261" r:id="rId8"/>
    <p:sldId id="263" r:id="rId9"/>
    <p:sldId id="265" r:id="rId10"/>
    <p:sldId id="266" r:id="rId11"/>
    <p:sldId id="267" r:id="rId1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28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4F663-3933-4662-A60F-CDD87B45D369}" type="datetimeFigureOut">
              <a:rPr lang="cs-CZ" smtClean="0"/>
              <a:t>30.1.2018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49C8C-AA77-40D3-9536-167CD920B7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114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4A43AAF-F0EA-454A-AA2A-CE305912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/>
              <a:t/>
            </a:r>
            <a:br>
              <a:rPr lang="cs-CZ" sz="4400" dirty="0"/>
            </a:br>
            <a:r>
              <a:rPr lang="cs-CZ" sz="4400" b="1" dirty="0"/>
              <a:t>Vymezení role sociální práce ve vztahu k výkonu veřejného opatrovnictví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B66AAC6B-2E64-4211-B975-3FCF4F57BD2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592924" y="4045268"/>
            <a:ext cx="8915400" cy="11271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Registrační číslo projektu: CZ.03.2.63/0.0/0.0/16_128/0006174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Název projektu: Podpora sociální práce ve městě Havlíčkův Brod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28035E28-08B4-443B-B702-8C1428C04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0" y="203676"/>
            <a:ext cx="3373603" cy="70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>
            <a:extLst>
              <a:ext uri="{FF2B5EF4-FFF2-40B4-BE49-F238E27FC236}">
                <a16:creationId xmlns="" xmlns:a16="http://schemas.microsoft.com/office/drawing/2014/main" id="{B66AAC6B-2E64-4211-B975-3FCF4F57BD25}"/>
              </a:ext>
            </a:extLst>
          </p:cNvPr>
          <p:cNvSpPr txBox="1">
            <a:spLocks/>
          </p:cNvSpPr>
          <p:nvPr/>
        </p:nvSpPr>
        <p:spPr>
          <a:xfrm>
            <a:off x="4595896" y="5852297"/>
            <a:ext cx="2945727" cy="67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cs-CZ" dirty="0">
                <a:solidFill>
                  <a:schemeClr val="tx1"/>
                </a:solidFill>
              </a:rPr>
              <a:t>Hradec Králové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dirty="0">
                <a:solidFill>
                  <a:schemeClr val="tx1"/>
                </a:solidFill>
              </a:rPr>
              <a:t>01. 02. 2018</a:t>
            </a:r>
          </a:p>
        </p:txBody>
      </p:sp>
    </p:spTree>
    <p:extLst>
      <p:ext uri="{BB962C8B-B14F-4D97-AF65-F5344CB8AC3E}">
        <p14:creationId xmlns:p14="http://schemas.microsoft.com/office/powerpoint/2010/main" val="20937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55449FE-A1AB-4B08-B4BD-AB6ABDFD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Kazuistika 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B7E1DA5-2AED-4983-A47C-6D9F2CBE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169" y="1336431"/>
            <a:ext cx="9945443" cy="457479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žena 42 let, t.č. hospitalizace v PN HB (od 8/2016 s diagnostikovanou chronickou schizofrenií), t</a:t>
            </a:r>
            <a:r>
              <a:rPr lang="cs-CZ" dirty="0" smtClean="0"/>
              <a:t>. b</a:t>
            </a:r>
            <a:r>
              <a:rPr lang="cs-CZ" dirty="0"/>
              <a:t>. Hradec Králové, s rodinou není v kontaktu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1/2017 založen spis na základě Usnesení OS HB, kdy bratr klientky podal návrh na omezení svéprávnosti své sestry, město HB ustanoveno opatrovníkem pro toto řízení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6/2017 Rozsudkem OS HB klientka omezena ve svéprávnosti na dobu </a:t>
            </a:r>
            <a:r>
              <a:rPr lang="cs-CZ" dirty="0" smtClean="0"/>
              <a:t>5 </a:t>
            </a:r>
            <a:r>
              <a:rPr lang="cs-CZ" dirty="0"/>
              <a:t>let v rozsahu dle znaleckého posudku, opatrovníkem jmenováno MHB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spolupráce s PN: správa finančních účtů, klientka má rozjednány možnosti bydlení po skončení hospitalizace, v dohledné době může být propuštěna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7-12/2017 s</a:t>
            </a:r>
            <a:r>
              <a:rPr lang="cs-CZ" dirty="0" smtClean="0"/>
              <a:t>oudní řízení - </a:t>
            </a:r>
            <a:r>
              <a:rPr lang="cs-CZ" dirty="0"/>
              <a:t>placení výživného na nezletilého syna (dlužné, běžné, exekuce, odvolání)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intenzivní pomoc s řešením nepříznivé sociální situace týkající se bydlení (nové možnosti v jiné lokalitě, v místě </a:t>
            </a:r>
            <a:r>
              <a:rPr lang="cs-CZ" dirty="0" err="1" smtClean="0"/>
              <a:t>t.b</a:t>
            </a:r>
            <a:r>
              <a:rPr lang="cs-CZ" dirty="0" smtClean="0"/>
              <a:t>. </a:t>
            </a:r>
            <a:r>
              <a:rPr lang="cs-CZ" dirty="0"/>
              <a:t>a okolí, město HB a okolí)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58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74470AB-407A-4DD6-8499-A0A26D97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908" y="1148863"/>
            <a:ext cx="9371513" cy="4318082"/>
          </a:xfrm>
        </p:spPr>
        <p:txBody>
          <a:bodyPr>
            <a:normAutofit/>
          </a:bodyPr>
          <a:lstStyle/>
          <a:p>
            <a:r>
              <a:rPr lang="cs-CZ" sz="3200" b="1" dirty="0"/>
              <a:t>Děkujeme Vám za pozornost</a:t>
            </a:r>
            <a:br>
              <a:rPr lang="cs-CZ" sz="3200" b="1" dirty="0"/>
            </a:b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1800" dirty="0">
                <a:solidFill>
                  <a:schemeClr val="tx1"/>
                </a:solidFill>
              </a:rPr>
              <a:t>Mgr. Marek Topolovský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vedoucí úseku sociálních služeb a prevence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/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Mgr. Markéta Juráčková, DiS.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sociální pracovnice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/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Markéta Zikmundová, DiS.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sociální pracovnice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D087B48-7C88-414D-B50F-ADFB3495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77970"/>
          </a:xfrm>
        </p:spPr>
        <p:txBody>
          <a:bodyPr>
            <a:normAutofit/>
          </a:bodyPr>
          <a:lstStyle/>
          <a:p>
            <a:r>
              <a:rPr lang="cs-CZ" sz="3200" b="1" dirty="0"/>
              <a:t>Město</a:t>
            </a:r>
            <a:r>
              <a:rPr lang="cs-CZ" sz="3200" dirty="0"/>
              <a:t> </a:t>
            </a:r>
            <a:r>
              <a:rPr lang="cs-CZ" sz="3200" b="1" dirty="0"/>
              <a:t>Havlíčkův Brod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3AEBB2F-9262-4E4E-838A-DF6448C6A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5384" y="1613482"/>
            <a:ext cx="3826605" cy="40691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na území Kraje Vysočina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</a:rPr>
              <a:t>cca </a:t>
            </a:r>
            <a:r>
              <a:rPr lang="cs-CZ" dirty="0">
                <a:solidFill>
                  <a:schemeClr val="tx1"/>
                </a:solidFill>
              </a:rPr>
              <a:t>23 000 obyvatel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město se skládá z 13 katastrálních území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14 místních částí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v obvodu obce s rozšířenou působností je 56 obcí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="" xmlns:a16="http://schemas.microsoft.com/office/drawing/2014/main" id="{824F66C5-8DE0-4484-8CC9-1C215CC98D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11530" y="1613482"/>
            <a:ext cx="4772603" cy="3428301"/>
          </a:xfr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49F10550-C3E3-4CC5-B76B-222BF15A6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901" y="244242"/>
            <a:ext cx="800100" cy="9334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DFECBE8B-7127-442A-8C46-CCFD797744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253" y="1613482"/>
            <a:ext cx="5915608" cy="3975555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44124"/>
              </p:ext>
            </p:extLst>
          </p:nvPr>
        </p:nvGraphicFramePr>
        <p:xfrm>
          <a:off x="1910197" y="4619120"/>
          <a:ext cx="3381793" cy="1939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Fotografie" r:id="rId6" imgW="7621064" imgH="4371429" progId="MSPhotoEd.3">
                  <p:embed/>
                </p:oleObj>
              </mc:Choice>
              <mc:Fallback>
                <p:oleObj name="Fotografie" r:id="rId6" imgW="7621064" imgH="4371429" progId="MSPhotoEd.3">
                  <p:embed/>
                  <p:pic>
                    <p:nvPicPr>
                      <p:cNvPr id="28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0197" y="4619120"/>
                        <a:ext cx="3381793" cy="1939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ál 3"/>
          <p:cNvSpPr/>
          <p:nvPr/>
        </p:nvSpPr>
        <p:spPr>
          <a:xfrm>
            <a:off x="3553295" y="5635829"/>
            <a:ext cx="117467" cy="935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45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18456" y="665451"/>
            <a:ext cx="8911687" cy="751844"/>
          </a:xfrm>
        </p:spPr>
        <p:txBody>
          <a:bodyPr>
            <a:normAutofit/>
          </a:bodyPr>
          <a:lstStyle/>
          <a:p>
            <a:r>
              <a:rPr lang="cs-CZ" sz="3200" b="1" dirty="0"/>
              <a:t>Exkurz do historie a pár zajímavostí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1937" y="1547446"/>
            <a:ext cx="5742633" cy="46617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nejstarší zmínka o městě pochází z listiny datované k 26. říjnu 1256,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nejdříve to byl </a:t>
            </a:r>
            <a:r>
              <a:rPr lang="cs-CZ" i="1" dirty="0">
                <a:solidFill>
                  <a:schemeClr val="tx1"/>
                </a:solidFill>
              </a:rPr>
              <a:t>Smilův Brod, od roku 1308 Německý Brod a od roku 1945 Havlíčkův Brod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město odchovalo a hostilo řadu významných osobností, k nimž patří Jan Václav </a:t>
            </a:r>
            <a:r>
              <a:rPr lang="cs-CZ" dirty="0" err="1">
                <a:solidFill>
                  <a:schemeClr val="tx1"/>
                </a:solidFill>
              </a:rPr>
              <a:t>Stamic</a:t>
            </a:r>
            <a:r>
              <a:rPr lang="cs-CZ" dirty="0">
                <a:solidFill>
                  <a:schemeClr val="tx1"/>
                </a:solidFill>
              </a:rPr>
              <a:t>, Josef Dobrovský, Bedřich Smetana, Jan Zrzavý, Karel Havlíček Borovský,</a:t>
            </a:r>
            <a:endParaRPr lang="cs-CZ" i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od roku 2000 je Havlíčkův Brod známý jako Střed Evropy. Existence Středu Evropy byla objevena Ladislavem Smoljakem a Zdeňkem Svěrákem v pozůstalosti Járy Cimrmana.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FB7BB7CB-6BA5-40F6-BD21-53D9BA248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451" y="3368082"/>
            <a:ext cx="2242388" cy="309898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5AA86967-3F23-4572-B86A-97A5E9C7E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106" y="1905000"/>
            <a:ext cx="2105246" cy="317033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E59FB319-DC33-467A-A646-CBFF9F257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033" y="1186491"/>
            <a:ext cx="2133806" cy="224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9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D600F76-6D22-48F7-8FDD-0BEF80ECA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845" y="624110"/>
            <a:ext cx="8911687" cy="783735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Odbor sociálních věcí a školství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="" xmlns:a16="http://schemas.microsoft.com/office/drawing/2014/main" id="{03FDBBFD-0681-4F7E-8420-90AF712B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539097"/>
            <a:ext cx="4614407" cy="3651272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7200" b="1" dirty="0">
                <a:solidFill>
                  <a:schemeClr val="tx1"/>
                </a:solidFill>
              </a:rPr>
              <a:t>Vedoucí odboru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7200" b="1" dirty="0">
                <a:solidFill>
                  <a:schemeClr val="tx1"/>
                </a:solidFill>
              </a:rPr>
              <a:t>Úsek sociálních služeb a prevence</a:t>
            </a:r>
          </a:p>
          <a:p>
            <a:pPr marL="0" indent="0">
              <a:buNone/>
            </a:pPr>
            <a:r>
              <a:rPr lang="cs-CZ" sz="7200" dirty="0">
                <a:solidFill>
                  <a:schemeClr val="tx1"/>
                </a:solidFill>
              </a:rPr>
              <a:t>     4 stávající pracovníci, kteří </a:t>
            </a:r>
            <a:r>
              <a:rPr lang="cs-CZ" sz="7200" dirty="0" smtClean="0">
                <a:solidFill>
                  <a:schemeClr val="tx1"/>
                </a:solidFill>
              </a:rPr>
              <a:t>   </a:t>
            </a:r>
          </a:p>
          <a:p>
            <a:pPr marL="0" indent="0">
              <a:buNone/>
            </a:pPr>
            <a:r>
              <a:rPr lang="cs-CZ" sz="7200" dirty="0">
                <a:solidFill>
                  <a:schemeClr val="tx1"/>
                </a:solidFill>
              </a:rPr>
              <a:t> </a:t>
            </a:r>
            <a:r>
              <a:rPr lang="cs-CZ" sz="7200" dirty="0" smtClean="0">
                <a:solidFill>
                  <a:schemeClr val="tx1"/>
                </a:solidFill>
              </a:rPr>
              <a:t>    vykonávají      </a:t>
            </a:r>
            <a:endParaRPr lang="cs-CZ" sz="7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7200" dirty="0">
                <a:solidFill>
                  <a:schemeClr val="tx1"/>
                </a:solidFill>
              </a:rPr>
              <a:t>     sociální práci na 2,4 úvazku </a:t>
            </a:r>
          </a:p>
          <a:p>
            <a:pPr marL="0" indent="0">
              <a:buNone/>
            </a:pPr>
            <a:r>
              <a:rPr lang="cs-CZ" sz="7200" dirty="0">
                <a:solidFill>
                  <a:schemeClr val="tx1"/>
                </a:solidFill>
              </a:rPr>
              <a:t>     3 nové sociální pracovnice v rámci    </a:t>
            </a:r>
          </a:p>
          <a:p>
            <a:pPr marL="0" indent="0">
              <a:buNone/>
            </a:pPr>
            <a:r>
              <a:rPr lang="cs-CZ" sz="7200" dirty="0">
                <a:solidFill>
                  <a:schemeClr val="tx1"/>
                </a:solidFill>
              </a:rPr>
              <a:t>     projektu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7200" b="1" dirty="0">
                <a:solidFill>
                  <a:schemeClr val="tx1"/>
                </a:solidFill>
              </a:rPr>
              <a:t>Úsek sociálně právní ochrany dětí:</a:t>
            </a:r>
          </a:p>
          <a:p>
            <a:pPr marL="0" indent="0">
              <a:buNone/>
            </a:pPr>
            <a:r>
              <a:rPr lang="cs-CZ" sz="7200" dirty="0">
                <a:solidFill>
                  <a:schemeClr val="tx1"/>
                </a:solidFill>
              </a:rPr>
              <a:t>     11 sociálních pracovnic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7200" b="1" dirty="0">
                <a:solidFill>
                  <a:schemeClr val="tx1"/>
                </a:solidFill>
              </a:rPr>
              <a:t>Úsek školství:</a:t>
            </a:r>
          </a:p>
          <a:p>
            <a:pPr marL="0" indent="0">
              <a:buNone/>
            </a:pPr>
            <a:r>
              <a:rPr lang="cs-CZ" sz="7200" dirty="0">
                <a:solidFill>
                  <a:schemeClr val="tx1"/>
                </a:solidFill>
              </a:rPr>
              <a:t>     3 pracovnice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AADA5944-F444-4069-BF35-AC379EDEF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007" y="1539096"/>
            <a:ext cx="5440228" cy="378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8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6F98BF57-272E-447C-9775-828B28182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803" y="4753637"/>
            <a:ext cx="3059197" cy="18287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2746B4B-8611-4F6A-AE95-BD93678E1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338" y="624110"/>
            <a:ext cx="10014856" cy="725719"/>
          </a:xfrm>
        </p:spPr>
        <p:txBody>
          <a:bodyPr>
            <a:normAutofit/>
          </a:bodyPr>
          <a:lstStyle/>
          <a:p>
            <a:r>
              <a:rPr lang="cs-CZ" sz="3200" b="1" dirty="0"/>
              <a:t>Místní poskytovatelé služeb v sociální oblasti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C8A9393-972F-48F5-8ADF-37C6D0824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15" y="1312986"/>
            <a:ext cx="9721112" cy="53664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Příspěvková organizace města Sociální služby města Havlíčkova Brodu </a:t>
            </a:r>
            <a:r>
              <a:rPr lang="cs-CZ" sz="1600" dirty="0">
                <a:solidFill>
                  <a:schemeClr val="tx1"/>
                </a:solidFill>
              </a:rPr>
              <a:t>(domov pro seniory, pečovatelská služba, odlehčovací služba, domov se zvláštním režimem, denní stacionář)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Příspěvková organizace Kraje Vysočina - Domov pro seniory Havlíčkův Brod </a:t>
            </a:r>
            <a:r>
              <a:rPr lang="cs-CZ" sz="1600" dirty="0">
                <a:solidFill>
                  <a:schemeClr val="tx1"/>
                </a:solidFill>
              </a:rPr>
              <a:t>(domov pro seniory)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Příspěvková organizace Kraje Vysočina - </a:t>
            </a:r>
            <a:r>
              <a:rPr lang="pl-PL" dirty="0">
                <a:solidFill>
                  <a:schemeClr val="tx1"/>
                </a:solidFill>
              </a:rPr>
              <a:t>Psychocentrum-manželská a rodinná poradna Kraje Vysočina </a:t>
            </a:r>
            <a:r>
              <a:rPr lang="pl-PL" sz="1600" dirty="0">
                <a:solidFill>
                  <a:schemeClr val="tx1"/>
                </a:solidFill>
              </a:rPr>
              <a:t>(odborné sociální poradenství)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</a:rPr>
              <a:t>Centrum J. J. Pestalozziho, o. p. s.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(dům na půl cesty)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Centrum pro zdravotně postižené kraje Vysočina, o. p. s. </a:t>
            </a:r>
            <a:r>
              <a:rPr lang="cs-CZ" sz="1600" dirty="0">
                <a:solidFill>
                  <a:schemeClr val="tx1"/>
                </a:solidFill>
              </a:rPr>
              <a:t>(odborné sociální poradenství)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Oblastní charita Havlíčkův Brod </a:t>
            </a:r>
            <a:r>
              <a:rPr lang="cs-CZ" sz="1600" dirty="0">
                <a:solidFill>
                  <a:schemeClr val="tx1"/>
                </a:solidFill>
              </a:rPr>
              <a:t>(charitní domov pro matky s dětmi, domácí hospicovou péči, centrum osobní asistence, nízkoprahový klub BAN, občanskou poradnu, středisko rané péče, sociálně aktivizační službu pro rodiny s dětmi ŠIPKA)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ÚSVIT - zařízení SPMP Havlíčkův Brod, z. </a:t>
            </a:r>
            <a:r>
              <a:rPr lang="cs-CZ" dirty="0" err="1">
                <a:solidFill>
                  <a:schemeClr val="tx1"/>
                </a:solidFill>
              </a:rPr>
              <a:t>ú.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(denní stacionář, chráněné bydlení)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FOKUS Vysočina, z. </a:t>
            </a:r>
            <a:r>
              <a:rPr lang="cs-CZ" dirty="0" err="1">
                <a:solidFill>
                  <a:schemeClr val="tx1"/>
                </a:solidFill>
              </a:rPr>
              <a:t>ú.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(chráněné bydlení , sociální rehabilitace)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sociální firma - </a:t>
            </a:r>
            <a:r>
              <a:rPr lang="cs-CZ" dirty="0" err="1">
                <a:solidFill>
                  <a:schemeClr val="tx1"/>
                </a:solidFill>
              </a:rPr>
              <a:t>Semitam</a:t>
            </a:r>
            <a:r>
              <a:rPr lang="cs-CZ" dirty="0">
                <a:solidFill>
                  <a:schemeClr val="tx1"/>
                </a:solidFill>
              </a:rPr>
              <a:t>, s. r. o., Senior Point, </a:t>
            </a:r>
            <a:r>
              <a:rPr lang="cs-CZ" dirty="0" err="1">
                <a:solidFill>
                  <a:schemeClr val="tx1"/>
                </a:solidFill>
              </a:rPr>
              <a:t>Family</a:t>
            </a:r>
            <a:r>
              <a:rPr lang="cs-CZ" dirty="0">
                <a:solidFill>
                  <a:schemeClr val="tx1"/>
                </a:solidFill>
              </a:rPr>
              <a:t> Point</a:t>
            </a:r>
          </a:p>
        </p:txBody>
      </p:sp>
    </p:spTree>
    <p:extLst>
      <p:ext uri="{BB962C8B-B14F-4D97-AF65-F5344CB8AC3E}">
        <p14:creationId xmlns:p14="http://schemas.microsoft.com/office/powerpoint/2010/main" val="348007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CC71706-3DEE-419D-9993-50A88B20F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76" y="571858"/>
            <a:ext cx="8911687" cy="777970"/>
          </a:xfrm>
        </p:spPr>
        <p:txBody>
          <a:bodyPr/>
          <a:lstStyle/>
          <a:p>
            <a:pPr algn="ctr"/>
            <a:r>
              <a:rPr lang="cs-CZ" b="1" dirty="0"/>
              <a:t>Psychiatrická nemocnice HB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5495D07-22ED-42E1-8264-034300188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108" y="1453662"/>
            <a:ext cx="10027504" cy="397177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ve své činnosti navazuje na Zemský ústav pro choromyslné založený v Německém Brodě v r. 1928. Celkem disponuje 710 lůžky, roční počet zahájených hospitalizací se pohybuje v průměru kolem 2 400. Psychiatrická nemocnice je rozdělena na 11 primariátů, má celkem 23 lůžkových oddělení a samostatný ambulantní primariát - centrální příjem pacientů a rozšířená psychiatrická ambulance.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dirty="0">
                <a:solidFill>
                  <a:schemeClr val="tx1"/>
                </a:solidFill>
              </a:rPr>
              <a:t>     Jako poskytovatel lůžkové zdravotní péče má PNHB nadregionální působnost – její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dirty="0">
                <a:solidFill>
                  <a:schemeClr val="tx1"/>
                </a:solidFill>
              </a:rPr>
              <a:t>     spádové území zahrnuje oblast s více než 1,1 milionem obyvatel a je tvořeno okresy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dirty="0">
                <a:solidFill>
                  <a:schemeClr val="tx1"/>
                </a:solidFill>
              </a:rPr>
              <a:t>     Havlíčkův Brod, Benešov, Kutná Hora, Kolín, Pardubice, Chrudim, Ústí nad Orlicí, </a:t>
            </a:r>
            <a:r>
              <a:rPr lang="cs-CZ" dirty="0" smtClean="0">
                <a:solidFill>
                  <a:schemeClr val="tx1"/>
                </a:solidFill>
              </a:rPr>
              <a:t>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Svitavy, Hradec </a:t>
            </a:r>
            <a:r>
              <a:rPr lang="cs-CZ" dirty="0">
                <a:solidFill>
                  <a:schemeClr val="tx1"/>
                </a:solidFill>
              </a:rPr>
              <a:t>Králové, Náchod, Rychnov nad Kněžnou.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pacienti z psychiatrické nemocnice se často stávají našimi </a:t>
            </a:r>
            <a:r>
              <a:rPr lang="cs-CZ" dirty="0" smtClean="0">
                <a:solidFill>
                  <a:schemeClr val="tx1"/>
                </a:solidFill>
              </a:rPr>
              <a:t>klienty, </a:t>
            </a:r>
            <a:r>
              <a:rPr lang="cs-CZ" dirty="0">
                <a:solidFill>
                  <a:schemeClr val="tx1"/>
                </a:solidFill>
              </a:rPr>
              <a:t>a to i přesto, že mají trvalý pobyt v jiném městě. Domovská města většinou doufají, že se pacienti rozhodnou zůstat u nás a nebudou se vracet zpět do místa trvalého bydliště</a:t>
            </a:r>
          </a:p>
        </p:txBody>
      </p:sp>
    </p:spTree>
    <p:extLst>
      <p:ext uri="{BB962C8B-B14F-4D97-AF65-F5344CB8AC3E}">
        <p14:creationId xmlns:p14="http://schemas.microsoft.com/office/powerpoint/2010/main" val="32726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6ABFB58B-37CB-46C3-80C7-4C009AF4A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91" y="366484"/>
            <a:ext cx="3037113" cy="202474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60F130B-E76C-4AF3-B109-F1E36C40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870" y="624110"/>
            <a:ext cx="7904708" cy="111760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Výkon funkce veřejného opatrovníka ve městě Havlíčkův Brod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              </a:t>
            </a:r>
            <a:endParaRPr lang="cs-CZ" sz="2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631B2D3-40A2-4CA3-AED6-3581655DA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891" y="2543908"/>
            <a:ext cx="10313197" cy="388301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v Havlíčkově Brodě funkci veřejného opatrovníka vykonávají 2 opatrovníci, kteří mají kumulované funkce (právní úkony - 0,75 úvazku/ sociální práce - 0,25 úvazku),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celkový počet </a:t>
            </a:r>
            <a:r>
              <a:rPr lang="cs-CZ" dirty="0" err="1">
                <a:solidFill>
                  <a:schemeClr val="tx1"/>
                </a:solidFill>
              </a:rPr>
              <a:t>opatrovanců</a:t>
            </a:r>
            <a:r>
              <a:rPr lang="cs-CZ" dirty="0">
                <a:solidFill>
                  <a:schemeClr val="tx1"/>
                </a:solidFill>
              </a:rPr>
              <a:t> k dnešnímu datu je </a:t>
            </a:r>
            <a:r>
              <a:rPr lang="cs-CZ" dirty="0" smtClean="0">
                <a:solidFill>
                  <a:schemeClr val="tx1"/>
                </a:solidFill>
              </a:rPr>
              <a:t>51 - </a:t>
            </a:r>
            <a:r>
              <a:rPr lang="cs-CZ" dirty="0">
                <a:solidFill>
                  <a:schemeClr val="tx1"/>
                </a:solidFill>
              </a:rPr>
              <a:t>z toho je  </a:t>
            </a:r>
            <a:r>
              <a:rPr lang="cs-CZ" dirty="0" err="1">
                <a:solidFill>
                  <a:schemeClr val="tx1"/>
                </a:solidFill>
              </a:rPr>
              <a:t>opatrovanců</a:t>
            </a:r>
            <a:r>
              <a:rPr lang="cs-CZ" dirty="0">
                <a:solidFill>
                  <a:schemeClr val="tx1"/>
                </a:solidFill>
              </a:rPr>
              <a:t> v ústavní péči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vzájemná spolupráce opatrovníka a sociálního pracovníka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61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45B1FD4-30B9-4FAF-ACDD-8A2D077AF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160" y="589275"/>
            <a:ext cx="8911687" cy="75184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Veřejné opatrovnictví - téma k diskusi?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5C89A89-BD8B-44AA-814E-E0C028944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892" y="1359877"/>
            <a:ext cx="10002799" cy="4933919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chemeClr val="tx1"/>
                </a:solidFill>
              </a:rPr>
              <a:t>V</a:t>
            </a:r>
            <a:r>
              <a:rPr lang="cs-CZ" sz="1900" dirty="0" smtClean="0">
                <a:solidFill>
                  <a:schemeClr val="tx1"/>
                </a:solidFill>
              </a:rPr>
              <a:t>ýkon </a:t>
            </a:r>
            <a:r>
              <a:rPr lang="cs-CZ" sz="1900" dirty="0">
                <a:solidFill>
                  <a:schemeClr val="tx1"/>
                </a:solidFill>
              </a:rPr>
              <a:t>funkce - opatrovník X sociální pracovník - otázky důvěry </a:t>
            </a:r>
            <a:r>
              <a:rPr lang="cs-CZ" sz="1900" dirty="0" smtClean="0">
                <a:solidFill>
                  <a:schemeClr val="tx1"/>
                </a:solidFill>
              </a:rPr>
              <a:t>klienta</a:t>
            </a:r>
            <a:r>
              <a:rPr lang="cs-CZ" sz="1900" dirty="0">
                <a:solidFill>
                  <a:schemeClr val="tx1"/>
                </a:solidFill>
              </a:rPr>
              <a:t>, výkon funkce na malých </a:t>
            </a:r>
            <a:r>
              <a:rPr lang="cs-CZ" sz="1900" dirty="0" smtClean="0">
                <a:solidFill>
                  <a:schemeClr val="tx1"/>
                </a:solidFill>
              </a:rPr>
              <a:t>obcích.</a:t>
            </a:r>
            <a:endParaRPr lang="cs-CZ" sz="19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chemeClr val="tx1"/>
                </a:solidFill>
              </a:rPr>
              <a:t>ZOZ - zkouška odborné způsobilosti - zkušený pracovník na ORP ji musí mít X starosta, zastupitel na malé obci ji mít nemusí?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chemeClr val="tx1"/>
                </a:solidFill>
              </a:rPr>
              <a:t>P</a:t>
            </a:r>
            <a:r>
              <a:rPr lang="cs-CZ" sz="1900" dirty="0" smtClean="0">
                <a:solidFill>
                  <a:schemeClr val="tx1"/>
                </a:solidFill>
              </a:rPr>
              <a:t>roč </a:t>
            </a:r>
            <a:r>
              <a:rPr lang="cs-CZ" sz="1900" dirty="0">
                <a:solidFill>
                  <a:schemeClr val="tx1"/>
                </a:solidFill>
              </a:rPr>
              <a:t>nejsou finanční prostředky na výkon veřejného opatrovnictví poskytovány prostřednictvím účelové dotace? (dotace na výkon sociálně právní ochrany dětí, sociální práce</a:t>
            </a:r>
            <a:r>
              <a:rPr lang="cs-CZ" sz="1900" dirty="0" smtClean="0">
                <a:solidFill>
                  <a:schemeClr val="tx1"/>
                </a:solidFill>
              </a:rPr>
              <a:t>)</a:t>
            </a:r>
            <a:endParaRPr lang="cs-CZ" sz="19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chemeClr val="tx1"/>
                </a:solidFill>
              </a:rPr>
              <a:t>P</a:t>
            </a:r>
            <a:r>
              <a:rPr lang="cs-CZ" sz="1900" dirty="0" smtClean="0">
                <a:solidFill>
                  <a:schemeClr val="tx1"/>
                </a:solidFill>
              </a:rPr>
              <a:t>ropuštěný </a:t>
            </a:r>
            <a:r>
              <a:rPr lang="cs-CZ" sz="1900" dirty="0">
                <a:solidFill>
                  <a:schemeClr val="tx1"/>
                </a:solidFill>
              </a:rPr>
              <a:t>klient z Psychiatrické nemocnice HB (nemá trvalý pobyt v HB), v místě trvalého pobytu ho „nechtějí“, nedostane městský byt (vyhlášky města/směrnice), místa na ubytovnách pro tyto klienty </a:t>
            </a:r>
            <a:r>
              <a:rPr lang="cs-CZ" sz="1900" dirty="0" smtClean="0">
                <a:solidFill>
                  <a:schemeClr val="tx1"/>
                </a:solidFill>
              </a:rPr>
              <a:t>nejsou.</a:t>
            </a:r>
            <a:endParaRPr lang="cs-CZ" sz="19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chemeClr val="tx1"/>
                </a:solidFill>
              </a:rPr>
              <a:t>T</a:t>
            </a:r>
            <a:r>
              <a:rPr lang="cs-CZ" sz="1900" dirty="0" smtClean="0">
                <a:solidFill>
                  <a:schemeClr val="tx1"/>
                </a:solidFill>
              </a:rPr>
              <a:t>rh </a:t>
            </a:r>
            <a:r>
              <a:rPr lang="cs-CZ" sz="1900" dirty="0">
                <a:solidFill>
                  <a:schemeClr val="tx1"/>
                </a:solidFill>
              </a:rPr>
              <a:t>práce - zaměstnavatelé nechtějí zaměstnávat lidi s omezením. Handicap se nezohledňuje, stejné nároky na výkon jako </a:t>
            </a:r>
            <a:r>
              <a:rPr lang="cs-CZ" sz="1900" dirty="0" smtClean="0">
                <a:solidFill>
                  <a:schemeClr val="tx1"/>
                </a:solidFill>
              </a:rPr>
              <a:t>u člověka </a:t>
            </a:r>
            <a:r>
              <a:rPr lang="cs-CZ" sz="1900" dirty="0">
                <a:solidFill>
                  <a:schemeClr val="tx1"/>
                </a:solidFill>
              </a:rPr>
              <a:t>bez omezení. Stejný problém je i v chráněných </a:t>
            </a:r>
            <a:r>
              <a:rPr lang="cs-CZ" sz="1900" dirty="0" smtClean="0">
                <a:solidFill>
                  <a:schemeClr val="tx1"/>
                </a:solidFill>
              </a:rPr>
              <a:t>dílnách.</a:t>
            </a:r>
            <a:endParaRPr lang="cs-CZ" sz="19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chemeClr val="tx1"/>
                </a:solidFill>
              </a:rPr>
              <a:t>N</a:t>
            </a:r>
            <a:r>
              <a:rPr lang="cs-CZ" sz="1900" dirty="0" smtClean="0">
                <a:solidFill>
                  <a:schemeClr val="tx1"/>
                </a:solidFill>
              </a:rPr>
              <a:t>eziskové </a:t>
            </a:r>
            <a:r>
              <a:rPr lang="cs-CZ" sz="1900" dirty="0">
                <a:solidFill>
                  <a:schemeClr val="tx1"/>
                </a:solidFill>
              </a:rPr>
              <a:t>organizace (chráněné bydlení) - omezená kapacita - nelze klienta ubytovat - chybí navazující služby.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56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89812BE-D042-4276-9725-12CB2427D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56" y="538869"/>
            <a:ext cx="8911687" cy="1280890"/>
          </a:xfrm>
        </p:spPr>
        <p:txBody>
          <a:bodyPr/>
          <a:lstStyle/>
          <a:p>
            <a:pPr algn="ctr"/>
            <a:r>
              <a:rPr lang="cs-CZ" b="1" dirty="0"/>
              <a:t>  Kazuistika 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2AC2DEA-1D00-41DB-9457-3921F63A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1" y="1324708"/>
            <a:ext cx="9419118" cy="502959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Pan N. je senior ve věku 82 let, který bydlí sám v bytě. Má dceru, </a:t>
            </a:r>
            <a:r>
              <a:rPr lang="cs-CZ" dirty="0" smtClean="0">
                <a:solidFill>
                  <a:schemeClr val="tx1"/>
                </a:solidFill>
              </a:rPr>
              <a:t>se</a:t>
            </a:r>
            <a:r>
              <a:rPr lang="cs-CZ" dirty="0">
                <a:solidFill>
                  <a:schemeClr val="tx1"/>
                </a:solidFill>
              </a:rPr>
              <a:t> kterou se často nestýká. Dcera pracuje v Praze a často pobývá v zahraničí. Pan N. je silně nedoslýchavý, naslouchátko nenosí, velmi špatně se s ním komunikuje a na své okolí působí velmi zmateně. Po zdravotní stránce je jinak vitální. Po konzultaci s jeho ošetřujícím </a:t>
            </a:r>
            <a:r>
              <a:rPr lang="cs-CZ" dirty="0" smtClean="0">
                <a:solidFill>
                  <a:schemeClr val="tx1"/>
                </a:solidFill>
              </a:rPr>
              <a:t>lékařem </a:t>
            </a:r>
            <a:r>
              <a:rPr lang="cs-CZ" dirty="0">
                <a:solidFill>
                  <a:schemeClr val="tx1"/>
                </a:solidFill>
              </a:rPr>
              <a:t>nám bylo sděleno, že pan N. trpí nejspíš demencí. Je potřeba odborné psychiatrické vyšetření. </a:t>
            </a:r>
            <a:endParaRPr lang="cs-CZ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 </a:t>
            </a:r>
            <a:r>
              <a:rPr lang="cs-CZ" sz="2000" dirty="0">
                <a:solidFill>
                  <a:schemeClr val="tx1"/>
                </a:solidFill>
              </a:rPr>
              <a:t>Stížnost sousedů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 Depistáž, sousedé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 Kontakt na dceru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 Schůzka na OSVŠ, hasiči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 Kontakt s lékaři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 Finanční problémy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 Spolupráce s opatrovníkem, žádost o omezení svéprávnosti</a:t>
            </a:r>
          </a:p>
        </p:txBody>
      </p:sp>
    </p:spTree>
    <p:extLst>
      <p:ext uri="{BB962C8B-B14F-4D97-AF65-F5344CB8AC3E}">
        <p14:creationId xmlns:p14="http://schemas.microsoft.com/office/powerpoint/2010/main" val="106639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775</Words>
  <Application>Microsoft Office PowerPoint</Application>
  <PresentationFormat>Vlastní</PresentationFormat>
  <Paragraphs>77</Paragraphs>
  <Slides>11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Stébla</vt:lpstr>
      <vt:lpstr>Fotografie</vt:lpstr>
      <vt:lpstr>  Vymezení role sociální práce ve vztahu k výkonu veřejného opatrovnictví </vt:lpstr>
      <vt:lpstr>Město Havlíčkův Brod</vt:lpstr>
      <vt:lpstr>Exkurz do historie a pár zajímavostí</vt:lpstr>
      <vt:lpstr>Odbor sociálních věcí a školství</vt:lpstr>
      <vt:lpstr>Místní poskytovatelé služeb v sociální oblasti</vt:lpstr>
      <vt:lpstr>Psychiatrická nemocnice HB</vt:lpstr>
      <vt:lpstr>Výkon funkce veřejného opatrovníka ve městě Havlíčkův Brod                </vt:lpstr>
      <vt:lpstr>Veřejné opatrovnictví - téma k diskusi? </vt:lpstr>
      <vt:lpstr>  Kazuistika 1</vt:lpstr>
      <vt:lpstr>Kazuistika 2</vt:lpstr>
      <vt:lpstr>Děkujeme Vám za pozornost   Mgr. Marek Topolovský vedoucí úseku sociálních služeb a prevence  Mgr. Markéta Juráčková, DiS. sociální pracovnice  Markéta Zikmundová, DiS. sociální pracovnice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Vymezení role sociální práce ve vztahu k výkonu veřejného opatrovnictví</dc:title>
  <dc:creator>Zikmundová Markéta, Dis.</dc:creator>
  <cp:lastModifiedBy>Vomočilová Zuzana Bc. (MPSV)</cp:lastModifiedBy>
  <cp:revision>132</cp:revision>
  <cp:lastPrinted>2018-01-15T12:44:23Z</cp:lastPrinted>
  <dcterms:created xsi:type="dcterms:W3CDTF">2017-12-06T13:03:04Z</dcterms:created>
  <dcterms:modified xsi:type="dcterms:W3CDTF">2018-01-30T11:47:57Z</dcterms:modified>
</cp:coreProperties>
</file>