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7" r:id="rId2"/>
    <p:sldId id="268" r:id="rId3"/>
    <p:sldId id="270" r:id="rId4"/>
    <p:sldId id="271" r:id="rId5"/>
    <p:sldId id="274" r:id="rId6"/>
    <p:sldId id="272" r:id="rId7"/>
    <p:sldId id="275" r:id="rId8"/>
    <p:sldId id="277" r:id="rId9"/>
    <p:sldId id="276" r:id="rId10"/>
    <p:sldId id="279" r:id="rId11"/>
    <p:sldId id="281" r:id="rId12"/>
    <p:sldId id="282" r:id="rId13"/>
    <p:sldId id="283" r:id="rId14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  <a:srgbClr val="001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367" autoAdjust="0"/>
    <p:restoredTop sz="94628" autoAdjust="0"/>
  </p:normalViewPr>
  <p:slideViewPr>
    <p:cSldViewPr>
      <p:cViewPr>
        <p:scale>
          <a:sx n="97" d="100"/>
          <a:sy n="97" d="100"/>
        </p:scale>
        <p:origin x="-126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5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8699EA-83EC-4FD7-98B2-39820078CF03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5F2998F-368F-4B68-9A55-6BC3447CE5EC}">
      <dgm:prSet custT="1"/>
      <dgm:spPr/>
      <dgm:t>
        <a:bodyPr/>
        <a:lstStyle/>
        <a:p>
          <a:pPr rtl="0"/>
          <a:r>
            <a:rPr lang="cs-CZ" sz="2000" b="1" dirty="0" smtClean="0"/>
            <a:t>SOCIÁLNÍ DÁVKY</a:t>
          </a:r>
        </a:p>
        <a:p>
          <a:pPr rtl="0"/>
          <a:r>
            <a:rPr lang="cs-CZ" sz="2000" b="1" dirty="0" smtClean="0"/>
            <a:t>SOCIAL BENEFITS</a:t>
          </a:r>
          <a:endParaRPr lang="cs-CZ" sz="2000" b="1" dirty="0"/>
        </a:p>
      </dgm:t>
    </dgm:pt>
    <dgm:pt modelId="{13E07E23-0278-4587-AF9E-0C6377B7F594}" type="parTrans" cxnId="{4B1461FD-2B29-457A-8B09-84BB9F3006DE}">
      <dgm:prSet/>
      <dgm:spPr/>
      <dgm:t>
        <a:bodyPr/>
        <a:lstStyle/>
        <a:p>
          <a:endParaRPr lang="cs-CZ"/>
        </a:p>
      </dgm:t>
    </dgm:pt>
    <dgm:pt modelId="{444C109D-225B-47F0-9462-2493321F7486}" type="sibTrans" cxnId="{4B1461FD-2B29-457A-8B09-84BB9F3006DE}">
      <dgm:prSet/>
      <dgm:spPr/>
      <dgm:t>
        <a:bodyPr/>
        <a:lstStyle/>
        <a:p>
          <a:endParaRPr lang="cs-CZ"/>
        </a:p>
      </dgm:t>
    </dgm:pt>
    <dgm:pt modelId="{C7E64894-774C-4206-AC3A-3E5CF28702D6}">
      <dgm:prSet/>
      <dgm:spPr/>
      <dgm:t>
        <a:bodyPr/>
        <a:lstStyle/>
        <a:p>
          <a:endParaRPr lang="cs-CZ" dirty="0"/>
        </a:p>
      </dgm:t>
    </dgm:pt>
    <dgm:pt modelId="{94656B36-BAC9-46EB-BE50-CC8BA46AF87C}" type="parTrans" cxnId="{06C79987-90B3-4811-8758-BC0E306BDA0C}">
      <dgm:prSet/>
      <dgm:spPr/>
      <dgm:t>
        <a:bodyPr/>
        <a:lstStyle/>
        <a:p>
          <a:endParaRPr lang="cs-CZ"/>
        </a:p>
      </dgm:t>
    </dgm:pt>
    <dgm:pt modelId="{511A3719-1C63-468F-9A3D-07A8542596BD}" type="sibTrans" cxnId="{06C79987-90B3-4811-8758-BC0E306BDA0C}">
      <dgm:prSet/>
      <dgm:spPr/>
      <dgm:t>
        <a:bodyPr/>
        <a:lstStyle/>
        <a:p>
          <a:endParaRPr lang="cs-CZ"/>
        </a:p>
      </dgm:t>
    </dgm:pt>
    <dgm:pt modelId="{210A84F7-4595-491C-B447-074A473D5A14}">
      <dgm:prSet/>
      <dgm:spPr/>
      <dgm:t>
        <a:bodyPr/>
        <a:lstStyle/>
        <a:p>
          <a:endParaRPr lang="cs-CZ" dirty="0"/>
        </a:p>
      </dgm:t>
    </dgm:pt>
    <dgm:pt modelId="{5FB6286E-0DF8-4BC0-8DE7-6D9935A1B6B6}" type="parTrans" cxnId="{9DD89774-B928-4B75-8C88-C06A718027AF}">
      <dgm:prSet/>
      <dgm:spPr/>
      <dgm:t>
        <a:bodyPr/>
        <a:lstStyle/>
        <a:p>
          <a:endParaRPr lang="cs-CZ"/>
        </a:p>
      </dgm:t>
    </dgm:pt>
    <dgm:pt modelId="{5AC90CDA-B6F6-4EB7-B0DC-6EFA74F2316E}" type="sibTrans" cxnId="{9DD89774-B928-4B75-8C88-C06A718027AF}">
      <dgm:prSet/>
      <dgm:spPr/>
      <dgm:t>
        <a:bodyPr/>
        <a:lstStyle/>
        <a:p>
          <a:endParaRPr lang="cs-CZ"/>
        </a:p>
      </dgm:t>
    </dgm:pt>
    <dgm:pt modelId="{1FCBAEF5-0C82-415D-A9BB-742DBC2FBAFD}">
      <dgm:prSet/>
      <dgm:spPr/>
      <dgm:t>
        <a:bodyPr/>
        <a:lstStyle/>
        <a:p>
          <a:endParaRPr lang="cs-CZ" dirty="0"/>
        </a:p>
      </dgm:t>
    </dgm:pt>
    <dgm:pt modelId="{CCE2B0DF-62E4-4E98-A3C5-F7BCC13D1BFB}" type="parTrans" cxnId="{3F6D56BC-C909-44B1-8314-0F5F40DDBB36}">
      <dgm:prSet/>
      <dgm:spPr/>
      <dgm:t>
        <a:bodyPr/>
        <a:lstStyle/>
        <a:p>
          <a:endParaRPr lang="cs-CZ"/>
        </a:p>
      </dgm:t>
    </dgm:pt>
    <dgm:pt modelId="{8F84463E-1E0C-4680-9E77-60811C6707C8}" type="sibTrans" cxnId="{3F6D56BC-C909-44B1-8314-0F5F40DDBB36}">
      <dgm:prSet/>
      <dgm:spPr/>
      <dgm:t>
        <a:bodyPr/>
        <a:lstStyle/>
        <a:p>
          <a:endParaRPr lang="cs-CZ"/>
        </a:p>
      </dgm:t>
    </dgm:pt>
    <dgm:pt modelId="{D5AD0C82-5EC7-42D1-84F5-5F2EED3F074F}">
      <dgm:prSet custT="1"/>
      <dgm:spPr/>
      <dgm:t>
        <a:bodyPr/>
        <a:lstStyle/>
        <a:p>
          <a:endParaRPr lang="cs-CZ" sz="2400" b="1" dirty="0" smtClean="0"/>
        </a:p>
        <a:p>
          <a:r>
            <a:rPr lang="cs-CZ" sz="2400" b="1" dirty="0" smtClean="0"/>
            <a:t>HMOTNÁ NOUZE</a:t>
          </a:r>
          <a:r>
            <a:rPr lang="cs-CZ" sz="1000" b="1" dirty="0" smtClean="0"/>
            <a:t> </a:t>
          </a:r>
        </a:p>
        <a:p>
          <a:r>
            <a:rPr lang="cs-CZ" sz="1400" b="1" dirty="0" smtClean="0"/>
            <a:t>(BENEFITS FOR PERSONS IN MASSIVE NEED)</a:t>
          </a:r>
          <a:endParaRPr lang="cs-CZ" sz="2400" b="1" dirty="0" smtClean="0"/>
        </a:p>
        <a:p>
          <a:endParaRPr lang="cs-CZ" sz="1100" dirty="0" smtClean="0"/>
        </a:p>
        <a:p>
          <a:r>
            <a:rPr lang="cs-CZ" sz="1100" dirty="0" smtClean="0"/>
            <a:t>PŘÍSPĚVEK NA ŽIVOBYTÍ</a:t>
          </a:r>
        </a:p>
        <a:p>
          <a:r>
            <a:rPr lang="cs-CZ" sz="1100" dirty="0" smtClean="0"/>
            <a:t>DOPLATEK NA BYDLENÍ</a:t>
          </a:r>
        </a:p>
        <a:p>
          <a:r>
            <a:rPr lang="cs-CZ" sz="1100" dirty="0" smtClean="0"/>
            <a:t>MIMOŘÁDNÁ OKAMŽITÁ POMOC</a:t>
          </a:r>
          <a:endParaRPr lang="cs-CZ" sz="1100" dirty="0"/>
        </a:p>
      </dgm:t>
    </dgm:pt>
    <dgm:pt modelId="{3A47E135-DE46-49DC-BB5D-E938408DE22D}" type="parTrans" cxnId="{3C3DF3B7-0745-48EB-869E-4E369A356E92}">
      <dgm:prSet/>
      <dgm:spPr/>
      <dgm:t>
        <a:bodyPr/>
        <a:lstStyle/>
        <a:p>
          <a:endParaRPr lang="cs-CZ"/>
        </a:p>
      </dgm:t>
    </dgm:pt>
    <dgm:pt modelId="{57F1C2BF-0D7D-42E4-AECC-62D3ED0D9601}" type="sibTrans" cxnId="{3C3DF3B7-0745-48EB-869E-4E369A356E92}">
      <dgm:prSet/>
      <dgm:spPr/>
      <dgm:t>
        <a:bodyPr/>
        <a:lstStyle/>
        <a:p>
          <a:endParaRPr lang="cs-CZ"/>
        </a:p>
      </dgm:t>
    </dgm:pt>
    <dgm:pt modelId="{41E36732-A2E0-4933-ADFC-D0C7A19DB951}">
      <dgm:prSet custT="1"/>
      <dgm:spPr/>
      <dgm:t>
        <a:bodyPr/>
        <a:lstStyle/>
        <a:p>
          <a:endParaRPr lang="cs-CZ" sz="2400" dirty="0" smtClean="0"/>
        </a:p>
        <a:p>
          <a:endParaRPr lang="cs-CZ" sz="2000" dirty="0" smtClean="0"/>
        </a:p>
        <a:p>
          <a:r>
            <a:rPr lang="cs-CZ" sz="2000" b="1" dirty="0" smtClean="0"/>
            <a:t>STÁTNÍ SOCIÁLNÍ PODPORA</a:t>
          </a:r>
        </a:p>
        <a:p>
          <a:r>
            <a:rPr lang="cs-CZ" sz="1400" b="1" dirty="0" smtClean="0"/>
            <a:t>(STATE SOCIAL SUPPORT)</a:t>
          </a:r>
        </a:p>
        <a:p>
          <a:r>
            <a:rPr lang="cs-CZ" sz="1100" dirty="0" smtClean="0"/>
            <a:t>PORODNÉ</a:t>
          </a:r>
        </a:p>
        <a:p>
          <a:r>
            <a:rPr lang="cs-CZ" sz="1100" dirty="0" smtClean="0"/>
            <a:t>POHŘEBNÉ</a:t>
          </a:r>
        </a:p>
        <a:p>
          <a:r>
            <a:rPr lang="cs-CZ" sz="1100" dirty="0" smtClean="0"/>
            <a:t>DÁVKY PĚSTOUNSKÉ PÉČE</a:t>
          </a:r>
        </a:p>
        <a:p>
          <a:r>
            <a:rPr lang="cs-CZ" sz="1100" dirty="0" smtClean="0"/>
            <a:t>PŘÍSPĚVEK NA BYDLENÍ RODIČOVSKÝ PŘÍSPĚVEK</a:t>
          </a:r>
        </a:p>
        <a:p>
          <a:r>
            <a:rPr lang="cs-CZ" sz="1100" dirty="0" smtClean="0"/>
            <a:t>PŘÍDAVKY NA DÍTĚ</a:t>
          </a:r>
        </a:p>
        <a:p>
          <a:endParaRPr lang="cs-CZ" sz="2400" dirty="0"/>
        </a:p>
      </dgm:t>
    </dgm:pt>
    <dgm:pt modelId="{B9055CD8-7047-4B44-910E-4CF2D0A2327E}" type="parTrans" cxnId="{54494762-C965-464A-9AE9-D19866E5663D}">
      <dgm:prSet/>
      <dgm:spPr/>
      <dgm:t>
        <a:bodyPr/>
        <a:lstStyle/>
        <a:p>
          <a:endParaRPr lang="cs-CZ"/>
        </a:p>
      </dgm:t>
    </dgm:pt>
    <dgm:pt modelId="{DC9C96AB-CDC1-4352-8937-1466957DF69A}" type="sibTrans" cxnId="{54494762-C965-464A-9AE9-D19866E5663D}">
      <dgm:prSet/>
      <dgm:spPr/>
      <dgm:t>
        <a:bodyPr/>
        <a:lstStyle/>
        <a:p>
          <a:endParaRPr lang="cs-CZ"/>
        </a:p>
      </dgm:t>
    </dgm:pt>
    <dgm:pt modelId="{B221470B-B547-4E11-80F2-66DAF126572A}">
      <dgm:prSet custT="1"/>
      <dgm:spPr/>
      <dgm:t>
        <a:bodyPr/>
        <a:lstStyle/>
        <a:p>
          <a:r>
            <a:rPr lang="cs-CZ" sz="1800" b="1" dirty="0" smtClean="0"/>
            <a:t>PŘÍSPĚVEK NA PÉČI</a:t>
          </a:r>
        </a:p>
        <a:p>
          <a:r>
            <a:rPr lang="cs-CZ" sz="1800" b="1" dirty="0" smtClean="0"/>
            <a:t>(</a:t>
          </a:r>
          <a:r>
            <a:rPr lang="cs-CZ" sz="1800" b="0" dirty="0" smtClean="0"/>
            <a:t>CARE ALLOWANCE)</a:t>
          </a:r>
          <a:endParaRPr lang="cs-CZ" sz="1800" b="1" dirty="0" smtClean="0"/>
        </a:p>
        <a:p>
          <a:endParaRPr lang="cs-CZ" sz="1800" b="1" dirty="0"/>
        </a:p>
      </dgm:t>
    </dgm:pt>
    <dgm:pt modelId="{CEB283E3-4CDF-4B0A-8994-9AD8214FEBD9}" type="parTrans" cxnId="{1D3E6822-12DB-494D-82C4-FE9A22474775}">
      <dgm:prSet/>
      <dgm:spPr/>
      <dgm:t>
        <a:bodyPr/>
        <a:lstStyle/>
        <a:p>
          <a:endParaRPr lang="cs-CZ"/>
        </a:p>
      </dgm:t>
    </dgm:pt>
    <dgm:pt modelId="{76BAC8C0-B881-48DE-84BC-DCB1812584A1}" type="sibTrans" cxnId="{1D3E6822-12DB-494D-82C4-FE9A22474775}">
      <dgm:prSet/>
      <dgm:spPr/>
      <dgm:t>
        <a:bodyPr/>
        <a:lstStyle/>
        <a:p>
          <a:endParaRPr lang="cs-CZ"/>
        </a:p>
      </dgm:t>
    </dgm:pt>
    <dgm:pt modelId="{E11F6754-4503-4594-A1D0-A9ECC97244DE}">
      <dgm:prSet custT="1"/>
      <dgm:spPr/>
      <dgm:t>
        <a:bodyPr/>
        <a:lstStyle/>
        <a:p>
          <a:r>
            <a:rPr lang="cs-CZ" sz="1600" b="1" dirty="0" smtClean="0"/>
            <a:t>DÁVKY PRO OSOBY SE ZDRAVOTNÍM POSTIŽENÍM</a:t>
          </a:r>
        </a:p>
        <a:p>
          <a:r>
            <a:rPr lang="cs-CZ" sz="1100" b="1" dirty="0" smtClean="0"/>
            <a:t>(BENEFITS FOR DISABLED PERSONS)</a:t>
          </a:r>
        </a:p>
        <a:p>
          <a:r>
            <a:rPr lang="cs-CZ" sz="1100" dirty="0" smtClean="0"/>
            <a:t>ZVLÁŠTNÍ POMŮCKA</a:t>
          </a:r>
        </a:p>
        <a:p>
          <a:r>
            <a:rPr lang="cs-CZ" sz="1100" dirty="0" smtClean="0"/>
            <a:t>MOBILITA</a:t>
          </a:r>
        </a:p>
        <a:p>
          <a:r>
            <a:rPr lang="cs-CZ" sz="1100" dirty="0" smtClean="0"/>
            <a:t>PRŮKAZ OSOBY SE ZDRAVOTNÍM POSTIŽENÍM</a:t>
          </a:r>
          <a:endParaRPr lang="cs-CZ" sz="1100" dirty="0"/>
        </a:p>
      </dgm:t>
    </dgm:pt>
    <dgm:pt modelId="{DD9F3C2A-23AB-4B17-A199-2D86C99D35EB}" type="parTrans" cxnId="{8039FDD7-03A7-4572-AF0A-74C736F4538A}">
      <dgm:prSet/>
      <dgm:spPr/>
      <dgm:t>
        <a:bodyPr/>
        <a:lstStyle/>
        <a:p>
          <a:endParaRPr lang="cs-CZ"/>
        </a:p>
      </dgm:t>
    </dgm:pt>
    <dgm:pt modelId="{6BD546E3-8E37-42BF-88B2-2B8A5FCD54C4}" type="sibTrans" cxnId="{8039FDD7-03A7-4572-AF0A-74C736F4538A}">
      <dgm:prSet/>
      <dgm:spPr/>
      <dgm:t>
        <a:bodyPr/>
        <a:lstStyle/>
        <a:p>
          <a:endParaRPr lang="cs-CZ"/>
        </a:p>
      </dgm:t>
    </dgm:pt>
    <dgm:pt modelId="{8A244068-AD7A-482C-A134-2A5A7D9C2FCA}" type="pres">
      <dgm:prSet presAssocID="{318699EA-83EC-4FD7-98B2-39820078CF03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C63E99B-0DD4-457A-BBB6-C9F43103CAC2}" type="pres">
      <dgm:prSet presAssocID="{318699EA-83EC-4FD7-98B2-39820078CF03}" presName="matrix" presStyleCnt="0"/>
      <dgm:spPr/>
    </dgm:pt>
    <dgm:pt modelId="{DA3382D7-278C-492F-B273-F4C8031E20D5}" type="pres">
      <dgm:prSet presAssocID="{318699EA-83EC-4FD7-98B2-39820078CF03}" presName="tile1" presStyleLbl="node1" presStyleIdx="0" presStyleCnt="4"/>
      <dgm:spPr/>
      <dgm:t>
        <a:bodyPr/>
        <a:lstStyle/>
        <a:p>
          <a:endParaRPr lang="cs-CZ"/>
        </a:p>
      </dgm:t>
    </dgm:pt>
    <dgm:pt modelId="{0D801F76-1264-442C-ACD1-3F788EF32C38}" type="pres">
      <dgm:prSet presAssocID="{318699EA-83EC-4FD7-98B2-39820078CF0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0FD5347-DC46-41E6-8A81-FF64CCE2601C}" type="pres">
      <dgm:prSet presAssocID="{318699EA-83EC-4FD7-98B2-39820078CF03}" presName="tile2" presStyleLbl="node1" presStyleIdx="1" presStyleCnt="4"/>
      <dgm:spPr/>
      <dgm:t>
        <a:bodyPr/>
        <a:lstStyle/>
        <a:p>
          <a:endParaRPr lang="cs-CZ"/>
        </a:p>
      </dgm:t>
    </dgm:pt>
    <dgm:pt modelId="{5ADF0D57-5C03-49E6-92AA-092CC618A258}" type="pres">
      <dgm:prSet presAssocID="{318699EA-83EC-4FD7-98B2-39820078CF0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077619C-392B-4543-B425-F53CABEAD8CC}" type="pres">
      <dgm:prSet presAssocID="{318699EA-83EC-4FD7-98B2-39820078CF03}" presName="tile3" presStyleLbl="node1" presStyleIdx="2" presStyleCnt="4" custLinFactNeighborY="4167"/>
      <dgm:spPr/>
      <dgm:t>
        <a:bodyPr/>
        <a:lstStyle/>
        <a:p>
          <a:endParaRPr lang="cs-CZ"/>
        </a:p>
      </dgm:t>
    </dgm:pt>
    <dgm:pt modelId="{2CD23128-4D8E-474A-B034-E2818C232F03}" type="pres">
      <dgm:prSet presAssocID="{318699EA-83EC-4FD7-98B2-39820078CF0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27C5D72-5654-496E-A45E-FAEB2059D313}" type="pres">
      <dgm:prSet presAssocID="{318699EA-83EC-4FD7-98B2-39820078CF03}" presName="tile4" presStyleLbl="node1" presStyleIdx="3" presStyleCnt="4" custLinFactNeighborY="4167"/>
      <dgm:spPr/>
      <dgm:t>
        <a:bodyPr/>
        <a:lstStyle/>
        <a:p>
          <a:endParaRPr lang="cs-CZ"/>
        </a:p>
      </dgm:t>
    </dgm:pt>
    <dgm:pt modelId="{65320809-7B74-4EB9-8912-32C1B2BDBE9F}" type="pres">
      <dgm:prSet presAssocID="{318699EA-83EC-4FD7-98B2-39820078CF0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B0E2530-2D29-4B5C-A1F1-CD487932CDE5}" type="pres">
      <dgm:prSet presAssocID="{318699EA-83EC-4FD7-98B2-39820078CF03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</dgm:ptLst>
  <dgm:cxnLst>
    <dgm:cxn modelId="{EB1F75B9-C96C-47AD-86EB-EB51204330E2}" type="presOf" srcId="{E11F6754-4503-4594-A1D0-A9ECC97244DE}" destId="{427C5D72-5654-496E-A45E-FAEB2059D313}" srcOrd="0" destOrd="0" presId="urn:microsoft.com/office/officeart/2005/8/layout/matrix1"/>
    <dgm:cxn modelId="{54494762-C965-464A-9AE9-D19866E5663D}" srcId="{55F2998F-368F-4B68-9A55-6BC3447CE5EC}" destId="{41E36732-A2E0-4933-ADFC-D0C7A19DB951}" srcOrd="1" destOrd="0" parTransId="{B9055CD8-7047-4B44-910E-4CF2D0A2327E}" sibTransId="{DC9C96AB-CDC1-4352-8937-1466957DF69A}"/>
    <dgm:cxn modelId="{97E09841-FF0D-4533-8E10-C546EA7E302E}" type="presOf" srcId="{318699EA-83EC-4FD7-98B2-39820078CF03}" destId="{8A244068-AD7A-482C-A134-2A5A7D9C2FCA}" srcOrd="0" destOrd="0" presId="urn:microsoft.com/office/officeart/2005/8/layout/matrix1"/>
    <dgm:cxn modelId="{BF413486-B129-4532-853A-51253E23AE72}" type="presOf" srcId="{55F2998F-368F-4B68-9A55-6BC3447CE5EC}" destId="{EB0E2530-2D29-4B5C-A1F1-CD487932CDE5}" srcOrd="0" destOrd="0" presId="urn:microsoft.com/office/officeart/2005/8/layout/matrix1"/>
    <dgm:cxn modelId="{4B1461FD-2B29-457A-8B09-84BB9F3006DE}" srcId="{318699EA-83EC-4FD7-98B2-39820078CF03}" destId="{55F2998F-368F-4B68-9A55-6BC3447CE5EC}" srcOrd="0" destOrd="0" parTransId="{13E07E23-0278-4587-AF9E-0C6377B7F594}" sibTransId="{444C109D-225B-47F0-9462-2493321F7486}"/>
    <dgm:cxn modelId="{1D3E6822-12DB-494D-82C4-FE9A22474775}" srcId="{55F2998F-368F-4B68-9A55-6BC3447CE5EC}" destId="{B221470B-B547-4E11-80F2-66DAF126572A}" srcOrd="2" destOrd="0" parTransId="{CEB283E3-4CDF-4B0A-8994-9AD8214FEBD9}" sibTransId="{76BAC8C0-B881-48DE-84BC-DCB1812584A1}"/>
    <dgm:cxn modelId="{2AD893FE-B255-44A2-ACA8-D10F34AB9F81}" type="presOf" srcId="{B221470B-B547-4E11-80F2-66DAF126572A}" destId="{2CD23128-4D8E-474A-B034-E2818C232F03}" srcOrd="1" destOrd="0" presId="urn:microsoft.com/office/officeart/2005/8/layout/matrix1"/>
    <dgm:cxn modelId="{06C79987-90B3-4811-8758-BC0E306BDA0C}" srcId="{318699EA-83EC-4FD7-98B2-39820078CF03}" destId="{C7E64894-774C-4206-AC3A-3E5CF28702D6}" srcOrd="1" destOrd="0" parTransId="{94656B36-BAC9-46EB-BE50-CC8BA46AF87C}" sibTransId="{511A3719-1C63-468F-9A3D-07A8542596BD}"/>
    <dgm:cxn modelId="{3C3DF3B7-0745-48EB-869E-4E369A356E92}" srcId="{55F2998F-368F-4B68-9A55-6BC3447CE5EC}" destId="{D5AD0C82-5EC7-42D1-84F5-5F2EED3F074F}" srcOrd="0" destOrd="0" parTransId="{3A47E135-DE46-49DC-BB5D-E938408DE22D}" sibTransId="{57F1C2BF-0D7D-42E4-AECC-62D3ED0D9601}"/>
    <dgm:cxn modelId="{73A1D174-9940-444B-A8FC-1879EF5E33D3}" type="presOf" srcId="{41E36732-A2E0-4933-ADFC-D0C7A19DB951}" destId="{5ADF0D57-5C03-49E6-92AA-092CC618A258}" srcOrd="1" destOrd="0" presId="urn:microsoft.com/office/officeart/2005/8/layout/matrix1"/>
    <dgm:cxn modelId="{9DD89774-B928-4B75-8C88-C06A718027AF}" srcId="{318699EA-83EC-4FD7-98B2-39820078CF03}" destId="{210A84F7-4595-491C-B447-074A473D5A14}" srcOrd="2" destOrd="0" parTransId="{5FB6286E-0DF8-4BC0-8DE7-6D9935A1B6B6}" sibTransId="{5AC90CDA-B6F6-4EB7-B0DC-6EFA74F2316E}"/>
    <dgm:cxn modelId="{EA8BB0BB-7DD6-4358-B4E4-074CEB4DE2BA}" type="presOf" srcId="{D5AD0C82-5EC7-42D1-84F5-5F2EED3F074F}" destId="{DA3382D7-278C-492F-B273-F4C8031E20D5}" srcOrd="0" destOrd="0" presId="urn:microsoft.com/office/officeart/2005/8/layout/matrix1"/>
    <dgm:cxn modelId="{33563BCE-943B-4AD3-ADC7-B1942D41C6B9}" type="presOf" srcId="{B221470B-B547-4E11-80F2-66DAF126572A}" destId="{7077619C-392B-4543-B425-F53CABEAD8CC}" srcOrd="0" destOrd="0" presId="urn:microsoft.com/office/officeart/2005/8/layout/matrix1"/>
    <dgm:cxn modelId="{8039FDD7-03A7-4572-AF0A-74C736F4538A}" srcId="{55F2998F-368F-4B68-9A55-6BC3447CE5EC}" destId="{E11F6754-4503-4594-A1D0-A9ECC97244DE}" srcOrd="3" destOrd="0" parTransId="{DD9F3C2A-23AB-4B17-A199-2D86C99D35EB}" sibTransId="{6BD546E3-8E37-42BF-88B2-2B8A5FCD54C4}"/>
    <dgm:cxn modelId="{3F6D56BC-C909-44B1-8314-0F5F40DDBB36}" srcId="{318699EA-83EC-4FD7-98B2-39820078CF03}" destId="{1FCBAEF5-0C82-415D-A9BB-742DBC2FBAFD}" srcOrd="3" destOrd="0" parTransId="{CCE2B0DF-62E4-4E98-A3C5-F7BCC13D1BFB}" sibTransId="{8F84463E-1E0C-4680-9E77-60811C6707C8}"/>
    <dgm:cxn modelId="{D705B4F9-AAD2-4975-AD5A-A17A898F1CF6}" type="presOf" srcId="{41E36732-A2E0-4933-ADFC-D0C7A19DB951}" destId="{B0FD5347-DC46-41E6-8A81-FF64CCE2601C}" srcOrd="0" destOrd="0" presId="urn:microsoft.com/office/officeart/2005/8/layout/matrix1"/>
    <dgm:cxn modelId="{BE1968D0-117E-458E-B147-E13CC75405B1}" type="presOf" srcId="{E11F6754-4503-4594-A1D0-A9ECC97244DE}" destId="{65320809-7B74-4EB9-8912-32C1B2BDBE9F}" srcOrd="1" destOrd="0" presId="urn:microsoft.com/office/officeart/2005/8/layout/matrix1"/>
    <dgm:cxn modelId="{C5E8E03F-02D9-4E18-B1A8-D2A156718457}" type="presOf" srcId="{D5AD0C82-5EC7-42D1-84F5-5F2EED3F074F}" destId="{0D801F76-1264-442C-ACD1-3F788EF32C38}" srcOrd="1" destOrd="0" presId="urn:microsoft.com/office/officeart/2005/8/layout/matrix1"/>
    <dgm:cxn modelId="{FB75288D-FD7D-4D59-8302-3FE6D4F400B4}" type="presParOf" srcId="{8A244068-AD7A-482C-A134-2A5A7D9C2FCA}" destId="{5C63E99B-0DD4-457A-BBB6-C9F43103CAC2}" srcOrd="0" destOrd="0" presId="urn:microsoft.com/office/officeart/2005/8/layout/matrix1"/>
    <dgm:cxn modelId="{CC053201-2D22-4FC7-817F-A6C8BE72E614}" type="presParOf" srcId="{5C63E99B-0DD4-457A-BBB6-C9F43103CAC2}" destId="{DA3382D7-278C-492F-B273-F4C8031E20D5}" srcOrd="0" destOrd="0" presId="urn:microsoft.com/office/officeart/2005/8/layout/matrix1"/>
    <dgm:cxn modelId="{B8F6E7D7-443F-4825-8AE7-CA6AB09D702E}" type="presParOf" srcId="{5C63E99B-0DD4-457A-BBB6-C9F43103CAC2}" destId="{0D801F76-1264-442C-ACD1-3F788EF32C38}" srcOrd="1" destOrd="0" presId="urn:microsoft.com/office/officeart/2005/8/layout/matrix1"/>
    <dgm:cxn modelId="{4ACF5A79-9822-4B5F-82C4-3A129139C55D}" type="presParOf" srcId="{5C63E99B-0DD4-457A-BBB6-C9F43103CAC2}" destId="{B0FD5347-DC46-41E6-8A81-FF64CCE2601C}" srcOrd="2" destOrd="0" presId="urn:microsoft.com/office/officeart/2005/8/layout/matrix1"/>
    <dgm:cxn modelId="{A3F13A2D-E91C-48E8-BD24-A733C8F8A2F1}" type="presParOf" srcId="{5C63E99B-0DD4-457A-BBB6-C9F43103CAC2}" destId="{5ADF0D57-5C03-49E6-92AA-092CC618A258}" srcOrd="3" destOrd="0" presId="urn:microsoft.com/office/officeart/2005/8/layout/matrix1"/>
    <dgm:cxn modelId="{934398EC-DF81-4A84-800F-7FF8140A3816}" type="presParOf" srcId="{5C63E99B-0DD4-457A-BBB6-C9F43103CAC2}" destId="{7077619C-392B-4543-B425-F53CABEAD8CC}" srcOrd="4" destOrd="0" presId="urn:microsoft.com/office/officeart/2005/8/layout/matrix1"/>
    <dgm:cxn modelId="{36DEBDBA-E98B-41EB-A4C8-62695664BF72}" type="presParOf" srcId="{5C63E99B-0DD4-457A-BBB6-C9F43103CAC2}" destId="{2CD23128-4D8E-474A-B034-E2818C232F03}" srcOrd="5" destOrd="0" presId="urn:microsoft.com/office/officeart/2005/8/layout/matrix1"/>
    <dgm:cxn modelId="{7BC529EE-DC27-4005-960C-E895F3FB60F3}" type="presParOf" srcId="{5C63E99B-0DD4-457A-BBB6-C9F43103CAC2}" destId="{427C5D72-5654-496E-A45E-FAEB2059D313}" srcOrd="6" destOrd="0" presId="urn:microsoft.com/office/officeart/2005/8/layout/matrix1"/>
    <dgm:cxn modelId="{979D37AC-F971-47EF-A15C-1BFEFEE885EC}" type="presParOf" srcId="{5C63E99B-0DD4-457A-BBB6-C9F43103CAC2}" destId="{65320809-7B74-4EB9-8912-32C1B2BDBE9F}" srcOrd="7" destOrd="0" presId="urn:microsoft.com/office/officeart/2005/8/layout/matrix1"/>
    <dgm:cxn modelId="{F51D37C7-D13E-4704-B3F6-BF9AF01D0C55}" type="presParOf" srcId="{8A244068-AD7A-482C-A134-2A5A7D9C2FCA}" destId="{EB0E2530-2D29-4B5C-A1F1-CD487932CDE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382D7-278C-492F-B273-F4C8031E20D5}">
      <dsp:nvSpPr>
        <dsp:cNvPr id="0" name=""/>
        <dsp:cNvSpPr/>
      </dsp:nvSpPr>
      <dsp:spPr>
        <a:xfrm rot="16200000">
          <a:off x="1040209" y="-1040209"/>
          <a:ext cx="2262981" cy="43434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b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/>
            <a:t>HMOTNÁ NOUZE</a:t>
          </a:r>
          <a:r>
            <a:rPr lang="cs-CZ" sz="1000" b="1" kern="1200" dirty="0" smtClean="0"/>
            <a:t>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 smtClean="0"/>
            <a:t>(BENEFITS FOR PERSONS IN MASSIVE NEED)</a:t>
          </a:r>
          <a:endParaRPr lang="cs-CZ" sz="2400" b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1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PŘÍSPĚVEK NA ŽIVOBYTÍ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DOPLATEK NA BYDLENÍ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MIMOŘÁDNÁ OKAMŽITÁ POMOC</a:t>
          </a:r>
          <a:endParaRPr lang="cs-CZ" sz="1100" kern="1200" dirty="0"/>
        </a:p>
      </dsp:txBody>
      <dsp:txXfrm rot="5400000">
        <a:off x="0" y="0"/>
        <a:ext cx="4343400" cy="1697235"/>
      </dsp:txXfrm>
    </dsp:sp>
    <dsp:sp modelId="{B0FD5347-DC46-41E6-8A81-FF64CCE2601C}">
      <dsp:nvSpPr>
        <dsp:cNvPr id="0" name=""/>
        <dsp:cNvSpPr/>
      </dsp:nvSpPr>
      <dsp:spPr>
        <a:xfrm>
          <a:off x="4343400" y="0"/>
          <a:ext cx="43434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STÁTNÍ SOCIÁLNÍ PODPORA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 smtClean="0"/>
            <a:t>(STATE SOCIAL SUPPORT)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PORODNÉ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POHŘEBNÉ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DÁVKY PĚSTOUNSKÉ PÉČE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PŘÍSPĚVEK NA BYDLENÍ RODIČOVSKÝ PŘÍSPĚVEK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PŘÍDAVKY NA DÍTĚ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 dirty="0"/>
        </a:p>
      </dsp:txBody>
      <dsp:txXfrm>
        <a:off x="4343400" y="0"/>
        <a:ext cx="4343400" cy="1697235"/>
      </dsp:txXfrm>
    </dsp:sp>
    <dsp:sp modelId="{7077619C-392B-4543-B425-F53CABEAD8CC}">
      <dsp:nvSpPr>
        <dsp:cNvPr id="0" name=""/>
        <dsp:cNvSpPr/>
      </dsp:nvSpPr>
      <dsp:spPr>
        <a:xfrm rot="10800000">
          <a:off x="0" y="2262981"/>
          <a:ext cx="43434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PŘÍSPĚVEK NA PÉČI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(</a:t>
          </a:r>
          <a:r>
            <a:rPr lang="cs-CZ" sz="1800" b="0" kern="1200" dirty="0" smtClean="0"/>
            <a:t>CARE ALLOWANCE)</a:t>
          </a:r>
          <a:endParaRPr lang="cs-CZ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800" b="1" kern="1200" dirty="0"/>
        </a:p>
      </dsp:txBody>
      <dsp:txXfrm rot="10800000">
        <a:off x="0" y="2828726"/>
        <a:ext cx="4343400" cy="1697235"/>
      </dsp:txXfrm>
    </dsp:sp>
    <dsp:sp modelId="{427C5D72-5654-496E-A45E-FAEB2059D313}">
      <dsp:nvSpPr>
        <dsp:cNvPr id="0" name=""/>
        <dsp:cNvSpPr/>
      </dsp:nvSpPr>
      <dsp:spPr>
        <a:xfrm rot="5400000">
          <a:off x="5383609" y="1222771"/>
          <a:ext cx="2262981" cy="43434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/>
            <a:t>DÁVKY PRO OSOBY SE ZDRAVOTNÍM POSTIŽENÍM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b="1" kern="1200" dirty="0" smtClean="0"/>
            <a:t>(BENEFITS FOR DISABLED PERSONS)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ZVLÁŠTNÍ POMŮCKA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MOBILITA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PRŮKAZ OSOBY SE ZDRAVOTNÍM POSTIŽENÍM</a:t>
          </a:r>
          <a:endParaRPr lang="cs-CZ" sz="1100" kern="1200" dirty="0"/>
        </a:p>
      </dsp:txBody>
      <dsp:txXfrm rot="-5400000">
        <a:off x="4343400" y="2828726"/>
        <a:ext cx="4343400" cy="1697235"/>
      </dsp:txXfrm>
    </dsp:sp>
    <dsp:sp modelId="{EB0E2530-2D29-4B5C-A1F1-CD487932CDE5}">
      <dsp:nvSpPr>
        <dsp:cNvPr id="0" name=""/>
        <dsp:cNvSpPr/>
      </dsp:nvSpPr>
      <dsp:spPr>
        <a:xfrm>
          <a:off x="3040380" y="1697235"/>
          <a:ext cx="2606040" cy="11314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SOCIÁLNÍ DÁVKY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SOCIAL BENEFITS</a:t>
          </a:r>
          <a:endParaRPr lang="cs-CZ" sz="2000" b="1" kern="1200" dirty="0"/>
        </a:p>
      </dsp:txBody>
      <dsp:txXfrm>
        <a:off x="3095615" y="1752470"/>
        <a:ext cx="2495570" cy="1021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8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553A8538-AF38-44E7-838F-B24548B7B6CB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F43994C8-48F0-4AE3-BE7A-075605A34F7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33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pPr>
              <a:defRPr/>
            </a:pPr>
            <a:fld id="{6C633949-4E4B-4AEB-9CE7-91918ADEEBCC}" type="datetimeFigureOut">
              <a:rPr lang="cs-CZ"/>
              <a:pPr>
                <a:defRPr/>
              </a:pPr>
              <a:t>26.9.2017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6" rIns="91430" bIns="45716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30" tIns="45716" rIns="91430" bIns="45716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pPr>
              <a:defRPr/>
            </a:pPr>
            <a:fld id="{F642B231-0557-4C09-A458-E88E2D4687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615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7" descr="1600×1200_UP_-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975199"/>
            <a:ext cx="7772400" cy="1470025"/>
          </a:xfrm>
        </p:spPr>
        <p:txBody>
          <a:bodyPr anchor="b"/>
          <a:lstStyle>
            <a:lvl1pPr algn="ctr">
              <a:defRPr sz="7000" b="0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5301208"/>
            <a:ext cx="7776864" cy="576064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fld id="{65E3E243-1AEA-4FAA-B495-A1555346E2D7}" type="datetime1">
              <a:rPr lang="cs-CZ"/>
              <a:pPr>
                <a:defRPr/>
              </a:pPr>
              <a:t>26.9.2017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fld id="{853DA629-D3B3-49B5-BD5A-A5637C78E7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4695279"/>
            <a:ext cx="8134672" cy="1470025"/>
          </a:xfrm>
        </p:spPr>
        <p:txBody>
          <a:bodyPr anchor="b"/>
          <a:lstStyle>
            <a:lvl1pPr algn="l">
              <a:defRPr sz="7000" b="0">
                <a:solidFill>
                  <a:srgbClr val="999999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E72A7-2AB9-447C-A14E-9E09C63F5A5B}" type="datetime1">
              <a:rPr lang="cs-CZ"/>
              <a:pPr>
                <a:defRPr/>
              </a:pPr>
              <a:t>26.9.2017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FD442-C700-4F2F-873B-B0C81A5760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0000">
              <a:defRPr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387A5-492F-4C56-880D-A6BD89FA1F89}" type="datetime1">
              <a:rPr lang="cs-CZ"/>
              <a:pPr>
                <a:defRPr/>
              </a:pPr>
              <a:t>26.9.2017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CD60A-37A9-4939-B6D6-B2D7779A73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1600×1200_UP_-02opr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2195513" y="188913"/>
            <a:ext cx="662463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84213" y="1700213"/>
            <a:ext cx="813593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84213" y="6516688"/>
            <a:ext cx="935037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86F61C-A7FA-4D47-B3CB-0F36C75FF62F}" type="datetime1">
              <a:rPr lang="cs-CZ"/>
              <a:pPr>
                <a:defRPr/>
              </a:pPr>
              <a:t>26.9.2017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339975" y="6516688"/>
            <a:ext cx="3960813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692275" y="6516688"/>
            <a:ext cx="576263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56F1E5-1761-4C62-84A6-9B9FE1F3DD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</p:sldLayoutIdLst>
  <p:transition spd="med">
    <p:wipe dir="r"/>
  </p:transition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4000" b="1" kern="1200">
          <a:solidFill>
            <a:srgbClr val="001E96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9pPr>
    </p:titleStyle>
    <p:bodyStyle>
      <a:lvl1pPr marL="358775" indent="-358775" algn="l" rtl="0" fontAlgn="base">
        <a:spcBef>
          <a:spcPts val="1200"/>
        </a:spcBef>
        <a:spcAft>
          <a:spcPct val="0"/>
        </a:spcAft>
        <a:buClr>
          <a:srgbClr val="001E96"/>
        </a:buClr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358775" algn="l" rtl="0" fontAlgn="base">
        <a:spcBef>
          <a:spcPts val="600"/>
        </a:spcBef>
        <a:spcAft>
          <a:spcPct val="0"/>
        </a:spcAft>
        <a:buClr>
          <a:srgbClr val="001E96"/>
        </a:buClr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358775" indent="-358775" algn="l" rtl="0" fontAlgn="base">
        <a:spcBef>
          <a:spcPts val="600"/>
        </a:spcBef>
        <a:spcAft>
          <a:spcPct val="0"/>
        </a:spcAft>
        <a:buClr>
          <a:srgbClr val="001E96"/>
        </a:buClr>
        <a:buSzPct val="120000"/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358775" indent="-358775" algn="l" rtl="0" fontAlgn="base">
        <a:spcBef>
          <a:spcPts val="6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358775" indent="-358775" algn="l" rtl="0" fontAlgn="base">
        <a:spcBef>
          <a:spcPts val="6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789041"/>
            <a:ext cx="7772400" cy="1152128"/>
          </a:xfrm>
        </p:spPr>
        <p:txBody>
          <a:bodyPr/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2000" b="1" dirty="0" smtClean="0"/>
              <a:t>Sociální pracovník v systému nepojistných sociálních dávek</a:t>
            </a:r>
            <a:br>
              <a:rPr lang="cs-CZ" sz="2000" b="1" dirty="0" smtClean="0"/>
            </a:br>
            <a:r>
              <a:rPr lang="cs-CZ" sz="2000" b="1" dirty="0" smtClean="0"/>
              <a:t>Příspěvek na péči</a:t>
            </a:r>
            <a:br>
              <a:rPr lang="cs-CZ" sz="2000" b="1" dirty="0" smtClean="0"/>
            </a:br>
            <a:r>
              <a:rPr lang="cs-CZ" sz="2000" b="1" dirty="0" smtClean="0"/>
              <a:t>Dávky pomoci v hmotné nouzi</a:t>
            </a:r>
            <a:endParaRPr lang="cs-CZ" sz="2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5013176"/>
            <a:ext cx="7776864" cy="864096"/>
          </a:xfrm>
        </p:spPr>
        <p:txBody>
          <a:bodyPr>
            <a:normAutofit/>
          </a:bodyPr>
          <a:lstStyle/>
          <a:p>
            <a:r>
              <a:rPr lang="cs-CZ" sz="1800" dirty="0" smtClean="0"/>
              <a:t>Olomouc, 2. října 2017</a:t>
            </a:r>
          </a:p>
          <a:p>
            <a:r>
              <a:rPr lang="cs-CZ" sz="1600" dirty="0" smtClean="0"/>
              <a:t>Mgr. Jana Kulhánková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777797382"/>
      </p:ext>
    </p:extLst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SP při sociálním šetření zjišťuje:</a:t>
            </a:r>
          </a:p>
          <a:p>
            <a:r>
              <a:rPr lang="cs-CZ" dirty="0" smtClean="0"/>
              <a:t>A) rodinné prostředí (rodina úplná, neúplná)</a:t>
            </a:r>
          </a:p>
          <a:p>
            <a:r>
              <a:rPr lang="cs-CZ" dirty="0" smtClean="0"/>
              <a:t>B) ekonomické poměry (zaměstnání/zdroj příjmů, půjčky, výživné, příjmy a výdaje atp.)</a:t>
            </a:r>
          </a:p>
          <a:p>
            <a:r>
              <a:rPr lang="cs-CZ" dirty="0" smtClean="0"/>
              <a:t>C) zdravotní poměry a hygienickou úroveň domácnosti </a:t>
            </a:r>
          </a:p>
          <a:p>
            <a:r>
              <a:rPr lang="cs-CZ" dirty="0" smtClean="0"/>
              <a:t>D) bytové poměry (žije sám, s kým, kde, vybavenost bytu atp.)</a:t>
            </a:r>
          </a:p>
          <a:p>
            <a:r>
              <a:rPr lang="cs-CZ" dirty="0" smtClean="0"/>
              <a:t>E) vlastnictví movitého a nemovitého majetku a jeho využití; finanční hotovost atp.</a:t>
            </a:r>
          </a:p>
          <a:p>
            <a:pPr>
              <a:buNone/>
            </a:pPr>
            <a:r>
              <a:rPr lang="cs-CZ" dirty="0" smtClean="0"/>
              <a:t> </a:t>
            </a:r>
          </a:p>
          <a:p>
            <a:endParaRPr lang="cs-CZ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Spolupráce se sociálním pracovníkem obce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Rovnocenný vztah – ne nadřízenost x podřízenost. </a:t>
            </a:r>
            <a:endParaRPr lang="cs-CZ" dirty="0" smtClean="0"/>
          </a:p>
          <a:p>
            <a:r>
              <a:rPr lang="cs-CZ" dirty="0" smtClean="0"/>
              <a:t>Sociální </a:t>
            </a:r>
            <a:r>
              <a:rPr lang="cs-CZ" dirty="0" smtClean="0"/>
              <a:t>pracovník obce nevykonává sociální šetření pro ověření skutečností pro nárok na dávku nebo její výši.</a:t>
            </a:r>
          </a:p>
          <a:p>
            <a:pPr marL="571500" indent="-571500">
              <a:buAutoNum type="romanUcPeriod"/>
            </a:pPr>
            <a:r>
              <a:rPr lang="cs-CZ" b="1" dirty="0" smtClean="0"/>
              <a:t>KDY ODKAZUJE ÚP KLIENTA V HMOTNÉ NOUZI ZA SOCIÁLNÍM PRACOVNÍKEM NA OBEC?</a:t>
            </a:r>
          </a:p>
          <a:p>
            <a:pPr marL="571500" indent="-571500">
              <a:buFont typeface="Wingdings" pitchFamily="2" charset="2"/>
              <a:buChar char="ü"/>
            </a:pPr>
            <a:r>
              <a:rPr lang="cs-CZ" dirty="0" smtClean="0"/>
              <a:t>Potřeba doprovázení do návazných služeb nebo organizací.</a:t>
            </a:r>
          </a:p>
          <a:p>
            <a:pPr marL="571500" indent="-571500">
              <a:buFont typeface="Wingdings" pitchFamily="2" charset="2"/>
              <a:buChar char="ü"/>
            </a:pPr>
            <a:r>
              <a:rPr lang="cs-CZ" dirty="0" smtClean="0"/>
              <a:t>Potřeba zprostředkování při jednání s jejich věřiteli. </a:t>
            </a:r>
          </a:p>
          <a:p>
            <a:pPr marL="571500" indent="-571500">
              <a:buFont typeface="Wingdings" pitchFamily="2" charset="2"/>
              <a:buChar char="ü"/>
            </a:pPr>
            <a:r>
              <a:rPr lang="cs-CZ" dirty="0" smtClean="0"/>
              <a:t>Potřeba </a:t>
            </a:r>
            <a:r>
              <a:rPr lang="cs-CZ" dirty="0" smtClean="0"/>
              <a:t>poradenství v oblasti pracovně právní, dluhů, exekucí apod.</a:t>
            </a:r>
          </a:p>
          <a:p>
            <a:pPr marL="571500" indent="-571500">
              <a:buFont typeface="Wingdings" pitchFamily="2" charset="2"/>
              <a:buChar char="ü"/>
            </a:pPr>
            <a:r>
              <a:rPr lang="cs-CZ" dirty="0" smtClean="0"/>
              <a:t>Potřeba kompetence finančně hospodařit.</a:t>
            </a:r>
          </a:p>
          <a:p>
            <a:pPr marL="571500" indent="-571500">
              <a:buFont typeface="Wingdings" pitchFamily="2" charset="2"/>
              <a:buChar char="ü"/>
            </a:pPr>
            <a:r>
              <a:rPr lang="cs-CZ" dirty="0" smtClean="0"/>
              <a:t>Potřeba pomoci s hledáním přiměřené formy bydlení.</a:t>
            </a:r>
          </a:p>
          <a:p>
            <a:pPr marL="571500" indent="-571500">
              <a:buFont typeface="Wingdings" pitchFamily="2" charset="2"/>
              <a:buChar char="ü"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dobré praxe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200" i="1" dirty="0" smtClean="0"/>
              <a:t>Na </a:t>
            </a:r>
            <a:r>
              <a:rPr lang="cs-CZ" sz="1200" i="1" dirty="0" err="1" smtClean="0"/>
              <a:t>KoP</a:t>
            </a:r>
            <a:r>
              <a:rPr lang="cs-CZ" sz="1200" i="1" dirty="0" smtClean="0"/>
              <a:t> ÚP se v doprovodu sociální pracovnice </a:t>
            </a:r>
            <a:r>
              <a:rPr lang="cs-CZ" sz="1200" i="1" dirty="0" err="1" smtClean="0"/>
              <a:t>MěÚ</a:t>
            </a:r>
            <a:r>
              <a:rPr lang="cs-CZ" sz="1200" i="1" dirty="0" smtClean="0"/>
              <a:t> dostavila paní XY, (38 let)  které se v době jejího výkonu trestu rozpadlo manželství, paní se odstěhovala z města, kde před nástupem VTOS žila s manželem k příteli. Přítel  jí fyzicky napadal a nutil jí uzavírat tzv. „rychlé půjčky“, peníze utratil na výherních automatech a za alkohol, nakonec paní XY z bytu vyhodil. Paní žila nějaký čas na ulici, kde jí kontaktovala terénní sociální pracovnice místní Charity a zprostředkovala pomoc SP obce, kde jí byl předán kontakt na ubytovací zařízení a poskytnut doprovod na ÚP za účelem vyřízení dávek pomoci v hmotné nouzi a evidence </a:t>
            </a:r>
            <a:r>
              <a:rPr lang="cs-CZ" sz="1200" i="1" dirty="0" err="1" smtClean="0"/>
              <a:t>UoZ</a:t>
            </a:r>
            <a:r>
              <a:rPr lang="cs-CZ" sz="1200" i="1" dirty="0" smtClean="0"/>
              <a:t>. Do doby poskytnutí, resp. výplaty opakovaných DPHN (PnŽ a </a:t>
            </a:r>
            <a:r>
              <a:rPr lang="cs-CZ" sz="1200" i="1" dirty="0" err="1" smtClean="0"/>
              <a:t>DnB</a:t>
            </a:r>
            <a:r>
              <a:rPr lang="cs-CZ" sz="1200" i="1" dirty="0" smtClean="0"/>
              <a:t>) byla paní XY poskytnuta mimořádná okamžitá pomoc jednorázový výdaj na úhradu noclehu na ubytovně. </a:t>
            </a:r>
          </a:p>
          <a:p>
            <a:r>
              <a:rPr lang="cs-CZ" sz="1200" i="1" dirty="0" smtClean="0"/>
              <a:t>Paní XY nebyla v dobrém fyzickém stavu, neměla žádného ošetřujícího lékaře. </a:t>
            </a:r>
            <a:r>
              <a:rPr lang="cs-CZ" sz="1200" i="1" dirty="0" err="1" smtClean="0"/>
              <a:t>Oš</a:t>
            </a:r>
            <a:r>
              <a:rPr lang="cs-CZ" sz="1200" i="1" dirty="0" smtClean="0"/>
              <a:t>. lékař byl paní přidělen až revizním lékařem VZP po intervenci SP obce, následně byla diagnostikována epilepsie. SP obce paní poskytla pomoc při podání žádosti o ID. </a:t>
            </a:r>
          </a:p>
          <a:p>
            <a:r>
              <a:rPr lang="cs-CZ" sz="1200" i="1" dirty="0" smtClean="0"/>
              <a:t>Ve spolupráci se SP obce byl s paní vypracován splátkový kalendář na její oddlužení;  ze strany SP ÚP byla paní poskytnuta pomoc při sjednání výkonu veřejné služby u místní charity. </a:t>
            </a:r>
          </a:p>
          <a:p>
            <a:r>
              <a:rPr lang="cs-CZ" sz="1200" i="1" dirty="0" smtClean="0"/>
              <a:t>Vzhledem ke schopnostem a možnostem paní XY hradit si náklady v souvislosti s bydlením na ubytovně ÚP zvolil formu výplaty doplatku na bydlení přímou úhradou; 40% příspěvku na živobytí je vypláceno formou poukázek a SP obce příležitostně dohlíží na nákup potravin.</a:t>
            </a:r>
            <a:endParaRPr lang="cs-CZ" sz="1200" i="1" dirty="0"/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Děkuji </a:t>
            </a:r>
            <a:r>
              <a:rPr lang="cs-CZ" smtClean="0"/>
              <a:t>za pozornost.</a:t>
            </a:r>
            <a:endParaRPr lang="cs-CZ"/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Reforma 2012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1.1.2012</a:t>
            </a:r>
            <a:r>
              <a:rPr lang="cs-CZ" sz="3600" dirty="0" smtClean="0"/>
              <a:t> </a:t>
            </a:r>
            <a:r>
              <a:rPr lang="cs-CZ" dirty="0" smtClean="0"/>
              <a:t>– převod všech nepojistných sociálních dávek z původních třech institucí pod úřady práce.</a:t>
            </a:r>
          </a:p>
          <a:p>
            <a:endParaRPr lang="cs-CZ" dirty="0" smtClean="0"/>
          </a:p>
          <a:p>
            <a:r>
              <a:rPr lang="cs-CZ" dirty="0" smtClean="0"/>
              <a:t>Krajské pobočky ÚP – 14 </a:t>
            </a:r>
            <a:r>
              <a:rPr lang="cs-CZ" dirty="0" err="1" smtClean="0"/>
              <a:t>KrP</a:t>
            </a:r>
            <a:r>
              <a:rPr lang="cs-CZ" dirty="0" smtClean="0"/>
              <a:t> (Zákon č. 73/2011, o úřadech práce).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2867921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ociální dávky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šetření pro účely řízení o příspěvku na péči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cs-CZ" sz="1600" dirty="0" smtClean="0"/>
              <a:t>§ 25 odst. 1, § 110 zákona č. 108/2006 Sb., o sociálních službách </a:t>
            </a:r>
          </a:p>
          <a:p>
            <a:pPr>
              <a:buFont typeface="Wingdings" pitchFamily="2" charset="2"/>
              <a:buChar char="ü"/>
            </a:pPr>
            <a:r>
              <a:rPr lang="cs-CZ" sz="1600" dirty="0" smtClean="0"/>
              <a:t>Instrukce č. 5/2015 Postup při vykonávání sociálního šetření v rámci řízení o příspěvku na péči</a:t>
            </a:r>
          </a:p>
          <a:p>
            <a:pPr>
              <a:buFont typeface="Wingdings" pitchFamily="2" charset="2"/>
              <a:buChar char="ü"/>
            </a:pPr>
            <a:r>
              <a:rPr lang="cs-CZ" sz="1600" dirty="0" smtClean="0"/>
              <a:t>SŠ </a:t>
            </a:r>
            <a:r>
              <a:rPr lang="cs-CZ" sz="1600" dirty="0" smtClean="0"/>
              <a:t>realizuje primárně SP ÚP; </a:t>
            </a:r>
          </a:p>
          <a:p>
            <a:pPr>
              <a:buFont typeface="Wingdings" pitchFamily="2" charset="2"/>
              <a:buChar char="ü"/>
            </a:pPr>
            <a:r>
              <a:rPr lang="cs-CZ" sz="1600" dirty="0" smtClean="0"/>
              <a:t>Účelem je zjištění schopnosti samostatného života osoby v přirozeném sociálním prostředí;</a:t>
            </a:r>
          </a:p>
          <a:p>
            <a:pPr>
              <a:buFont typeface="Wingdings" pitchFamily="2" charset="2"/>
              <a:buChar char="ü"/>
            </a:pPr>
            <a:r>
              <a:rPr lang="cs-CZ" sz="1600" dirty="0" smtClean="0"/>
              <a:t>Sledované okruhy:</a:t>
            </a:r>
          </a:p>
          <a:p>
            <a:pPr>
              <a:buFont typeface="Arial" pitchFamily="34" charset="0"/>
              <a:buChar char="•"/>
            </a:pPr>
            <a:r>
              <a:rPr lang="cs-CZ" sz="1600" dirty="0" smtClean="0"/>
              <a:t>Schopnost pečovat o vlastní osobu,</a:t>
            </a:r>
          </a:p>
          <a:p>
            <a:pPr>
              <a:buFont typeface="Arial" pitchFamily="34" charset="0"/>
              <a:buChar char="•"/>
            </a:pPr>
            <a:r>
              <a:rPr lang="cs-CZ" sz="1600" dirty="0" smtClean="0"/>
              <a:t>Výdělečná činnost/školní povinnosti;</a:t>
            </a:r>
          </a:p>
          <a:p>
            <a:pPr>
              <a:buFont typeface="Arial" pitchFamily="34" charset="0"/>
              <a:buChar char="•"/>
            </a:pPr>
            <a:r>
              <a:rPr lang="cs-CZ" sz="1600" dirty="0" smtClean="0"/>
              <a:t>Rodinné vztahy,</a:t>
            </a:r>
          </a:p>
          <a:p>
            <a:pPr>
              <a:buFont typeface="Arial" pitchFamily="34" charset="0"/>
              <a:buChar char="•"/>
            </a:pPr>
            <a:r>
              <a:rPr lang="cs-CZ" sz="1600" dirty="0" smtClean="0"/>
              <a:t>Sociální vztahový rámec</a:t>
            </a:r>
          </a:p>
          <a:p>
            <a:pPr>
              <a:buFont typeface="Arial" pitchFamily="34" charset="0"/>
              <a:buChar char="•"/>
            </a:pPr>
            <a:r>
              <a:rPr lang="cs-CZ" sz="1600" dirty="0" smtClean="0"/>
              <a:t>Domácnost</a:t>
            </a:r>
          </a:p>
          <a:p>
            <a:pPr>
              <a:buFont typeface="Arial" pitchFamily="34" charset="0"/>
              <a:buChar char="•"/>
            </a:pPr>
            <a:r>
              <a:rPr lang="cs-CZ" sz="1600" dirty="0"/>
              <a:t>P</a:t>
            </a:r>
            <a:r>
              <a:rPr lang="cs-CZ" sz="1600" dirty="0" smtClean="0"/>
              <a:t>rostředí</a:t>
            </a:r>
            <a:endParaRPr lang="cs-CZ" sz="1600" dirty="0" smtClean="0"/>
          </a:p>
          <a:p>
            <a:pPr>
              <a:buFont typeface="Wingdings" pitchFamily="2" charset="2"/>
              <a:buChar char="ü"/>
            </a:pPr>
            <a:endParaRPr lang="cs-CZ" sz="1600" dirty="0"/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Spolupráce s obcí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cs-CZ" dirty="0" smtClean="0"/>
              <a:t>Potřeba spolupráce s dalšími subjekty (SP obce, PS, psychologické poradny, praktický lékař atd.)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SP PnP není oprávněn  předávat dalším subjektům informace, které zjistil během SŠ – pouze se souhlasem žadatele – výjimka – ohrožení na zdraví či životě jeho nebo osoby v jeho okolí nebo u nezletilé osoby, pokud je podezření na zanedbání péče </a:t>
            </a:r>
            <a:r>
              <a:rPr lang="cs-CZ" dirty="0" smtClean="0"/>
              <a:t>– OSPOD (§ 100 SZS).</a:t>
            </a:r>
            <a:endParaRPr lang="cs-CZ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Pravidelná formální/neformální setkávání</a:t>
            </a:r>
            <a:endParaRPr lang="cs-CZ" dirty="0"/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dobré praxe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1200" i="1" dirty="0" smtClean="0"/>
              <a:t>V rámci kontroly využívání příspěvku na péči bylo provedeno sociální šetření u klienta, který pobíral příspěvek již od roku 2007,  šetření nebylo nahlášené. </a:t>
            </a:r>
          </a:p>
          <a:p>
            <a:pPr algn="just"/>
            <a:r>
              <a:rPr lang="cs-CZ" sz="1200" i="1" dirty="0" smtClean="0"/>
              <a:t>Sociální pracovnice ÚP na místě po rozhovoru se sousedkou zjistila, že pan XY je v současné době doma sám, protože manželka, resp. pečující osoba, je vzhledem k probíhajícímu onkologickému onemocnění, je přechodně hospitalizována. </a:t>
            </a:r>
          </a:p>
          <a:p>
            <a:pPr algn="just"/>
            <a:r>
              <a:rPr lang="cs-CZ" sz="1200" i="1" dirty="0" smtClean="0"/>
              <a:t>Oprávněná osoba byla doma bez dohledu, nutnou péči poskytovala sousedka, která měla i klíče od domu. S její pomocí proběhlo kontrolní šetření. Bylo zjištěno hned několik skutečností, které bylo nutné řešit. Dotyčná paní, která přechodně zastupovala v péči manželku oprávněné osoby, nebyla schopna zajistit a případně vyřídit osobní záležitosti příjemce příspěvku na péči (příjem starobního důchodu, který doručovala poštovní doručovatelka, případnou akutní pomoc člověku, který v omezené míře zvládá základní životní potřeby). Během kontrolního šetření byla kontaktována sociální pracovnice obce, která přislíbila pomoc v co nejbližším možném termínu (dostavila se do dvou dnů). Sociální pracovnici byl předán kontakt na sousedku (nutno podotknout, že manželé neměli žádnou jinou bližší rodinu), ta při návštěvě  zmapovala celou situaci. </a:t>
            </a:r>
          </a:p>
          <a:p>
            <a:pPr algn="just"/>
            <a:r>
              <a:rPr lang="cs-CZ" sz="1200" i="1" dirty="0" smtClean="0"/>
              <a:t>Bylo nezbytné vyřídit změnu výplaty starobního důchodu z platby složenkou na platbu na účet žadatele. Sociální pracovnice obce kontaktovala OSSZ, zařídila založení bankovního účtu na žadatele. Zpětnou vazbou (sociální pracovnice obce x sociální pracovnice ÚP) bylo ještě zjištěno, že by bylo vhodné podat Návrh na změnu výše přiznaného příspěvku na péči. Stávající stupeň závislosti se jevil jako neodpovídající vzhledem k nutně poskytované péči, také s ohledem na skutečnost, že bude třeba zajistit péči v době nepřítomnosti manželky od poskytovatele sociálních služeb. Sociální pracovnice obce </a:t>
            </a:r>
            <a:r>
              <a:rPr lang="cs-CZ" sz="1200" i="1" dirty="0" smtClean="0"/>
              <a:t>byla klientem požádána o pomoc při vyplnění žádosti</a:t>
            </a:r>
            <a:r>
              <a:rPr lang="cs-CZ" sz="1200" i="1" dirty="0" smtClean="0"/>
              <a:t>, kterou následně </a:t>
            </a:r>
            <a:r>
              <a:rPr lang="cs-CZ" sz="1200" i="1" dirty="0" smtClean="0"/>
              <a:t>podala na </a:t>
            </a:r>
            <a:r>
              <a:rPr lang="cs-CZ" sz="1200" i="1" dirty="0" smtClean="0"/>
              <a:t>příslušné </a:t>
            </a:r>
            <a:r>
              <a:rPr lang="cs-CZ" sz="1200" i="1" dirty="0" err="1" smtClean="0"/>
              <a:t>KoP</a:t>
            </a:r>
            <a:r>
              <a:rPr lang="cs-CZ" sz="1200" i="1" dirty="0" smtClean="0"/>
              <a:t>. Následně kontaktovala praktickou lékařku žadatele, aby provedla návštěvu a případně zajistila nutná odborná vyšetření (aby byly k dispozici aktuální zprávy od odborných lékařů, u žadatele se jednalo o prodělanou CMP, zajištění sanitního vozu na převoz).</a:t>
            </a:r>
            <a:endParaRPr lang="cs-CZ" sz="1200" i="1" dirty="0"/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šetření pro účely dávek pomoci v hmotné nouzi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cs-CZ" dirty="0" smtClean="0"/>
              <a:t>§63 ZPHN – právo vstupu do obydlí; ZSS – kvalifikace SP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Instrukce č. 19/2016 Minimální standard rozsahu SP na ÚP v kontextu zákona č. 111/2006 Sb., o pomoci v hmotné nouzi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SŠ není ZPHN předepisováno jako podklad pro řízení o dávce x PnP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Základ pro sociální práci s klientem</a:t>
            </a:r>
          </a:p>
          <a:p>
            <a:endParaRPr lang="cs-CZ" dirty="0"/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§ 64 odst. 2 ZPHN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3" y="1700212"/>
            <a:ext cx="8135937" cy="460910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sz="1600" dirty="0" smtClean="0"/>
              <a:t>Povinnosti zaměstnanců orgánu pomoci v hmotné nouzi, kteří jsou zařazeni jako sociální pracovníci, u příjemců PnŽ, kteří se nacházejí ve stavu hmotné nouze déle než 3 měsíce, s výjimkou nezl.nezaopatřených dětí:</a:t>
            </a:r>
          </a:p>
          <a:p>
            <a:pPr>
              <a:buFont typeface="Wingdings" pitchFamily="2" charset="2"/>
              <a:buChar char="ü"/>
            </a:pPr>
            <a:r>
              <a:rPr lang="cs-CZ" sz="1600" dirty="0" smtClean="0"/>
              <a:t>Shromažďovat a analyzovat údaje o osobách v hmotné nouzi, potřebné pro posouzení jejich situace.</a:t>
            </a:r>
          </a:p>
          <a:p>
            <a:pPr>
              <a:buFont typeface="Wingdings" pitchFamily="2" charset="2"/>
              <a:buChar char="ü"/>
            </a:pPr>
            <a:r>
              <a:rPr lang="cs-CZ" sz="1600" dirty="0" smtClean="0"/>
              <a:t>Dohodnout ve spolupráci s osobami v hmotné nouzi postup řešení jejich situace hmotné nouze.</a:t>
            </a:r>
          </a:p>
          <a:p>
            <a:pPr>
              <a:buFont typeface="Wingdings" pitchFamily="2" charset="2"/>
              <a:buChar char="ü"/>
            </a:pPr>
            <a:r>
              <a:rPr lang="cs-CZ" sz="1600" dirty="0" smtClean="0"/>
              <a:t>Používat při řešení situace hmotné nouze osoby metody  a postupy, které jsou vhodné pro tyto osoby.</a:t>
            </a:r>
          </a:p>
          <a:p>
            <a:pPr>
              <a:buFont typeface="Wingdings" pitchFamily="2" charset="2"/>
              <a:buChar char="ü"/>
            </a:pPr>
            <a:r>
              <a:rPr lang="cs-CZ" sz="1600" dirty="0" smtClean="0"/>
              <a:t>Vést nezbytnou dokumentaci o metodách a postupech řešení situace hmotné nouze osob včetně zhodnocení při ukončení spolupráce s osobami v hmotné nouzi.</a:t>
            </a:r>
          </a:p>
          <a:p>
            <a:pPr>
              <a:buFont typeface="Wingdings" pitchFamily="2" charset="2"/>
              <a:buChar char="ü"/>
            </a:pPr>
            <a:r>
              <a:rPr lang="cs-CZ" sz="1600" dirty="0" smtClean="0"/>
              <a:t>Spolupracovat s dalšími zaměstnanci orgánu pomoci v hmotné nouzi při řešení situace osob v hmotné nouzi a umožňovat kontrolu použitých metod a postupů.</a:t>
            </a:r>
          </a:p>
          <a:p>
            <a:pPr>
              <a:buFont typeface="Wingdings" pitchFamily="2" charset="2"/>
              <a:buChar char="ü"/>
            </a:pPr>
            <a:r>
              <a:rPr lang="cs-CZ" sz="1600" dirty="0" smtClean="0"/>
              <a:t>Spolupracovat při řešení situace hmotné nouze osob s provozovateli sociálních služeb, poradenskými zařízeními a organizace, které osobám v hmotné nouzi pomáhají.</a:t>
            </a:r>
          </a:p>
          <a:p>
            <a:endParaRPr lang="cs-CZ" dirty="0"/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x místní 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ŠETŘENÍ V MÍSTĚ</a:t>
            </a:r>
          </a:p>
          <a:p>
            <a:pPr marL="458425" indent="-457200">
              <a:buFont typeface="Wingdings" pitchFamily="2" charset="2"/>
              <a:buChar char="ü"/>
            </a:pPr>
            <a:r>
              <a:rPr lang="cs-CZ" dirty="0" smtClean="0"/>
              <a:t>§ 63 zákona o pomoci v hmotné </a:t>
            </a:r>
            <a:r>
              <a:rPr lang="cs-CZ" dirty="0" smtClean="0"/>
              <a:t>nouzi.</a:t>
            </a:r>
            <a:endParaRPr lang="cs-CZ" dirty="0" smtClean="0"/>
          </a:p>
          <a:p>
            <a:pPr marL="458425" indent="-457200">
              <a:buFont typeface="Wingdings" pitchFamily="2" charset="2"/>
              <a:buChar char="ü"/>
            </a:pPr>
            <a:r>
              <a:rPr lang="cs-CZ" dirty="0" smtClean="0"/>
              <a:t>„Šetření v místě pro zjištění podmínek“ – podklad pro </a:t>
            </a:r>
            <a:r>
              <a:rPr lang="cs-CZ" dirty="0" smtClean="0"/>
              <a:t>rozhodování. </a:t>
            </a:r>
            <a:endParaRPr lang="cs-CZ" dirty="0" smtClean="0"/>
          </a:p>
          <a:p>
            <a:pPr marL="458425" indent="-457200">
              <a:buFont typeface="Wingdings" pitchFamily="2" charset="2"/>
              <a:buChar char="ü"/>
            </a:pPr>
            <a:r>
              <a:rPr lang="cs-CZ" dirty="0" smtClean="0"/>
              <a:t>Realizuje referent </a:t>
            </a:r>
            <a:r>
              <a:rPr lang="cs-CZ" dirty="0" smtClean="0"/>
              <a:t>NSD.</a:t>
            </a:r>
            <a:endParaRPr lang="cs-CZ" dirty="0" smtClean="0"/>
          </a:p>
          <a:p>
            <a:pPr marL="458425" indent="-457200">
              <a:buFont typeface="Wingdings" pitchFamily="2" charset="2"/>
              <a:buChar char="ü"/>
            </a:pPr>
            <a:r>
              <a:rPr lang="cs-CZ" dirty="0" smtClean="0"/>
              <a:t>Zvláštní oprávnění + služební </a:t>
            </a:r>
            <a:r>
              <a:rPr lang="cs-CZ" dirty="0" smtClean="0"/>
              <a:t>průkaz.</a:t>
            </a:r>
            <a:endParaRPr lang="cs-CZ" dirty="0" smtClean="0"/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PPT sablona_UP (1)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sablona_UP (1)</Template>
  <TotalTime>4243</TotalTime>
  <Words>1090</Words>
  <Application>Microsoft Office PowerPoint</Application>
  <PresentationFormat>Předvádění na obrazovce 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PPT sablona_UP (1)</vt:lpstr>
      <vt:lpstr> Sociální pracovník v systému nepojistných sociálních dávek Příspěvek na péči Dávky pomoci v hmotné nouzi</vt:lpstr>
      <vt:lpstr>Reforma 2012</vt:lpstr>
      <vt:lpstr>Sociální dávky</vt:lpstr>
      <vt:lpstr>Sociální šetření pro účely řízení o příspěvku na péči</vt:lpstr>
      <vt:lpstr>Spolupráce s obcí</vt:lpstr>
      <vt:lpstr>Příklad dobré praxe</vt:lpstr>
      <vt:lpstr>Sociální šetření pro účely dávek pomoci v hmotné nouzi</vt:lpstr>
      <vt:lpstr>§ 64 odst. 2 ZPHN</vt:lpstr>
      <vt:lpstr>Sociální x místní šetření</vt:lpstr>
      <vt:lpstr>Sociální šetření</vt:lpstr>
      <vt:lpstr>Spolupráce se sociálním pracovníkem obce</vt:lpstr>
      <vt:lpstr>Příklad dobré praxe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prezentace</dc:title>
  <dc:creator>jirka reichl</dc:creator>
  <cp:lastModifiedBy>Kulhánková Jana Bc. (PB)</cp:lastModifiedBy>
  <cp:revision>198</cp:revision>
  <cp:lastPrinted>2016-05-17T08:48:57Z</cp:lastPrinted>
  <dcterms:created xsi:type="dcterms:W3CDTF">2013-03-26T10:26:50Z</dcterms:created>
  <dcterms:modified xsi:type="dcterms:W3CDTF">2017-09-26T09:58:50Z</dcterms:modified>
</cp:coreProperties>
</file>