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323" r:id="rId3"/>
    <p:sldId id="379" r:id="rId4"/>
    <p:sldId id="259" r:id="rId5"/>
    <p:sldId id="327" r:id="rId6"/>
    <p:sldId id="311" r:id="rId7"/>
    <p:sldId id="342" r:id="rId8"/>
    <p:sldId id="372" r:id="rId9"/>
    <p:sldId id="373" r:id="rId10"/>
    <p:sldId id="369" r:id="rId11"/>
    <p:sldId id="374" r:id="rId12"/>
    <p:sldId id="370" r:id="rId13"/>
    <p:sldId id="376" r:id="rId14"/>
    <p:sldId id="368" r:id="rId15"/>
    <p:sldId id="348" r:id="rId16"/>
    <p:sldId id="365" r:id="rId17"/>
    <p:sldId id="343" r:id="rId18"/>
    <p:sldId id="347" r:id="rId19"/>
    <p:sldId id="351" r:id="rId20"/>
    <p:sldId id="349" r:id="rId21"/>
    <p:sldId id="366" r:id="rId22"/>
    <p:sldId id="350" r:id="rId23"/>
    <p:sldId id="367" r:id="rId24"/>
    <p:sldId id="363" r:id="rId25"/>
    <p:sldId id="378" r:id="rId26"/>
    <p:sldId id="293" r:id="rId27"/>
    <p:sldId id="282" r:id="rId28"/>
  </p:sldIdLst>
  <p:sldSz cx="9144000" cy="6858000" type="screen4x3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inosová Lenka Mgr. (MPSV)" initials="RLM" lastIdx="5" clrIdx="0"/>
  <p:cmAuthor id="1" name="Vimpelová Lucie Ing." initials="VL" lastIdx="10" clrIdx="1"/>
  <p:cmAuthor id="2" name="Valová Kristýna Bc. (MPSV)" initials="VKB(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 varScale="1">
        <p:scale>
          <a:sx n="64" d="100"/>
          <a:sy n="64" d="100"/>
        </p:scale>
        <p:origin x="103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FA5D9-7F93-4F80-9213-F382426CBE42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D8A3B-00A0-4306-A9ED-7304E765D2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108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884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r">
              <a:defRPr sz="1300"/>
            </a:lvl1pPr>
          </a:lstStyle>
          <a:p>
            <a:fld id="{4E9DD122-E565-40EA-B580-FF8FAF17794A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39" tIns="47969" rIns="95939" bIns="4796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5939" tIns="47969" rIns="95939" bIns="4796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r">
              <a:defRPr sz="1300"/>
            </a:lvl1pPr>
          </a:lstStyle>
          <a:p>
            <a:fld id="{992E2AC2-7D4F-44A3-B4E1-18907BAC6B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811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2F064480-4628-44FC-8C3E-CA66249040B6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12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9769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13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512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14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7796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15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60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17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179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18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3227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19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3531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20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5652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22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687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23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56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74FBD8FB-B519-4DA2-8B72-7933A00F8471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24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1312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25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3075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45" indent="-2857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91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88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385" indent="-228599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58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778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974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171" indent="-22859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7D841547-3CB9-4E02-B90A-9713C6FFF4CE}" type="slidenum">
              <a:rPr lang="cs-CZ" altLang="cs-CZ" smtClean="0"/>
              <a:pPr/>
              <a:t>27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71F736C-B57A-436A-8DE8-68B65689EC09}" type="slidenum">
              <a:rPr lang="cs-CZ" altLang="cs-CZ" smtClean="0">
                <a:latin typeface="Times New Roman" pitchFamily="18" charset="0"/>
              </a:rPr>
              <a:pPr/>
              <a:t>5</a:t>
            </a:fld>
            <a:endParaRPr lang="cs-CZ" altLang="cs-CZ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6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652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7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58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8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553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9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73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10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838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79457" indent="-298448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98554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77975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157397" indent="-23971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61459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71790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528986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86184" indent="-23971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4A2853CF-DFE5-46A7-8BED-CEA915F31A5B}" type="slidenum">
              <a:rPr lang="cs-CZ" altLang="cs-CZ" smtClean="0">
                <a:latin typeface="Times New Roman" pitchFamily="18" charset="0"/>
              </a:rPr>
              <a:pPr/>
              <a:t>11</a:t>
            </a:fld>
            <a:endParaRPr lang="cs-CZ" alt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67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35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47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5118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84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91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80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168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3468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53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79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08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903C4-214D-47D3-9784-38C15165B614}" type="datetimeFigureOut">
              <a:rPr lang="cs-CZ" smtClean="0"/>
              <a:t>20.01.2023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C2D59-5C21-489F-B7C0-C57058FB0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81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smpsv.cz/images/ke_stazeni/Dokumenty_pro_poskytovatele/Metodika_pro_d%C4%9Bti_se_specifick%C3%BDmi_pot%C5%99ebami_02.05.2022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nela.rihackova@mpsv.cz" TargetMode="External"/><Relationship Id="rId4" Type="http://schemas.openxmlformats.org/officeDocument/2006/relationships/hyperlink" Target="mailto:kamila.vlckova@mpsv.cz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kamila.vlckova@mpsv.cz" TargetMode="External"/><Relationship Id="rId2" Type="http://schemas.openxmlformats.org/officeDocument/2006/relationships/hyperlink" Target="mailto:zdenka.kainarova@mpsv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mailto:nela.rihackova@mpsv.cz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C:\BARA\MPSV-manualall\pptsablona\uvodst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2771800" y="1124744"/>
            <a:ext cx="6048672" cy="312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endParaRPr lang="cs-CZ" altLang="cs-CZ" sz="2000" b="1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None/>
            </a:pPr>
            <a:r>
              <a:rPr lang="cs-CZ" altLang="cs-CZ" sz="2400" b="1" dirty="0">
                <a:solidFill>
                  <a:srgbClr val="000099"/>
                </a:solidFill>
                <a:latin typeface="Arial" panose="020B0604020202020204" pitchFamily="34" charset="0"/>
              </a:rPr>
              <a:t>Seminář k mimořádnému dotačnímu titulu pro dočasné aktivity na podporu rodin z Ukrajiny s dětmi </a:t>
            </a:r>
          </a:p>
          <a:p>
            <a:pPr algn="ctr">
              <a:spcBef>
                <a:spcPct val="50000"/>
              </a:spcBef>
              <a:buNone/>
            </a:pPr>
            <a:r>
              <a:rPr lang="cs-CZ" altLang="cs-CZ" sz="2400" b="1" dirty="0">
                <a:solidFill>
                  <a:srgbClr val="000099"/>
                </a:solidFill>
                <a:latin typeface="Arial" panose="020B0604020202020204" pitchFamily="34" charset="0"/>
              </a:rPr>
              <a:t>(zejména ve věku 0 až 6 let)</a:t>
            </a:r>
          </a:p>
          <a:p>
            <a:pPr algn="ctr">
              <a:spcBef>
                <a:spcPct val="50000"/>
              </a:spcBef>
              <a:buNone/>
            </a:pPr>
            <a:endParaRPr lang="en-US" altLang="cs-CZ" sz="1800" b="1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cs-CZ" sz="20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539552" y="4342368"/>
            <a:ext cx="8064896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None/>
            </a:pP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  <a:buNone/>
            </a:pPr>
            <a:r>
              <a:rPr lang="cs-CZ" sz="2000" b="1" dirty="0">
                <a:solidFill>
                  <a:srgbClr val="000066"/>
                </a:solidFill>
                <a:latin typeface="Arial" panose="020B0604020202020204" pitchFamily="34" charset="0"/>
              </a:rPr>
              <a:t>Oddělení financování sociálních služeb, sociální práce a SPOD (261)</a:t>
            </a:r>
          </a:p>
          <a:p>
            <a:pPr algn="ctr">
              <a:spcBef>
                <a:spcPct val="50000"/>
              </a:spcBef>
              <a:buNone/>
            </a:pPr>
            <a:r>
              <a:rPr lang="cs-CZ" sz="2000" b="1" dirty="0">
                <a:solidFill>
                  <a:srgbClr val="000066"/>
                </a:solidFill>
                <a:latin typeface="Arial" panose="020B0604020202020204" pitchFamily="34" charset="0"/>
              </a:rPr>
              <a:t>Oddělení koncepce rodinné politiky a služeb péče o děti (216)</a:t>
            </a:r>
          </a:p>
          <a:p>
            <a:pPr algn="ctr">
              <a:spcBef>
                <a:spcPct val="50000"/>
              </a:spcBef>
              <a:buNone/>
            </a:pPr>
            <a:r>
              <a:rPr lang="cs-CZ" altLang="cs-CZ" sz="2000" dirty="0">
                <a:latin typeface="Times New Roman" pitchFamily="18" charset="0"/>
              </a:rPr>
              <a:t>    </a:t>
            </a:r>
            <a:endParaRPr lang="cs-CZ" altLang="cs-CZ" sz="2000" b="1" dirty="0">
              <a:solidFill>
                <a:srgbClr val="0000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058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060644" y="1138078"/>
            <a:ext cx="73926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>
                <a:latin typeface="Arial" panose="020B0604020202020204" pitchFamily="34" charset="0"/>
                <a:ea typeface="Times New Roman" panose="02020603050405020304" pitchFamily="18" charset="0"/>
              </a:rPr>
              <a:t>i) Podpora personálních kapacit v dětských skupinách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Žádat o podporu personálních kapacit v dětských skupinách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je možné v případě, kdy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do dětské skupiny dochází </a:t>
            </a: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min. 1 dítě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které má či mělo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status cizince s dočasnou ochranou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status uprchlíka; </a:t>
            </a: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či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min. 1 dítě se zvýšenou potřebou péče z důvodu specifických potřeb  (viz Metodika pro děti se specifickou potřebou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Metodika_pro_děti_se_specifickými_potřebami_02.05.2022.pdf (dsmpsv.cz)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UA dítě se statusem dočasné ochrany</a:t>
            </a: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</a:rPr>
              <a:t>: doložit </a:t>
            </a:r>
            <a:r>
              <a:rPr lang="cs-CZ" sz="1600" u="sng" dirty="0">
                <a:latin typeface="Arial" panose="020B0604020202020204" pitchFamily="34" charset="0"/>
                <a:ea typeface="Times New Roman" panose="02020603050405020304" pitchFamily="18" charset="0"/>
              </a:rPr>
              <a:t>rozhodnutí o dočasné ochraně dítěte</a:t>
            </a: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</a:rPr>
              <a:t> (stačí jen sken, či fotka telefonem – není potřeba nám zasílat papírovou kopii). 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Jiný typ specifické potřeby</a:t>
            </a: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</a:rPr>
              <a:t>: doložit </a:t>
            </a:r>
            <a:r>
              <a:rPr lang="cs-CZ" sz="1600" u="sng" dirty="0">
                <a:latin typeface="Arial" panose="020B0604020202020204" pitchFamily="34" charset="0"/>
                <a:ea typeface="Times New Roman" panose="02020603050405020304" pitchFamily="18" charset="0"/>
              </a:rPr>
              <a:t>dokumentem potvrzujícím diagnostiku</a:t>
            </a: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</a:rPr>
              <a:t> (stačí sken, foto telefonem) či dokumentem prokazujícím proces stanovení diagnostiky </a:t>
            </a: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DS nemusí splňovat podmínku realizace prorodinných aktivit po dobu min. 1 roku</a:t>
            </a:r>
          </a:p>
        </p:txBody>
      </p:sp>
    </p:spTree>
    <p:extLst>
      <p:ext uri="{BB962C8B-B14F-4D97-AF65-F5344CB8AC3E}">
        <p14:creationId xmlns:p14="http://schemas.microsoft.com/office/powerpoint/2010/main" val="1174777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976834" y="1052736"/>
            <a:ext cx="756022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>
                <a:latin typeface="Arial" panose="020B0604020202020204" pitchFamily="34" charset="0"/>
                <a:ea typeface="Times New Roman" panose="02020603050405020304" pitchFamily="18" charset="0"/>
              </a:rPr>
              <a:t>i) Podpora personálních kapacit v dětských skupinách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Lze žádat finanční podporu na:</a:t>
            </a:r>
          </a:p>
          <a:p>
            <a:pPr lvl="0" algn="just">
              <a:spcAft>
                <a:spcPts val="0"/>
              </a:spcAft>
            </a:pPr>
            <a:endParaRPr lang="cs-CZ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celé či částečné úvazky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pokud je pečující osoba přítomna celou dobu péče o děti (či větší část doby) – např. „asistent“ pro konkrétní dítě; UA personál v případě, kdy jsou v kolektivu i UA děti</a:t>
            </a:r>
          </a:p>
          <a:p>
            <a:pPr marL="1257300" lvl="2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osoba musí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splňovat odbornou způsobilost dle zákona č. 247/2014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Sb., o poskytování služby péče o dítě v dětské skupině a o změně souvisejících zákonů – dále zákon o DS (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či lex </a:t>
            </a:r>
            <a:r>
              <a:rPr lang="cs-CZ" sz="1600" u="sng" dirty="0" err="1">
                <a:latin typeface="Arial" panose="020B0604020202020204" pitchFamily="34" charset="0"/>
                <a:cs typeface="Arial" panose="020B0604020202020204" pitchFamily="34" charset="0"/>
              </a:rPr>
              <a:t>ukrajina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 – pokud se jedná o osobu s dočasnou ochranou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 algn="just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DPP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 DS může nárazově (např. 2x týdně) docházet psycholog/logoped apod., z důvodu specifické potřeby dítěte/dětí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257300" lvl="2" indent="-342900" algn="just">
              <a:buFont typeface="Symbol" panose="05050102010706020507" pitchFamily="18" charset="2"/>
              <a:buChar char=""/>
            </a:pP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Nemusí splňovat odbornou způsobilost (viz výše), ale v žádosti je potřeba zdůvodnit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09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976834" y="1052736"/>
            <a:ext cx="75602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>
                <a:latin typeface="Arial" panose="020B0604020202020204" pitchFamily="34" charset="0"/>
                <a:ea typeface="Times New Roman" panose="02020603050405020304" pitchFamily="18" charset="0"/>
              </a:rPr>
              <a:t>Podpora personálních kapacit v dětských skupinách</a:t>
            </a:r>
          </a:p>
          <a:p>
            <a:pPr algn="just">
              <a:spcAft>
                <a:spcPts val="0"/>
              </a:spcAft>
            </a:pPr>
            <a:endParaRPr lang="cs-CZ" sz="1600" u="sng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1600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Odborná způsobilost (pečujících) osob v DS</a:t>
            </a:r>
          </a:p>
          <a:p>
            <a:pPr algn="just">
              <a:spcAft>
                <a:spcPts val="0"/>
              </a:spcAft>
            </a:pPr>
            <a:endParaRPr lang="cs-CZ" sz="1000" u="sng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rámci této dotační výzvy </a:t>
            </a: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mohou být hrazeny mzdové náklady na pečující osobu, která je cizincem s dočasnou ochranou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cs-CZ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cs-CZ" sz="105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Nutné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dodržovat podmínky zákona č. 247/2014 </a:t>
            </a:r>
            <a:r>
              <a:rPr lang="cs-CZ" sz="1600" b="1" u="sng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Sb</a:t>
            </a:r>
            <a:r>
              <a:rPr lang="cs-CZ" sz="1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(zákon o DS)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Pečující osoba </a:t>
            </a: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 dětské skupině – </a:t>
            </a:r>
            <a:r>
              <a:rPr lang="cs-CZ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zletilá; bezúhonná </a:t>
            </a: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(dle § 5a zákona o DS); </a:t>
            </a:r>
            <a:r>
              <a:rPr lang="cs-CZ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zdravotně způsobilá </a:t>
            </a: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(dle § 5b zákona o DS); </a:t>
            </a:r>
            <a:r>
              <a:rPr lang="cs-CZ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odborně způsobilá </a:t>
            </a: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(dle § 5, odst. 4 zákona o DS):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vybraná zdravotnická nelékařská povolání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sociální pracovník nebo pracovník v soc. službách s maturitou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vybraná kvalifikace dle zákona o pedagogických pracovnících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profesní kvalifikace Chůva pro děti do zahájení povinné školní docházky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profesní kvalifikace Chůva pro děti v dětské skupině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lékař</a:t>
            </a:r>
            <a:endParaRPr lang="cs-CZ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cs-CZ" sz="10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Nesplňuje-li 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tato osoba všechny požadavky na pečující osobu dle zákona o DS </a:t>
            </a: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musí být vždy nad rámec minimálního počtu pečujících osob 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dle § 7 zákona č. 247/2014 Sb. </a:t>
            </a: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vykonávat výchovnou péči může jen za přítomnosti „pečující osoby“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za splnění požadavků dle zákona č. 66/2022 Sb.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6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455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976834" y="908720"/>
            <a:ext cx="756022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>
                <a:latin typeface="Arial" panose="020B0604020202020204" pitchFamily="34" charset="0"/>
                <a:ea typeface="Times New Roman" panose="02020603050405020304" pitchFamily="18" charset="0"/>
              </a:rPr>
              <a:t>Podpora personálních kapacit v dětských skupinách</a:t>
            </a:r>
          </a:p>
          <a:p>
            <a:pPr algn="just"/>
            <a:endParaRPr lang="cs-CZ" sz="16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16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Dle Lex Ukrajina při zaměstnání cizince s dočasnou ochranou (zákon č. 66/2022 Sb. účinnost do 31.3.3023, v legislativním procesu prodloužení do 31.3.3034):</a:t>
            </a: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zletilost, bezúhonnost i zdravotní způsobilost stejná jako u pečující osoby</a:t>
            </a: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zvláštní úprava pro dokládání bezúhonnosti a odborné způsobilosti (čestným prohlášením prvních 6 měsíců od udělení dočasné ochrany)</a:t>
            </a:r>
            <a:endParaRPr lang="cs-CZ" sz="16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cs-CZ" sz="10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cs-CZ" sz="1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soba s dočasnou ochranou musí mít vzdělání: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1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 sociální, pedagogické nebo zdravotní oblasti (obecně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NEBO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1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 maturitu a alespoň 5 let praxe v oblasti péče o děti 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věku 6 měsíců až zahájení povinné </a:t>
            </a:r>
            <a:r>
              <a:rPr lang="cs-CZ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šk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docházky.</a:t>
            </a:r>
          </a:p>
          <a:p>
            <a:pPr algn="just"/>
            <a:endParaRPr lang="cs-CZ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Zkoušky profesní kvalifikace 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řídí zákonem č. 179/2006 Sb., o uznávání výsledků dalšího vzdělávání, včetně prováděcích právních předpisů a souvisejících prováděcích právních předpisů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musí probíhat v českém jazyce, tlumočení není možné.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Zavádění akreditace pro „ukrajinské pečující osoby“ není aktuálně plánováno. 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70094" y="899452"/>
            <a:ext cx="7772400" cy="5683910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91790" y="6103216"/>
            <a:ext cx="74676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Odbor rodinné politiky a ochrany práv dětí(25), Ministerstvo práce a sociálních věcí ČR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066EEC0-50BE-4E16-96AB-5E1B78C657F8}"/>
              </a:ext>
            </a:extLst>
          </p:cNvPr>
          <p:cNvSpPr/>
          <p:nvPr/>
        </p:nvSpPr>
        <p:spPr>
          <a:xfrm>
            <a:off x="1091790" y="980728"/>
            <a:ext cx="7467600" cy="8787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Aktivity, které budou podpořeny prioritně: </a:t>
            </a: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</a:rPr>
              <a:t>(v případě velkého množství žádostí)</a:t>
            </a:r>
          </a:p>
          <a:p>
            <a:pPr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Arial" panose="020B0604020202020204" pitchFamily="34" charset="0"/>
                <a:ea typeface="Times New Roman" panose="02020603050405020304" pitchFamily="18" charset="0"/>
              </a:rPr>
              <a:t>Aktivity zaměřené na přímou podporu dětí a rodičů, zejména: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péče o děti ve věku 0–6 let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při aktivitách centra i činnostech mimo něj, kterých se rodiče, nebo osoby, které mají dítě v péči, nemohou účastnit spolu s dětmi </a:t>
            </a:r>
          </a:p>
          <a:p>
            <a:pPr algn="just"/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podpora personálních kapacit v dětských skupinách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 případě, kdy do DS dochází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dítě se specifickou potřebou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aktivity zaměřené na specifické potřeby uprchlických rodin a dětí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 Ukrajiny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provozování herních, zájmových či volnočasových aktivit pro děti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aktivity zaměřené na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rozvoj rodičovských kompetencí, zkvalitňování vztahů v rodině i komunitě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aktivity zaměřené na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osvětu a podporu prevence krizových situací v rodině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poskytování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základního individuálního odborného poradenství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(např. poskytnutí základních informací o sociálním, zdravotním či školském systému ČR).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711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784828" y="899452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91790" y="6103216"/>
            <a:ext cx="74676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>
                <a:solidFill>
                  <a:schemeClr val="bg1">
                    <a:lumMod val="50000"/>
                  </a:schemeClr>
                </a:solidFill>
              </a:rPr>
              <a:t>Odbor rodinné politiky a ochrany práv dětí(25), Ministerstvo práce a sociálních věcí ČR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066EEC0-50BE-4E16-96AB-5E1B78C657F8}"/>
              </a:ext>
            </a:extLst>
          </p:cNvPr>
          <p:cNvSpPr/>
          <p:nvPr/>
        </p:nvSpPr>
        <p:spPr>
          <a:xfrm>
            <a:off x="1044228" y="1326391"/>
            <a:ext cx="742543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>
                <a:latin typeface="Arial" panose="020B0604020202020204" pitchFamily="34" charset="0"/>
                <a:ea typeface="Times New Roman" panose="02020603050405020304" pitchFamily="18" charset="0"/>
              </a:rPr>
              <a:t>Příklady nepodporovaných aktivit:</a:t>
            </a:r>
          </a:p>
          <a:p>
            <a:pPr algn="just">
              <a:spcAft>
                <a:spcPts val="0"/>
              </a:spcAf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Akreditované jazykové kurzy;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Aktivity zaměřené na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formální vzdělávání dětí od 7 let;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Tisk brožur a dalších materiálů – samostatně nelze (pouze v kombinaci s realizací seminářů či jiných osvětových aktivit)</a:t>
            </a:r>
          </a:p>
          <a:p>
            <a:pPr lvl="0" algn="just">
              <a:spcAft>
                <a:spcPts val="0"/>
              </a:spcAft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Pobytové akce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(nelze hradit výdaje spojené s ubytováním)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48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A3448099-2924-4BDE-9323-993EFCE24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400" b="1" dirty="0">
                <a:latin typeface="Arial" charset="0"/>
                <a:cs typeface="Arial" charset="0"/>
              </a:rPr>
              <a:t>Základní rámec financování projektů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F96684D7-DC3B-4831-85B8-6B3E5184F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412776"/>
            <a:ext cx="7859712" cy="437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Celková alokace: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18 700 000 Kč</a:t>
            </a:r>
          </a:p>
          <a:p>
            <a:pPr algn="just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Podpořeny budou aktivity a související výdaje realizované </a:t>
            </a:r>
          </a:p>
          <a:p>
            <a:pPr marL="0" indent="0" algn="ctr">
              <a:buNone/>
            </a:pPr>
            <a:r>
              <a:rPr lang="pl-PL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v období od 1. 1. 2023 do 15. 7. 2023.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V případě žadatelů podpořených </a:t>
            </a:r>
            <a:r>
              <a:rPr lang="pl-PL" sz="1600" u="sng" dirty="0">
                <a:latin typeface="Arial" panose="020B0604020202020204" pitchFamily="34" charset="0"/>
                <a:cs typeface="Arial" panose="020B0604020202020204" pitchFamily="34" charset="0"/>
              </a:rPr>
              <a:t>v tomto dotačním titulu v roce 2022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je možné podpořit i aktivity a výdaje realizované od 1. 12. do 31. 12. 2022. </a:t>
            </a:r>
          </a:p>
          <a:p>
            <a:pPr algn="just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Dotaci je možné poskytnout maximálně do výše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1 000 000 Kč.</a:t>
            </a:r>
          </a:p>
          <a:p>
            <a:pPr marL="0" indent="0" algn="just">
              <a:buNone/>
            </a:pP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Zajištění kofinancování projektu z jiných zdrojů žadatele není podmínkou přiznání dotace.</a:t>
            </a:r>
          </a:p>
          <a:p>
            <a:pPr marL="0" indent="0" algn="just"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endParaRPr lang="pl-PL" sz="1600" dirty="0"/>
          </a:p>
          <a:p>
            <a:pPr marL="0" lvl="0" indent="0" algn="just">
              <a:spcAft>
                <a:spcPts val="0"/>
              </a:spcAft>
              <a:buNone/>
            </a:pPr>
            <a:endParaRPr lang="pl-PL" sz="1600" dirty="0"/>
          </a:p>
          <a:p>
            <a:pPr marL="0" lvl="0" indent="0" algn="just">
              <a:spcAft>
                <a:spcPts val="0"/>
              </a:spcAft>
              <a:buNone/>
            </a:pPr>
            <a:endParaRPr lang="pl-PL" sz="1600" dirty="0"/>
          </a:p>
        </p:txBody>
      </p:sp>
      <p:pic>
        <p:nvPicPr>
          <p:cNvPr id="8" name="Picture 5" descr="C:\BARA\MPSV-manualall\pptsablona\pruh.jpg">
            <a:extLst>
              <a:ext uri="{FF2B5EF4-FFF2-40B4-BE49-F238E27FC236}">
                <a16:creationId xmlns:a16="http://schemas.microsoft.com/office/drawing/2014/main" id="{7670DF54-7607-4B19-9EE1-CDC8E008A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3451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Žádost o poskytnutí dotace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032768" y="1391871"/>
            <a:ext cx="7425432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Dotace je poskytována na základě předložení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předepsané písemné žádosti o poskytnutí dotace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(1 žadatel = 1 žádost o dotaci).</a:t>
            </a:r>
          </a:p>
          <a:p>
            <a:pPr lvl="0" algn="just">
              <a:spcAft>
                <a:spcPts val="0"/>
              </a:spcAft>
            </a:pP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Žádost o poskytnutí dotace musí obsahovat všechny povinné náležitosti, které jsou podrobně specifikované v Metodice dotační výzvy (= vyplnit všechna pole žádosti, zajistit podpisem – elektronickým nebo ručně a naskenovat)</a:t>
            </a: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Žádost o dotaci musí být do datové schránky MPSV nebo fyzicky na podatelnu MPSV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doručena nejpozději 6. 2. 2023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! (V případě podání žádosti v listinné podobě je rozhodující datum doručení na podatelnu MPSV, nikoliv datum odeslání žádosti.)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Žádost předkládaná datovou zprávou –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vše zasílat v needitovatelných formátech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(PDF, sken)!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517209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Žádost o poskytnutí dotace – přílohy žádosti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935112" y="1052736"/>
            <a:ext cx="7772400" cy="5479504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Povinné přílohy dle Výzvy:</a:t>
            </a: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popis projektu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(předepsaný formulář) – vyplnit i pole s komentářem,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rozpočet projektu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(předepsaný formulář),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čestné prohlášení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(bezdlužnost, absence trestního stíhání/trestný čin, insolvenčního řízení),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dokumenty potvrzující vznik a hlavní činnost organizace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(výpis z rejstříku, stanovy, zakládací listina apod.) (jen neziskové organizace),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úplný výpis údajů o skutečném majiteli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1400" u="sng" dirty="0">
                <a:latin typeface="Arial" panose="020B0604020202020204" pitchFamily="34" charset="0"/>
                <a:cs typeface="Arial" panose="020B0604020202020204" pitchFamily="34" charset="0"/>
              </a:rPr>
              <a:t>nikoliv pouze výpis platných!)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(jen neziskové organizace),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identifikace bankovního účtu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(potvrzení, smlouva nebo aktuální výpis)</a:t>
            </a: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altLang="cs-CZ" sz="1400" dirty="0">
                <a:latin typeface="Arial" panose="020B0604020202020204" pitchFamily="34" charset="0"/>
                <a:cs typeface="Arial" panose="020B0604020202020204" pitchFamily="34" charset="0"/>
              </a:rPr>
              <a:t>(zpráva o realizaci aktivit za prosinec 2022 + vyúčtování za prosinec 2022 – předepsané formuláře) – jen příjemci dotace za rok 2022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alt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Doporučená příloha: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vyjádření nebo doporučení obce nebo kraje </a:t>
            </a:r>
            <a:r>
              <a:rPr lang="cs-CZ" altLang="cs-CZ" sz="1400" dirty="0">
                <a:latin typeface="Arial" panose="020B0604020202020204" pitchFamily="34" charset="0"/>
                <a:cs typeface="Arial" panose="020B0604020202020204" pitchFamily="34" charset="0"/>
              </a:rPr>
              <a:t>k realizaci plánovaných nebo již realizovaných aktivit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alt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Poskytovatelé sociálních služeb </a:t>
            </a:r>
            <a:r>
              <a:rPr lang="cs-CZ" altLang="cs-CZ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jiné právní formy než neziskové organizace, obce, kraje a příspěvkové organizace obcí a krajů</a:t>
            </a: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cs-CZ" altLang="cs-CZ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defRPr/>
            </a:pPr>
            <a:r>
              <a:rPr lang="cs-CZ" altLang="cs-CZ" sz="1400" dirty="0">
                <a:latin typeface="Arial" panose="020B0604020202020204" pitchFamily="34" charset="0"/>
                <a:cs typeface="Arial" panose="020B0604020202020204" pitchFamily="34" charset="0"/>
              </a:rPr>
              <a:t>předložit s žádostí také </a:t>
            </a:r>
            <a:r>
              <a:rPr lang="cs-CZ" altLang="cs-CZ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dokument/y potvrzující vznik a hlavní činnost organizace </a:t>
            </a:r>
            <a:r>
              <a:rPr lang="cs-CZ" altLang="cs-CZ" sz="1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altLang="cs-CZ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úplný výpis údajů o skutečném majiteli</a:t>
            </a:r>
            <a:r>
              <a:rPr lang="cs-CZ" alt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(v případě nedoložení v žádosti, bude vždy dožádáno zpětně). 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032768" y="1700808"/>
            <a:ext cx="7425432" cy="792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cs-CZ" sz="16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902188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Rozpočet projektu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044228" y="1484784"/>
            <a:ext cx="742543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rozpočet projektu je založený na odhadu přímých nákladů/výdajů na jednotlivé aktivity a odhadu společných personálních a provozních nákladů/výdajů projektu (management projektu, režijní výdaje apod.).</a:t>
            </a:r>
          </a:p>
          <a:p>
            <a:pPr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dotaci lze použít na úhradu nákladů, resp. výdajů, které prokazatelně vznikly a byly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uhrazeny v období od 1. 1. 2023 do 15. 7. 2023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(resp. od 1. 12. 2022 u některých příjemců).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postup při </a:t>
            </a:r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změnách v projektu 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proti žádosti o dotaci (viz část IV bod 2. Metodiky)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obecná způsobilost nákladů/výdajů 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části V. bodě 2. Metodiky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příklady </a:t>
            </a:r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uznatelných druhů výdajů 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podmínky uznatelnosti v části V. bodě 3 Metodiky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výčet </a:t>
            </a:r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neuznatelných výdajů 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části V. bodě 4 Metodiky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941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817BD2-C253-4187-BD53-94A6BA33B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160" y="337791"/>
            <a:ext cx="8229600" cy="786953"/>
          </a:xfrm>
        </p:spPr>
        <p:txBody>
          <a:bodyPr>
            <a:no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Obsah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B744A8-B9F0-4959-8FB7-CD7985939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51657"/>
            <a:ext cx="8229600" cy="4968552"/>
          </a:xfrm>
        </p:spPr>
        <p:txBody>
          <a:bodyPr>
            <a:normAutofit/>
          </a:bodyPr>
          <a:lstStyle/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Informace k dotační výzvě za rok 2022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Výzva 2023</a:t>
            </a:r>
          </a:p>
          <a:p>
            <a:pPr lvl="1"/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Cíl a účel</a:t>
            </a:r>
          </a:p>
          <a:p>
            <a:pPr lvl="1"/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Oprávnění žadatelé</a:t>
            </a:r>
          </a:p>
          <a:p>
            <a:pPr lvl="1"/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Věcné zaměření </a:t>
            </a:r>
          </a:p>
          <a:p>
            <a:pPr lvl="2"/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Podporované aktivity</a:t>
            </a:r>
          </a:p>
          <a:p>
            <a:pPr lvl="2"/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Specificky: podpora personálních kapacit DS </a:t>
            </a:r>
          </a:p>
          <a:p>
            <a:pPr lvl="2"/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Prioritní oblasti</a:t>
            </a:r>
          </a:p>
          <a:p>
            <a:pPr lvl="2"/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Co nebude podporováno</a:t>
            </a:r>
          </a:p>
          <a:p>
            <a:pPr lvl="1"/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Základní rámec financování</a:t>
            </a:r>
          </a:p>
          <a:p>
            <a:pPr lvl="1"/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Příprava žádosti</a:t>
            </a:r>
          </a:p>
          <a:p>
            <a:pPr lvl="1"/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Předpokládaný harmonogram dotačního řízení</a:t>
            </a:r>
          </a:p>
          <a:p>
            <a:pPr lvl="1"/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Realizace a vykazování projektu</a:t>
            </a:r>
          </a:p>
          <a:p>
            <a:pPr lvl="1"/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Podpora aktivit z Evropského sociálního fondu – </a:t>
            </a:r>
            <a:r>
              <a:rPr lang="cs-CZ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pozor na duplicitní financování </a:t>
            </a:r>
          </a:p>
          <a:p>
            <a:pPr lvl="1"/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Kontaktní údaje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13314BFB-26A6-458D-8F2F-EDAFC8D07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5839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Kontrola a hodnocení žádostí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032768" y="1601417"/>
            <a:ext cx="74254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Žadatel bude vyzván k doplnění žádosti v případě nesplnění formálních podmínek (formální kontrola), nebo potřeby doplnění dalších údajů a dokumentů o žadateli nebo projektu k posouzení podpory (věcná kontrola).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Nesplnění lhůty pro upřesnění, doplnění či nápravu může být důvodem pro zastavení dotačního řízení.</a:t>
            </a:r>
          </a:p>
          <a:p>
            <a:pPr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 ŽÁDOSTI UVÉST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VHODNÝ KONTAKTNÍ EMAIL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– dožádání jsou zasílána emailem!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Předmětem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věcné kontroly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žádosti bude především hodnocení obsahu aktivit, jejich soulad s účelem dotačního titulu, potřebnost služeb v daném regionu, přiměřenost a typů výdajů vzhledem k realizovaným aktivitám, přiměřenost personálního zajištění apod.</a:t>
            </a:r>
          </a:p>
        </p:txBody>
      </p:sp>
    </p:spTree>
    <p:extLst>
      <p:ext uri="{BB962C8B-B14F-4D97-AF65-F5344CB8AC3E}">
        <p14:creationId xmlns:p14="http://schemas.microsoft.com/office/powerpoint/2010/main" val="30255567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E30262-F3B7-4456-90A8-C5D50CE42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80" y="512925"/>
            <a:ext cx="7931224" cy="1143000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Předpokládaný harmonogram dotačního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48EFDC-7A62-4D2D-8A79-05AF803B0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580" y="1628800"/>
            <a:ext cx="778720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800" b="1" dirty="0"/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Příjem žádostí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 dotaci do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6. 2. 2023</a:t>
            </a:r>
          </a:p>
          <a:p>
            <a:pPr marL="0" indent="0"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Hodnocení žádostí o dotaci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– přelom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únor/březen 2023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(podle počtu přijatých žádostí)</a:t>
            </a:r>
          </a:p>
          <a:p>
            <a:pPr marL="0" indent="0"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Rozhodnutí o poskytnutí dotací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– předpoklad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druhá polovina března 2023</a:t>
            </a:r>
          </a:p>
          <a:p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Výplata dotace – ihned po vydání rozhodnutí </a:t>
            </a: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Závěrečná zpráva, vyúčtování, vratky do 15. 8. 2023</a:t>
            </a:r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CB19D16D-3992-4A50-B222-245280B54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8551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Realizace a vykazování projektu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044228" y="1185950"/>
            <a:ext cx="7425432" cy="4486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Příjemce bude vykazovat realizaci projektu: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měsíčními výkazy o dosažených indikátorech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k 24. dni v měsíci (po vydání rozhodnutí)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zasíláno na emaily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kamila.vlckova@mpsv.cz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nela.rihackova@mpsv.cz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závěrečnou zprávou projektu 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popis realizace aktivit, souhrnný přehled indikátorů, finanční vyúčtování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předložení do 15. 8. 2023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předložení datovou schránkou, nebo v listinné formě na podatelnu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8995135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Sledované indikátory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F6D11C2-701B-4203-BC36-B51CF2C24C07}"/>
              </a:ext>
            </a:extLst>
          </p:cNvPr>
          <p:cNvSpPr txBox="1"/>
          <p:nvPr/>
        </p:nvSpPr>
        <p:spPr>
          <a:xfrm>
            <a:off x="1115616" y="980728"/>
            <a:ext cx="7488832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Povinný </a:t>
            </a:r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obecný indikátor </a:t>
            </a:r>
            <a:r>
              <a:rPr lang="cs-CZ" sz="1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„počet podpořených osob“ </a:t>
            </a:r>
          </a:p>
          <a:p>
            <a:endParaRPr lang="cs-CZ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Povinné </a:t>
            </a:r>
            <a:r>
              <a:rPr lang="cs-CZ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podrobné indikátory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podpořených dětí</a:t>
            </a:r>
            <a:r>
              <a:rPr lang="cs-CZ" sz="1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 toho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1.a - počet dětí, kterým byla poskytnuta podpora v rámci aktivit zaměřených na péči a vzdělávání (děti do 6 let včetně)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6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1.b - počet dětí, kterým byla poskytnuta podpora v rámci aktivit zaměřených na neformální vzdělávání (děti od 7 let do 19 let včetně)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6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1.c - počet dětí, kterým byly poskytnuty výukové, výtvarné a další podpůrné materiály a pomůcky rozvíjející schopnosti dítěte, hračky a hry v rámci realizované aktivity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6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Počet podpořených dospělých osob </a:t>
            </a:r>
            <a:r>
              <a:rPr lang="cs-CZ" sz="16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– matek, otců a dalších primárních pečovatelů: (celkem) a z toho: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6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2.a - Počet pečujících osob (matek, otců a primárních pečujících osob) podpořených v jejich rodičovských a pečovatelských kompetencích, jejichž děti byly také přímo podpořeny (viz indikátor 1.a až 1.c)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6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2.b Počet pečujících osob (matek, otců a primárních pečujících osob) podpořených v jejich rodičovských a pečovatelských kompetencích, jejichž děti nebyly přímo podpořeny službou </a:t>
            </a:r>
            <a:endParaRPr lang="cs-CZ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4315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1426170"/>
          </a:xfrm>
        </p:spPr>
        <p:txBody>
          <a:bodyPr rtlCol="0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Podpora aktivit z Evropského sociálního fondu</a:t>
            </a:r>
            <a:br>
              <a:rPr lang="cs-CZ" altLang="cs-CZ" sz="2000" b="1" dirty="0">
                <a:latin typeface="Arial" charset="0"/>
                <a:cs typeface="Arial" charset="0"/>
              </a:rPr>
            </a:br>
            <a:r>
              <a:rPr lang="cs-CZ" altLang="cs-CZ" sz="1600" dirty="0">
                <a:latin typeface="Arial" charset="0"/>
                <a:cs typeface="Arial" charset="0"/>
              </a:rPr>
              <a:t>Služby na podporu sociálního začleňování osob z Ukrajiny</a:t>
            </a:r>
            <a:br>
              <a:rPr lang="cs-CZ" altLang="cs-CZ" sz="1600" dirty="0">
                <a:latin typeface="Arial" charset="0"/>
                <a:cs typeface="Arial" charset="0"/>
              </a:rPr>
            </a:br>
            <a:r>
              <a:rPr lang="cs-CZ" altLang="cs-CZ" sz="1600" b="1" dirty="0">
                <a:latin typeface="Arial" charset="0"/>
                <a:cs typeface="Arial" charset="0"/>
              </a:rPr>
              <a:t>Operační program Zaměstnanost plus (výzva č. 099)</a:t>
            </a:r>
            <a:endParaRPr lang="cs-CZ" sz="1600" b="1" dirty="0">
              <a:latin typeface="Arial" charset="0"/>
              <a:cs typeface="Arial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1934717"/>
            <a:ext cx="7772400" cy="4237483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i="1" dirty="0">
              <a:latin typeface="Arial" charset="0"/>
              <a:ea typeface="+mj-ea"/>
              <a:cs typeface="Arial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091790" y="1934717"/>
            <a:ext cx="7859712" cy="3593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žadatelé ve výzvě OPZ+ jsou oprávněni podat žádost MPSV i ve výzvě na podporu rodin z Ukrajiny (proběhne souběžné hodnocení žádostí) – </a:t>
            </a: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žádáme o uvedení této informace již v žádosti o dotaci v této výzvě (odboru 26 MPSV)</a:t>
            </a:r>
          </a:p>
          <a:p>
            <a:pPr algn="just">
              <a:spcAft>
                <a:spcPts val="0"/>
              </a:spcAft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nelze financovat stejné aktivity z obou dotačních titulů </a:t>
            </a:r>
            <a:r>
              <a:rPr lang="cs-CZ" sz="1400" u="sng" dirty="0">
                <a:latin typeface="Arial" panose="020B0604020202020204" pitchFamily="34" charset="0"/>
                <a:cs typeface="Arial" panose="020B0604020202020204" pitchFamily="34" charset="0"/>
              </a:rPr>
              <a:t>(bude probíhat ověřování žadatelů, příp. vyžádání vyjádření žadatele, ve kterém titulu chce být podpořen)</a:t>
            </a: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cs-CZ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cs-CZ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cs-CZ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Informace o výzvě OPZ+ č. 099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Alokace: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 200 000 000 Kč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Minimální výše požadované finanční podpory: 1 000 000 Kč, Maximální výše žádosti: 10 000 000 Kč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Oprávnění žadatelé: 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Nestátní neziskové organizace, Poskytovatelé sociálních služeb, Místní akční skupiny (MAS)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Délka podpory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: delší než 1 rok</a:t>
            </a:r>
          </a:p>
        </p:txBody>
      </p:sp>
    </p:spTree>
    <p:extLst>
      <p:ext uri="{BB962C8B-B14F-4D97-AF65-F5344CB8AC3E}">
        <p14:creationId xmlns:p14="http://schemas.microsoft.com/office/powerpoint/2010/main" val="32702710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1426170"/>
          </a:xfrm>
        </p:spPr>
        <p:txBody>
          <a:bodyPr rtlCol="0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cs-CZ" altLang="cs-CZ" sz="2000" b="1" dirty="0">
                <a:latin typeface="Arial" charset="0"/>
                <a:cs typeface="Arial" charset="0"/>
              </a:rPr>
              <a:t>Podpora aktivit z Evropského sociálního fondu</a:t>
            </a:r>
            <a:br>
              <a:rPr lang="cs-CZ" altLang="cs-CZ" sz="2000" b="1" dirty="0">
                <a:latin typeface="Arial" charset="0"/>
                <a:cs typeface="Arial" charset="0"/>
              </a:rPr>
            </a:br>
            <a:br>
              <a:rPr lang="cs-CZ" altLang="cs-CZ" sz="1600" dirty="0">
                <a:latin typeface="Arial" charset="0"/>
                <a:cs typeface="Arial" charset="0"/>
              </a:rPr>
            </a:br>
            <a:r>
              <a:rPr lang="cs-CZ" altLang="cs-CZ" sz="1600" b="1" dirty="0">
                <a:latin typeface="Arial" charset="0"/>
                <a:cs typeface="Arial" charset="0"/>
              </a:rPr>
              <a:t>Operační program Zaměstnanost (výzva č. 141 a 142) – vytvoření kapacit nových dětských skupin</a:t>
            </a:r>
            <a:endParaRPr lang="cs-CZ" sz="1600" b="1" dirty="0">
              <a:latin typeface="Arial" charset="0"/>
              <a:cs typeface="Arial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1934717"/>
            <a:ext cx="7772400" cy="4237483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i="1" dirty="0">
              <a:latin typeface="Arial" charset="0"/>
              <a:ea typeface="+mj-ea"/>
              <a:cs typeface="Arial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073674" y="2095393"/>
            <a:ext cx="736641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Existuje </a:t>
            </a:r>
            <a:r>
              <a:rPr lang="cs-CZ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riziko duplicitního financování u dětských skupin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s projekty </a:t>
            </a:r>
            <a:r>
              <a:rPr lang="cs-CZ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v OPZ</a:t>
            </a:r>
          </a:p>
          <a:p>
            <a:pPr algn="just">
              <a:spcAft>
                <a:spcPts val="0"/>
              </a:spcAft>
            </a:pPr>
            <a:endParaRPr lang="cs-CZ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b="1" u="sng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Poskytovatelé dětské skupiny - příjemci jednotky na Obsazenost v rámci OPZ nemohou být podpořeni touto dotací na personální posílení dětské skupiny, a to na pečující osoby, ani jiné osoby („pedagogičtí i nepedagogičtí pracovníci“) např. odborníci v rámci dohod mimo pracovní poměr. 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V žádosti musí být uvedeno, že poskytovatel je příjemcem v rámci výzvy OPZ (č.141 a 142)  </a:t>
            </a:r>
          </a:p>
          <a:p>
            <a:pPr lvl="1" algn="just"/>
            <a:r>
              <a:rPr lang="cs-CZ" sz="1400" u="sng" dirty="0">
                <a:latin typeface="Arial" panose="020B0604020202020204" pitchFamily="34" charset="0"/>
                <a:cs typeface="Arial" panose="020B0604020202020204" pitchFamily="34" charset="0"/>
              </a:rPr>
              <a:t>(zároveň bude probíhat ověřování ve spolupráci s kolegy z Odboru realizace programů ESF)</a:t>
            </a:r>
            <a:endParaRPr lang="cs-CZ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cs-CZ" sz="1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Pravidlo zakazující dvojí financování projektu Specifických pravidel, za porušení rozpočtové kázně bude vyměřen dle § 44a odst. 4 písm. a) rozpočtových pravidel ve výši 5 % z celkové částky dotace. Odvod za porušení rozpočtové kázně přitom nemůže být vyšší než celková částka dotace, která byla vyplacena.</a:t>
            </a:r>
          </a:p>
          <a:p>
            <a:pPr algn="just">
              <a:spcAft>
                <a:spcPts val="0"/>
              </a:spcAft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5688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Důležité kontakty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rmAutofit/>
          </a:bodyPr>
          <a:lstStyle/>
          <a:p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o dotačním řízení</a:t>
            </a:r>
          </a:p>
          <a:p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podává Ing. Zdenka Kainarová na adrese 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zdenka.kainarova@mpsv.cz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(odbor 26, MPSV). </a:t>
            </a:r>
          </a:p>
          <a:p>
            <a:pPr marL="0" indent="0">
              <a:buNone/>
            </a:pPr>
            <a:endParaRPr lang="cs-CZ" sz="1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k podporovaným aktivitám a vykazování indikátorů:</a:t>
            </a:r>
          </a:p>
          <a:p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podává Mgr. Kamila Vlčková a Nela Řiháčková na adresách 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kamila.vlckova@mpsv.cz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 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nela.rihackova@mpsv.cz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endParaRPr lang="cs-CZ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Měsíční výkazy o dosažených indikátorech </a:t>
            </a:r>
          </a:p>
          <a:p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příjemci zasílají pouze </a:t>
            </a:r>
            <a:r>
              <a:rPr lang="cs-CZ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formou emailu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to na adresy 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kamila.vlckova@mpsv.cz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 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nela.rihackova@mpsv.cz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v určených termínech.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1482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</a:pPr>
            <a:endParaRPr lang="cs-CZ" altLang="cs-CZ" sz="4000" dirty="0">
              <a:latin typeface="Arial" charset="0"/>
              <a:cs typeface="Arial" charset="0"/>
            </a:endParaRPr>
          </a:p>
          <a:p>
            <a:pPr marL="0" indent="0" algn="ctr" eaLnBrk="1" hangingPunct="1">
              <a:buFontTx/>
              <a:buNone/>
            </a:pPr>
            <a:r>
              <a:rPr lang="cs-CZ" altLang="cs-CZ" sz="4000" b="1" dirty="0">
                <a:cs typeface="Arial" charset="0"/>
              </a:rPr>
              <a:t>Děkujeme za pozornost</a:t>
            </a:r>
          </a:p>
        </p:txBody>
      </p:sp>
      <p:pic>
        <p:nvPicPr>
          <p:cNvPr id="27651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7626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817BD2-C253-4187-BD53-94A6BA33B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160" y="337791"/>
            <a:ext cx="8229600" cy="1570186"/>
          </a:xfrm>
        </p:spPr>
        <p:txBody>
          <a:bodyPr>
            <a:no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Dotační titul pro dočasné aktivity na podporu rodin</a:t>
            </a:r>
            <a:b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z Ukrajiny s dětmi </a:t>
            </a:r>
            <a:b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(zejména ve věku 0 až 6 let)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B744A8-B9F0-4959-8FB7-CD7985939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160" y="190797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Statistika za rok 2022:</a:t>
            </a:r>
          </a:p>
          <a:p>
            <a:pPr marL="0" indent="0"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Počet žádostí/ projektů: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Podpořeno: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29 projektů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z toho 2 města a 27 organizací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Podpořeny aktivity pro téměř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2 900 dětí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1600 rodičů</a:t>
            </a:r>
          </a:p>
          <a:p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Podpořeno např: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Péče o děti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neformální typ péče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– nikoliv provoz MŠ, DS)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Individuální odborné poradenství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(psycholog, terapeut, logoped atd.)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Rukodělné workshopy pro rodiny s dětmi (jak UA, tak české)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Volnočasové aktivity pro děti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Svépomocná skupina ukrajinských rodin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Výuka českého jazyka (nikoliv akreditované kurzy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spíše jen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seznámení s jazykem)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Vyhodnocení potřeb dětí</a:t>
            </a:r>
          </a:p>
          <a:p>
            <a:pPr marL="457200" lvl="1" indent="0">
              <a:buNone/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13314BFB-26A6-458D-8F2F-EDAFC8D07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943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370787" y="188640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2400" b="1" dirty="0">
                <a:latin typeface="Arial" charset="0"/>
                <a:cs typeface="Arial" charset="0"/>
              </a:rPr>
              <a:t>Cíl a účel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1009242" y="1357079"/>
            <a:ext cx="7560840" cy="4784725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Cílem vyhlašovaného dotačního řízení je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podpora služeb pro rodiny s dětmi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(zejména ve věku 0 až 6 let), a to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zejména těch, na které se vztahují podmínky cizince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, kterému byla v České republice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poskytnuta dočasná ochrana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  <a:defRPr/>
            </a:pPr>
            <a:endParaRPr lang="cs-C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Podporované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služby mají preventivní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integrační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podpůrný charakter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mají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posilovat adaptaci rodin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 dětí v nových podmínkách po příchodu do ČR, ukotvení a orientaci ve společnosti, rodičovské kompetence,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zkvalitňovat rodinné vztahy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i vztahy v komunitě,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podporovat rodiny v péči o děti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v jejich výchově a pomoci s uplatněním na trhu práce při slaďování práce a rodiny apod.</a:t>
            </a: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Podpořeny budou také služby určené dětem bez rodičů. </a:t>
            </a:r>
          </a:p>
          <a:p>
            <a:pPr marL="0" indent="0" algn="just">
              <a:buNone/>
              <a:defRPr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Pro 2023 je jednou z podporovaných aktivit rovněž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podpora péče o znevýhodněné děti v dětských skupinách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tj.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podpora personálních kapacit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v případech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kdy jsou do kolektivu dětské skupiny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integrovány děti, které jsou či byly cizincem s dočasnou ochranou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či mají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jiné specifické potřeby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vyžadující zvýšenou péči. </a:t>
            </a: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0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549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Nadpis 1"/>
          <p:cNvSpPr>
            <a:spLocks noGrp="1"/>
          </p:cNvSpPr>
          <p:nvPr>
            <p:ph type="title"/>
          </p:nvPr>
        </p:nvSpPr>
        <p:spPr>
          <a:xfrm>
            <a:off x="895734" y="513431"/>
            <a:ext cx="7859712" cy="504279"/>
          </a:xfrm>
        </p:spPr>
        <p:txBody>
          <a:bodyPr>
            <a:normAutofit/>
          </a:bodyPr>
          <a:lstStyle/>
          <a:p>
            <a:r>
              <a:rPr lang="cs-CZ" altLang="cs-CZ" sz="2400" b="1" dirty="0">
                <a:latin typeface="Arial" charset="0"/>
                <a:cs typeface="Arial" charset="0"/>
              </a:rPr>
              <a:t>Oprávnění žadatelé</a:t>
            </a:r>
            <a:endParaRPr lang="cs-CZ" altLang="cs-CZ" sz="2400" dirty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8197" name="Zástupný symbol pro obsah 2"/>
          <p:cNvSpPr>
            <a:spLocks noGrp="1"/>
          </p:cNvSpPr>
          <p:nvPr>
            <p:ph idx="1"/>
          </p:nvPr>
        </p:nvSpPr>
        <p:spPr>
          <a:xfrm>
            <a:off x="1043608" y="1268760"/>
            <a:ext cx="7415212" cy="5393283"/>
          </a:xfrm>
        </p:spPr>
        <p:txBody>
          <a:bodyPr>
            <a:normAutofit/>
          </a:bodyPr>
          <a:lstStyle/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Oprávněnými žadateli o mimořádnou dotaci na realizaci podporovaných aktivit jsou: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nestátní neziskové organizace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(obecně prospěšné společnosti, registrované církve, účelová zařízení registrovaných církví a náboženských společností podle zákona č. 3/2002 Sb., o svobodě náboženského vyznání a postavení církví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 náboženských společností, spolky, ústavy, nadace),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obce a jejich příspěvkové organizace,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kraje a jejich příspěvkové organizace,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poskytovatelé sociálních služeb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zapsaní v registru poskytovatelů sociálních služeb podle zákona č. 108/2006 Sb., o sociálních službách, ve znění pozdějších předpisů (s výjimkou poskytovatelů sociálních služeb zřizovaných MPSV)´- pozor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nelze žádat na aktivity vykonávané v rámci zákona č. 108/2006 Sb., o sociálních službách.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Žadatel, který je neziskovou organizací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musí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působit v prorodinné oblasti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v oblasti integrace cizinců či práce s menšinami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prokazatelně 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alespoň jeden rok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(musí být zakotveno ve stanovách/zřizovací listině).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POZOR NETÝKÁ SE DS (pokud má poskytovatel oprávnění poskytovat služby péče o děti, nemusí splňovat výše uvedenou podmínku)</a:t>
            </a:r>
          </a:p>
        </p:txBody>
      </p:sp>
    </p:spTree>
    <p:extLst>
      <p:ext uri="{BB962C8B-B14F-4D97-AF65-F5344CB8AC3E}">
        <p14:creationId xmlns:p14="http://schemas.microsoft.com/office/powerpoint/2010/main" val="1662638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971600" y="1052736"/>
            <a:ext cx="7425432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Příklady podporovaných aktivit</a:t>
            </a:r>
            <a:endParaRPr lang="cs-CZ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aktivity zaměřené na osvětu a podporu prevence krizových situací v rodině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(např. rozvoj komunikačních dovedností, rozvoj technik duševní hygieny); </a:t>
            </a: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aktivity zaměřené na rozvoj rodičovských kompetencí, zkvalitňování vztahů v rodině i komunitě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(např. podpora dovedností při trávení volného času s dětmi, rozvíjení smyslových aktivit s dětmi, zvyšování dovedností péče o domácnost);</a:t>
            </a: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aktivity zaměřené na podporu orientace v české společnosti, komunikace v českém jazyce a seznámení s kulturou České republiky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(např. výuka českého jazyka pro maminky s dětmi; orientace v absolvování lékařských prohlídek, v povinné školní docházce včetně povinného předškolního vzdělávání); </a:t>
            </a: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provozování herních, zájmových či volnočasových aktivit pro děti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(např. tzv. kroužky a volnočasové aktivity, otevřená volná herna); </a:t>
            </a:r>
            <a:endParaRPr lang="cs-CZ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79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012280" y="1326779"/>
            <a:ext cx="756022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>
                <a:latin typeface="Arial" panose="020B0604020202020204" pitchFamily="34" charset="0"/>
                <a:ea typeface="Times New Roman" panose="02020603050405020304" pitchFamily="18" charset="0"/>
              </a:rPr>
              <a:t>Příklady podporovaných aktivit II</a:t>
            </a:r>
          </a:p>
          <a:p>
            <a:pPr algn="just">
              <a:spcAft>
                <a:spcPts val="0"/>
              </a:spcAf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péče o děti ve věku 0–6 let při aktivitách centra i činnostech mimo něj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kterých se rodiče, nebo osoby, které mají dítě v péči, nemohou účastnit spolu s dětmi (např. neformální individuální či skupinové hlídání dětí); </a:t>
            </a: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péče o děti v rámci dětských skupin -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podpora personálních kapacit v dětských skupinách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v případě, kdy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do dětské skupiny dochází min. 1 dítě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které má či mělo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status cizince s dočasnou ochranou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status uprchlíka; či do dětské skupiny dochází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min. 1 dítě se zvýšenou potřebou péče z důvodu specifických potřeb</a:t>
            </a: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poskytování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základního individuálního odborného poradenství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(např. poskytnutí základních informací o sociálním, zdravotním či školském systému ČR); </a:t>
            </a: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19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129989" y="1190565"/>
            <a:ext cx="75602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dirty="0">
                <a:latin typeface="Arial" panose="020B0604020202020204" pitchFamily="34" charset="0"/>
                <a:ea typeface="Times New Roman" panose="02020603050405020304" pitchFamily="18" charset="0"/>
              </a:rPr>
              <a:t>Příklady podporovaných aktivit III</a:t>
            </a:r>
          </a:p>
          <a:p>
            <a:pPr algn="just">
              <a:spcAft>
                <a:spcPts val="0"/>
              </a:spcAf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interaktivní semináře, kurzy, </a:t>
            </a:r>
            <a:r>
              <a:rPr lang="cs-CZ" sz="16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videotréninky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, další tréninkové aktivity, workshopy, besedy, diskusní skupiny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apod. zaměřené na podporu a integraci uprchlických rodin (jedná se zejména o aktivity, kterých se účastní jak české, tak ukrajinské rodiny – např. sousedská setkání, rukodělné workshopy, semináře komunikace apod.),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organizování a vedení svépomocných skupin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zaměřených na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podporu a integraci uprchlických rodin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– podpora propojování české a ukrajinské komunity (např. svépomocné skupiny zaměřené na rodiče s dětmi do 6 let, kde by se mohly potkávat jak české, tak ukrajinské rodiny),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doprovázení po úřadech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zdravotnických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sociálních zařízeních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vzdělávacích a dalších institucích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kde rodiny s dětmi z Ukrajiny potřebují zajistit nezbytné záležitosti (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včetně případného zajištění tlumočení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36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Nadpis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6340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2400" b="1" dirty="0">
                <a:latin typeface="Arial" charset="0"/>
                <a:cs typeface="Arial" charset="0"/>
              </a:rPr>
              <a:t>Věcné zaměření dotační výzvy pro rok 2023</a:t>
            </a:r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685800" y="692697"/>
            <a:ext cx="7772400" cy="5479504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20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2000" dirty="0">
              <a:latin typeface="Arial" charset="0"/>
              <a:cs typeface="Arial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786A7B9-01B0-489D-86D0-6C5B456BCED0}"/>
              </a:ext>
            </a:extLst>
          </p:cNvPr>
          <p:cNvSpPr/>
          <p:nvPr/>
        </p:nvSpPr>
        <p:spPr>
          <a:xfrm>
            <a:off x="1147387" y="1289953"/>
            <a:ext cx="75602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ADAPTACE</a:t>
            </a: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období (bezprostředně) po příchodu do ČR</a:t>
            </a: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aktivity zaměřené na seznámení se s českým prostředím, institucemi, jazykem apod., </a:t>
            </a: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aktivity, kde jako cílová skupina převažují UA rodiny </a:t>
            </a: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např.: adaptační/dětská skupiny výhradně pro UA děti, terapie, psychologická pomoc pro UA děti/rodiče/rodiny</a:t>
            </a: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INTEGRACE</a:t>
            </a: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aktivity zaměřené na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začlenění UA rodin s dětmi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– tzn. nejde o aktivity výlučně pro UA, ale o </a:t>
            </a:r>
            <a:r>
              <a:rPr lang="cs-CZ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aktivity určené pro všechny rodiny/děti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1600" u="sng" dirty="0">
                <a:latin typeface="Arial" panose="020B0604020202020204" pitchFamily="34" charset="0"/>
                <a:cs typeface="Arial" panose="020B0604020202020204" pitchFamily="34" charset="0"/>
              </a:rPr>
              <a:t>s důrazem na integraci UA rodin/dětí)</a:t>
            </a: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např. rukodělné workshopy pro UA i další rodiny s dětmi, svépomocné skupiny pro rodiny s dětmi, herní aktivity pro děti </a:t>
            </a:r>
          </a:p>
          <a:p>
            <a:pPr lvl="1" algn="just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Podporována ADAPTACE i INTEGRACE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516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4285</TotalTime>
  <Words>3406</Words>
  <Application>Microsoft Office PowerPoint</Application>
  <PresentationFormat>Předvádění na obrazovce (4:3)</PresentationFormat>
  <Paragraphs>354</Paragraphs>
  <Slides>27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3" baseType="lpstr">
      <vt:lpstr>Arial</vt:lpstr>
      <vt:lpstr>Calibri</vt:lpstr>
      <vt:lpstr>Symbol</vt:lpstr>
      <vt:lpstr>Times New Roman</vt:lpstr>
      <vt:lpstr>Wingdings</vt:lpstr>
      <vt:lpstr>Motiv systému Office</vt:lpstr>
      <vt:lpstr>Prezentace aplikace PowerPoint</vt:lpstr>
      <vt:lpstr>Obsah </vt:lpstr>
      <vt:lpstr>Dotační titul pro dočasné aktivity na podporu rodin  z Ukrajiny s dětmi  (zejména ve věku 0 až 6 let) </vt:lpstr>
      <vt:lpstr>Cíl a účel</vt:lpstr>
      <vt:lpstr>Oprávnění žadatelé</vt:lpstr>
      <vt:lpstr>Věcné zaměření dotační výzvy pro rok 2023</vt:lpstr>
      <vt:lpstr>Věcné zaměření dotační výzvy pro rok 2023</vt:lpstr>
      <vt:lpstr>Věcné zaměření dotační výzvy pro rok 2023</vt:lpstr>
      <vt:lpstr>Věcné zaměření dotační výzvy pro rok 2023</vt:lpstr>
      <vt:lpstr>Věcné zaměření dotační výzvy pro rok 2023</vt:lpstr>
      <vt:lpstr>Věcné zaměření dotační výzvy pro rok 2023</vt:lpstr>
      <vt:lpstr>Věcné zaměření dotační výzvy pro rok 2023</vt:lpstr>
      <vt:lpstr>Věcné zaměření dotační výzvy pro rok 2023</vt:lpstr>
      <vt:lpstr>Věcné zaměření dotační výzvy pro rok 2023</vt:lpstr>
      <vt:lpstr>Věcné zaměření dotační výzvy pro rok 2023</vt:lpstr>
      <vt:lpstr>Základní rámec financování projektů</vt:lpstr>
      <vt:lpstr>Žádost o poskytnutí dotace</vt:lpstr>
      <vt:lpstr>Žádost o poskytnutí dotace – přílohy žádosti</vt:lpstr>
      <vt:lpstr>Rozpočet projektu</vt:lpstr>
      <vt:lpstr>Kontrola a hodnocení žádostí</vt:lpstr>
      <vt:lpstr>Předpokládaný harmonogram dotačního řízení</vt:lpstr>
      <vt:lpstr>Realizace a vykazování projektu</vt:lpstr>
      <vt:lpstr>Sledované indikátory</vt:lpstr>
      <vt:lpstr>Podpora aktivit z Evropského sociálního fondu Služby na podporu sociálního začleňování osob z Ukrajiny Operační program Zaměstnanost plus (výzva č. 099)</vt:lpstr>
      <vt:lpstr>Podpora aktivit z Evropského sociálního fondu  Operační program Zaměstnanost (výzva č. 141 a 142) – vytvoření kapacit nových dětských skupin</vt:lpstr>
      <vt:lpstr>Důležité kontakty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Valová Kristýna Bc. (MPSV)</dc:creator>
  <cp:lastModifiedBy>Kainarová Zdenka Ing. (MPSV)</cp:lastModifiedBy>
  <cp:revision>246</cp:revision>
  <cp:lastPrinted>2023-01-18T08:17:19Z</cp:lastPrinted>
  <dcterms:created xsi:type="dcterms:W3CDTF">2017-05-16T16:02:29Z</dcterms:created>
  <dcterms:modified xsi:type="dcterms:W3CDTF">2023-01-20T16:33:08Z</dcterms:modified>
</cp:coreProperties>
</file>