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19"/>
  </p:notesMasterIdLst>
  <p:handoutMasterIdLst>
    <p:handoutMasterId r:id="rId20"/>
  </p:handoutMasterIdLst>
  <p:sldIdLst>
    <p:sldId id="256" r:id="rId2"/>
    <p:sldId id="461" r:id="rId3"/>
    <p:sldId id="466" r:id="rId4"/>
    <p:sldId id="475" r:id="rId5"/>
    <p:sldId id="477" r:id="rId6"/>
    <p:sldId id="479" r:id="rId7"/>
    <p:sldId id="495" r:id="rId8"/>
    <p:sldId id="480" r:id="rId9"/>
    <p:sldId id="491" r:id="rId10"/>
    <p:sldId id="468" r:id="rId11"/>
    <p:sldId id="472" r:id="rId12"/>
    <p:sldId id="494" r:id="rId13"/>
    <p:sldId id="482" r:id="rId14"/>
    <p:sldId id="488" r:id="rId15"/>
    <p:sldId id="481" r:id="rId16"/>
    <p:sldId id="485" r:id="rId17"/>
    <p:sldId id="331" r:id="rId18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0800" autoAdjust="0"/>
  </p:normalViewPr>
  <p:slideViewPr>
    <p:cSldViewPr showGuides="1">
      <p:cViewPr varScale="1">
        <p:scale>
          <a:sx n="94" d="100"/>
          <a:sy n="94" d="100"/>
        </p:scale>
        <p:origin x="-2124" y="-96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42" y="-84"/>
      </p:cViewPr>
      <p:guideLst>
        <p:guide orient="horz" pos="311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135978-78D2-4003-AA22-D9AD48986F12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9C860E8C-E346-49FA-A83B-F8A8223C77DE}">
      <dgm:prSet phldrT="[Text]"/>
      <dgm:spPr>
        <a:solidFill>
          <a:srgbClr val="FFFF00"/>
        </a:solidFill>
      </dgm:spPr>
      <dgm:t>
        <a:bodyPr/>
        <a:lstStyle/>
        <a:p>
          <a:r>
            <a:rPr lang="cs-CZ" b="1" dirty="0" smtClean="0"/>
            <a:t>UKAZATELE SOCIÁLNÍCH JEVŮ</a:t>
          </a:r>
          <a:endParaRPr lang="cs-CZ" b="1" dirty="0"/>
        </a:p>
      </dgm:t>
    </dgm:pt>
    <dgm:pt modelId="{41FD5252-A9E1-4D0D-A192-4B08B39E39C5}" type="parTrans" cxnId="{4DF2D05E-360B-4BCA-B30A-B1A7AE309373}">
      <dgm:prSet/>
      <dgm:spPr/>
      <dgm:t>
        <a:bodyPr/>
        <a:lstStyle/>
        <a:p>
          <a:endParaRPr lang="cs-CZ"/>
        </a:p>
      </dgm:t>
    </dgm:pt>
    <dgm:pt modelId="{D41003C7-4D96-485C-A265-96C52DD7D580}" type="sibTrans" cxnId="{4DF2D05E-360B-4BCA-B30A-B1A7AE309373}">
      <dgm:prSet/>
      <dgm:spPr/>
      <dgm:t>
        <a:bodyPr/>
        <a:lstStyle/>
        <a:p>
          <a:endParaRPr lang="cs-CZ"/>
        </a:p>
      </dgm:t>
    </dgm:pt>
    <dgm:pt modelId="{3B4BC777-9B30-4CB1-ADDB-D3F33F991541}" type="asst">
      <dgm:prSet phldrT="[Text]"/>
      <dgm:spPr/>
      <dgm:t>
        <a:bodyPr/>
        <a:lstStyle/>
        <a:p>
          <a:r>
            <a:rPr lang="cs-CZ" dirty="0" smtClean="0"/>
            <a:t>OBCE MAPOVÁNÍ POTŘEB</a:t>
          </a:r>
        </a:p>
        <a:p>
          <a:r>
            <a:rPr lang="cs-CZ" dirty="0" smtClean="0"/>
            <a:t>§ 94 f) ZSS</a:t>
          </a:r>
          <a:endParaRPr lang="cs-CZ" dirty="0"/>
        </a:p>
      </dgm:t>
    </dgm:pt>
    <dgm:pt modelId="{A1BD5252-72B2-4B95-B1A9-2714DFB6E0FC}" type="parTrans" cxnId="{0BB38515-65B2-440B-96F6-18643A4C3238}">
      <dgm:prSet/>
      <dgm:spPr/>
      <dgm:t>
        <a:bodyPr/>
        <a:lstStyle/>
        <a:p>
          <a:endParaRPr lang="cs-CZ"/>
        </a:p>
      </dgm:t>
    </dgm:pt>
    <dgm:pt modelId="{47119B86-FCDA-42A7-968A-CB18033B41C8}" type="sibTrans" cxnId="{0BB38515-65B2-440B-96F6-18643A4C3238}">
      <dgm:prSet/>
      <dgm:spPr/>
      <dgm:t>
        <a:bodyPr/>
        <a:lstStyle/>
        <a:p>
          <a:endParaRPr lang="cs-CZ"/>
        </a:p>
      </dgm:t>
    </dgm:pt>
    <dgm:pt modelId="{34F1B6C5-E3C3-44C0-A577-8B4B48B94A57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/>
            <a:t>SLEDOVÁNÍ POTŘEB</a:t>
          </a:r>
          <a:endParaRPr lang="cs-CZ" b="1" dirty="0"/>
        </a:p>
      </dgm:t>
    </dgm:pt>
    <dgm:pt modelId="{021ABEBE-49BD-44DA-9F1F-8C29D0BCF726}" type="parTrans" cxnId="{ADB8B443-8897-4C10-A729-D988B0C0CBA3}">
      <dgm:prSet/>
      <dgm:spPr/>
      <dgm:t>
        <a:bodyPr/>
        <a:lstStyle/>
        <a:p>
          <a:endParaRPr lang="cs-CZ"/>
        </a:p>
      </dgm:t>
    </dgm:pt>
    <dgm:pt modelId="{38FDA0F0-8BC1-48EE-A73D-E805215B0A0D}" type="sibTrans" cxnId="{ADB8B443-8897-4C10-A729-D988B0C0CBA3}">
      <dgm:prSet/>
      <dgm:spPr/>
      <dgm:t>
        <a:bodyPr/>
        <a:lstStyle/>
        <a:p>
          <a:endParaRPr lang="cs-CZ"/>
        </a:p>
      </dgm:t>
    </dgm:pt>
    <dgm:pt modelId="{3F241B50-ACB6-4363-87BD-B96AD60818A6}">
      <dgm:prSet/>
      <dgm:spPr/>
      <dgm:t>
        <a:bodyPr/>
        <a:lstStyle/>
        <a:p>
          <a:r>
            <a:rPr lang="cs-CZ" b="1" dirty="0" smtClean="0"/>
            <a:t>VIZE SPRSS</a:t>
          </a:r>
          <a:endParaRPr lang="cs-CZ" b="1" dirty="0"/>
        </a:p>
      </dgm:t>
    </dgm:pt>
    <dgm:pt modelId="{FD353C87-8222-4FC3-BB68-296BEDAECBE7}" type="parTrans" cxnId="{708D3AEF-CB90-4C70-87AE-E31AD675D6F1}">
      <dgm:prSet/>
      <dgm:spPr/>
      <dgm:t>
        <a:bodyPr/>
        <a:lstStyle/>
        <a:p>
          <a:endParaRPr lang="cs-CZ"/>
        </a:p>
      </dgm:t>
    </dgm:pt>
    <dgm:pt modelId="{D8BD2517-7DE5-4AE8-ADFF-45015C4A26B4}" type="sibTrans" cxnId="{708D3AEF-CB90-4C70-87AE-E31AD675D6F1}">
      <dgm:prSet/>
      <dgm:spPr/>
      <dgm:t>
        <a:bodyPr/>
        <a:lstStyle/>
        <a:p>
          <a:endParaRPr lang="cs-CZ"/>
        </a:p>
      </dgm:t>
    </dgm:pt>
    <dgm:pt modelId="{849A9D97-0487-4647-A075-7B378A27AD10}" type="asst">
      <dgm:prSet/>
      <dgm:spPr/>
      <dgm:t>
        <a:bodyPr/>
        <a:lstStyle/>
        <a:p>
          <a:r>
            <a:rPr lang="cs-CZ" dirty="0" smtClean="0"/>
            <a:t>SOCIÁLNÍ SLUŽBY</a:t>
          </a:r>
          <a:endParaRPr lang="cs-CZ" dirty="0"/>
        </a:p>
      </dgm:t>
    </dgm:pt>
    <dgm:pt modelId="{473405C2-FA7E-44A4-B130-2242F7FECEE2}" type="parTrans" cxnId="{340A1C83-B287-42D8-9935-5A820DC9E7D2}">
      <dgm:prSet/>
      <dgm:spPr/>
      <dgm:t>
        <a:bodyPr/>
        <a:lstStyle/>
        <a:p>
          <a:endParaRPr lang="cs-CZ"/>
        </a:p>
      </dgm:t>
    </dgm:pt>
    <dgm:pt modelId="{FD507855-844A-4A25-934A-90C9EACC5E47}" type="sibTrans" cxnId="{340A1C83-B287-42D8-9935-5A820DC9E7D2}">
      <dgm:prSet/>
      <dgm:spPr/>
      <dgm:t>
        <a:bodyPr/>
        <a:lstStyle/>
        <a:p>
          <a:endParaRPr lang="cs-CZ"/>
        </a:p>
      </dgm:t>
    </dgm:pt>
    <dgm:pt modelId="{C13695ED-B2C1-4F4C-9CC5-52747C905BD0}" type="pres">
      <dgm:prSet presAssocID="{77135978-78D2-4003-AA22-D9AD48986F1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18B82C84-BFFC-46CB-BD4F-FDD2972BF73F}" type="pres">
      <dgm:prSet presAssocID="{3F241B50-ACB6-4363-87BD-B96AD60818A6}" presName="hierRoot1" presStyleCnt="0">
        <dgm:presLayoutVars>
          <dgm:hierBranch val="init"/>
        </dgm:presLayoutVars>
      </dgm:prSet>
      <dgm:spPr/>
    </dgm:pt>
    <dgm:pt modelId="{68BCC91D-7004-4A47-9C36-0B7D2FD95472}" type="pres">
      <dgm:prSet presAssocID="{3F241B50-ACB6-4363-87BD-B96AD60818A6}" presName="rootComposite1" presStyleCnt="0"/>
      <dgm:spPr/>
    </dgm:pt>
    <dgm:pt modelId="{3510EAFA-36A6-44C1-9E60-D83C30329C20}" type="pres">
      <dgm:prSet presAssocID="{3F241B50-ACB6-4363-87BD-B96AD60818A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5DB9A09-B6B1-4B4B-924F-B10F4DAE1EFF}" type="pres">
      <dgm:prSet presAssocID="{3F241B50-ACB6-4363-87BD-B96AD60818A6}" presName="rootConnector1" presStyleLbl="node1" presStyleIdx="0" presStyleCnt="0"/>
      <dgm:spPr/>
      <dgm:t>
        <a:bodyPr/>
        <a:lstStyle/>
        <a:p>
          <a:endParaRPr lang="cs-CZ"/>
        </a:p>
      </dgm:t>
    </dgm:pt>
    <dgm:pt modelId="{EF53AE1C-B950-429E-A2E8-91DF83C76B6C}" type="pres">
      <dgm:prSet presAssocID="{3F241B50-ACB6-4363-87BD-B96AD60818A6}" presName="hierChild2" presStyleCnt="0"/>
      <dgm:spPr/>
    </dgm:pt>
    <dgm:pt modelId="{3A8AA238-747F-4F45-B31F-C877D5A3A9E8}" type="pres">
      <dgm:prSet presAssocID="{021ABEBE-49BD-44DA-9F1F-8C29D0BCF726}" presName="Name37" presStyleLbl="parChTrans1D2" presStyleIdx="0" presStyleCnt="1"/>
      <dgm:spPr/>
      <dgm:t>
        <a:bodyPr/>
        <a:lstStyle/>
        <a:p>
          <a:endParaRPr lang="cs-CZ"/>
        </a:p>
      </dgm:t>
    </dgm:pt>
    <dgm:pt modelId="{EB99F2DF-8C2D-4781-89BA-9356848DD7DE}" type="pres">
      <dgm:prSet presAssocID="{34F1B6C5-E3C3-44C0-A577-8B4B48B94A57}" presName="hierRoot2" presStyleCnt="0">
        <dgm:presLayoutVars>
          <dgm:hierBranch val="init"/>
        </dgm:presLayoutVars>
      </dgm:prSet>
      <dgm:spPr/>
    </dgm:pt>
    <dgm:pt modelId="{DD75A135-B3AC-4D85-B49F-5E7057FC284B}" type="pres">
      <dgm:prSet presAssocID="{34F1B6C5-E3C3-44C0-A577-8B4B48B94A57}" presName="rootComposite" presStyleCnt="0"/>
      <dgm:spPr/>
    </dgm:pt>
    <dgm:pt modelId="{6252BE9B-3C7E-4CEB-A061-1D86B3A0DD99}" type="pres">
      <dgm:prSet presAssocID="{34F1B6C5-E3C3-44C0-A577-8B4B48B94A57}" presName="rootText" presStyleLbl="node2" presStyleIdx="0" presStyleCnt="1" custLinFactNeighborX="-68" custLinFactNeighborY="963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113DFD2-D2C2-4C81-B3D6-B999BBBAD3D8}" type="pres">
      <dgm:prSet presAssocID="{34F1B6C5-E3C3-44C0-A577-8B4B48B94A57}" presName="rootConnector" presStyleLbl="node2" presStyleIdx="0" presStyleCnt="1"/>
      <dgm:spPr/>
      <dgm:t>
        <a:bodyPr/>
        <a:lstStyle/>
        <a:p>
          <a:endParaRPr lang="cs-CZ"/>
        </a:p>
      </dgm:t>
    </dgm:pt>
    <dgm:pt modelId="{9E5BD2F8-2CF1-43ED-93AE-F855CBE15E28}" type="pres">
      <dgm:prSet presAssocID="{34F1B6C5-E3C3-44C0-A577-8B4B48B94A57}" presName="hierChild4" presStyleCnt="0"/>
      <dgm:spPr/>
    </dgm:pt>
    <dgm:pt modelId="{DE16661E-18D2-45B2-B189-1BAE3D874488}" type="pres">
      <dgm:prSet presAssocID="{41FD5252-A9E1-4D0D-A192-4B08B39E39C5}" presName="Name37" presStyleLbl="parChTrans1D3" presStyleIdx="0" presStyleCnt="1"/>
      <dgm:spPr/>
      <dgm:t>
        <a:bodyPr/>
        <a:lstStyle/>
        <a:p>
          <a:endParaRPr lang="cs-CZ"/>
        </a:p>
      </dgm:t>
    </dgm:pt>
    <dgm:pt modelId="{6038F453-0D8C-48B1-BB23-8ED4A6992290}" type="pres">
      <dgm:prSet presAssocID="{9C860E8C-E346-49FA-A83B-F8A8223C77DE}" presName="hierRoot2" presStyleCnt="0">
        <dgm:presLayoutVars>
          <dgm:hierBranch val="init"/>
        </dgm:presLayoutVars>
      </dgm:prSet>
      <dgm:spPr/>
    </dgm:pt>
    <dgm:pt modelId="{74C324FD-79A9-41BF-9248-5AA66D5D91EB}" type="pres">
      <dgm:prSet presAssocID="{9C860E8C-E346-49FA-A83B-F8A8223C77DE}" presName="rootComposite" presStyleCnt="0"/>
      <dgm:spPr/>
    </dgm:pt>
    <dgm:pt modelId="{B9AEB156-8A75-4557-8CE0-88E5A6092796}" type="pres">
      <dgm:prSet presAssocID="{9C860E8C-E346-49FA-A83B-F8A8223C77DE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5D88DDC-B5BF-4371-B320-66FC0682A27C}" type="pres">
      <dgm:prSet presAssocID="{9C860E8C-E346-49FA-A83B-F8A8223C77DE}" presName="rootConnector" presStyleLbl="node3" presStyleIdx="0" presStyleCnt="1"/>
      <dgm:spPr/>
      <dgm:t>
        <a:bodyPr/>
        <a:lstStyle/>
        <a:p>
          <a:endParaRPr lang="cs-CZ"/>
        </a:p>
      </dgm:t>
    </dgm:pt>
    <dgm:pt modelId="{9AEFBD2F-2D03-4C4D-907D-A04A1789A5E4}" type="pres">
      <dgm:prSet presAssocID="{9C860E8C-E346-49FA-A83B-F8A8223C77DE}" presName="hierChild4" presStyleCnt="0"/>
      <dgm:spPr/>
    </dgm:pt>
    <dgm:pt modelId="{69C513D7-455E-4D0A-82CC-C8DD26FBBBD4}" type="pres">
      <dgm:prSet presAssocID="{9C860E8C-E346-49FA-A83B-F8A8223C77DE}" presName="hierChild5" presStyleCnt="0"/>
      <dgm:spPr/>
    </dgm:pt>
    <dgm:pt modelId="{401D9542-75B2-4A20-8302-89F53BFA12EF}" type="pres">
      <dgm:prSet presAssocID="{A1BD5252-72B2-4B95-B1A9-2714DFB6E0FC}" presName="Name111" presStyleLbl="parChTrans1D4" presStyleIdx="0" presStyleCnt="2"/>
      <dgm:spPr/>
      <dgm:t>
        <a:bodyPr/>
        <a:lstStyle/>
        <a:p>
          <a:endParaRPr lang="cs-CZ"/>
        </a:p>
      </dgm:t>
    </dgm:pt>
    <dgm:pt modelId="{3753A597-7CD5-4C92-81A3-A5AA5DC1F2A2}" type="pres">
      <dgm:prSet presAssocID="{3B4BC777-9B30-4CB1-ADDB-D3F33F991541}" presName="hierRoot3" presStyleCnt="0">
        <dgm:presLayoutVars>
          <dgm:hierBranch val="init"/>
        </dgm:presLayoutVars>
      </dgm:prSet>
      <dgm:spPr/>
    </dgm:pt>
    <dgm:pt modelId="{ED873F78-05BF-4215-96B9-4D8F31189011}" type="pres">
      <dgm:prSet presAssocID="{3B4BC777-9B30-4CB1-ADDB-D3F33F991541}" presName="rootComposite3" presStyleCnt="0"/>
      <dgm:spPr/>
    </dgm:pt>
    <dgm:pt modelId="{A75A5A41-E6C0-4D2F-96CD-810FE7687529}" type="pres">
      <dgm:prSet presAssocID="{3B4BC777-9B30-4CB1-ADDB-D3F33F991541}" presName="rootText3" presStyleLbl="asst3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3E1103C-2196-48A6-84D7-39B9C80CF573}" type="pres">
      <dgm:prSet presAssocID="{3B4BC777-9B30-4CB1-ADDB-D3F33F991541}" presName="rootConnector3" presStyleLbl="asst3" presStyleIdx="0" presStyleCnt="2"/>
      <dgm:spPr/>
      <dgm:t>
        <a:bodyPr/>
        <a:lstStyle/>
        <a:p>
          <a:endParaRPr lang="cs-CZ"/>
        </a:p>
      </dgm:t>
    </dgm:pt>
    <dgm:pt modelId="{B3EE7FD4-0B02-4182-906A-A317E2623226}" type="pres">
      <dgm:prSet presAssocID="{3B4BC777-9B30-4CB1-ADDB-D3F33F991541}" presName="hierChild6" presStyleCnt="0"/>
      <dgm:spPr/>
    </dgm:pt>
    <dgm:pt modelId="{5F36C407-48CC-454E-9321-5F5559435365}" type="pres">
      <dgm:prSet presAssocID="{3B4BC777-9B30-4CB1-ADDB-D3F33F991541}" presName="hierChild7" presStyleCnt="0"/>
      <dgm:spPr/>
    </dgm:pt>
    <dgm:pt modelId="{28D78621-D2D2-4B2C-999D-DE976DB903A4}" type="pres">
      <dgm:prSet presAssocID="{473405C2-FA7E-44A4-B130-2242F7FECEE2}" presName="Name111" presStyleLbl="parChTrans1D4" presStyleIdx="1" presStyleCnt="2"/>
      <dgm:spPr/>
      <dgm:t>
        <a:bodyPr/>
        <a:lstStyle/>
        <a:p>
          <a:endParaRPr lang="cs-CZ"/>
        </a:p>
      </dgm:t>
    </dgm:pt>
    <dgm:pt modelId="{2C8E0825-C1B1-435C-A526-57F10D1FC2C3}" type="pres">
      <dgm:prSet presAssocID="{849A9D97-0487-4647-A075-7B378A27AD10}" presName="hierRoot3" presStyleCnt="0">
        <dgm:presLayoutVars>
          <dgm:hierBranch val="init"/>
        </dgm:presLayoutVars>
      </dgm:prSet>
      <dgm:spPr/>
    </dgm:pt>
    <dgm:pt modelId="{2245B95D-5C7A-4E38-8C4F-079E3F73BD8A}" type="pres">
      <dgm:prSet presAssocID="{849A9D97-0487-4647-A075-7B378A27AD10}" presName="rootComposite3" presStyleCnt="0"/>
      <dgm:spPr/>
    </dgm:pt>
    <dgm:pt modelId="{13824D41-E3BC-442D-9469-5945802BD7D6}" type="pres">
      <dgm:prSet presAssocID="{849A9D97-0487-4647-A075-7B378A27AD10}" presName="rootText3" presStyleLbl="asst3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AA236A1-4B24-442B-A9DC-AAA27C638959}" type="pres">
      <dgm:prSet presAssocID="{849A9D97-0487-4647-A075-7B378A27AD10}" presName="rootConnector3" presStyleLbl="asst3" presStyleIdx="1" presStyleCnt="2"/>
      <dgm:spPr/>
      <dgm:t>
        <a:bodyPr/>
        <a:lstStyle/>
        <a:p>
          <a:endParaRPr lang="cs-CZ"/>
        </a:p>
      </dgm:t>
    </dgm:pt>
    <dgm:pt modelId="{E5FD9360-A162-4F13-8B08-2E502CEC6143}" type="pres">
      <dgm:prSet presAssocID="{849A9D97-0487-4647-A075-7B378A27AD10}" presName="hierChild6" presStyleCnt="0"/>
      <dgm:spPr/>
    </dgm:pt>
    <dgm:pt modelId="{B31D0417-849E-457C-9CD6-279732D6A64E}" type="pres">
      <dgm:prSet presAssocID="{849A9D97-0487-4647-A075-7B378A27AD10}" presName="hierChild7" presStyleCnt="0"/>
      <dgm:spPr/>
    </dgm:pt>
    <dgm:pt modelId="{BB9CDD77-AD8E-4E3B-9B4F-101C018C59B0}" type="pres">
      <dgm:prSet presAssocID="{34F1B6C5-E3C3-44C0-A577-8B4B48B94A57}" presName="hierChild5" presStyleCnt="0"/>
      <dgm:spPr/>
    </dgm:pt>
    <dgm:pt modelId="{B53321EC-2E6E-4C15-B0DD-4961E0D89F3A}" type="pres">
      <dgm:prSet presAssocID="{3F241B50-ACB6-4363-87BD-B96AD60818A6}" presName="hierChild3" presStyleCnt="0"/>
      <dgm:spPr/>
    </dgm:pt>
  </dgm:ptLst>
  <dgm:cxnLst>
    <dgm:cxn modelId="{B7103917-0F7D-4CF9-8469-A0E8ED1CEFBF}" type="presOf" srcId="{41FD5252-A9E1-4D0D-A192-4B08B39E39C5}" destId="{DE16661E-18D2-45B2-B189-1BAE3D874488}" srcOrd="0" destOrd="0" presId="urn:microsoft.com/office/officeart/2005/8/layout/orgChart1"/>
    <dgm:cxn modelId="{ADB8B443-8897-4C10-A729-D988B0C0CBA3}" srcId="{3F241B50-ACB6-4363-87BD-B96AD60818A6}" destId="{34F1B6C5-E3C3-44C0-A577-8B4B48B94A57}" srcOrd="0" destOrd="0" parTransId="{021ABEBE-49BD-44DA-9F1F-8C29D0BCF726}" sibTransId="{38FDA0F0-8BC1-48EE-A73D-E805215B0A0D}"/>
    <dgm:cxn modelId="{8D75DAD3-E929-448F-82B6-4167FE173965}" type="presOf" srcId="{473405C2-FA7E-44A4-B130-2242F7FECEE2}" destId="{28D78621-D2D2-4B2C-999D-DE976DB903A4}" srcOrd="0" destOrd="0" presId="urn:microsoft.com/office/officeart/2005/8/layout/orgChart1"/>
    <dgm:cxn modelId="{0BD4F848-3D52-4D17-A697-E5D8F9A7D44B}" type="presOf" srcId="{849A9D97-0487-4647-A075-7B378A27AD10}" destId="{6AA236A1-4B24-442B-A9DC-AAA27C638959}" srcOrd="1" destOrd="0" presId="urn:microsoft.com/office/officeart/2005/8/layout/orgChart1"/>
    <dgm:cxn modelId="{4B5B73F9-5B4E-4ABC-8A85-C51E54B2700B}" type="presOf" srcId="{77135978-78D2-4003-AA22-D9AD48986F12}" destId="{C13695ED-B2C1-4F4C-9CC5-52747C905BD0}" srcOrd="0" destOrd="0" presId="urn:microsoft.com/office/officeart/2005/8/layout/orgChart1"/>
    <dgm:cxn modelId="{8DD9CB00-296C-4D28-8724-4C481EE649EB}" type="presOf" srcId="{3B4BC777-9B30-4CB1-ADDB-D3F33F991541}" destId="{A75A5A41-E6C0-4D2F-96CD-810FE7687529}" srcOrd="0" destOrd="0" presId="urn:microsoft.com/office/officeart/2005/8/layout/orgChart1"/>
    <dgm:cxn modelId="{3DB98BF9-A6AD-46B6-874E-5685D4627B26}" type="presOf" srcId="{9C860E8C-E346-49FA-A83B-F8A8223C77DE}" destId="{65D88DDC-B5BF-4371-B320-66FC0682A27C}" srcOrd="1" destOrd="0" presId="urn:microsoft.com/office/officeart/2005/8/layout/orgChart1"/>
    <dgm:cxn modelId="{A8CCFBB1-E0D0-4D49-B266-0DD2258BFF68}" type="presOf" srcId="{34F1B6C5-E3C3-44C0-A577-8B4B48B94A57}" destId="{6252BE9B-3C7E-4CEB-A061-1D86B3A0DD99}" srcOrd="0" destOrd="0" presId="urn:microsoft.com/office/officeart/2005/8/layout/orgChart1"/>
    <dgm:cxn modelId="{0BB38515-65B2-440B-96F6-18643A4C3238}" srcId="{9C860E8C-E346-49FA-A83B-F8A8223C77DE}" destId="{3B4BC777-9B30-4CB1-ADDB-D3F33F991541}" srcOrd="0" destOrd="0" parTransId="{A1BD5252-72B2-4B95-B1A9-2714DFB6E0FC}" sibTransId="{47119B86-FCDA-42A7-968A-CB18033B41C8}"/>
    <dgm:cxn modelId="{4DF2D05E-360B-4BCA-B30A-B1A7AE309373}" srcId="{34F1B6C5-E3C3-44C0-A577-8B4B48B94A57}" destId="{9C860E8C-E346-49FA-A83B-F8A8223C77DE}" srcOrd="0" destOrd="0" parTransId="{41FD5252-A9E1-4D0D-A192-4B08B39E39C5}" sibTransId="{D41003C7-4D96-485C-A265-96C52DD7D580}"/>
    <dgm:cxn modelId="{0ABC7992-D6F9-4D4D-8122-9AC0A65B3050}" type="presOf" srcId="{3B4BC777-9B30-4CB1-ADDB-D3F33F991541}" destId="{B3E1103C-2196-48A6-84D7-39B9C80CF573}" srcOrd="1" destOrd="0" presId="urn:microsoft.com/office/officeart/2005/8/layout/orgChart1"/>
    <dgm:cxn modelId="{0BAA73BB-7138-45FC-A971-16FD945D3796}" type="presOf" srcId="{3F241B50-ACB6-4363-87BD-B96AD60818A6}" destId="{15DB9A09-B6B1-4B4B-924F-B10F4DAE1EFF}" srcOrd="1" destOrd="0" presId="urn:microsoft.com/office/officeart/2005/8/layout/orgChart1"/>
    <dgm:cxn modelId="{02742143-9A72-49BE-B041-B40CFBC8E935}" type="presOf" srcId="{34F1B6C5-E3C3-44C0-A577-8B4B48B94A57}" destId="{3113DFD2-D2C2-4C81-B3D6-B999BBBAD3D8}" srcOrd="1" destOrd="0" presId="urn:microsoft.com/office/officeart/2005/8/layout/orgChart1"/>
    <dgm:cxn modelId="{663E77FF-6F74-4114-A760-B1A052871874}" type="presOf" srcId="{021ABEBE-49BD-44DA-9F1F-8C29D0BCF726}" destId="{3A8AA238-747F-4F45-B31F-C877D5A3A9E8}" srcOrd="0" destOrd="0" presId="urn:microsoft.com/office/officeart/2005/8/layout/orgChart1"/>
    <dgm:cxn modelId="{364B0253-1B8E-4CEF-8AE3-C11C2D5CC412}" type="presOf" srcId="{A1BD5252-72B2-4B95-B1A9-2714DFB6E0FC}" destId="{401D9542-75B2-4A20-8302-89F53BFA12EF}" srcOrd="0" destOrd="0" presId="urn:microsoft.com/office/officeart/2005/8/layout/orgChart1"/>
    <dgm:cxn modelId="{340A1C83-B287-42D8-9935-5A820DC9E7D2}" srcId="{9C860E8C-E346-49FA-A83B-F8A8223C77DE}" destId="{849A9D97-0487-4647-A075-7B378A27AD10}" srcOrd="1" destOrd="0" parTransId="{473405C2-FA7E-44A4-B130-2242F7FECEE2}" sibTransId="{FD507855-844A-4A25-934A-90C9EACC5E47}"/>
    <dgm:cxn modelId="{64537D3E-90CE-4D96-A5D7-A75CBDC69764}" type="presOf" srcId="{9C860E8C-E346-49FA-A83B-F8A8223C77DE}" destId="{B9AEB156-8A75-4557-8CE0-88E5A6092796}" srcOrd="0" destOrd="0" presId="urn:microsoft.com/office/officeart/2005/8/layout/orgChart1"/>
    <dgm:cxn modelId="{D2FF8667-90CC-43BB-8025-8701C92CDB08}" type="presOf" srcId="{3F241B50-ACB6-4363-87BD-B96AD60818A6}" destId="{3510EAFA-36A6-44C1-9E60-D83C30329C20}" srcOrd="0" destOrd="0" presId="urn:microsoft.com/office/officeart/2005/8/layout/orgChart1"/>
    <dgm:cxn modelId="{708D3AEF-CB90-4C70-87AE-E31AD675D6F1}" srcId="{77135978-78D2-4003-AA22-D9AD48986F12}" destId="{3F241B50-ACB6-4363-87BD-B96AD60818A6}" srcOrd="0" destOrd="0" parTransId="{FD353C87-8222-4FC3-BB68-296BEDAECBE7}" sibTransId="{D8BD2517-7DE5-4AE8-ADFF-45015C4A26B4}"/>
    <dgm:cxn modelId="{A54BDBA8-DBFE-4BD5-8B09-2A7C45360EC2}" type="presOf" srcId="{849A9D97-0487-4647-A075-7B378A27AD10}" destId="{13824D41-E3BC-442D-9469-5945802BD7D6}" srcOrd="0" destOrd="0" presId="urn:microsoft.com/office/officeart/2005/8/layout/orgChart1"/>
    <dgm:cxn modelId="{EBC99CF3-4DA3-4751-A7D4-BF7E903DBDB7}" type="presParOf" srcId="{C13695ED-B2C1-4F4C-9CC5-52747C905BD0}" destId="{18B82C84-BFFC-46CB-BD4F-FDD2972BF73F}" srcOrd="0" destOrd="0" presId="urn:microsoft.com/office/officeart/2005/8/layout/orgChart1"/>
    <dgm:cxn modelId="{E6B54DF7-9655-4411-9909-44CB9220AB25}" type="presParOf" srcId="{18B82C84-BFFC-46CB-BD4F-FDD2972BF73F}" destId="{68BCC91D-7004-4A47-9C36-0B7D2FD95472}" srcOrd="0" destOrd="0" presId="urn:microsoft.com/office/officeart/2005/8/layout/orgChart1"/>
    <dgm:cxn modelId="{89717F5A-50E9-4F42-B796-2BD645C74562}" type="presParOf" srcId="{68BCC91D-7004-4A47-9C36-0B7D2FD95472}" destId="{3510EAFA-36A6-44C1-9E60-D83C30329C20}" srcOrd="0" destOrd="0" presId="urn:microsoft.com/office/officeart/2005/8/layout/orgChart1"/>
    <dgm:cxn modelId="{4B9B3240-BC43-4754-92E2-FC57F7E66417}" type="presParOf" srcId="{68BCC91D-7004-4A47-9C36-0B7D2FD95472}" destId="{15DB9A09-B6B1-4B4B-924F-B10F4DAE1EFF}" srcOrd="1" destOrd="0" presId="urn:microsoft.com/office/officeart/2005/8/layout/orgChart1"/>
    <dgm:cxn modelId="{C9F8CB71-C453-4491-A2FC-2759CBFB6BB9}" type="presParOf" srcId="{18B82C84-BFFC-46CB-BD4F-FDD2972BF73F}" destId="{EF53AE1C-B950-429E-A2E8-91DF83C76B6C}" srcOrd="1" destOrd="0" presId="urn:microsoft.com/office/officeart/2005/8/layout/orgChart1"/>
    <dgm:cxn modelId="{32B8406E-DB69-459F-950C-9E09AC636BA6}" type="presParOf" srcId="{EF53AE1C-B950-429E-A2E8-91DF83C76B6C}" destId="{3A8AA238-747F-4F45-B31F-C877D5A3A9E8}" srcOrd="0" destOrd="0" presId="urn:microsoft.com/office/officeart/2005/8/layout/orgChart1"/>
    <dgm:cxn modelId="{AFC1F216-9103-4C9B-B3B8-376A1AE55D84}" type="presParOf" srcId="{EF53AE1C-B950-429E-A2E8-91DF83C76B6C}" destId="{EB99F2DF-8C2D-4781-89BA-9356848DD7DE}" srcOrd="1" destOrd="0" presId="urn:microsoft.com/office/officeart/2005/8/layout/orgChart1"/>
    <dgm:cxn modelId="{A896D068-E3D2-40B0-B4C2-DFBFF89E10C8}" type="presParOf" srcId="{EB99F2DF-8C2D-4781-89BA-9356848DD7DE}" destId="{DD75A135-B3AC-4D85-B49F-5E7057FC284B}" srcOrd="0" destOrd="0" presId="urn:microsoft.com/office/officeart/2005/8/layout/orgChart1"/>
    <dgm:cxn modelId="{F2DE5623-F66E-4E5D-A639-AEC6AF83BCE8}" type="presParOf" srcId="{DD75A135-B3AC-4D85-B49F-5E7057FC284B}" destId="{6252BE9B-3C7E-4CEB-A061-1D86B3A0DD99}" srcOrd="0" destOrd="0" presId="urn:microsoft.com/office/officeart/2005/8/layout/orgChart1"/>
    <dgm:cxn modelId="{6D1AF596-D055-45BE-A62B-42749CB0BA0D}" type="presParOf" srcId="{DD75A135-B3AC-4D85-B49F-5E7057FC284B}" destId="{3113DFD2-D2C2-4C81-B3D6-B999BBBAD3D8}" srcOrd="1" destOrd="0" presId="urn:microsoft.com/office/officeart/2005/8/layout/orgChart1"/>
    <dgm:cxn modelId="{881B81AE-5C65-4D9B-8D64-5FCC8C67D8CA}" type="presParOf" srcId="{EB99F2DF-8C2D-4781-89BA-9356848DD7DE}" destId="{9E5BD2F8-2CF1-43ED-93AE-F855CBE15E28}" srcOrd="1" destOrd="0" presId="urn:microsoft.com/office/officeart/2005/8/layout/orgChart1"/>
    <dgm:cxn modelId="{F44BD8A2-4A41-4908-8AAE-AD90A53F311F}" type="presParOf" srcId="{9E5BD2F8-2CF1-43ED-93AE-F855CBE15E28}" destId="{DE16661E-18D2-45B2-B189-1BAE3D874488}" srcOrd="0" destOrd="0" presId="urn:microsoft.com/office/officeart/2005/8/layout/orgChart1"/>
    <dgm:cxn modelId="{01153645-0F2A-437D-A64D-D11CC1240F32}" type="presParOf" srcId="{9E5BD2F8-2CF1-43ED-93AE-F855CBE15E28}" destId="{6038F453-0D8C-48B1-BB23-8ED4A6992290}" srcOrd="1" destOrd="0" presId="urn:microsoft.com/office/officeart/2005/8/layout/orgChart1"/>
    <dgm:cxn modelId="{8C4624E8-D410-44D2-BBE9-5D9B3AD20857}" type="presParOf" srcId="{6038F453-0D8C-48B1-BB23-8ED4A6992290}" destId="{74C324FD-79A9-41BF-9248-5AA66D5D91EB}" srcOrd="0" destOrd="0" presId="urn:microsoft.com/office/officeart/2005/8/layout/orgChart1"/>
    <dgm:cxn modelId="{194E6FA9-5A7B-4574-98CA-1E319509DB78}" type="presParOf" srcId="{74C324FD-79A9-41BF-9248-5AA66D5D91EB}" destId="{B9AEB156-8A75-4557-8CE0-88E5A6092796}" srcOrd="0" destOrd="0" presId="urn:microsoft.com/office/officeart/2005/8/layout/orgChart1"/>
    <dgm:cxn modelId="{D2431939-799D-4904-987E-3CC2F2687593}" type="presParOf" srcId="{74C324FD-79A9-41BF-9248-5AA66D5D91EB}" destId="{65D88DDC-B5BF-4371-B320-66FC0682A27C}" srcOrd="1" destOrd="0" presId="urn:microsoft.com/office/officeart/2005/8/layout/orgChart1"/>
    <dgm:cxn modelId="{BEFE1FE3-2555-4DF1-B601-BDA4655338FA}" type="presParOf" srcId="{6038F453-0D8C-48B1-BB23-8ED4A6992290}" destId="{9AEFBD2F-2D03-4C4D-907D-A04A1789A5E4}" srcOrd="1" destOrd="0" presId="urn:microsoft.com/office/officeart/2005/8/layout/orgChart1"/>
    <dgm:cxn modelId="{ADA17173-9C47-4E92-9D5A-FBFF1CD1EDB8}" type="presParOf" srcId="{6038F453-0D8C-48B1-BB23-8ED4A6992290}" destId="{69C513D7-455E-4D0A-82CC-C8DD26FBBBD4}" srcOrd="2" destOrd="0" presId="urn:microsoft.com/office/officeart/2005/8/layout/orgChart1"/>
    <dgm:cxn modelId="{4B2D0D93-64CF-4280-B922-6CC2A86A8EF1}" type="presParOf" srcId="{69C513D7-455E-4D0A-82CC-C8DD26FBBBD4}" destId="{401D9542-75B2-4A20-8302-89F53BFA12EF}" srcOrd="0" destOrd="0" presId="urn:microsoft.com/office/officeart/2005/8/layout/orgChart1"/>
    <dgm:cxn modelId="{DC243EF3-B7A5-4218-BBF9-2E1551E62B4F}" type="presParOf" srcId="{69C513D7-455E-4D0A-82CC-C8DD26FBBBD4}" destId="{3753A597-7CD5-4C92-81A3-A5AA5DC1F2A2}" srcOrd="1" destOrd="0" presId="urn:microsoft.com/office/officeart/2005/8/layout/orgChart1"/>
    <dgm:cxn modelId="{927EDD52-C315-469C-B791-1E396E5F30DC}" type="presParOf" srcId="{3753A597-7CD5-4C92-81A3-A5AA5DC1F2A2}" destId="{ED873F78-05BF-4215-96B9-4D8F31189011}" srcOrd="0" destOrd="0" presId="urn:microsoft.com/office/officeart/2005/8/layout/orgChart1"/>
    <dgm:cxn modelId="{8B60EAB6-BECF-4D01-86BE-BDE45DDF2259}" type="presParOf" srcId="{ED873F78-05BF-4215-96B9-4D8F31189011}" destId="{A75A5A41-E6C0-4D2F-96CD-810FE7687529}" srcOrd="0" destOrd="0" presId="urn:microsoft.com/office/officeart/2005/8/layout/orgChart1"/>
    <dgm:cxn modelId="{AAD60320-46D4-4414-8565-77F4AA86748C}" type="presParOf" srcId="{ED873F78-05BF-4215-96B9-4D8F31189011}" destId="{B3E1103C-2196-48A6-84D7-39B9C80CF573}" srcOrd="1" destOrd="0" presId="urn:microsoft.com/office/officeart/2005/8/layout/orgChart1"/>
    <dgm:cxn modelId="{B3F5FB29-B03F-4FB8-8342-2CF6A4C2A459}" type="presParOf" srcId="{3753A597-7CD5-4C92-81A3-A5AA5DC1F2A2}" destId="{B3EE7FD4-0B02-4182-906A-A317E2623226}" srcOrd="1" destOrd="0" presId="urn:microsoft.com/office/officeart/2005/8/layout/orgChart1"/>
    <dgm:cxn modelId="{4F5AA88E-D648-4CCD-8B36-70F8AA921F7B}" type="presParOf" srcId="{3753A597-7CD5-4C92-81A3-A5AA5DC1F2A2}" destId="{5F36C407-48CC-454E-9321-5F5559435365}" srcOrd="2" destOrd="0" presId="urn:microsoft.com/office/officeart/2005/8/layout/orgChart1"/>
    <dgm:cxn modelId="{6A06F161-3BC4-4DD3-83CD-49C66D599213}" type="presParOf" srcId="{69C513D7-455E-4D0A-82CC-C8DD26FBBBD4}" destId="{28D78621-D2D2-4B2C-999D-DE976DB903A4}" srcOrd="2" destOrd="0" presId="urn:microsoft.com/office/officeart/2005/8/layout/orgChart1"/>
    <dgm:cxn modelId="{26CAB1F0-ABF9-4E53-B4BB-9BFD874BE951}" type="presParOf" srcId="{69C513D7-455E-4D0A-82CC-C8DD26FBBBD4}" destId="{2C8E0825-C1B1-435C-A526-57F10D1FC2C3}" srcOrd="3" destOrd="0" presId="urn:microsoft.com/office/officeart/2005/8/layout/orgChart1"/>
    <dgm:cxn modelId="{75F4F426-77AF-49DA-B77D-852178411258}" type="presParOf" srcId="{2C8E0825-C1B1-435C-A526-57F10D1FC2C3}" destId="{2245B95D-5C7A-4E38-8C4F-079E3F73BD8A}" srcOrd="0" destOrd="0" presId="urn:microsoft.com/office/officeart/2005/8/layout/orgChart1"/>
    <dgm:cxn modelId="{06177C0A-EF69-4833-8525-B2BCC1EADBAC}" type="presParOf" srcId="{2245B95D-5C7A-4E38-8C4F-079E3F73BD8A}" destId="{13824D41-E3BC-442D-9469-5945802BD7D6}" srcOrd="0" destOrd="0" presId="urn:microsoft.com/office/officeart/2005/8/layout/orgChart1"/>
    <dgm:cxn modelId="{D17A252F-1645-4B5A-A767-963AD39FE573}" type="presParOf" srcId="{2245B95D-5C7A-4E38-8C4F-079E3F73BD8A}" destId="{6AA236A1-4B24-442B-A9DC-AAA27C638959}" srcOrd="1" destOrd="0" presId="urn:microsoft.com/office/officeart/2005/8/layout/orgChart1"/>
    <dgm:cxn modelId="{5B78846E-55AC-402C-A6B1-473BDCDCE09E}" type="presParOf" srcId="{2C8E0825-C1B1-435C-A526-57F10D1FC2C3}" destId="{E5FD9360-A162-4F13-8B08-2E502CEC6143}" srcOrd="1" destOrd="0" presId="urn:microsoft.com/office/officeart/2005/8/layout/orgChart1"/>
    <dgm:cxn modelId="{BE15866E-A826-422A-B98F-B0A1A8207B2F}" type="presParOf" srcId="{2C8E0825-C1B1-435C-A526-57F10D1FC2C3}" destId="{B31D0417-849E-457C-9CD6-279732D6A64E}" srcOrd="2" destOrd="0" presId="urn:microsoft.com/office/officeart/2005/8/layout/orgChart1"/>
    <dgm:cxn modelId="{CFE2A8D6-961E-4511-8340-F1E6B6AB6E61}" type="presParOf" srcId="{EB99F2DF-8C2D-4781-89BA-9356848DD7DE}" destId="{BB9CDD77-AD8E-4E3B-9B4F-101C018C59B0}" srcOrd="2" destOrd="0" presId="urn:microsoft.com/office/officeart/2005/8/layout/orgChart1"/>
    <dgm:cxn modelId="{5E143151-FE31-48CE-A580-BCF03F72017D}" type="presParOf" srcId="{18B82C84-BFFC-46CB-BD4F-FDD2972BF73F}" destId="{B53321EC-2E6E-4C15-B0DD-4961E0D89F3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2F18762-B9DD-4B3A-B8D6-CA8F1A35B82D}" type="doc">
      <dgm:prSet loTypeId="urn:microsoft.com/office/officeart/2005/8/layout/balance1" loCatId="relationship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189BDC07-F624-417C-9D52-5969A7360A51}">
      <dgm:prSet phldrT="[Text]" custT="1"/>
      <dgm:spPr>
        <a:ln w="57150">
          <a:solidFill>
            <a:srgbClr val="FF0000">
              <a:alpha val="90000"/>
            </a:srgbClr>
          </a:solidFill>
        </a:ln>
      </dgm:spPr>
      <dgm:t>
        <a:bodyPr/>
        <a:lstStyle/>
        <a:p>
          <a:r>
            <a:rPr lang="cs-CZ" sz="2800" b="1" dirty="0" smtClean="0"/>
            <a:t>Sociální</a:t>
          </a:r>
          <a:r>
            <a:rPr lang="cs-CZ" sz="2600" b="1" dirty="0" smtClean="0"/>
            <a:t> jevy v regionu</a:t>
          </a:r>
          <a:endParaRPr lang="cs-CZ" sz="2600" b="1" dirty="0"/>
        </a:p>
      </dgm:t>
    </dgm:pt>
    <dgm:pt modelId="{05F0FFE0-58C8-458D-8E43-629EF751B3D6}" type="parTrans" cxnId="{6B80304F-B3B5-4A03-A402-B32A610F647B}">
      <dgm:prSet/>
      <dgm:spPr/>
      <dgm:t>
        <a:bodyPr/>
        <a:lstStyle/>
        <a:p>
          <a:endParaRPr lang="cs-CZ"/>
        </a:p>
      </dgm:t>
    </dgm:pt>
    <dgm:pt modelId="{C1064254-596E-44AE-8774-2A395A3FD0C0}" type="sibTrans" cxnId="{6B80304F-B3B5-4A03-A402-B32A610F647B}">
      <dgm:prSet/>
      <dgm:spPr/>
      <dgm:t>
        <a:bodyPr/>
        <a:lstStyle/>
        <a:p>
          <a:endParaRPr lang="cs-CZ"/>
        </a:p>
      </dgm:t>
    </dgm:pt>
    <dgm:pt modelId="{465C0AF6-55BF-46DA-BAA7-9F16813880F4}">
      <dgm:prSet phldrT="[Text]" custT="1"/>
      <dgm:spPr/>
      <dgm:t>
        <a:bodyPr/>
        <a:lstStyle/>
        <a:p>
          <a:r>
            <a:rPr lang="cs-CZ" sz="1400" dirty="0" smtClean="0"/>
            <a:t>Nízkopříjmoví klienti ve věku 50 – 60 let s potřebou zajištění péče a v nevhodném bydlení</a:t>
          </a:r>
          <a:endParaRPr lang="cs-CZ" sz="1400" dirty="0"/>
        </a:p>
      </dgm:t>
    </dgm:pt>
    <dgm:pt modelId="{589470F7-7E2F-429F-935A-A710386C750D}" type="parTrans" cxnId="{80266B1A-AD0C-46E8-AE93-77F0C5401E78}">
      <dgm:prSet/>
      <dgm:spPr/>
      <dgm:t>
        <a:bodyPr/>
        <a:lstStyle/>
        <a:p>
          <a:endParaRPr lang="cs-CZ"/>
        </a:p>
      </dgm:t>
    </dgm:pt>
    <dgm:pt modelId="{9D40F19D-B6E0-463D-89AE-F05169C6220F}" type="sibTrans" cxnId="{80266B1A-AD0C-46E8-AE93-77F0C5401E78}">
      <dgm:prSet/>
      <dgm:spPr/>
      <dgm:t>
        <a:bodyPr/>
        <a:lstStyle/>
        <a:p>
          <a:endParaRPr lang="cs-CZ"/>
        </a:p>
      </dgm:t>
    </dgm:pt>
    <dgm:pt modelId="{CD43F111-63F5-4B4D-A2E1-3C8DA4A2B9C9}">
      <dgm:prSet phldrT="[Text]" custT="1"/>
      <dgm:spPr/>
      <dgm:t>
        <a:bodyPr/>
        <a:lstStyle/>
        <a:p>
          <a:r>
            <a:rPr lang="cs-CZ" sz="1600" dirty="0" smtClean="0"/>
            <a:t>Zadluženost klientů</a:t>
          </a:r>
          <a:endParaRPr lang="cs-CZ" sz="1600" dirty="0"/>
        </a:p>
      </dgm:t>
    </dgm:pt>
    <dgm:pt modelId="{4F9FB902-DD8C-43C2-AE81-8CBD42D3528B}" type="parTrans" cxnId="{6A6316B6-F6E7-4A45-BB34-6D1A8E70BCEA}">
      <dgm:prSet/>
      <dgm:spPr/>
      <dgm:t>
        <a:bodyPr/>
        <a:lstStyle/>
        <a:p>
          <a:endParaRPr lang="cs-CZ"/>
        </a:p>
      </dgm:t>
    </dgm:pt>
    <dgm:pt modelId="{7A6390EC-FA0C-475E-BB21-7D8F8598C728}" type="sibTrans" cxnId="{6A6316B6-F6E7-4A45-BB34-6D1A8E70BCEA}">
      <dgm:prSet/>
      <dgm:spPr/>
      <dgm:t>
        <a:bodyPr/>
        <a:lstStyle/>
        <a:p>
          <a:endParaRPr lang="cs-CZ"/>
        </a:p>
      </dgm:t>
    </dgm:pt>
    <dgm:pt modelId="{D8CADAFD-7526-4337-AE68-AED2B0AFB8E8}">
      <dgm:prSet phldrT="[Text]" custT="1"/>
      <dgm:spPr>
        <a:ln w="57150">
          <a:solidFill>
            <a:srgbClr val="FF0000">
              <a:alpha val="90000"/>
            </a:srgbClr>
          </a:solidFill>
        </a:ln>
      </dgm:spPr>
      <dgm:t>
        <a:bodyPr/>
        <a:lstStyle/>
        <a:p>
          <a:r>
            <a:rPr lang="cs-CZ" sz="2800" b="1" dirty="0" smtClean="0"/>
            <a:t>Sociální</a:t>
          </a:r>
          <a:r>
            <a:rPr lang="cs-CZ" sz="2600" b="1" dirty="0" smtClean="0"/>
            <a:t> služby v regionu</a:t>
          </a:r>
          <a:endParaRPr lang="cs-CZ" sz="2600" b="1" dirty="0"/>
        </a:p>
      </dgm:t>
    </dgm:pt>
    <dgm:pt modelId="{BDDBDF32-B554-4914-81F7-668D8D70761C}" type="parTrans" cxnId="{54D604FF-DC5F-42D2-85AA-07586C7BF9D4}">
      <dgm:prSet/>
      <dgm:spPr/>
      <dgm:t>
        <a:bodyPr/>
        <a:lstStyle/>
        <a:p>
          <a:endParaRPr lang="cs-CZ"/>
        </a:p>
      </dgm:t>
    </dgm:pt>
    <dgm:pt modelId="{3E972048-1524-4689-B791-E72F72DF63E9}" type="sibTrans" cxnId="{54D604FF-DC5F-42D2-85AA-07586C7BF9D4}">
      <dgm:prSet/>
      <dgm:spPr/>
      <dgm:t>
        <a:bodyPr/>
        <a:lstStyle/>
        <a:p>
          <a:endParaRPr lang="cs-CZ"/>
        </a:p>
      </dgm:t>
    </dgm:pt>
    <dgm:pt modelId="{19B05B7D-97F0-450D-AD5D-F478B35FB4D5}">
      <dgm:prSet phldrT="[Text]" custT="1"/>
      <dgm:spPr/>
      <dgm:t>
        <a:bodyPr/>
        <a:lstStyle/>
        <a:p>
          <a:r>
            <a:rPr lang="cs-CZ" sz="1600" dirty="0" smtClean="0"/>
            <a:t>Domov pro seniory od 65 let s naplněnou kapacitou </a:t>
          </a:r>
          <a:endParaRPr lang="cs-CZ" sz="1600" dirty="0"/>
        </a:p>
      </dgm:t>
    </dgm:pt>
    <dgm:pt modelId="{960204B2-9AAB-4D69-83C9-960B78014494}" type="parTrans" cxnId="{5B112AE4-30E1-446E-ADB2-CD3BED42C383}">
      <dgm:prSet/>
      <dgm:spPr/>
      <dgm:t>
        <a:bodyPr/>
        <a:lstStyle/>
        <a:p>
          <a:endParaRPr lang="cs-CZ"/>
        </a:p>
      </dgm:t>
    </dgm:pt>
    <dgm:pt modelId="{E9C49D09-609E-44F6-9E6C-ADA6FD533CCF}" type="sibTrans" cxnId="{5B112AE4-30E1-446E-ADB2-CD3BED42C383}">
      <dgm:prSet/>
      <dgm:spPr/>
      <dgm:t>
        <a:bodyPr/>
        <a:lstStyle/>
        <a:p>
          <a:endParaRPr lang="cs-CZ"/>
        </a:p>
      </dgm:t>
    </dgm:pt>
    <dgm:pt modelId="{3D231509-54BD-4CE7-A8B3-AC4E117FFC45}">
      <dgm:prSet phldrT="[Text]"/>
      <dgm:spPr/>
      <dgm:t>
        <a:bodyPr/>
        <a:lstStyle/>
        <a:p>
          <a:r>
            <a:rPr lang="cs-CZ" dirty="0" smtClean="0"/>
            <a:t>OSP  se zaměřením na dluhovou problematiku (problém  </a:t>
          </a:r>
          <a:r>
            <a:rPr lang="cs-CZ" dirty="0" err="1" smtClean="0"/>
            <a:t>dojezdnost</a:t>
          </a:r>
          <a:r>
            <a:rPr lang="cs-CZ" dirty="0" smtClean="0"/>
            <a:t> - klient nemá na dopravu)</a:t>
          </a:r>
          <a:endParaRPr lang="cs-CZ" dirty="0"/>
        </a:p>
      </dgm:t>
    </dgm:pt>
    <dgm:pt modelId="{503E4AA1-69E5-4292-AA23-1A2C84525B72}" type="parTrans" cxnId="{DA5DFDBA-D4D6-4AC1-B55B-310CF204B862}">
      <dgm:prSet/>
      <dgm:spPr/>
      <dgm:t>
        <a:bodyPr/>
        <a:lstStyle/>
        <a:p>
          <a:endParaRPr lang="cs-CZ"/>
        </a:p>
      </dgm:t>
    </dgm:pt>
    <dgm:pt modelId="{CF059C49-739C-4268-9AF7-11ACB8351A27}" type="sibTrans" cxnId="{DA5DFDBA-D4D6-4AC1-B55B-310CF204B862}">
      <dgm:prSet/>
      <dgm:spPr/>
      <dgm:t>
        <a:bodyPr/>
        <a:lstStyle/>
        <a:p>
          <a:endParaRPr lang="cs-CZ"/>
        </a:p>
      </dgm:t>
    </dgm:pt>
    <dgm:pt modelId="{2A959A4E-EFF3-4BF5-BE38-A863D293CDFB}" type="pres">
      <dgm:prSet presAssocID="{F2F18762-B9DD-4B3A-B8D6-CA8F1A35B82D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2F294E4-D533-4377-B3A8-7D96C09E38B8}" type="pres">
      <dgm:prSet presAssocID="{F2F18762-B9DD-4B3A-B8D6-CA8F1A35B82D}" presName="dummyMaxCanvas" presStyleCnt="0"/>
      <dgm:spPr/>
    </dgm:pt>
    <dgm:pt modelId="{C93419DC-553F-4E09-9262-89DDDB747864}" type="pres">
      <dgm:prSet presAssocID="{F2F18762-B9DD-4B3A-B8D6-CA8F1A35B82D}" presName="parentComposite" presStyleCnt="0"/>
      <dgm:spPr/>
    </dgm:pt>
    <dgm:pt modelId="{12895D87-805D-4E50-AAAC-97465DF10F26}" type="pres">
      <dgm:prSet presAssocID="{F2F18762-B9DD-4B3A-B8D6-CA8F1A35B82D}" presName="parent1" presStyleLbl="alignAccFollowNode1" presStyleIdx="0" presStyleCnt="4" custScaleX="124649">
        <dgm:presLayoutVars>
          <dgm:chMax val="4"/>
        </dgm:presLayoutVars>
      </dgm:prSet>
      <dgm:spPr/>
      <dgm:t>
        <a:bodyPr/>
        <a:lstStyle/>
        <a:p>
          <a:endParaRPr lang="cs-CZ"/>
        </a:p>
      </dgm:t>
    </dgm:pt>
    <dgm:pt modelId="{EA9FDA1B-4C60-43AD-9A6A-5560750DE79E}" type="pres">
      <dgm:prSet presAssocID="{F2F18762-B9DD-4B3A-B8D6-CA8F1A35B82D}" presName="parent2" presStyleLbl="alignAccFollowNode1" presStyleIdx="1" presStyleCnt="4" custScaleX="123755">
        <dgm:presLayoutVars>
          <dgm:chMax val="4"/>
        </dgm:presLayoutVars>
      </dgm:prSet>
      <dgm:spPr/>
      <dgm:t>
        <a:bodyPr/>
        <a:lstStyle/>
        <a:p>
          <a:endParaRPr lang="cs-CZ"/>
        </a:p>
      </dgm:t>
    </dgm:pt>
    <dgm:pt modelId="{AD7626A3-328A-4908-9865-C503622CA876}" type="pres">
      <dgm:prSet presAssocID="{F2F18762-B9DD-4B3A-B8D6-CA8F1A35B82D}" presName="childrenComposite" presStyleCnt="0"/>
      <dgm:spPr/>
    </dgm:pt>
    <dgm:pt modelId="{6046DF72-2DF7-4BEE-8899-C8974FB132BB}" type="pres">
      <dgm:prSet presAssocID="{F2F18762-B9DD-4B3A-B8D6-CA8F1A35B82D}" presName="dummyMaxCanvas_ChildArea" presStyleCnt="0"/>
      <dgm:spPr/>
    </dgm:pt>
    <dgm:pt modelId="{25BB353A-1EC4-4AC7-BF5E-B4EA12453379}" type="pres">
      <dgm:prSet presAssocID="{F2F18762-B9DD-4B3A-B8D6-CA8F1A35B82D}" presName="fulcrum" presStyleLbl="alignAccFollowNode1" presStyleIdx="2" presStyleCnt="4"/>
      <dgm:spPr>
        <a:solidFill>
          <a:srgbClr val="0070C0">
            <a:alpha val="90000"/>
          </a:srgbClr>
        </a:solidFill>
      </dgm:spPr>
    </dgm:pt>
    <dgm:pt modelId="{4D0FA710-6544-4D56-A413-AFDEF1BDA21A}" type="pres">
      <dgm:prSet presAssocID="{F2F18762-B9DD-4B3A-B8D6-CA8F1A35B82D}" presName="balance_22" presStyleLbl="alignAccFollowNode1" presStyleIdx="3" presStyleCnt="4" custAng="530814">
        <dgm:presLayoutVars>
          <dgm:bulletEnabled val="1"/>
        </dgm:presLayoutVars>
      </dgm:prSet>
      <dgm:spPr/>
    </dgm:pt>
    <dgm:pt modelId="{A72A225D-D8AD-4042-BF0F-8EA4F42BA83F}" type="pres">
      <dgm:prSet presAssocID="{F2F18762-B9DD-4B3A-B8D6-CA8F1A35B82D}" presName="right_22_1" presStyleLbl="node1" presStyleIdx="0" presStyleCnt="4" custScaleX="93359" custScaleY="963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65984E-D56E-4D9A-85B2-18B282EF1A5F}" type="pres">
      <dgm:prSet presAssocID="{F2F18762-B9DD-4B3A-B8D6-CA8F1A35B82D}" presName="right_22_2" presStyleLbl="node1" presStyleIdx="1" presStyleCnt="4" custScaleX="99744" custScaleY="9346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41476DD-6D5D-42D1-B74D-113F62F520B2}" type="pres">
      <dgm:prSet presAssocID="{F2F18762-B9DD-4B3A-B8D6-CA8F1A35B82D}" presName="left_22_1" presStyleLbl="node1" presStyleIdx="2" presStyleCnt="4" custScaleX="91571" custScaleY="79598" custLinFactNeighborX="-3320" custLinFactNeighborY="-2182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C1CB833-19A0-4DB4-BC71-FF049FD43F96}" type="pres">
      <dgm:prSet presAssocID="{F2F18762-B9DD-4B3A-B8D6-CA8F1A35B82D}" presName="left_22_2" presStyleLbl="node1" presStyleIdx="3" presStyleCnt="4" custScaleX="97957" custScaleY="97557" custLinFactNeighborX="-2299" custLinFactNeighborY="-1469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B112AE4-30E1-446E-ADB2-CD3BED42C383}" srcId="{D8CADAFD-7526-4337-AE68-AED2B0AFB8E8}" destId="{19B05B7D-97F0-450D-AD5D-F478B35FB4D5}" srcOrd="0" destOrd="0" parTransId="{960204B2-9AAB-4D69-83C9-960B78014494}" sibTransId="{E9C49D09-609E-44F6-9E6C-ADA6FD533CCF}"/>
    <dgm:cxn modelId="{54D604FF-DC5F-42D2-85AA-07586C7BF9D4}" srcId="{F2F18762-B9DD-4B3A-B8D6-CA8F1A35B82D}" destId="{D8CADAFD-7526-4337-AE68-AED2B0AFB8E8}" srcOrd="1" destOrd="0" parTransId="{BDDBDF32-B554-4914-81F7-668D8D70761C}" sibTransId="{3E972048-1524-4689-B791-E72F72DF63E9}"/>
    <dgm:cxn modelId="{2F2612DC-7087-4945-B23B-AE94F86A6DED}" type="presOf" srcId="{189BDC07-F624-417C-9D52-5969A7360A51}" destId="{12895D87-805D-4E50-AAAC-97465DF10F26}" srcOrd="0" destOrd="0" presId="urn:microsoft.com/office/officeart/2005/8/layout/balance1"/>
    <dgm:cxn modelId="{16EB6F6C-108A-41F4-A982-4CBE1D6BA253}" type="presOf" srcId="{F2F18762-B9DD-4B3A-B8D6-CA8F1A35B82D}" destId="{2A959A4E-EFF3-4BF5-BE38-A863D293CDFB}" srcOrd="0" destOrd="0" presId="urn:microsoft.com/office/officeart/2005/8/layout/balance1"/>
    <dgm:cxn modelId="{0ACBFC79-60D5-4CF3-8934-6B76EB89BF1D}" type="presOf" srcId="{CD43F111-63F5-4B4D-A2E1-3C8DA4A2B9C9}" destId="{DC1CB833-19A0-4DB4-BC71-FF049FD43F96}" srcOrd="0" destOrd="0" presId="urn:microsoft.com/office/officeart/2005/8/layout/balance1"/>
    <dgm:cxn modelId="{F52CC074-D78B-4A3D-B402-401E07B1F987}" type="presOf" srcId="{D8CADAFD-7526-4337-AE68-AED2B0AFB8E8}" destId="{EA9FDA1B-4C60-43AD-9A6A-5560750DE79E}" srcOrd="0" destOrd="0" presId="urn:microsoft.com/office/officeart/2005/8/layout/balance1"/>
    <dgm:cxn modelId="{80266B1A-AD0C-46E8-AE93-77F0C5401E78}" srcId="{189BDC07-F624-417C-9D52-5969A7360A51}" destId="{465C0AF6-55BF-46DA-BAA7-9F16813880F4}" srcOrd="0" destOrd="0" parTransId="{589470F7-7E2F-429F-935A-A710386C750D}" sibTransId="{9D40F19D-B6E0-463D-89AE-F05169C6220F}"/>
    <dgm:cxn modelId="{6B80304F-B3B5-4A03-A402-B32A610F647B}" srcId="{F2F18762-B9DD-4B3A-B8D6-CA8F1A35B82D}" destId="{189BDC07-F624-417C-9D52-5969A7360A51}" srcOrd="0" destOrd="0" parTransId="{05F0FFE0-58C8-458D-8E43-629EF751B3D6}" sibTransId="{C1064254-596E-44AE-8774-2A395A3FD0C0}"/>
    <dgm:cxn modelId="{DA5DFDBA-D4D6-4AC1-B55B-310CF204B862}" srcId="{D8CADAFD-7526-4337-AE68-AED2B0AFB8E8}" destId="{3D231509-54BD-4CE7-A8B3-AC4E117FFC45}" srcOrd="1" destOrd="0" parTransId="{503E4AA1-69E5-4292-AA23-1A2C84525B72}" sibTransId="{CF059C49-739C-4268-9AF7-11ACB8351A27}"/>
    <dgm:cxn modelId="{2094A7F3-2845-4D44-8752-6BDBC0C2250A}" type="presOf" srcId="{3D231509-54BD-4CE7-A8B3-AC4E117FFC45}" destId="{0C65984E-D56E-4D9A-85B2-18B282EF1A5F}" srcOrd="0" destOrd="0" presId="urn:microsoft.com/office/officeart/2005/8/layout/balance1"/>
    <dgm:cxn modelId="{6A6316B6-F6E7-4A45-BB34-6D1A8E70BCEA}" srcId="{189BDC07-F624-417C-9D52-5969A7360A51}" destId="{CD43F111-63F5-4B4D-A2E1-3C8DA4A2B9C9}" srcOrd="1" destOrd="0" parTransId="{4F9FB902-DD8C-43C2-AE81-8CBD42D3528B}" sibTransId="{7A6390EC-FA0C-475E-BB21-7D8F8598C728}"/>
    <dgm:cxn modelId="{34D6C6FA-5245-4E37-BDED-33D1D04D0BF8}" type="presOf" srcId="{465C0AF6-55BF-46DA-BAA7-9F16813880F4}" destId="{741476DD-6D5D-42D1-B74D-113F62F520B2}" srcOrd="0" destOrd="0" presId="urn:microsoft.com/office/officeart/2005/8/layout/balance1"/>
    <dgm:cxn modelId="{9C8ABA4B-CF0B-4861-A52E-02BA94CC3843}" type="presOf" srcId="{19B05B7D-97F0-450D-AD5D-F478B35FB4D5}" destId="{A72A225D-D8AD-4042-BF0F-8EA4F42BA83F}" srcOrd="0" destOrd="0" presId="urn:microsoft.com/office/officeart/2005/8/layout/balance1"/>
    <dgm:cxn modelId="{BD09B81D-4D48-4F53-A087-375D08A177F0}" type="presParOf" srcId="{2A959A4E-EFF3-4BF5-BE38-A863D293CDFB}" destId="{F2F294E4-D533-4377-B3A8-7D96C09E38B8}" srcOrd="0" destOrd="0" presId="urn:microsoft.com/office/officeart/2005/8/layout/balance1"/>
    <dgm:cxn modelId="{EC652500-B681-45A6-A263-A286B317187B}" type="presParOf" srcId="{2A959A4E-EFF3-4BF5-BE38-A863D293CDFB}" destId="{C93419DC-553F-4E09-9262-89DDDB747864}" srcOrd="1" destOrd="0" presId="urn:microsoft.com/office/officeart/2005/8/layout/balance1"/>
    <dgm:cxn modelId="{E9DA6096-2074-40E9-B56A-984C1641E0AF}" type="presParOf" srcId="{C93419DC-553F-4E09-9262-89DDDB747864}" destId="{12895D87-805D-4E50-AAAC-97465DF10F26}" srcOrd="0" destOrd="0" presId="urn:microsoft.com/office/officeart/2005/8/layout/balance1"/>
    <dgm:cxn modelId="{68311297-6D0C-4E21-B5BB-743A7E10FC86}" type="presParOf" srcId="{C93419DC-553F-4E09-9262-89DDDB747864}" destId="{EA9FDA1B-4C60-43AD-9A6A-5560750DE79E}" srcOrd="1" destOrd="0" presId="urn:microsoft.com/office/officeart/2005/8/layout/balance1"/>
    <dgm:cxn modelId="{2B110AC4-0067-4169-8D11-7AAEBC80698F}" type="presParOf" srcId="{2A959A4E-EFF3-4BF5-BE38-A863D293CDFB}" destId="{AD7626A3-328A-4908-9865-C503622CA876}" srcOrd="2" destOrd="0" presId="urn:microsoft.com/office/officeart/2005/8/layout/balance1"/>
    <dgm:cxn modelId="{6250F39F-9E37-422B-9122-6B13DC7F32DD}" type="presParOf" srcId="{AD7626A3-328A-4908-9865-C503622CA876}" destId="{6046DF72-2DF7-4BEE-8899-C8974FB132BB}" srcOrd="0" destOrd="0" presId="urn:microsoft.com/office/officeart/2005/8/layout/balance1"/>
    <dgm:cxn modelId="{D5D330E0-F04F-40BC-88C1-D8F7C4E3C576}" type="presParOf" srcId="{AD7626A3-328A-4908-9865-C503622CA876}" destId="{25BB353A-1EC4-4AC7-BF5E-B4EA12453379}" srcOrd="1" destOrd="0" presId="urn:microsoft.com/office/officeart/2005/8/layout/balance1"/>
    <dgm:cxn modelId="{84318711-3AAF-4464-8691-D3B204501A0F}" type="presParOf" srcId="{AD7626A3-328A-4908-9865-C503622CA876}" destId="{4D0FA710-6544-4D56-A413-AFDEF1BDA21A}" srcOrd="2" destOrd="0" presId="urn:microsoft.com/office/officeart/2005/8/layout/balance1"/>
    <dgm:cxn modelId="{B256470E-AFD2-492E-AA59-10D715791A9C}" type="presParOf" srcId="{AD7626A3-328A-4908-9865-C503622CA876}" destId="{A72A225D-D8AD-4042-BF0F-8EA4F42BA83F}" srcOrd="3" destOrd="0" presId="urn:microsoft.com/office/officeart/2005/8/layout/balance1"/>
    <dgm:cxn modelId="{112CDEA5-32BB-4B74-B9E0-7201E4FACDB9}" type="presParOf" srcId="{AD7626A3-328A-4908-9865-C503622CA876}" destId="{0C65984E-D56E-4D9A-85B2-18B282EF1A5F}" srcOrd="4" destOrd="0" presId="urn:microsoft.com/office/officeart/2005/8/layout/balance1"/>
    <dgm:cxn modelId="{02E82AA8-DEB5-4E69-A41B-8C5DC7EF10D1}" type="presParOf" srcId="{AD7626A3-328A-4908-9865-C503622CA876}" destId="{741476DD-6D5D-42D1-B74D-113F62F520B2}" srcOrd="5" destOrd="0" presId="urn:microsoft.com/office/officeart/2005/8/layout/balance1"/>
    <dgm:cxn modelId="{AEDE931F-8F26-45E7-9501-F7CB51207059}" type="presParOf" srcId="{AD7626A3-328A-4908-9865-C503622CA876}" destId="{DC1CB833-19A0-4DB4-BC71-FF049FD43F96}" srcOrd="6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E06A5F-9540-4A1E-B388-83B4B073C7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DB5443B-F786-4942-80AD-2D0BB704EA0B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rgbClr val="FF0066"/>
        </a:solidFill>
      </dgm:spPr>
      <dgm:t>
        <a:bodyPr/>
        <a:lstStyle/>
        <a:p>
          <a:r>
            <a:rPr lang="cs-CZ" sz="1600" dirty="0" smtClean="0"/>
            <a:t>KLIENT V NEPŘÍZNIVÉ SOCIÁLNÍ SITUACI</a:t>
          </a:r>
          <a:endParaRPr lang="cs-CZ" sz="3200" dirty="0"/>
        </a:p>
      </dgm:t>
    </dgm:pt>
    <dgm:pt modelId="{B3CCEFBA-47FE-41FE-BCE2-0779B6DEE428}" type="parTrans" cxnId="{A1C5CFC0-DABE-4197-BB75-261EF8477C6A}">
      <dgm:prSet/>
      <dgm:spPr/>
      <dgm:t>
        <a:bodyPr/>
        <a:lstStyle/>
        <a:p>
          <a:endParaRPr lang="cs-CZ"/>
        </a:p>
      </dgm:t>
    </dgm:pt>
    <dgm:pt modelId="{86F0A69A-7D5B-47A8-BB99-9784223F6792}" type="sibTrans" cxnId="{A1C5CFC0-DABE-4197-BB75-261EF8477C6A}">
      <dgm:prSet/>
      <dgm:spPr/>
      <dgm:t>
        <a:bodyPr/>
        <a:lstStyle/>
        <a:p>
          <a:endParaRPr lang="cs-CZ"/>
        </a:p>
      </dgm:t>
    </dgm:pt>
    <dgm:pt modelId="{ECD79352-5833-4A69-9A26-4B4B5A8F0F2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FF00"/>
        </a:solidFill>
        <a:ln w="57150">
          <a:solidFill>
            <a:srgbClr val="FF0000"/>
          </a:solidFill>
        </a:ln>
      </dgm:spPr>
      <dgm:t>
        <a:bodyPr/>
        <a:lstStyle/>
        <a:p>
          <a:r>
            <a:rPr lang="cs-CZ" sz="2000" b="1" dirty="0" smtClean="0">
              <a:solidFill>
                <a:schemeClr val="tx1"/>
              </a:solidFill>
            </a:rPr>
            <a:t>SOCIÁLNÍ PRACOVNÍK OBCE</a:t>
          </a:r>
          <a:endParaRPr lang="cs-CZ" sz="2000" b="1" dirty="0" smtClean="0"/>
        </a:p>
      </dgm:t>
    </dgm:pt>
    <dgm:pt modelId="{A819DFF3-E864-4D2E-BD76-92149179BEDD}" type="parTrans" cxnId="{C5A078D5-7B95-4456-AFB5-C00556A77057}">
      <dgm:prSet/>
      <dgm:spPr/>
      <dgm:t>
        <a:bodyPr/>
        <a:lstStyle/>
        <a:p>
          <a:endParaRPr lang="cs-CZ"/>
        </a:p>
      </dgm:t>
    </dgm:pt>
    <dgm:pt modelId="{B41CE5BA-ED24-45C2-9EC3-62EE40D05878}" type="sibTrans" cxnId="{C5A078D5-7B95-4456-AFB5-C00556A77057}">
      <dgm:prSet/>
      <dgm:spPr/>
      <dgm:t>
        <a:bodyPr/>
        <a:lstStyle/>
        <a:p>
          <a:endParaRPr lang="cs-CZ"/>
        </a:p>
      </dgm:t>
    </dgm:pt>
    <dgm:pt modelId="{4E357A4B-6707-409C-8797-06948B37F3CC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cs-CZ" sz="800" dirty="0" smtClean="0"/>
        </a:p>
        <a:p>
          <a:r>
            <a:rPr lang="cs-CZ" sz="2000" dirty="0" smtClean="0"/>
            <a:t>SOCIÁLNÍ SLUŽBA</a:t>
          </a:r>
        </a:p>
      </dgm:t>
    </dgm:pt>
    <dgm:pt modelId="{A5583541-2BD1-4873-9768-A56DE7E761A3}" type="parTrans" cxnId="{A989BF2F-57A1-44A4-B1CF-D5C7B0AC3B46}">
      <dgm:prSet/>
      <dgm:spPr/>
      <dgm:t>
        <a:bodyPr/>
        <a:lstStyle/>
        <a:p>
          <a:endParaRPr lang="cs-CZ"/>
        </a:p>
      </dgm:t>
    </dgm:pt>
    <dgm:pt modelId="{F5EDD57E-6240-41E6-9245-9E908C349DE9}" type="sibTrans" cxnId="{A989BF2F-57A1-44A4-B1CF-D5C7B0AC3B46}">
      <dgm:prSet/>
      <dgm:spPr/>
      <dgm:t>
        <a:bodyPr/>
        <a:lstStyle/>
        <a:p>
          <a:endParaRPr lang="cs-CZ"/>
        </a:p>
      </dgm:t>
    </dgm:pt>
    <dgm:pt modelId="{7210C16F-CE4A-49A8-B33B-8B2CF3C0A6FC}" type="pres">
      <dgm:prSet presAssocID="{58E06A5F-9540-4A1E-B388-83B4B073C7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770127B-FA41-480E-A65E-6A108EEBC1F2}" type="pres">
      <dgm:prSet presAssocID="{ADB5443B-F786-4942-80AD-2D0BB704EA0B}" presName="root1" presStyleCnt="0"/>
      <dgm:spPr/>
    </dgm:pt>
    <dgm:pt modelId="{3E1E010A-BF20-4D0D-BB28-76DBD9293ADD}" type="pres">
      <dgm:prSet presAssocID="{ADB5443B-F786-4942-80AD-2D0BB704EA0B}" presName="LevelOneTextNode" presStyleLbl="node0" presStyleIdx="0" presStyleCnt="1" custScaleX="47109" custScaleY="75939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3A96BA6-43D4-451E-A58E-E2A25A4F33AE}" type="pres">
      <dgm:prSet presAssocID="{ADB5443B-F786-4942-80AD-2D0BB704EA0B}" presName="level2hierChild" presStyleCnt="0"/>
      <dgm:spPr/>
    </dgm:pt>
    <dgm:pt modelId="{4220B455-4830-4A91-8EA9-7EB6F670E9B5}" type="pres">
      <dgm:prSet presAssocID="{A819DFF3-E864-4D2E-BD76-92149179BEDD}" presName="conn2-1" presStyleLbl="parChTrans1D2" presStyleIdx="0" presStyleCnt="2"/>
      <dgm:spPr/>
      <dgm:t>
        <a:bodyPr/>
        <a:lstStyle/>
        <a:p>
          <a:endParaRPr lang="cs-CZ"/>
        </a:p>
      </dgm:t>
    </dgm:pt>
    <dgm:pt modelId="{A37A4A68-8433-4FC7-B6DB-4D8D2647C6B1}" type="pres">
      <dgm:prSet presAssocID="{A819DFF3-E864-4D2E-BD76-92149179BEDD}" presName="connTx" presStyleLbl="parChTrans1D2" presStyleIdx="0" presStyleCnt="2"/>
      <dgm:spPr/>
      <dgm:t>
        <a:bodyPr/>
        <a:lstStyle/>
        <a:p>
          <a:endParaRPr lang="cs-CZ"/>
        </a:p>
      </dgm:t>
    </dgm:pt>
    <dgm:pt modelId="{FBC3009D-E231-49ED-804D-1F9136A9E133}" type="pres">
      <dgm:prSet presAssocID="{ECD79352-5833-4A69-9A26-4B4B5A8F0F20}" presName="root2" presStyleCnt="0"/>
      <dgm:spPr/>
    </dgm:pt>
    <dgm:pt modelId="{4EBD1494-D45D-4329-B164-5B5583E69D87}" type="pres">
      <dgm:prSet presAssocID="{ECD79352-5833-4A69-9A26-4B4B5A8F0F20}" presName="LevelTwoTextNode" presStyleLbl="node2" presStyleIdx="0" presStyleCnt="2" custScaleX="71027" custScaleY="71713" custLinFactNeighborX="-1098" custLinFactNeighborY="-40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79D335B-FEC8-4A17-9A59-FB760BA78783}" type="pres">
      <dgm:prSet presAssocID="{ECD79352-5833-4A69-9A26-4B4B5A8F0F20}" presName="level3hierChild" presStyleCnt="0"/>
      <dgm:spPr/>
    </dgm:pt>
    <dgm:pt modelId="{EF0DA730-1FE0-4484-88E6-4FE84BFFF212}" type="pres">
      <dgm:prSet presAssocID="{A5583541-2BD1-4873-9768-A56DE7E761A3}" presName="conn2-1" presStyleLbl="parChTrans1D2" presStyleIdx="1" presStyleCnt="2"/>
      <dgm:spPr/>
      <dgm:t>
        <a:bodyPr/>
        <a:lstStyle/>
        <a:p>
          <a:endParaRPr lang="cs-CZ"/>
        </a:p>
      </dgm:t>
    </dgm:pt>
    <dgm:pt modelId="{5ED96B4E-8E23-4115-957F-527C3156EB79}" type="pres">
      <dgm:prSet presAssocID="{A5583541-2BD1-4873-9768-A56DE7E761A3}" presName="connTx" presStyleLbl="parChTrans1D2" presStyleIdx="1" presStyleCnt="2"/>
      <dgm:spPr/>
      <dgm:t>
        <a:bodyPr/>
        <a:lstStyle/>
        <a:p>
          <a:endParaRPr lang="cs-CZ"/>
        </a:p>
      </dgm:t>
    </dgm:pt>
    <dgm:pt modelId="{79453DD1-9554-4344-8CC6-A7DB374AD7BD}" type="pres">
      <dgm:prSet presAssocID="{4E357A4B-6707-409C-8797-06948B37F3CC}" presName="root2" presStyleCnt="0"/>
      <dgm:spPr/>
    </dgm:pt>
    <dgm:pt modelId="{92E3FD40-88E8-4A04-A417-D4322E3912BD}" type="pres">
      <dgm:prSet presAssocID="{4E357A4B-6707-409C-8797-06948B37F3CC}" presName="LevelTwoTextNode" presStyleLbl="node2" presStyleIdx="1" presStyleCnt="2" custScaleX="69210" custScaleY="55506" custLinFactNeighborX="-1098" custLinFactNeighborY="88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31B5E6B-EDA0-48C5-8DE0-9A54EC04518E}" type="pres">
      <dgm:prSet presAssocID="{4E357A4B-6707-409C-8797-06948B37F3CC}" presName="level3hierChild" presStyleCnt="0"/>
      <dgm:spPr/>
    </dgm:pt>
  </dgm:ptLst>
  <dgm:cxnLst>
    <dgm:cxn modelId="{99403706-4164-454B-920C-04454EA09FF0}" type="presOf" srcId="{A5583541-2BD1-4873-9768-A56DE7E761A3}" destId="{EF0DA730-1FE0-4484-88E6-4FE84BFFF212}" srcOrd="0" destOrd="0" presId="urn:microsoft.com/office/officeart/2005/8/layout/hierarchy2"/>
    <dgm:cxn modelId="{A1C5CFC0-DABE-4197-BB75-261EF8477C6A}" srcId="{58E06A5F-9540-4A1E-B388-83B4B073C72F}" destId="{ADB5443B-F786-4942-80AD-2D0BB704EA0B}" srcOrd="0" destOrd="0" parTransId="{B3CCEFBA-47FE-41FE-BCE2-0779B6DEE428}" sibTransId="{86F0A69A-7D5B-47A8-BB99-9784223F6792}"/>
    <dgm:cxn modelId="{6378E60B-E68A-4728-9F3F-7A0CAEB98A92}" type="presOf" srcId="{ECD79352-5833-4A69-9A26-4B4B5A8F0F20}" destId="{4EBD1494-D45D-4329-B164-5B5583E69D87}" srcOrd="0" destOrd="0" presId="urn:microsoft.com/office/officeart/2005/8/layout/hierarchy2"/>
    <dgm:cxn modelId="{00232F0F-B991-4E53-838A-911E497A87B7}" type="presOf" srcId="{ADB5443B-F786-4942-80AD-2D0BB704EA0B}" destId="{3E1E010A-BF20-4D0D-BB28-76DBD9293ADD}" srcOrd="0" destOrd="0" presId="urn:microsoft.com/office/officeart/2005/8/layout/hierarchy2"/>
    <dgm:cxn modelId="{83012B4A-D0EA-4C62-A7A8-02D3918A7490}" type="presOf" srcId="{4E357A4B-6707-409C-8797-06948B37F3CC}" destId="{92E3FD40-88E8-4A04-A417-D4322E3912BD}" srcOrd="0" destOrd="0" presId="urn:microsoft.com/office/officeart/2005/8/layout/hierarchy2"/>
    <dgm:cxn modelId="{A989BF2F-57A1-44A4-B1CF-D5C7B0AC3B46}" srcId="{ADB5443B-F786-4942-80AD-2D0BB704EA0B}" destId="{4E357A4B-6707-409C-8797-06948B37F3CC}" srcOrd="1" destOrd="0" parTransId="{A5583541-2BD1-4873-9768-A56DE7E761A3}" sibTransId="{F5EDD57E-6240-41E6-9245-9E908C349DE9}"/>
    <dgm:cxn modelId="{C5A078D5-7B95-4456-AFB5-C00556A77057}" srcId="{ADB5443B-F786-4942-80AD-2D0BB704EA0B}" destId="{ECD79352-5833-4A69-9A26-4B4B5A8F0F20}" srcOrd="0" destOrd="0" parTransId="{A819DFF3-E864-4D2E-BD76-92149179BEDD}" sibTransId="{B41CE5BA-ED24-45C2-9EC3-62EE40D05878}"/>
    <dgm:cxn modelId="{5EE45989-3B39-4393-BC4B-E912B11FB0F1}" type="presOf" srcId="{58E06A5F-9540-4A1E-B388-83B4B073C72F}" destId="{7210C16F-CE4A-49A8-B33B-8B2CF3C0A6FC}" srcOrd="0" destOrd="0" presId="urn:microsoft.com/office/officeart/2005/8/layout/hierarchy2"/>
    <dgm:cxn modelId="{53975D41-FF8C-45A9-857A-7A3906D30AB6}" type="presOf" srcId="{A5583541-2BD1-4873-9768-A56DE7E761A3}" destId="{5ED96B4E-8E23-4115-957F-527C3156EB79}" srcOrd="1" destOrd="0" presId="urn:microsoft.com/office/officeart/2005/8/layout/hierarchy2"/>
    <dgm:cxn modelId="{91FBCEB2-19AD-41DB-8C71-CC312FF6095E}" type="presOf" srcId="{A819DFF3-E864-4D2E-BD76-92149179BEDD}" destId="{A37A4A68-8433-4FC7-B6DB-4D8D2647C6B1}" srcOrd="1" destOrd="0" presId="urn:microsoft.com/office/officeart/2005/8/layout/hierarchy2"/>
    <dgm:cxn modelId="{B5761D00-F0A5-4CD6-9A5C-E6594F01D06A}" type="presOf" srcId="{A819DFF3-E864-4D2E-BD76-92149179BEDD}" destId="{4220B455-4830-4A91-8EA9-7EB6F670E9B5}" srcOrd="0" destOrd="0" presId="urn:microsoft.com/office/officeart/2005/8/layout/hierarchy2"/>
    <dgm:cxn modelId="{8A99D06E-DE59-4C52-85FD-14E5BC658541}" type="presParOf" srcId="{7210C16F-CE4A-49A8-B33B-8B2CF3C0A6FC}" destId="{F770127B-FA41-480E-A65E-6A108EEBC1F2}" srcOrd="0" destOrd="0" presId="urn:microsoft.com/office/officeart/2005/8/layout/hierarchy2"/>
    <dgm:cxn modelId="{DFC36752-C27B-477E-A215-43B8B7A59EDF}" type="presParOf" srcId="{F770127B-FA41-480E-A65E-6A108EEBC1F2}" destId="{3E1E010A-BF20-4D0D-BB28-76DBD9293ADD}" srcOrd="0" destOrd="0" presId="urn:microsoft.com/office/officeart/2005/8/layout/hierarchy2"/>
    <dgm:cxn modelId="{13D6A0B8-1411-4BC2-BBA7-B6AA368CC8E7}" type="presParOf" srcId="{F770127B-FA41-480E-A65E-6A108EEBC1F2}" destId="{63A96BA6-43D4-451E-A58E-E2A25A4F33AE}" srcOrd="1" destOrd="0" presId="urn:microsoft.com/office/officeart/2005/8/layout/hierarchy2"/>
    <dgm:cxn modelId="{C59A2915-AACF-4E1B-A434-5D83ADE956B4}" type="presParOf" srcId="{63A96BA6-43D4-451E-A58E-E2A25A4F33AE}" destId="{4220B455-4830-4A91-8EA9-7EB6F670E9B5}" srcOrd="0" destOrd="0" presId="urn:microsoft.com/office/officeart/2005/8/layout/hierarchy2"/>
    <dgm:cxn modelId="{948B8512-4141-4E54-8686-EB7E69B5C1BA}" type="presParOf" srcId="{4220B455-4830-4A91-8EA9-7EB6F670E9B5}" destId="{A37A4A68-8433-4FC7-B6DB-4D8D2647C6B1}" srcOrd="0" destOrd="0" presId="urn:microsoft.com/office/officeart/2005/8/layout/hierarchy2"/>
    <dgm:cxn modelId="{36293CFA-933E-4A9C-AAB7-DD628012CE80}" type="presParOf" srcId="{63A96BA6-43D4-451E-A58E-E2A25A4F33AE}" destId="{FBC3009D-E231-49ED-804D-1F9136A9E133}" srcOrd="1" destOrd="0" presId="urn:microsoft.com/office/officeart/2005/8/layout/hierarchy2"/>
    <dgm:cxn modelId="{B69B8D63-5B4F-40C9-8C64-A940A5DBCA9A}" type="presParOf" srcId="{FBC3009D-E231-49ED-804D-1F9136A9E133}" destId="{4EBD1494-D45D-4329-B164-5B5583E69D87}" srcOrd="0" destOrd="0" presId="urn:microsoft.com/office/officeart/2005/8/layout/hierarchy2"/>
    <dgm:cxn modelId="{5A49A2BA-FF7C-434E-BD25-58DBB789CAAF}" type="presParOf" srcId="{FBC3009D-E231-49ED-804D-1F9136A9E133}" destId="{279D335B-FEC8-4A17-9A59-FB760BA78783}" srcOrd="1" destOrd="0" presId="urn:microsoft.com/office/officeart/2005/8/layout/hierarchy2"/>
    <dgm:cxn modelId="{F1C294FB-8C0D-419F-910C-50A33AE9E906}" type="presParOf" srcId="{63A96BA6-43D4-451E-A58E-E2A25A4F33AE}" destId="{EF0DA730-1FE0-4484-88E6-4FE84BFFF212}" srcOrd="2" destOrd="0" presId="urn:microsoft.com/office/officeart/2005/8/layout/hierarchy2"/>
    <dgm:cxn modelId="{46ACDAC8-2AD5-4C8E-9FD2-852D5D7E5355}" type="presParOf" srcId="{EF0DA730-1FE0-4484-88E6-4FE84BFFF212}" destId="{5ED96B4E-8E23-4115-957F-527C3156EB79}" srcOrd="0" destOrd="0" presId="urn:microsoft.com/office/officeart/2005/8/layout/hierarchy2"/>
    <dgm:cxn modelId="{D079B1D2-9670-427F-B11F-0B2A919FA06F}" type="presParOf" srcId="{63A96BA6-43D4-451E-A58E-E2A25A4F33AE}" destId="{79453DD1-9554-4344-8CC6-A7DB374AD7BD}" srcOrd="3" destOrd="0" presId="urn:microsoft.com/office/officeart/2005/8/layout/hierarchy2"/>
    <dgm:cxn modelId="{9329990C-BA3C-4BDE-84A7-94E11B15E8A1}" type="presParOf" srcId="{79453DD1-9554-4344-8CC6-A7DB374AD7BD}" destId="{92E3FD40-88E8-4A04-A417-D4322E3912BD}" srcOrd="0" destOrd="0" presId="urn:microsoft.com/office/officeart/2005/8/layout/hierarchy2"/>
    <dgm:cxn modelId="{1AEC609F-116F-4AEB-9651-02EA4F034D36}" type="presParOf" srcId="{79453DD1-9554-4344-8CC6-A7DB374AD7BD}" destId="{431B5E6B-EDA0-48C5-8DE0-9A54EC04518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85C1C1-D7B0-43D2-B67B-A63EC98E3AC8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19755D80-D0AF-4B15-85F2-D0BA4013F34F}">
      <dgm:prSet phldrT="[Text]" custT="1"/>
      <dgm:spPr>
        <a:solidFill>
          <a:srgbClr val="FFFF00"/>
        </a:solidFill>
      </dgm:spPr>
      <dgm:t>
        <a:bodyPr/>
        <a:lstStyle/>
        <a:p>
          <a:r>
            <a:rPr lang="cs-CZ" sz="2800" b="1" dirty="0" smtClean="0"/>
            <a:t>ÚP</a:t>
          </a:r>
        </a:p>
      </dgm:t>
    </dgm:pt>
    <dgm:pt modelId="{E04B28AF-6FD2-45D5-AA88-416B1075C944}" type="parTrans" cxnId="{B797AEB9-466F-4324-8B20-71CB3ABF2380}">
      <dgm:prSet/>
      <dgm:spPr/>
      <dgm:t>
        <a:bodyPr/>
        <a:lstStyle/>
        <a:p>
          <a:endParaRPr lang="cs-CZ"/>
        </a:p>
      </dgm:t>
    </dgm:pt>
    <dgm:pt modelId="{0EC9B028-A34D-4163-892F-A93AAA16423C}" type="sibTrans" cxnId="{B797AEB9-466F-4324-8B20-71CB3ABF2380}">
      <dgm:prSet/>
      <dgm:spPr/>
      <dgm:t>
        <a:bodyPr/>
        <a:lstStyle/>
        <a:p>
          <a:endParaRPr lang="cs-CZ"/>
        </a:p>
      </dgm:t>
    </dgm:pt>
    <dgm:pt modelId="{D13F6BA8-FFF8-4E2C-8BEF-640A85044FAE}">
      <dgm:prSet phldrT="[Text]" custT="1"/>
      <dgm:spPr>
        <a:solidFill>
          <a:srgbClr val="92D050"/>
        </a:solidFill>
      </dgm:spPr>
      <dgm:t>
        <a:bodyPr/>
        <a:lstStyle/>
        <a:p>
          <a:r>
            <a:rPr lang="cs-CZ" sz="1100" b="1" dirty="0" smtClean="0"/>
            <a:t>ZDRAVOTNICTVÍ, lékaři, LDN, nemocnice, PL, </a:t>
          </a:r>
          <a:endParaRPr lang="cs-CZ" sz="1100" b="1" dirty="0"/>
        </a:p>
      </dgm:t>
    </dgm:pt>
    <dgm:pt modelId="{37FBD04B-F23F-4C8B-9946-182E113F20A4}" type="parTrans" cxnId="{E4F4612D-304E-45D0-9686-97872EA267A9}">
      <dgm:prSet/>
      <dgm:spPr/>
      <dgm:t>
        <a:bodyPr/>
        <a:lstStyle/>
        <a:p>
          <a:endParaRPr lang="cs-CZ"/>
        </a:p>
      </dgm:t>
    </dgm:pt>
    <dgm:pt modelId="{4B8CB5F9-1B86-4C52-93FD-E8538661F38A}" type="sibTrans" cxnId="{E4F4612D-304E-45D0-9686-97872EA267A9}">
      <dgm:prSet/>
      <dgm:spPr/>
      <dgm:t>
        <a:bodyPr/>
        <a:lstStyle/>
        <a:p>
          <a:endParaRPr lang="cs-CZ"/>
        </a:p>
      </dgm:t>
    </dgm:pt>
    <dgm:pt modelId="{3D691BCF-F6BC-4CEB-8F68-BFB7DAB63C9C}">
      <dgm:prSet phldrT="[Text]" custT="1"/>
      <dgm:spPr>
        <a:solidFill>
          <a:srgbClr val="FF9900"/>
        </a:solidFill>
      </dgm:spPr>
      <dgm:t>
        <a:bodyPr/>
        <a:lstStyle/>
        <a:p>
          <a:r>
            <a:rPr lang="cs-CZ" sz="1200" b="1" dirty="0" smtClean="0"/>
            <a:t>OČR</a:t>
          </a:r>
        </a:p>
        <a:p>
          <a:r>
            <a:rPr lang="cs-CZ" sz="1200" b="1" dirty="0" smtClean="0"/>
            <a:t>PČR</a:t>
          </a:r>
        </a:p>
        <a:p>
          <a:r>
            <a:rPr lang="cs-CZ" sz="1200" b="1" dirty="0" smtClean="0"/>
            <a:t>MP</a:t>
          </a:r>
        </a:p>
        <a:p>
          <a:r>
            <a:rPr lang="cs-CZ" sz="1200" b="1" dirty="0" smtClean="0"/>
            <a:t>soudy, exekutoři </a:t>
          </a:r>
          <a:r>
            <a:rPr lang="cs-CZ" sz="1200" b="1" dirty="0" err="1" smtClean="0"/>
            <a:t>st.zástupci</a:t>
          </a:r>
          <a:r>
            <a:rPr lang="cs-CZ" sz="1200" b="1" dirty="0" smtClean="0"/>
            <a:t> PMS  </a:t>
          </a:r>
          <a:endParaRPr lang="cs-CZ" sz="1200" b="1" dirty="0"/>
        </a:p>
      </dgm:t>
    </dgm:pt>
    <dgm:pt modelId="{A3764ED5-5525-4E49-8F0E-5646C22B3AFF}" type="parTrans" cxnId="{18953564-8667-4695-B113-E79BDD76772E}">
      <dgm:prSet/>
      <dgm:spPr/>
      <dgm:t>
        <a:bodyPr/>
        <a:lstStyle/>
        <a:p>
          <a:endParaRPr lang="cs-CZ"/>
        </a:p>
      </dgm:t>
    </dgm:pt>
    <dgm:pt modelId="{2D209A16-ACEE-4303-A481-CDD0D6A72467}" type="sibTrans" cxnId="{18953564-8667-4695-B113-E79BDD76772E}">
      <dgm:prSet/>
      <dgm:spPr/>
      <dgm:t>
        <a:bodyPr/>
        <a:lstStyle/>
        <a:p>
          <a:endParaRPr lang="cs-CZ"/>
        </a:p>
      </dgm:t>
    </dgm:pt>
    <dgm:pt modelId="{59505A93-4FB5-4392-93BA-14A68FA88B34}">
      <dgm:prSet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cs-CZ" sz="1000" b="1" dirty="0" smtClean="0"/>
            <a:t>OBCE</a:t>
          </a:r>
        </a:p>
        <a:p>
          <a:r>
            <a:rPr lang="cs-CZ" sz="1000" b="1" dirty="0" smtClean="0"/>
            <a:t>Pracovníci ORP – romští a protidrogoví koordinátoři, manažeři PK, plánovači atd</a:t>
          </a:r>
          <a:r>
            <a:rPr lang="cs-CZ" sz="900" b="1" dirty="0" smtClean="0"/>
            <a:t>.</a:t>
          </a:r>
        </a:p>
      </dgm:t>
    </dgm:pt>
    <dgm:pt modelId="{2D9B3278-9C5A-4968-A32E-3FE0371750E8}" type="parTrans" cxnId="{E1FA24DE-48D7-4E40-B788-9D1ABA56832F}">
      <dgm:prSet/>
      <dgm:spPr/>
      <dgm:t>
        <a:bodyPr/>
        <a:lstStyle/>
        <a:p>
          <a:endParaRPr lang="cs-CZ"/>
        </a:p>
      </dgm:t>
    </dgm:pt>
    <dgm:pt modelId="{F78A1B4E-8F5F-463D-9D93-6D281059F9A4}" type="sibTrans" cxnId="{E1FA24DE-48D7-4E40-B788-9D1ABA56832F}">
      <dgm:prSet/>
      <dgm:spPr/>
      <dgm:t>
        <a:bodyPr/>
        <a:lstStyle/>
        <a:p>
          <a:endParaRPr lang="cs-CZ"/>
        </a:p>
      </dgm:t>
    </dgm:pt>
    <dgm:pt modelId="{122C5CE1-E010-4394-A452-5EFCDCCA518B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cs-CZ" sz="1600" b="1" dirty="0" smtClean="0"/>
            <a:t>ČSSZ OSSZ</a:t>
          </a:r>
        </a:p>
      </dgm:t>
    </dgm:pt>
    <dgm:pt modelId="{6C141BCA-F6E9-4C59-B9B9-1EF95B7BC923}" type="parTrans" cxnId="{19617030-E2F9-47CD-A97E-5FE90731A305}">
      <dgm:prSet/>
      <dgm:spPr/>
      <dgm:t>
        <a:bodyPr/>
        <a:lstStyle/>
        <a:p>
          <a:endParaRPr lang="cs-CZ"/>
        </a:p>
      </dgm:t>
    </dgm:pt>
    <dgm:pt modelId="{BBA8A724-13DA-471B-B693-2A3DA10C3006}" type="sibTrans" cxnId="{19617030-E2F9-47CD-A97E-5FE90731A305}">
      <dgm:prSet/>
      <dgm:spPr/>
      <dgm:t>
        <a:bodyPr/>
        <a:lstStyle/>
        <a:p>
          <a:endParaRPr lang="cs-CZ"/>
        </a:p>
      </dgm:t>
    </dgm:pt>
    <dgm:pt modelId="{1646FFC1-5DB1-4777-AD79-531C0B288254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cs-CZ" sz="1200" b="1" dirty="0" smtClean="0"/>
            <a:t>psycholog</a:t>
          </a:r>
        </a:p>
        <a:p>
          <a:r>
            <a:rPr lang="cs-CZ" sz="1200" b="1" dirty="0" smtClean="0"/>
            <a:t>právník</a:t>
          </a:r>
          <a:endParaRPr lang="cs-CZ" sz="1200" b="1" dirty="0"/>
        </a:p>
      </dgm:t>
    </dgm:pt>
    <dgm:pt modelId="{FAB27B34-AB3D-4B80-ABAC-2D7AD88BEE88}" type="parTrans" cxnId="{9959C201-63CD-4A3A-A100-5A55C2A77506}">
      <dgm:prSet/>
      <dgm:spPr/>
      <dgm:t>
        <a:bodyPr/>
        <a:lstStyle/>
        <a:p>
          <a:endParaRPr lang="cs-CZ"/>
        </a:p>
      </dgm:t>
    </dgm:pt>
    <dgm:pt modelId="{C2518538-D2EC-4D36-A485-7E9280171E45}" type="sibTrans" cxnId="{9959C201-63CD-4A3A-A100-5A55C2A77506}">
      <dgm:prSet/>
      <dgm:spPr/>
      <dgm:t>
        <a:bodyPr/>
        <a:lstStyle/>
        <a:p>
          <a:endParaRPr lang="cs-CZ"/>
        </a:p>
      </dgm:t>
    </dgm:pt>
    <dgm:pt modelId="{979D77D6-1E03-42A7-A9B5-79696BFFFFFD}">
      <dgm:prSet custT="1"/>
      <dgm:spPr>
        <a:solidFill>
          <a:srgbClr val="FF66FF"/>
        </a:solidFill>
      </dgm:spPr>
      <dgm:t>
        <a:bodyPr/>
        <a:lstStyle/>
        <a:p>
          <a:r>
            <a:rPr lang="cs-CZ" sz="2400" b="1" dirty="0" err="1" smtClean="0"/>
            <a:t>KrÚ</a:t>
          </a:r>
          <a:endParaRPr lang="cs-CZ" sz="2400" b="1" dirty="0" smtClean="0"/>
        </a:p>
        <a:p>
          <a:endParaRPr lang="cs-CZ" sz="1400" dirty="0"/>
        </a:p>
      </dgm:t>
    </dgm:pt>
    <dgm:pt modelId="{38AA5F29-739F-4C2C-B2DB-ED939EA26146}" type="parTrans" cxnId="{205A7632-EF9A-4AAC-AEB8-5FD496ED69FA}">
      <dgm:prSet/>
      <dgm:spPr/>
      <dgm:t>
        <a:bodyPr/>
        <a:lstStyle/>
        <a:p>
          <a:endParaRPr lang="cs-CZ"/>
        </a:p>
      </dgm:t>
    </dgm:pt>
    <dgm:pt modelId="{9411ACC1-2ABA-43F2-B682-D22D3321D547}" type="sibTrans" cxnId="{205A7632-EF9A-4AAC-AEB8-5FD496ED69FA}">
      <dgm:prSet/>
      <dgm:spPr/>
      <dgm:t>
        <a:bodyPr/>
        <a:lstStyle/>
        <a:p>
          <a:endParaRPr lang="cs-CZ"/>
        </a:p>
      </dgm:t>
    </dgm:pt>
    <dgm:pt modelId="{D49452D9-DD72-43F4-A621-BD9D85EEEBB6}" type="pres">
      <dgm:prSet presAssocID="{BE85C1C1-D7B0-43D2-B67B-A63EC98E3AC8}" presName="Name0" presStyleCnt="0">
        <dgm:presLayoutVars>
          <dgm:dir/>
          <dgm:resizeHandles val="exact"/>
        </dgm:presLayoutVars>
      </dgm:prSet>
      <dgm:spPr/>
    </dgm:pt>
    <dgm:pt modelId="{5F82D0AF-B6F7-4BFA-A947-3D76EA0A96A8}" type="pres">
      <dgm:prSet presAssocID="{19755D80-D0AF-4B15-85F2-D0BA4013F34F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1D385FA-83A9-479E-9EEE-423BB8A820F2}" type="pres">
      <dgm:prSet presAssocID="{0EC9B028-A34D-4163-892F-A93AAA16423C}" presName="sibTrans" presStyleLbl="sibTrans2D1" presStyleIdx="0" presStyleCnt="6"/>
      <dgm:spPr/>
      <dgm:t>
        <a:bodyPr/>
        <a:lstStyle/>
        <a:p>
          <a:endParaRPr lang="cs-CZ"/>
        </a:p>
      </dgm:t>
    </dgm:pt>
    <dgm:pt modelId="{35E7D48E-2ABE-49B8-B919-18B7EA225838}" type="pres">
      <dgm:prSet presAssocID="{0EC9B028-A34D-4163-892F-A93AAA16423C}" presName="connectorText" presStyleLbl="sibTrans2D1" presStyleIdx="0" presStyleCnt="6"/>
      <dgm:spPr/>
      <dgm:t>
        <a:bodyPr/>
        <a:lstStyle/>
        <a:p>
          <a:endParaRPr lang="cs-CZ"/>
        </a:p>
      </dgm:t>
    </dgm:pt>
    <dgm:pt modelId="{7339E2A9-E506-4F5B-899D-78B75FC5FAC4}" type="pres">
      <dgm:prSet presAssocID="{D13F6BA8-FFF8-4E2C-8BEF-640A85044FA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2E8BD08-6E84-43FF-A6F2-B394C83CD615}" type="pres">
      <dgm:prSet presAssocID="{4B8CB5F9-1B86-4C52-93FD-E8538661F38A}" presName="sibTrans" presStyleLbl="sibTrans2D1" presStyleIdx="1" presStyleCnt="6"/>
      <dgm:spPr/>
      <dgm:t>
        <a:bodyPr/>
        <a:lstStyle/>
        <a:p>
          <a:endParaRPr lang="cs-CZ"/>
        </a:p>
      </dgm:t>
    </dgm:pt>
    <dgm:pt modelId="{6BE3BCDB-E356-4381-A2B8-C1C1B353ADDC}" type="pres">
      <dgm:prSet presAssocID="{4B8CB5F9-1B86-4C52-93FD-E8538661F38A}" presName="connectorText" presStyleLbl="sibTrans2D1" presStyleIdx="1" presStyleCnt="6"/>
      <dgm:spPr/>
      <dgm:t>
        <a:bodyPr/>
        <a:lstStyle/>
        <a:p>
          <a:endParaRPr lang="cs-CZ"/>
        </a:p>
      </dgm:t>
    </dgm:pt>
    <dgm:pt modelId="{76A50C61-9DE5-45B1-9210-0B69807170F8}" type="pres">
      <dgm:prSet presAssocID="{59505A93-4FB5-4392-93BA-14A68FA88B34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A345DF2-4137-48E3-94DE-BE1247A92CAE}" type="pres">
      <dgm:prSet presAssocID="{F78A1B4E-8F5F-463D-9D93-6D281059F9A4}" presName="sibTrans" presStyleLbl="sibTrans2D1" presStyleIdx="2" presStyleCnt="6"/>
      <dgm:spPr/>
      <dgm:t>
        <a:bodyPr/>
        <a:lstStyle/>
        <a:p>
          <a:endParaRPr lang="cs-CZ"/>
        </a:p>
      </dgm:t>
    </dgm:pt>
    <dgm:pt modelId="{6FACCEE5-AC6B-4D94-8B74-2E9BF2F7CD44}" type="pres">
      <dgm:prSet presAssocID="{F78A1B4E-8F5F-463D-9D93-6D281059F9A4}" presName="connectorText" presStyleLbl="sibTrans2D1" presStyleIdx="2" presStyleCnt="6"/>
      <dgm:spPr/>
      <dgm:t>
        <a:bodyPr/>
        <a:lstStyle/>
        <a:p>
          <a:endParaRPr lang="cs-CZ"/>
        </a:p>
      </dgm:t>
    </dgm:pt>
    <dgm:pt modelId="{5013A513-D8F4-46A8-B7A5-CC342D8DBC1F}" type="pres">
      <dgm:prSet presAssocID="{122C5CE1-E010-4394-A452-5EFCDCCA518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3CFDFB5-07DF-46FA-A178-468189CC4E99}" type="pres">
      <dgm:prSet presAssocID="{BBA8A724-13DA-471B-B693-2A3DA10C3006}" presName="sibTrans" presStyleLbl="sibTrans2D1" presStyleIdx="3" presStyleCnt="6"/>
      <dgm:spPr/>
      <dgm:t>
        <a:bodyPr/>
        <a:lstStyle/>
        <a:p>
          <a:endParaRPr lang="cs-CZ"/>
        </a:p>
      </dgm:t>
    </dgm:pt>
    <dgm:pt modelId="{0CF44667-B01B-4D96-B6DE-FF919C4C7557}" type="pres">
      <dgm:prSet presAssocID="{BBA8A724-13DA-471B-B693-2A3DA10C3006}" presName="connectorText" presStyleLbl="sibTrans2D1" presStyleIdx="3" presStyleCnt="6"/>
      <dgm:spPr/>
      <dgm:t>
        <a:bodyPr/>
        <a:lstStyle/>
        <a:p>
          <a:endParaRPr lang="cs-CZ"/>
        </a:p>
      </dgm:t>
    </dgm:pt>
    <dgm:pt modelId="{3046B438-1344-4D72-8DFB-03A2D9C11966}" type="pres">
      <dgm:prSet presAssocID="{1646FFC1-5DB1-4777-AD79-531C0B28825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0CF68E8-ECF1-4893-984D-FE12174C0E9C}" type="pres">
      <dgm:prSet presAssocID="{C2518538-D2EC-4D36-A485-7E9280171E45}" presName="sibTrans" presStyleLbl="sibTrans2D1" presStyleIdx="4" presStyleCnt="6"/>
      <dgm:spPr/>
      <dgm:t>
        <a:bodyPr/>
        <a:lstStyle/>
        <a:p>
          <a:endParaRPr lang="cs-CZ"/>
        </a:p>
      </dgm:t>
    </dgm:pt>
    <dgm:pt modelId="{5A3EB4AD-8BF0-46E1-A7AA-258CBB0A2B46}" type="pres">
      <dgm:prSet presAssocID="{C2518538-D2EC-4D36-A485-7E9280171E45}" presName="connectorText" presStyleLbl="sibTrans2D1" presStyleIdx="4" presStyleCnt="6"/>
      <dgm:spPr/>
      <dgm:t>
        <a:bodyPr/>
        <a:lstStyle/>
        <a:p>
          <a:endParaRPr lang="cs-CZ"/>
        </a:p>
      </dgm:t>
    </dgm:pt>
    <dgm:pt modelId="{3B882E02-B843-4D78-8588-5ECA2F15BDF0}" type="pres">
      <dgm:prSet presAssocID="{3D691BCF-F6BC-4CEB-8F68-BFB7DAB63C9C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39F154E-8F8A-4B03-96B9-A2012B3D4EE7}" type="pres">
      <dgm:prSet presAssocID="{2D209A16-ACEE-4303-A481-CDD0D6A72467}" presName="sibTrans" presStyleLbl="sibTrans2D1" presStyleIdx="5" presStyleCnt="6"/>
      <dgm:spPr/>
      <dgm:t>
        <a:bodyPr/>
        <a:lstStyle/>
        <a:p>
          <a:endParaRPr lang="cs-CZ"/>
        </a:p>
      </dgm:t>
    </dgm:pt>
    <dgm:pt modelId="{42587B22-3AB2-4919-BD28-0C9D16D0E8A4}" type="pres">
      <dgm:prSet presAssocID="{2D209A16-ACEE-4303-A481-CDD0D6A72467}" presName="connectorText" presStyleLbl="sibTrans2D1" presStyleIdx="5" presStyleCnt="6"/>
      <dgm:spPr/>
      <dgm:t>
        <a:bodyPr/>
        <a:lstStyle/>
        <a:p>
          <a:endParaRPr lang="cs-CZ"/>
        </a:p>
      </dgm:t>
    </dgm:pt>
    <dgm:pt modelId="{84BE13EE-13A3-4BB6-B823-9BD95BDBFE8F}" type="pres">
      <dgm:prSet presAssocID="{979D77D6-1E03-42A7-A9B5-79696BFFFFFD}" presName="node" presStyleLbl="node1" presStyleIdx="6" presStyleCnt="7" custLinFactNeighborX="-20562" custLinFactNeighborY="46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9617030-E2F9-47CD-A97E-5FE90731A305}" srcId="{BE85C1C1-D7B0-43D2-B67B-A63EC98E3AC8}" destId="{122C5CE1-E010-4394-A452-5EFCDCCA518B}" srcOrd="3" destOrd="0" parTransId="{6C141BCA-F6E9-4C59-B9B9-1EF95B7BC923}" sibTransId="{BBA8A724-13DA-471B-B693-2A3DA10C3006}"/>
    <dgm:cxn modelId="{8D63A76C-CBAF-4575-8685-FB48EAD9CE65}" type="presOf" srcId="{D13F6BA8-FFF8-4E2C-8BEF-640A85044FAE}" destId="{7339E2A9-E506-4F5B-899D-78B75FC5FAC4}" srcOrd="0" destOrd="0" presId="urn:microsoft.com/office/officeart/2005/8/layout/process1"/>
    <dgm:cxn modelId="{B260F43B-AB18-4987-84A1-B3A7AC94EBE2}" type="presOf" srcId="{19755D80-D0AF-4B15-85F2-D0BA4013F34F}" destId="{5F82D0AF-B6F7-4BFA-A947-3D76EA0A96A8}" srcOrd="0" destOrd="0" presId="urn:microsoft.com/office/officeart/2005/8/layout/process1"/>
    <dgm:cxn modelId="{1139E3EC-48B0-44A4-9E6E-E3022D620C04}" type="presOf" srcId="{BE85C1C1-D7B0-43D2-B67B-A63EC98E3AC8}" destId="{D49452D9-DD72-43F4-A621-BD9D85EEEBB6}" srcOrd="0" destOrd="0" presId="urn:microsoft.com/office/officeart/2005/8/layout/process1"/>
    <dgm:cxn modelId="{205A7632-EF9A-4AAC-AEB8-5FD496ED69FA}" srcId="{BE85C1C1-D7B0-43D2-B67B-A63EC98E3AC8}" destId="{979D77D6-1E03-42A7-A9B5-79696BFFFFFD}" srcOrd="6" destOrd="0" parTransId="{38AA5F29-739F-4C2C-B2DB-ED939EA26146}" sibTransId="{9411ACC1-2ABA-43F2-B682-D22D3321D547}"/>
    <dgm:cxn modelId="{B3761D1B-8EDD-401A-96EA-4BDF267D48DE}" type="presOf" srcId="{3D691BCF-F6BC-4CEB-8F68-BFB7DAB63C9C}" destId="{3B882E02-B843-4D78-8588-5ECA2F15BDF0}" srcOrd="0" destOrd="0" presId="urn:microsoft.com/office/officeart/2005/8/layout/process1"/>
    <dgm:cxn modelId="{BD812733-B6C6-4E9A-AC54-90DBC56C3EF7}" type="presOf" srcId="{59505A93-4FB5-4392-93BA-14A68FA88B34}" destId="{76A50C61-9DE5-45B1-9210-0B69807170F8}" srcOrd="0" destOrd="0" presId="urn:microsoft.com/office/officeart/2005/8/layout/process1"/>
    <dgm:cxn modelId="{8281D6D1-7837-4614-BC76-4E1DD36AB9A0}" type="presOf" srcId="{0EC9B028-A34D-4163-892F-A93AAA16423C}" destId="{35E7D48E-2ABE-49B8-B919-18B7EA225838}" srcOrd="1" destOrd="0" presId="urn:microsoft.com/office/officeart/2005/8/layout/process1"/>
    <dgm:cxn modelId="{9959C201-63CD-4A3A-A100-5A55C2A77506}" srcId="{BE85C1C1-D7B0-43D2-B67B-A63EC98E3AC8}" destId="{1646FFC1-5DB1-4777-AD79-531C0B288254}" srcOrd="4" destOrd="0" parTransId="{FAB27B34-AB3D-4B80-ABAC-2D7AD88BEE88}" sibTransId="{C2518538-D2EC-4D36-A485-7E9280171E45}"/>
    <dgm:cxn modelId="{5FFD6EF0-9B39-4BA5-9F42-16660B103971}" type="presOf" srcId="{4B8CB5F9-1B86-4C52-93FD-E8538661F38A}" destId="{6BE3BCDB-E356-4381-A2B8-C1C1B353ADDC}" srcOrd="1" destOrd="0" presId="urn:microsoft.com/office/officeart/2005/8/layout/process1"/>
    <dgm:cxn modelId="{E1FA24DE-48D7-4E40-B788-9D1ABA56832F}" srcId="{BE85C1C1-D7B0-43D2-B67B-A63EC98E3AC8}" destId="{59505A93-4FB5-4392-93BA-14A68FA88B34}" srcOrd="2" destOrd="0" parTransId="{2D9B3278-9C5A-4968-A32E-3FE0371750E8}" sibTransId="{F78A1B4E-8F5F-463D-9D93-6D281059F9A4}"/>
    <dgm:cxn modelId="{FC452A4F-CE22-4B6A-BB44-9784DDE1F488}" type="presOf" srcId="{4B8CB5F9-1B86-4C52-93FD-E8538661F38A}" destId="{12E8BD08-6E84-43FF-A6F2-B394C83CD615}" srcOrd="0" destOrd="0" presId="urn:microsoft.com/office/officeart/2005/8/layout/process1"/>
    <dgm:cxn modelId="{C2AE8851-2AB7-4480-A3B7-2F91ABF33011}" type="presOf" srcId="{F78A1B4E-8F5F-463D-9D93-6D281059F9A4}" destId="{6FACCEE5-AC6B-4D94-8B74-2E9BF2F7CD44}" srcOrd="1" destOrd="0" presId="urn:microsoft.com/office/officeart/2005/8/layout/process1"/>
    <dgm:cxn modelId="{D8D1712D-D7C3-435F-B00A-5BC40955406E}" type="presOf" srcId="{979D77D6-1E03-42A7-A9B5-79696BFFFFFD}" destId="{84BE13EE-13A3-4BB6-B823-9BD95BDBFE8F}" srcOrd="0" destOrd="0" presId="urn:microsoft.com/office/officeart/2005/8/layout/process1"/>
    <dgm:cxn modelId="{18953564-8667-4695-B113-E79BDD76772E}" srcId="{BE85C1C1-D7B0-43D2-B67B-A63EC98E3AC8}" destId="{3D691BCF-F6BC-4CEB-8F68-BFB7DAB63C9C}" srcOrd="5" destOrd="0" parTransId="{A3764ED5-5525-4E49-8F0E-5646C22B3AFF}" sibTransId="{2D209A16-ACEE-4303-A481-CDD0D6A72467}"/>
    <dgm:cxn modelId="{BC3B6E7B-3990-43D0-8BB4-81CF77544F22}" type="presOf" srcId="{1646FFC1-5DB1-4777-AD79-531C0B288254}" destId="{3046B438-1344-4D72-8DFB-03A2D9C11966}" srcOrd="0" destOrd="0" presId="urn:microsoft.com/office/officeart/2005/8/layout/process1"/>
    <dgm:cxn modelId="{30705BAD-58BF-4570-8691-45E4FCDDC1E9}" type="presOf" srcId="{F78A1B4E-8F5F-463D-9D93-6D281059F9A4}" destId="{1A345DF2-4137-48E3-94DE-BE1247A92CAE}" srcOrd="0" destOrd="0" presId="urn:microsoft.com/office/officeart/2005/8/layout/process1"/>
    <dgm:cxn modelId="{83761538-8F30-41D5-8F27-EF65D6FC841B}" type="presOf" srcId="{2D209A16-ACEE-4303-A481-CDD0D6A72467}" destId="{239F154E-8F8A-4B03-96B9-A2012B3D4EE7}" srcOrd="0" destOrd="0" presId="urn:microsoft.com/office/officeart/2005/8/layout/process1"/>
    <dgm:cxn modelId="{828B2359-9172-49F8-9401-003A98E7A50B}" type="presOf" srcId="{BBA8A724-13DA-471B-B693-2A3DA10C3006}" destId="{13CFDFB5-07DF-46FA-A178-468189CC4E99}" srcOrd="0" destOrd="0" presId="urn:microsoft.com/office/officeart/2005/8/layout/process1"/>
    <dgm:cxn modelId="{2C2F484E-8B3C-4088-AF63-D5A4E345E234}" type="presOf" srcId="{2D209A16-ACEE-4303-A481-CDD0D6A72467}" destId="{42587B22-3AB2-4919-BD28-0C9D16D0E8A4}" srcOrd="1" destOrd="0" presId="urn:microsoft.com/office/officeart/2005/8/layout/process1"/>
    <dgm:cxn modelId="{42010A7B-C7B2-41F9-9167-2B58FE95C9BF}" type="presOf" srcId="{BBA8A724-13DA-471B-B693-2A3DA10C3006}" destId="{0CF44667-B01B-4D96-B6DE-FF919C4C7557}" srcOrd="1" destOrd="0" presId="urn:microsoft.com/office/officeart/2005/8/layout/process1"/>
    <dgm:cxn modelId="{AE177BE4-30AD-48B5-A4CA-FCB379E60C74}" type="presOf" srcId="{C2518538-D2EC-4D36-A485-7E9280171E45}" destId="{F0CF68E8-ECF1-4893-984D-FE12174C0E9C}" srcOrd="0" destOrd="0" presId="urn:microsoft.com/office/officeart/2005/8/layout/process1"/>
    <dgm:cxn modelId="{55811DAA-8816-4BDB-AB7B-09428171694A}" type="presOf" srcId="{122C5CE1-E010-4394-A452-5EFCDCCA518B}" destId="{5013A513-D8F4-46A8-B7A5-CC342D8DBC1F}" srcOrd="0" destOrd="0" presId="urn:microsoft.com/office/officeart/2005/8/layout/process1"/>
    <dgm:cxn modelId="{B797AEB9-466F-4324-8B20-71CB3ABF2380}" srcId="{BE85C1C1-D7B0-43D2-B67B-A63EC98E3AC8}" destId="{19755D80-D0AF-4B15-85F2-D0BA4013F34F}" srcOrd="0" destOrd="0" parTransId="{E04B28AF-6FD2-45D5-AA88-416B1075C944}" sibTransId="{0EC9B028-A34D-4163-892F-A93AAA16423C}"/>
    <dgm:cxn modelId="{78D5F140-8710-46DC-8E69-A3D6F4930873}" type="presOf" srcId="{0EC9B028-A34D-4163-892F-A93AAA16423C}" destId="{71D385FA-83A9-479E-9EEE-423BB8A820F2}" srcOrd="0" destOrd="0" presId="urn:microsoft.com/office/officeart/2005/8/layout/process1"/>
    <dgm:cxn modelId="{E4F4612D-304E-45D0-9686-97872EA267A9}" srcId="{BE85C1C1-D7B0-43D2-B67B-A63EC98E3AC8}" destId="{D13F6BA8-FFF8-4E2C-8BEF-640A85044FAE}" srcOrd="1" destOrd="0" parTransId="{37FBD04B-F23F-4C8B-9946-182E113F20A4}" sibTransId="{4B8CB5F9-1B86-4C52-93FD-E8538661F38A}"/>
    <dgm:cxn modelId="{69E99E76-8485-4C0B-9176-5F6E2298F197}" type="presOf" srcId="{C2518538-D2EC-4D36-A485-7E9280171E45}" destId="{5A3EB4AD-8BF0-46E1-A7AA-258CBB0A2B46}" srcOrd="1" destOrd="0" presId="urn:microsoft.com/office/officeart/2005/8/layout/process1"/>
    <dgm:cxn modelId="{A84FAAD8-2FB4-46FA-B3CB-D42BAB0E8358}" type="presParOf" srcId="{D49452D9-DD72-43F4-A621-BD9D85EEEBB6}" destId="{5F82D0AF-B6F7-4BFA-A947-3D76EA0A96A8}" srcOrd="0" destOrd="0" presId="urn:microsoft.com/office/officeart/2005/8/layout/process1"/>
    <dgm:cxn modelId="{BBC60DEB-60B0-486A-BFB2-F29E04CE9CC8}" type="presParOf" srcId="{D49452D9-DD72-43F4-A621-BD9D85EEEBB6}" destId="{71D385FA-83A9-479E-9EEE-423BB8A820F2}" srcOrd="1" destOrd="0" presId="urn:microsoft.com/office/officeart/2005/8/layout/process1"/>
    <dgm:cxn modelId="{00A6D59B-0D86-41A1-907A-97EFB1783B1F}" type="presParOf" srcId="{71D385FA-83A9-479E-9EEE-423BB8A820F2}" destId="{35E7D48E-2ABE-49B8-B919-18B7EA225838}" srcOrd="0" destOrd="0" presId="urn:microsoft.com/office/officeart/2005/8/layout/process1"/>
    <dgm:cxn modelId="{8EF35AE0-9101-4077-A39A-FFC2837F2BD7}" type="presParOf" srcId="{D49452D9-DD72-43F4-A621-BD9D85EEEBB6}" destId="{7339E2A9-E506-4F5B-899D-78B75FC5FAC4}" srcOrd="2" destOrd="0" presId="urn:microsoft.com/office/officeart/2005/8/layout/process1"/>
    <dgm:cxn modelId="{DB1D1FE2-0093-42F3-917D-6D5F720F9F96}" type="presParOf" srcId="{D49452D9-DD72-43F4-A621-BD9D85EEEBB6}" destId="{12E8BD08-6E84-43FF-A6F2-B394C83CD615}" srcOrd="3" destOrd="0" presId="urn:microsoft.com/office/officeart/2005/8/layout/process1"/>
    <dgm:cxn modelId="{8A603DFC-767A-4ABB-9332-6BC2595A1C7F}" type="presParOf" srcId="{12E8BD08-6E84-43FF-A6F2-B394C83CD615}" destId="{6BE3BCDB-E356-4381-A2B8-C1C1B353ADDC}" srcOrd="0" destOrd="0" presId="urn:microsoft.com/office/officeart/2005/8/layout/process1"/>
    <dgm:cxn modelId="{FFB06BD7-C483-4A98-8C09-D9F07344D366}" type="presParOf" srcId="{D49452D9-DD72-43F4-A621-BD9D85EEEBB6}" destId="{76A50C61-9DE5-45B1-9210-0B69807170F8}" srcOrd="4" destOrd="0" presId="urn:microsoft.com/office/officeart/2005/8/layout/process1"/>
    <dgm:cxn modelId="{4D42FD26-096C-40DF-9339-1144B3B154B8}" type="presParOf" srcId="{D49452D9-DD72-43F4-A621-BD9D85EEEBB6}" destId="{1A345DF2-4137-48E3-94DE-BE1247A92CAE}" srcOrd="5" destOrd="0" presId="urn:microsoft.com/office/officeart/2005/8/layout/process1"/>
    <dgm:cxn modelId="{E31A55AA-84CB-4F6B-A7B8-1BB8DC9098F2}" type="presParOf" srcId="{1A345DF2-4137-48E3-94DE-BE1247A92CAE}" destId="{6FACCEE5-AC6B-4D94-8B74-2E9BF2F7CD44}" srcOrd="0" destOrd="0" presId="urn:microsoft.com/office/officeart/2005/8/layout/process1"/>
    <dgm:cxn modelId="{40C39B81-DCD0-45DC-8F4D-4DD37AE30479}" type="presParOf" srcId="{D49452D9-DD72-43F4-A621-BD9D85EEEBB6}" destId="{5013A513-D8F4-46A8-B7A5-CC342D8DBC1F}" srcOrd="6" destOrd="0" presId="urn:microsoft.com/office/officeart/2005/8/layout/process1"/>
    <dgm:cxn modelId="{45FF6785-5B1D-4919-AC8A-DAE728BBBD07}" type="presParOf" srcId="{D49452D9-DD72-43F4-A621-BD9D85EEEBB6}" destId="{13CFDFB5-07DF-46FA-A178-468189CC4E99}" srcOrd="7" destOrd="0" presId="urn:microsoft.com/office/officeart/2005/8/layout/process1"/>
    <dgm:cxn modelId="{E459E28F-43D4-47BA-944C-A51AB48880A1}" type="presParOf" srcId="{13CFDFB5-07DF-46FA-A178-468189CC4E99}" destId="{0CF44667-B01B-4D96-B6DE-FF919C4C7557}" srcOrd="0" destOrd="0" presId="urn:microsoft.com/office/officeart/2005/8/layout/process1"/>
    <dgm:cxn modelId="{E67E26E5-5CA0-4325-B20F-6ED448F97106}" type="presParOf" srcId="{D49452D9-DD72-43F4-A621-BD9D85EEEBB6}" destId="{3046B438-1344-4D72-8DFB-03A2D9C11966}" srcOrd="8" destOrd="0" presId="urn:microsoft.com/office/officeart/2005/8/layout/process1"/>
    <dgm:cxn modelId="{9E7273F9-7C16-4AFF-84B8-06897D7A8CB2}" type="presParOf" srcId="{D49452D9-DD72-43F4-A621-BD9D85EEEBB6}" destId="{F0CF68E8-ECF1-4893-984D-FE12174C0E9C}" srcOrd="9" destOrd="0" presId="urn:microsoft.com/office/officeart/2005/8/layout/process1"/>
    <dgm:cxn modelId="{8DAD6343-9385-4B9F-A395-E889775D2E38}" type="presParOf" srcId="{F0CF68E8-ECF1-4893-984D-FE12174C0E9C}" destId="{5A3EB4AD-8BF0-46E1-A7AA-258CBB0A2B46}" srcOrd="0" destOrd="0" presId="urn:microsoft.com/office/officeart/2005/8/layout/process1"/>
    <dgm:cxn modelId="{2BEAB691-58AA-4248-8619-37320FBE754D}" type="presParOf" srcId="{D49452D9-DD72-43F4-A621-BD9D85EEEBB6}" destId="{3B882E02-B843-4D78-8588-5ECA2F15BDF0}" srcOrd="10" destOrd="0" presId="urn:microsoft.com/office/officeart/2005/8/layout/process1"/>
    <dgm:cxn modelId="{BBF315B2-A033-47EB-857B-DE4AAF428854}" type="presParOf" srcId="{D49452D9-DD72-43F4-A621-BD9D85EEEBB6}" destId="{239F154E-8F8A-4B03-96B9-A2012B3D4EE7}" srcOrd="11" destOrd="0" presId="urn:microsoft.com/office/officeart/2005/8/layout/process1"/>
    <dgm:cxn modelId="{16FE53FC-F93A-4041-A910-7BDE4BF3010B}" type="presParOf" srcId="{239F154E-8F8A-4B03-96B9-A2012B3D4EE7}" destId="{42587B22-3AB2-4919-BD28-0C9D16D0E8A4}" srcOrd="0" destOrd="0" presId="urn:microsoft.com/office/officeart/2005/8/layout/process1"/>
    <dgm:cxn modelId="{5DC46F60-3F89-41E5-90D6-89F929B5E94C}" type="presParOf" srcId="{D49452D9-DD72-43F4-A621-BD9D85EEEBB6}" destId="{84BE13EE-13A3-4BB6-B823-9BD95BDBFE8F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78621-D2D2-4B2C-999D-DE976DB903A4}">
      <dsp:nvSpPr>
        <dsp:cNvPr id="0" name=""/>
        <dsp:cNvSpPr/>
      </dsp:nvSpPr>
      <dsp:spPr>
        <a:xfrm>
          <a:off x="4032250" y="2732826"/>
          <a:ext cx="149363" cy="654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4354"/>
              </a:lnTo>
              <a:lnTo>
                <a:pt x="149363" y="65435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D9542-75B2-4A20-8302-89F53BFA12EF}">
      <dsp:nvSpPr>
        <dsp:cNvPr id="0" name=""/>
        <dsp:cNvSpPr/>
      </dsp:nvSpPr>
      <dsp:spPr>
        <a:xfrm>
          <a:off x="3882886" y="2732826"/>
          <a:ext cx="149363" cy="654354"/>
        </a:xfrm>
        <a:custGeom>
          <a:avLst/>
          <a:gdLst/>
          <a:ahLst/>
          <a:cxnLst/>
          <a:rect l="0" t="0" r="0" b="0"/>
          <a:pathLst>
            <a:path>
              <a:moveTo>
                <a:pt x="149363" y="0"/>
              </a:moveTo>
              <a:lnTo>
                <a:pt x="149363" y="654354"/>
              </a:lnTo>
              <a:lnTo>
                <a:pt x="0" y="654354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6661E-18D2-45B2-B189-1BAE3D874488}">
      <dsp:nvSpPr>
        <dsp:cNvPr id="0" name=""/>
        <dsp:cNvSpPr/>
      </dsp:nvSpPr>
      <dsp:spPr>
        <a:xfrm>
          <a:off x="3985562" y="1791373"/>
          <a:ext cx="91440" cy="2301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834"/>
              </a:lnTo>
              <a:lnTo>
                <a:pt x="46687" y="80834"/>
              </a:lnTo>
              <a:lnTo>
                <a:pt x="46687" y="230197"/>
              </a:lnTo>
            </a:path>
          </a:pathLst>
        </a:custGeom>
        <a:noFill/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8AA238-747F-4F45-B31F-C877D5A3A9E8}">
      <dsp:nvSpPr>
        <dsp:cNvPr id="0" name=""/>
        <dsp:cNvSpPr/>
      </dsp:nvSpPr>
      <dsp:spPr>
        <a:xfrm>
          <a:off x="3985562" y="712861"/>
          <a:ext cx="91440" cy="367256"/>
        </a:xfrm>
        <a:custGeom>
          <a:avLst/>
          <a:gdLst/>
          <a:ahLst/>
          <a:cxnLst/>
          <a:rect l="0" t="0" r="0" b="0"/>
          <a:pathLst>
            <a:path>
              <a:moveTo>
                <a:pt x="46687" y="0"/>
              </a:moveTo>
              <a:lnTo>
                <a:pt x="46687" y="217892"/>
              </a:lnTo>
              <a:lnTo>
                <a:pt x="45720" y="217892"/>
              </a:lnTo>
              <a:lnTo>
                <a:pt x="45720" y="36725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10EAFA-36A6-44C1-9E60-D83C30329C20}">
      <dsp:nvSpPr>
        <dsp:cNvPr id="0" name=""/>
        <dsp:cNvSpPr/>
      </dsp:nvSpPr>
      <dsp:spPr>
        <a:xfrm>
          <a:off x="3320994" y="1606"/>
          <a:ext cx="1422510" cy="711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b="1" kern="1200" dirty="0" smtClean="0"/>
            <a:t>VIZE SPRSS</a:t>
          </a:r>
          <a:endParaRPr lang="cs-CZ" sz="1300" b="1" kern="1200" dirty="0"/>
        </a:p>
      </dsp:txBody>
      <dsp:txXfrm>
        <a:off x="3320994" y="1606"/>
        <a:ext cx="1422510" cy="711255"/>
      </dsp:txXfrm>
    </dsp:sp>
    <dsp:sp modelId="{6252BE9B-3C7E-4CEB-A061-1D86B3A0DD99}">
      <dsp:nvSpPr>
        <dsp:cNvPr id="0" name=""/>
        <dsp:cNvSpPr/>
      </dsp:nvSpPr>
      <dsp:spPr>
        <a:xfrm>
          <a:off x="3320027" y="1080118"/>
          <a:ext cx="1422510" cy="71125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b="1" kern="1200" dirty="0" smtClean="0"/>
            <a:t>SLEDOVÁNÍ POTŘEB</a:t>
          </a:r>
          <a:endParaRPr lang="cs-CZ" sz="1300" b="1" kern="1200" dirty="0"/>
        </a:p>
      </dsp:txBody>
      <dsp:txXfrm>
        <a:off x="3320027" y="1080118"/>
        <a:ext cx="1422510" cy="711255"/>
      </dsp:txXfrm>
    </dsp:sp>
    <dsp:sp modelId="{B9AEB156-8A75-4557-8CE0-88E5A6092796}">
      <dsp:nvSpPr>
        <dsp:cNvPr id="0" name=""/>
        <dsp:cNvSpPr/>
      </dsp:nvSpPr>
      <dsp:spPr>
        <a:xfrm>
          <a:off x="3320994" y="2021571"/>
          <a:ext cx="1422510" cy="711255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b="1" kern="1200" dirty="0" smtClean="0"/>
            <a:t>UKAZATELE SOCIÁLNÍCH JEVŮ</a:t>
          </a:r>
          <a:endParaRPr lang="cs-CZ" sz="1300" b="1" kern="1200" dirty="0"/>
        </a:p>
      </dsp:txBody>
      <dsp:txXfrm>
        <a:off x="3320994" y="2021571"/>
        <a:ext cx="1422510" cy="711255"/>
      </dsp:txXfrm>
    </dsp:sp>
    <dsp:sp modelId="{A75A5A41-E6C0-4D2F-96CD-810FE7687529}">
      <dsp:nvSpPr>
        <dsp:cNvPr id="0" name=""/>
        <dsp:cNvSpPr/>
      </dsp:nvSpPr>
      <dsp:spPr>
        <a:xfrm>
          <a:off x="2460376" y="3031553"/>
          <a:ext cx="1422510" cy="711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OBCE MAPOVÁNÍ POTŘEB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§ 94 f) ZSS</a:t>
          </a:r>
          <a:endParaRPr lang="cs-CZ" sz="1300" kern="1200" dirty="0"/>
        </a:p>
      </dsp:txBody>
      <dsp:txXfrm>
        <a:off x="2460376" y="3031553"/>
        <a:ext cx="1422510" cy="711255"/>
      </dsp:txXfrm>
    </dsp:sp>
    <dsp:sp modelId="{13824D41-E3BC-442D-9469-5945802BD7D6}">
      <dsp:nvSpPr>
        <dsp:cNvPr id="0" name=""/>
        <dsp:cNvSpPr/>
      </dsp:nvSpPr>
      <dsp:spPr>
        <a:xfrm>
          <a:off x="4181613" y="3031553"/>
          <a:ext cx="1422510" cy="7112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kern="1200" dirty="0" smtClean="0"/>
            <a:t>SOCIÁLNÍ SLUŽBY</a:t>
          </a:r>
          <a:endParaRPr lang="cs-CZ" sz="1300" kern="1200" dirty="0"/>
        </a:p>
      </dsp:txBody>
      <dsp:txXfrm>
        <a:off x="4181613" y="3031553"/>
        <a:ext cx="1422510" cy="7112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895D87-805D-4E50-AAAC-97465DF10F26}">
      <dsp:nvSpPr>
        <dsp:cNvPr id="0" name=""/>
        <dsp:cNvSpPr/>
      </dsp:nvSpPr>
      <dsp:spPr>
        <a:xfrm>
          <a:off x="1542621" y="0"/>
          <a:ext cx="2811197" cy="125293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FF0000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 smtClean="0"/>
            <a:t>Sociální</a:t>
          </a:r>
          <a:r>
            <a:rPr lang="cs-CZ" sz="2600" b="1" kern="1200" dirty="0" smtClean="0"/>
            <a:t> jevy v regionu</a:t>
          </a:r>
          <a:endParaRPr lang="cs-CZ" sz="2600" b="1" kern="1200" dirty="0"/>
        </a:p>
      </dsp:txBody>
      <dsp:txXfrm>
        <a:off x="1579318" y="36697"/>
        <a:ext cx="2737803" cy="1179545"/>
      </dsp:txXfrm>
    </dsp:sp>
    <dsp:sp modelId="{EA9FDA1B-4C60-43AD-9A6A-5560750DE79E}">
      <dsp:nvSpPr>
        <dsp:cNvPr id="0" name=""/>
        <dsp:cNvSpPr/>
      </dsp:nvSpPr>
      <dsp:spPr>
        <a:xfrm>
          <a:off x="4810344" y="0"/>
          <a:ext cx="2791034" cy="125293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57150" cap="flat" cmpd="sng" algn="ctr">
          <a:solidFill>
            <a:srgbClr val="FF0000">
              <a:alpha val="90000"/>
            </a:srgb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 smtClean="0"/>
            <a:t>Sociální</a:t>
          </a:r>
          <a:r>
            <a:rPr lang="cs-CZ" sz="2600" b="1" kern="1200" dirty="0" smtClean="0"/>
            <a:t> služby v regionu</a:t>
          </a:r>
          <a:endParaRPr lang="cs-CZ" sz="2600" b="1" kern="1200" dirty="0"/>
        </a:p>
      </dsp:txBody>
      <dsp:txXfrm>
        <a:off x="4847041" y="36697"/>
        <a:ext cx="2717640" cy="1179545"/>
      </dsp:txXfrm>
    </dsp:sp>
    <dsp:sp modelId="{25BB353A-1EC4-4AC7-BF5E-B4EA12453379}">
      <dsp:nvSpPr>
        <dsp:cNvPr id="0" name=""/>
        <dsp:cNvSpPr/>
      </dsp:nvSpPr>
      <dsp:spPr>
        <a:xfrm>
          <a:off x="4102147" y="5324991"/>
          <a:ext cx="939704" cy="939704"/>
        </a:xfrm>
        <a:prstGeom prst="triangle">
          <a:avLst/>
        </a:prstGeom>
        <a:solidFill>
          <a:srgbClr val="0070C0">
            <a:alpha val="90000"/>
          </a:srgb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0FA710-6544-4D56-A413-AFDEF1BDA21A}">
      <dsp:nvSpPr>
        <dsp:cNvPr id="0" name=""/>
        <dsp:cNvSpPr/>
      </dsp:nvSpPr>
      <dsp:spPr>
        <a:xfrm rot="530814">
          <a:off x="1752886" y="4931568"/>
          <a:ext cx="5638226" cy="380893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2A225D-D8AD-4042-BF0F-8EA4F42BA83F}">
      <dsp:nvSpPr>
        <dsp:cNvPr id="0" name=""/>
        <dsp:cNvSpPr/>
      </dsp:nvSpPr>
      <dsp:spPr>
        <a:xfrm>
          <a:off x="5148062" y="3312370"/>
          <a:ext cx="2105516" cy="154442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Domov pro seniory od 65 let s naplněnou kapacitou </a:t>
          </a:r>
          <a:endParaRPr lang="cs-CZ" sz="1600" kern="1200" dirty="0"/>
        </a:p>
      </dsp:txBody>
      <dsp:txXfrm>
        <a:off x="5223454" y="3387762"/>
        <a:ext cx="1954732" cy="1393638"/>
      </dsp:txXfrm>
    </dsp:sp>
    <dsp:sp modelId="{0C65984E-D56E-4D9A-85B2-18B282EF1A5F}">
      <dsp:nvSpPr>
        <dsp:cNvPr id="0" name=""/>
        <dsp:cNvSpPr/>
      </dsp:nvSpPr>
      <dsp:spPr>
        <a:xfrm>
          <a:off x="5076062" y="1656189"/>
          <a:ext cx="2249517" cy="149890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OSP  se zaměřením na dluhovou problematiku (problém  </a:t>
          </a:r>
          <a:r>
            <a:rPr lang="cs-CZ" sz="1500" kern="1200" dirty="0" err="1" smtClean="0"/>
            <a:t>dojezdnost</a:t>
          </a:r>
          <a:r>
            <a:rPr lang="cs-CZ" sz="1500" kern="1200" dirty="0" smtClean="0"/>
            <a:t> - klient nemá na dopravu)</a:t>
          </a:r>
          <a:endParaRPr lang="cs-CZ" sz="1500" kern="1200" dirty="0"/>
        </a:p>
      </dsp:txBody>
      <dsp:txXfrm>
        <a:off x="5149233" y="1729360"/>
        <a:ext cx="2103175" cy="1352566"/>
      </dsp:txXfrm>
    </dsp:sp>
    <dsp:sp modelId="{741476DD-6D5D-42D1-B74D-113F62F520B2}">
      <dsp:nvSpPr>
        <dsp:cNvPr id="0" name=""/>
        <dsp:cNvSpPr/>
      </dsp:nvSpPr>
      <dsp:spPr>
        <a:xfrm>
          <a:off x="1835707" y="3096343"/>
          <a:ext cx="2065192" cy="127656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 smtClean="0"/>
            <a:t>Nízkopříjmoví klienti ve věku 50 – 60 let s potřebou zajištění péče a v nevhodném bydlení</a:t>
          </a:r>
          <a:endParaRPr lang="cs-CZ" sz="1400" kern="1200" dirty="0"/>
        </a:p>
      </dsp:txBody>
      <dsp:txXfrm>
        <a:off x="1898024" y="3158660"/>
        <a:ext cx="1940558" cy="1151928"/>
      </dsp:txXfrm>
    </dsp:sp>
    <dsp:sp modelId="{DC1CB833-19A0-4DB4-BC71-FF049FD43F96}">
      <dsp:nvSpPr>
        <dsp:cNvPr id="0" name=""/>
        <dsp:cNvSpPr/>
      </dsp:nvSpPr>
      <dsp:spPr>
        <a:xfrm>
          <a:off x="1786722" y="1387743"/>
          <a:ext cx="2209214" cy="156458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Zadluženost klientů</a:t>
          </a:r>
          <a:endParaRPr lang="cs-CZ" sz="1600" kern="1200" dirty="0"/>
        </a:p>
      </dsp:txBody>
      <dsp:txXfrm>
        <a:off x="1863099" y="1464120"/>
        <a:ext cx="2056460" cy="14118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E010A-BF20-4D0D-BB28-76DBD9293ADD}">
      <dsp:nvSpPr>
        <dsp:cNvPr id="0" name=""/>
        <dsp:cNvSpPr/>
      </dsp:nvSpPr>
      <dsp:spPr>
        <a:xfrm>
          <a:off x="122" y="1399954"/>
          <a:ext cx="1405902" cy="1133146"/>
        </a:xfrm>
        <a:prstGeom prst="roundRect">
          <a:avLst>
            <a:gd name="adj" fmla="val 10000"/>
          </a:avLst>
        </a:prstGeom>
        <a:solidFill>
          <a:srgbClr val="FF0066"/>
        </a:soli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KLIENT V NEPŘÍZNIVÉ SOCIÁLNÍ SITUACI</a:t>
          </a:r>
          <a:endParaRPr lang="cs-CZ" sz="3200" kern="1200" dirty="0"/>
        </a:p>
      </dsp:txBody>
      <dsp:txXfrm>
        <a:off x="33311" y="1433143"/>
        <a:ext cx="1339524" cy="1066768"/>
      </dsp:txXfrm>
    </dsp:sp>
    <dsp:sp modelId="{4220B455-4830-4A91-8EA9-7EB6F670E9B5}">
      <dsp:nvSpPr>
        <dsp:cNvPr id="0" name=""/>
        <dsp:cNvSpPr/>
      </dsp:nvSpPr>
      <dsp:spPr>
        <a:xfrm rot="20122665">
          <a:off x="1347964" y="1666341"/>
          <a:ext cx="1277096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277096" y="341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1954584" y="1668559"/>
        <a:ext cx="63854" cy="63854"/>
      </dsp:txXfrm>
    </dsp:sp>
    <dsp:sp modelId="{4EBD1494-D45D-4329-B164-5B5583E69D87}">
      <dsp:nvSpPr>
        <dsp:cNvPr id="0" name=""/>
        <dsp:cNvSpPr/>
      </dsp:nvSpPr>
      <dsp:spPr>
        <a:xfrm>
          <a:off x="2567000" y="899402"/>
          <a:ext cx="2119701" cy="1070086"/>
        </a:xfrm>
        <a:prstGeom prst="roundRect">
          <a:avLst>
            <a:gd name="adj" fmla="val 10000"/>
          </a:avLst>
        </a:prstGeom>
        <a:solidFill>
          <a:srgbClr val="FFFF00"/>
        </a:solidFill>
        <a:ln w="57150" cap="flat" cmpd="sng" algn="ctr">
          <a:solidFill>
            <a:srgbClr val="FF0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solidFill>
                <a:schemeClr val="tx1"/>
              </a:solidFill>
            </a:rPr>
            <a:t>SOCIÁLNÍ PRACOVNÍK OBCE</a:t>
          </a:r>
          <a:endParaRPr lang="cs-CZ" sz="2000" b="1" kern="1200" dirty="0" smtClean="0"/>
        </a:p>
      </dsp:txBody>
      <dsp:txXfrm>
        <a:off x="2598342" y="930744"/>
        <a:ext cx="2057017" cy="1007402"/>
      </dsp:txXfrm>
    </dsp:sp>
    <dsp:sp modelId="{EF0DA730-1FE0-4484-88E6-4FE84BFFF212}">
      <dsp:nvSpPr>
        <dsp:cNvPr id="0" name=""/>
        <dsp:cNvSpPr/>
      </dsp:nvSpPr>
      <dsp:spPr>
        <a:xfrm rot="1777525">
          <a:off x="1318728" y="2262486"/>
          <a:ext cx="1335566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335566" y="341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>
        <a:off x="1953123" y="2263242"/>
        <a:ext cx="66778" cy="66778"/>
      </dsp:txXfrm>
    </dsp:sp>
    <dsp:sp modelId="{92E3FD40-88E8-4A04-A417-D4322E3912BD}">
      <dsp:nvSpPr>
        <dsp:cNvPr id="0" name=""/>
        <dsp:cNvSpPr/>
      </dsp:nvSpPr>
      <dsp:spPr>
        <a:xfrm>
          <a:off x="2567000" y="2212610"/>
          <a:ext cx="2065475" cy="82824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800" kern="1200" dirty="0" smtClean="0"/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SOCIÁLNÍ SLUŽBA</a:t>
          </a:r>
        </a:p>
      </dsp:txBody>
      <dsp:txXfrm>
        <a:off x="2591259" y="2236869"/>
        <a:ext cx="2016957" cy="7797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2D0AF-B6F7-4BFA-A947-3D76EA0A96A8}">
      <dsp:nvSpPr>
        <dsp:cNvPr id="0" name=""/>
        <dsp:cNvSpPr/>
      </dsp:nvSpPr>
      <dsp:spPr>
        <a:xfrm>
          <a:off x="6813" y="361681"/>
          <a:ext cx="941441" cy="1436877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 smtClean="0"/>
            <a:t>ÚP</a:t>
          </a:r>
        </a:p>
      </dsp:txBody>
      <dsp:txXfrm>
        <a:off x="34387" y="389255"/>
        <a:ext cx="886293" cy="1381729"/>
      </dsp:txXfrm>
    </dsp:sp>
    <dsp:sp modelId="{71D385FA-83A9-479E-9EEE-423BB8A820F2}">
      <dsp:nvSpPr>
        <dsp:cNvPr id="0" name=""/>
        <dsp:cNvSpPr/>
      </dsp:nvSpPr>
      <dsp:spPr>
        <a:xfrm>
          <a:off x="1042399" y="963381"/>
          <a:ext cx="199585" cy="23347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1042399" y="1010076"/>
        <a:ext cx="139710" cy="140087"/>
      </dsp:txXfrm>
    </dsp:sp>
    <dsp:sp modelId="{7339E2A9-E506-4F5B-899D-78B75FC5FAC4}">
      <dsp:nvSpPr>
        <dsp:cNvPr id="0" name=""/>
        <dsp:cNvSpPr/>
      </dsp:nvSpPr>
      <dsp:spPr>
        <a:xfrm>
          <a:off x="1324832" y="361681"/>
          <a:ext cx="941441" cy="1436877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100" b="1" kern="1200" dirty="0" smtClean="0"/>
            <a:t>ZDRAVOTNICTVÍ, lékaři, LDN, nemocnice, PL, </a:t>
          </a:r>
          <a:endParaRPr lang="cs-CZ" sz="1100" b="1" kern="1200" dirty="0"/>
        </a:p>
      </dsp:txBody>
      <dsp:txXfrm>
        <a:off x="1352406" y="389255"/>
        <a:ext cx="886293" cy="1381729"/>
      </dsp:txXfrm>
    </dsp:sp>
    <dsp:sp modelId="{12E8BD08-6E84-43FF-A6F2-B394C83CD615}">
      <dsp:nvSpPr>
        <dsp:cNvPr id="0" name=""/>
        <dsp:cNvSpPr/>
      </dsp:nvSpPr>
      <dsp:spPr>
        <a:xfrm>
          <a:off x="2360418" y="963381"/>
          <a:ext cx="199585" cy="23347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2360418" y="1010076"/>
        <a:ext cx="139710" cy="140087"/>
      </dsp:txXfrm>
    </dsp:sp>
    <dsp:sp modelId="{76A50C61-9DE5-45B1-9210-0B69807170F8}">
      <dsp:nvSpPr>
        <dsp:cNvPr id="0" name=""/>
        <dsp:cNvSpPr/>
      </dsp:nvSpPr>
      <dsp:spPr>
        <a:xfrm>
          <a:off x="2642851" y="361681"/>
          <a:ext cx="941441" cy="1436877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OBCE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Pracovníci ORP – romští a protidrogoví koordinátoři, manažeři PK, plánovači atd</a:t>
          </a:r>
          <a:r>
            <a:rPr lang="cs-CZ" sz="900" b="1" kern="1200" dirty="0" smtClean="0"/>
            <a:t>.</a:t>
          </a:r>
        </a:p>
      </dsp:txBody>
      <dsp:txXfrm>
        <a:off x="2670425" y="389255"/>
        <a:ext cx="886293" cy="1381729"/>
      </dsp:txXfrm>
    </dsp:sp>
    <dsp:sp modelId="{1A345DF2-4137-48E3-94DE-BE1247A92CAE}">
      <dsp:nvSpPr>
        <dsp:cNvPr id="0" name=""/>
        <dsp:cNvSpPr/>
      </dsp:nvSpPr>
      <dsp:spPr>
        <a:xfrm>
          <a:off x="3678437" y="963381"/>
          <a:ext cx="199585" cy="23347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3678437" y="1010076"/>
        <a:ext cx="139710" cy="140087"/>
      </dsp:txXfrm>
    </dsp:sp>
    <dsp:sp modelId="{5013A513-D8F4-46A8-B7A5-CC342D8DBC1F}">
      <dsp:nvSpPr>
        <dsp:cNvPr id="0" name=""/>
        <dsp:cNvSpPr/>
      </dsp:nvSpPr>
      <dsp:spPr>
        <a:xfrm>
          <a:off x="3960870" y="361681"/>
          <a:ext cx="941441" cy="143687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/>
            <a:t>ČSSZ OSSZ</a:t>
          </a:r>
        </a:p>
      </dsp:txBody>
      <dsp:txXfrm>
        <a:off x="3988444" y="389255"/>
        <a:ext cx="886293" cy="1381729"/>
      </dsp:txXfrm>
    </dsp:sp>
    <dsp:sp modelId="{13CFDFB5-07DF-46FA-A178-468189CC4E99}">
      <dsp:nvSpPr>
        <dsp:cNvPr id="0" name=""/>
        <dsp:cNvSpPr/>
      </dsp:nvSpPr>
      <dsp:spPr>
        <a:xfrm>
          <a:off x="4996456" y="963381"/>
          <a:ext cx="199585" cy="23347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4996456" y="1010076"/>
        <a:ext cx="139710" cy="140087"/>
      </dsp:txXfrm>
    </dsp:sp>
    <dsp:sp modelId="{3046B438-1344-4D72-8DFB-03A2D9C11966}">
      <dsp:nvSpPr>
        <dsp:cNvPr id="0" name=""/>
        <dsp:cNvSpPr/>
      </dsp:nvSpPr>
      <dsp:spPr>
        <a:xfrm>
          <a:off x="5278888" y="361681"/>
          <a:ext cx="941441" cy="1436877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psycholog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právník</a:t>
          </a:r>
          <a:endParaRPr lang="cs-CZ" sz="1200" b="1" kern="1200" dirty="0"/>
        </a:p>
      </dsp:txBody>
      <dsp:txXfrm>
        <a:off x="5306462" y="389255"/>
        <a:ext cx="886293" cy="1381729"/>
      </dsp:txXfrm>
    </dsp:sp>
    <dsp:sp modelId="{F0CF68E8-ECF1-4893-984D-FE12174C0E9C}">
      <dsp:nvSpPr>
        <dsp:cNvPr id="0" name=""/>
        <dsp:cNvSpPr/>
      </dsp:nvSpPr>
      <dsp:spPr>
        <a:xfrm>
          <a:off x="6314474" y="963381"/>
          <a:ext cx="199585" cy="23347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6314474" y="1010076"/>
        <a:ext cx="139710" cy="140087"/>
      </dsp:txXfrm>
    </dsp:sp>
    <dsp:sp modelId="{3B882E02-B843-4D78-8588-5ECA2F15BDF0}">
      <dsp:nvSpPr>
        <dsp:cNvPr id="0" name=""/>
        <dsp:cNvSpPr/>
      </dsp:nvSpPr>
      <dsp:spPr>
        <a:xfrm>
          <a:off x="6596907" y="361681"/>
          <a:ext cx="941441" cy="1436877"/>
        </a:xfrm>
        <a:prstGeom prst="roundRect">
          <a:avLst>
            <a:gd name="adj" fmla="val 10000"/>
          </a:avLst>
        </a:prstGeom>
        <a:solidFill>
          <a:srgbClr val="FF99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OČR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PČR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MP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soudy, exekutoři </a:t>
          </a:r>
          <a:r>
            <a:rPr lang="cs-CZ" sz="1200" b="1" kern="1200" dirty="0" err="1" smtClean="0"/>
            <a:t>st.zástupci</a:t>
          </a:r>
          <a:r>
            <a:rPr lang="cs-CZ" sz="1200" b="1" kern="1200" dirty="0" smtClean="0"/>
            <a:t> PMS  </a:t>
          </a:r>
          <a:endParaRPr lang="cs-CZ" sz="1200" b="1" kern="1200" dirty="0"/>
        </a:p>
      </dsp:txBody>
      <dsp:txXfrm>
        <a:off x="6624481" y="389255"/>
        <a:ext cx="886293" cy="1381729"/>
      </dsp:txXfrm>
    </dsp:sp>
    <dsp:sp modelId="{239F154E-8F8A-4B03-96B9-A2012B3D4EE7}">
      <dsp:nvSpPr>
        <dsp:cNvPr id="0" name=""/>
        <dsp:cNvSpPr/>
      </dsp:nvSpPr>
      <dsp:spPr>
        <a:xfrm rot="18594">
          <a:off x="7613134" y="966760"/>
          <a:ext cx="158549" cy="233477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000" kern="1200"/>
        </a:p>
      </dsp:txBody>
      <dsp:txXfrm>
        <a:off x="7613134" y="1013326"/>
        <a:ext cx="110984" cy="140087"/>
      </dsp:txXfrm>
    </dsp:sp>
    <dsp:sp modelId="{84BE13EE-13A3-4BB6-B823-9BD95BDBFE8F}">
      <dsp:nvSpPr>
        <dsp:cNvPr id="0" name=""/>
        <dsp:cNvSpPr/>
      </dsp:nvSpPr>
      <dsp:spPr>
        <a:xfrm>
          <a:off x="7837494" y="368391"/>
          <a:ext cx="941441" cy="1436877"/>
        </a:xfrm>
        <a:prstGeom prst="roundRect">
          <a:avLst>
            <a:gd name="adj" fmla="val 10000"/>
          </a:avLst>
        </a:prstGeom>
        <a:solidFill>
          <a:srgbClr val="FF66FF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err="1" smtClean="0"/>
            <a:t>KrÚ</a:t>
          </a:r>
          <a:endParaRPr lang="cs-CZ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 dirty="0"/>
        </a:p>
      </dsp:txBody>
      <dsp:txXfrm>
        <a:off x="7865068" y="395965"/>
        <a:ext cx="886293" cy="1381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45231" cy="494031"/>
          </a:xfrm>
          <a:prstGeom prst="rect">
            <a:avLst/>
          </a:prstGeom>
        </p:spPr>
        <p:txBody>
          <a:bodyPr vert="horz" lIns="92426" tIns="46212" rIns="92426" bIns="46212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40" y="2"/>
            <a:ext cx="2945231" cy="494031"/>
          </a:xfrm>
          <a:prstGeom prst="rect">
            <a:avLst/>
          </a:prstGeom>
        </p:spPr>
        <p:txBody>
          <a:bodyPr vert="horz" lIns="92426" tIns="46212" rIns="92426" bIns="46212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9378630"/>
            <a:ext cx="2945231" cy="494031"/>
          </a:xfrm>
          <a:prstGeom prst="rect">
            <a:avLst/>
          </a:prstGeom>
        </p:spPr>
        <p:txBody>
          <a:bodyPr vert="horz" lIns="92426" tIns="46212" rIns="92426" bIns="46212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40" y="9378630"/>
            <a:ext cx="2945231" cy="494031"/>
          </a:xfrm>
          <a:prstGeom prst="rect">
            <a:avLst/>
          </a:prstGeom>
        </p:spPr>
        <p:txBody>
          <a:bodyPr vert="horz" lIns="92426" tIns="46212" rIns="92426" bIns="46212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45659" cy="493713"/>
          </a:xfrm>
          <a:prstGeom prst="rect">
            <a:avLst/>
          </a:prstGeom>
        </p:spPr>
        <p:txBody>
          <a:bodyPr vert="horz" lIns="92426" tIns="46212" rIns="92426" bIns="46212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7" y="2"/>
            <a:ext cx="2945659" cy="493713"/>
          </a:xfrm>
          <a:prstGeom prst="rect">
            <a:avLst/>
          </a:prstGeom>
        </p:spPr>
        <p:txBody>
          <a:bodyPr vert="horz" lIns="92426" tIns="46212" rIns="92426" bIns="4621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6" tIns="46212" rIns="92426" bIns="46212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71"/>
            <a:ext cx="5438140" cy="4443413"/>
          </a:xfrm>
          <a:prstGeom prst="rect">
            <a:avLst/>
          </a:prstGeom>
        </p:spPr>
        <p:txBody>
          <a:bodyPr vert="horz" lIns="92426" tIns="46212" rIns="92426" bIns="46212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4" y="9378825"/>
            <a:ext cx="2945659" cy="493713"/>
          </a:xfrm>
          <a:prstGeom prst="rect">
            <a:avLst/>
          </a:prstGeom>
        </p:spPr>
        <p:txBody>
          <a:bodyPr vert="horz" lIns="92426" tIns="46212" rIns="92426" bIns="46212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7" y="9378825"/>
            <a:ext cx="2945659" cy="493713"/>
          </a:xfrm>
          <a:prstGeom prst="rect">
            <a:avLst/>
          </a:prstGeom>
        </p:spPr>
        <p:txBody>
          <a:bodyPr vert="horz" lIns="92426" tIns="46212" rIns="92426" bIns="4621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151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3196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907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0897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5168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68"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4123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58671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0" hangingPunct="0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endParaRPr lang="cs-CZ" i="1" kern="0" dirty="0">
              <a:solidFill>
                <a:srgbClr val="19489A"/>
              </a:solidFill>
            </a:endParaRPr>
          </a:p>
          <a:p>
            <a:pPr marL="342888" indent="-342888" algn="just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cs-CZ" i="1" kern="0" dirty="0">
              <a:solidFill>
                <a:srgbClr val="19489A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077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535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929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cs-CZ" dirty="0"/>
          </a:p>
          <a:p>
            <a:pPr defTabSz="918240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1460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5743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8240"/>
            <a:endParaRPr lang="cs-CZ" dirty="0" smtClean="0"/>
          </a:p>
          <a:p>
            <a:pPr defTabSz="918240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509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00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112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pavlina.farska@pardubickykraj.cz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Relationship Id="rId4" Type="http://schemas.openxmlformats.org/officeDocument/2006/relationships/hyperlink" Target="mailto:edita.mouckova@pardubickykraj.cz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547664" y="1844824"/>
            <a:ext cx="7272000" cy="2016224"/>
          </a:xfrm>
        </p:spPr>
        <p:txBody>
          <a:bodyPr/>
          <a:lstStyle/>
          <a:p>
            <a:pPr lvl="0" algn="ctr">
              <a:spcBef>
                <a:spcPct val="20000"/>
              </a:spcBef>
              <a:spcAft>
                <a:spcPts val="1200"/>
              </a:spcAft>
            </a:pP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Sociální šetření z pohledu </a:t>
            </a:r>
            <a:r>
              <a:rPr lang="cs-CZ" sz="2800" kern="1200" cap="none" dirty="0" err="1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KrÚ</a:t>
            </a:r>
            <a:r>
              <a:rPr lang="cs-CZ" sz="2800" kern="1200" cap="none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Pardubického kraje aneb systém sledování a mapování potřeb v Pardubickém kraji</a:t>
            </a:r>
            <a: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cs-CZ" kern="1200" cap="none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547664" y="3573016"/>
            <a:ext cx="7416824" cy="1224136"/>
          </a:xfrm>
        </p:spPr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endParaRPr lang="cs-CZ" sz="2400" dirty="0" smtClean="0"/>
          </a:p>
          <a:p>
            <a:pPr>
              <a:spcBef>
                <a:spcPts val="600"/>
              </a:spcBef>
            </a:pPr>
            <a:r>
              <a:rPr lang="cs-CZ" sz="2400" dirty="0" smtClean="0"/>
              <a:t>Pavlína Farská, Edita Moučková</a:t>
            </a:r>
          </a:p>
          <a:p>
            <a:pPr>
              <a:spcBef>
                <a:spcPts val="600"/>
              </a:spcBef>
            </a:pPr>
            <a:r>
              <a:rPr lang="cs-CZ" sz="2400" dirty="0" smtClean="0"/>
              <a:t> </a:t>
            </a: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47664" y="4797152"/>
            <a:ext cx="7308344" cy="504056"/>
          </a:xfrm>
        </p:spPr>
        <p:txBody>
          <a:bodyPr/>
          <a:lstStyle/>
          <a:p>
            <a:r>
              <a:rPr lang="cs-CZ" sz="2400" dirty="0" smtClean="0"/>
              <a:t>2. října 2017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149080"/>
            <a:ext cx="540000" cy="504056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48" y="4797152"/>
            <a:ext cx="540000" cy="504056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Vzor </a:t>
            </a:r>
            <a:r>
              <a:rPr lang="cs-CZ" dirty="0" err="1" smtClean="0"/>
              <a:t>Sš</a:t>
            </a:r>
            <a:r>
              <a:rPr lang="cs-CZ" dirty="0" smtClean="0"/>
              <a:t> pro </a:t>
            </a:r>
            <a:r>
              <a:rPr lang="cs-CZ" dirty="0" err="1" smtClean="0"/>
              <a:t>sp</a:t>
            </a:r>
            <a:r>
              <a:rPr lang="cs-CZ" dirty="0" smtClean="0"/>
              <a:t> obce – 1.část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200" b="1" u="sng" dirty="0" smtClean="0"/>
              <a:t>Sociální šetření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ze </a:t>
            </a:r>
            <a:r>
              <a:rPr lang="cs-CZ" sz="1200" dirty="0"/>
              <a:t>dne: ............................... v          hodin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v</a:t>
            </a:r>
            <a:r>
              <a:rPr lang="cs-CZ" sz="1200" dirty="0"/>
              <a:t> místě: …………………………………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Sociální </a:t>
            </a:r>
            <a:r>
              <a:rPr lang="cs-CZ" sz="1200" dirty="0"/>
              <a:t>šetření provedl: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b="1" dirty="0" smtClean="0"/>
              <a:t>KLIENT: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Jméno </a:t>
            </a:r>
            <a:r>
              <a:rPr lang="cs-CZ" sz="1200" dirty="0"/>
              <a:t>a příjmení: ................................................................................................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Datum </a:t>
            </a:r>
            <a:r>
              <a:rPr lang="cs-CZ" sz="1200" dirty="0"/>
              <a:t>narození (věk): .............................................................................................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Adresa</a:t>
            </a:r>
            <a:r>
              <a:rPr lang="cs-CZ" sz="1200" dirty="0"/>
              <a:t>: ....................................................................................................................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Telefon/email</a:t>
            </a:r>
            <a:r>
              <a:rPr lang="cs-CZ" sz="1200" dirty="0"/>
              <a:t>: ..........................................................................................................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dirty="0" smtClean="0"/>
              <a:t>Totožnost klienta byla ověřena předložením OP, který je platný.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200" b="1" dirty="0" smtClean="0"/>
              <a:t>Jméno </a:t>
            </a:r>
            <a:r>
              <a:rPr lang="cs-CZ" sz="1200" b="1" dirty="0"/>
              <a:t>a adresa zákonného zástupce nebo opatrovníka, je-li ustanoven: </a:t>
            </a: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r>
              <a:rPr lang="cs-CZ" sz="1200" b="1" dirty="0" smtClean="0"/>
              <a:t>Jméno </a:t>
            </a:r>
            <a:r>
              <a:rPr lang="cs-CZ" sz="1200" b="1" dirty="0"/>
              <a:t>a adresa podpůrce (§ 45-48 NOZ) nebo zástupce, který je člen domácnosti (§ 49-54 NOZ):</a:t>
            </a: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r>
              <a:rPr lang="cs-CZ" sz="1200" b="1" dirty="0" smtClean="0"/>
              <a:t>Jména </a:t>
            </a:r>
            <a:r>
              <a:rPr lang="cs-CZ" sz="1200" b="1" dirty="0"/>
              <a:t>dalších osob, které se sociálního šetření účastnily:</a:t>
            </a:r>
            <a:endParaRPr lang="cs-CZ" sz="1200" dirty="0"/>
          </a:p>
          <a:p>
            <a:pPr marL="0" indent="0">
              <a:lnSpc>
                <a:spcPct val="100000"/>
              </a:lnSpc>
              <a:buNone/>
            </a:pPr>
            <a:r>
              <a:rPr lang="cs-CZ" sz="1200" b="1" dirty="0" smtClean="0"/>
              <a:t>Jméno</a:t>
            </a:r>
            <a:r>
              <a:rPr lang="cs-CZ" sz="1200" b="1" dirty="0"/>
              <a:t>, adresa, telefon, email kontaktní osoby, které se budou sdělovat informace:</a:t>
            </a:r>
            <a:endParaRPr lang="cs-CZ" sz="1200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229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Vzor </a:t>
            </a:r>
            <a:r>
              <a:rPr lang="cs-CZ" dirty="0" err="1" smtClean="0"/>
              <a:t>Sš</a:t>
            </a:r>
            <a:r>
              <a:rPr lang="cs-CZ" dirty="0" smtClean="0"/>
              <a:t> pro </a:t>
            </a:r>
            <a:r>
              <a:rPr lang="cs-CZ" dirty="0" err="1" smtClean="0"/>
              <a:t>sp</a:t>
            </a:r>
            <a:r>
              <a:rPr lang="cs-CZ" dirty="0" smtClean="0"/>
              <a:t> obce – 2.část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 dirty="0"/>
              <a:t>Současná nepříznivá </a:t>
            </a:r>
            <a:r>
              <a:rPr lang="cs-CZ" sz="2000" b="1" dirty="0" smtClean="0"/>
              <a:t>situace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(</a:t>
            </a:r>
            <a:r>
              <a:rPr lang="cs-CZ" sz="2000" dirty="0">
                <a:solidFill>
                  <a:srgbClr val="00B050"/>
                </a:solidFill>
              </a:rPr>
              <a:t>Co se stalo? Jaký je skutečný důvod setkání se sociálním pracovníkem? Kdo koho kontaktoval?)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0"/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 dirty="0"/>
              <a:t> </a:t>
            </a:r>
            <a:endParaRPr lang="cs-CZ" sz="20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 dirty="0"/>
              <a:t>Vyjádření klienta k situaci, je-li toho schopen. </a:t>
            </a:r>
            <a:endParaRPr lang="cs-CZ" sz="2000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 dirty="0" smtClean="0"/>
              <a:t>Co </a:t>
            </a:r>
            <a:r>
              <a:rPr lang="cs-CZ" sz="2000" b="1" dirty="0"/>
              <a:t>klient od sociálního pracovníka očekává?</a:t>
            </a:r>
            <a:r>
              <a:rPr lang="cs-CZ" sz="2000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(</a:t>
            </a:r>
            <a:r>
              <a:rPr lang="cs-CZ" sz="2000" dirty="0">
                <a:solidFill>
                  <a:srgbClr val="00B050"/>
                </a:solidFill>
              </a:rPr>
              <a:t>Má/nemá zájem o spolupráci? Ví, v čem potřebuje pomoci? Má zájem, ale neumí konkretizovat, s čím potřebuje pomoci a jak má vypadat výsledný </a:t>
            </a:r>
            <a:r>
              <a:rPr lang="cs-CZ" sz="2000" dirty="0" smtClean="0">
                <a:solidFill>
                  <a:srgbClr val="00B050"/>
                </a:solidFill>
              </a:rPr>
              <a:t>stav. Na </a:t>
            </a:r>
            <a:r>
              <a:rPr lang="cs-CZ" sz="2000" dirty="0">
                <a:solidFill>
                  <a:srgbClr val="00B050"/>
                </a:solidFill>
              </a:rPr>
              <a:t>co se těší? Čeho se bojí? Jaké má plány do budoucna? Co by si přál?)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0"/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/>
              <a:t> </a:t>
            </a:r>
            <a:endParaRPr lang="cs-CZ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200" dirty="0"/>
          </a:p>
          <a:p>
            <a:pPr marL="0" indent="0">
              <a:buNone/>
            </a:pPr>
            <a:r>
              <a:rPr lang="cs-CZ" sz="1200" dirty="0"/>
              <a:t> 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0447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Vzor </a:t>
            </a:r>
            <a:r>
              <a:rPr lang="cs-CZ" dirty="0" err="1" smtClean="0"/>
              <a:t>Sš</a:t>
            </a:r>
            <a:r>
              <a:rPr lang="cs-CZ" dirty="0" smtClean="0"/>
              <a:t> pro </a:t>
            </a:r>
            <a:r>
              <a:rPr lang="cs-CZ" dirty="0" err="1" smtClean="0"/>
              <a:t>sp</a:t>
            </a:r>
            <a:r>
              <a:rPr lang="cs-CZ" dirty="0" smtClean="0"/>
              <a:t> obce – 3.část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dirty="0"/>
              <a:t> 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 dirty="0"/>
              <a:t>Byla současná situace konzultována s dalšími odborníky? S jakými?</a:t>
            </a:r>
            <a:r>
              <a:rPr lang="cs-CZ" sz="2000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0">
                <a:solidFill>
                  <a:srgbClr val="00B050"/>
                </a:solidFill>
              </a:rPr>
              <a:t>(sociální služby, jaké? – konkretizovat, SP OSPOD, ÚP, policie, soudy, lékař, psycholog, NNO atd.)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0"/>
              <a:t> 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 dirty="0"/>
              <a:t>Vazby a vztahy s rodinou a blízkými osobami, příp. s osobami </a:t>
            </a:r>
            <a:r>
              <a:rPr lang="cs-CZ" sz="2000" b="1" dirty="0" smtClean="0"/>
              <a:t>žijícími ve </a:t>
            </a:r>
            <a:r>
              <a:rPr lang="cs-CZ" sz="2000" b="1" dirty="0"/>
              <a:t>společné domácnosti: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0">
                <a:solidFill>
                  <a:srgbClr val="00B050"/>
                </a:solidFill>
              </a:rPr>
              <a:t>(jména, vztahy osob blízkých klientovi, zmapovat zdroje rodiny – zda rodina:	</a:t>
            </a:r>
            <a:r>
              <a:rPr lang="cs-CZ" sz="2000" b="1" dirty="0" smtClean="0">
                <a:solidFill>
                  <a:srgbClr val="00B050"/>
                </a:solidFill>
              </a:rPr>
              <a:t>chce </a:t>
            </a:r>
            <a:r>
              <a:rPr lang="cs-CZ" sz="2000" b="1" dirty="0">
                <a:solidFill>
                  <a:srgbClr val="00B050"/>
                </a:solidFill>
              </a:rPr>
              <a:t>X nechce </a:t>
            </a:r>
            <a:r>
              <a:rPr lang="cs-CZ" sz="2000" dirty="0">
                <a:solidFill>
                  <a:srgbClr val="00B050"/>
                </a:solidFill>
              </a:rPr>
              <a:t>pečovat/pomáhat a podílet se na </a:t>
            </a:r>
            <a:r>
              <a:rPr lang="cs-CZ" sz="2000" dirty="0" smtClean="0">
                <a:solidFill>
                  <a:srgbClr val="00B050"/>
                </a:solidFill>
              </a:rPr>
              <a:t>vyřešení NSS, </a:t>
            </a:r>
            <a:r>
              <a:rPr lang="cs-CZ" sz="2000" b="1" dirty="0" smtClean="0">
                <a:solidFill>
                  <a:srgbClr val="00B050"/>
                </a:solidFill>
              </a:rPr>
              <a:t>může </a:t>
            </a:r>
            <a:r>
              <a:rPr lang="cs-CZ" sz="2000" b="1" dirty="0">
                <a:solidFill>
                  <a:srgbClr val="00B050"/>
                </a:solidFill>
              </a:rPr>
              <a:t>X nemůže </a:t>
            </a:r>
            <a:r>
              <a:rPr lang="cs-CZ" sz="2000" dirty="0" smtClean="0">
                <a:solidFill>
                  <a:srgbClr val="00B050"/>
                </a:solidFill>
              </a:rPr>
              <a:t>NEBO </a:t>
            </a:r>
            <a:r>
              <a:rPr lang="cs-CZ" sz="2000" b="1" dirty="0" smtClean="0">
                <a:solidFill>
                  <a:srgbClr val="00B050"/>
                </a:solidFill>
              </a:rPr>
              <a:t>umí </a:t>
            </a:r>
            <a:r>
              <a:rPr lang="cs-CZ" sz="2000" b="1" dirty="0">
                <a:solidFill>
                  <a:srgbClr val="00B050"/>
                </a:solidFill>
              </a:rPr>
              <a:t>X </a:t>
            </a:r>
            <a:r>
              <a:rPr lang="cs-CZ" sz="2000" b="1" dirty="0" smtClean="0">
                <a:solidFill>
                  <a:srgbClr val="00B050"/>
                </a:solidFill>
              </a:rPr>
              <a:t>neumí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b="1" u="sng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1" dirty="0" smtClean="0"/>
              <a:t>Zjištěné </a:t>
            </a:r>
            <a:r>
              <a:rPr lang="cs-CZ" sz="2000" b="1" dirty="0"/>
              <a:t>potřeby klienta. V jaké míře, v jaké intenzitě a v jakých oblastech potřebuje klient podporu?</a:t>
            </a: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2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1200" dirty="0"/>
              <a:t> 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200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7041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Vzor </a:t>
            </a:r>
            <a:r>
              <a:rPr lang="cs-CZ" dirty="0" err="1" smtClean="0"/>
              <a:t>Sš</a:t>
            </a:r>
            <a:r>
              <a:rPr lang="cs-CZ" dirty="0" smtClean="0"/>
              <a:t> </a:t>
            </a:r>
            <a:r>
              <a:rPr lang="cs-CZ" dirty="0"/>
              <a:t>pro </a:t>
            </a:r>
            <a:r>
              <a:rPr lang="cs-CZ" dirty="0" err="1"/>
              <a:t>sp</a:t>
            </a:r>
            <a:r>
              <a:rPr lang="cs-CZ" dirty="0"/>
              <a:t> obce – 4</a:t>
            </a:r>
            <a:r>
              <a:rPr lang="cs-CZ" dirty="0" smtClean="0"/>
              <a:t>.část </a:t>
            </a:r>
            <a:br>
              <a:rPr lang="cs-CZ" dirty="0" smtClean="0"/>
            </a:br>
            <a:r>
              <a:rPr lang="cs-CZ" dirty="0" smtClean="0"/>
              <a:t>Karta potřeb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542418"/>
              </p:ext>
            </p:extLst>
          </p:nvPr>
        </p:nvGraphicFramePr>
        <p:xfrm>
          <a:off x="395535" y="1556793"/>
          <a:ext cx="8280922" cy="4500174"/>
        </p:xfrm>
        <a:graphic>
          <a:graphicData uri="http://schemas.openxmlformats.org/drawingml/2006/table">
            <a:tbl>
              <a:tblPr firstRow="1" firstCol="1" bandRow="1" bandCol="1">
                <a:tableStyleId>{8A107856-5554-42FB-B03E-39F5DBC370BA}</a:tableStyleId>
              </a:tblPr>
              <a:tblGrid>
                <a:gridCol w="4140461"/>
                <a:gridCol w="4140461"/>
              </a:tblGrid>
              <a:tr h="2100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Osobní záležitosti a oprávněné zájmy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0" dirty="0">
                          <a:effectLst/>
                        </a:rPr>
                        <a:t>Základní doklady</a:t>
                      </a:r>
                      <a:endParaRPr lang="cs-CZ" sz="11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Ochrana práv a zájmů klienta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00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Okamžitá pomoc bez řešení problému (zmírňování škod = terciární prevence = </a:t>
                      </a:r>
                      <a:r>
                        <a:rPr lang="cs-CZ" sz="1000" dirty="0" err="1">
                          <a:effectLst/>
                        </a:rPr>
                        <a:t>harm</a:t>
                      </a:r>
                      <a:r>
                        <a:rPr lang="cs-CZ" sz="1000" dirty="0">
                          <a:effectLst/>
                        </a:rPr>
                        <a:t> </a:t>
                      </a:r>
                      <a:r>
                        <a:rPr lang="cs-CZ" sz="1000" dirty="0" err="1">
                          <a:effectLst/>
                        </a:rPr>
                        <a:t>reduction</a:t>
                      </a:r>
                      <a:r>
                        <a:rPr lang="cs-CZ" sz="1000" dirty="0">
                          <a:effectLst/>
                        </a:rPr>
                        <a:t>)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Materiální pomoc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224571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Zajištění základních potřeb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100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Hmotné zabezpečení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Hospodaření s finančními prostředky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Řešení dluhové problematiky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Využití sociálních dávek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100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Bydlení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Potřeba okamžitého ubytování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Bydlení v nestandardní formě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</a:tr>
              <a:tr h="25496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Udržení si bydlení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659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Posilování</a:t>
                      </a:r>
                      <a:endParaRPr lang="cs-CZ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rodičovských</a:t>
                      </a:r>
                      <a:endParaRPr lang="cs-CZ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kompetencí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10088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Péče o domácnost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Manipulace s předměty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Úklid a údržba vlastního prostoru, vykonávání domácích prací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Péče o oblečení, boty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Udržování tepelného komfortu, obsluha spotřebičů 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100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Aktivity obvyklé věku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Vzdělávání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Pracovní uplatnění 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</a:tr>
              <a:tr h="210088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Oblíbené činnosti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210088"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Vztahy a společenské kontakty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5229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Vzor </a:t>
            </a:r>
            <a:r>
              <a:rPr lang="cs-CZ" dirty="0" err="1" smtClean="0"/>
              <a:t>Sš</a:t>
            </a:r>
            <a:r>
              <a:rPr lang="cs-CZ" dirty="0" smtClean="0"/>
              <a:t> </a:t>
            </a:r>
            <a:r>
              <a:rPr lang="cs-CZ" dirty="0"/>
              <a:t>pro </a:t>
            </a:r>
            <a:r>
              <a:rPr lang="cs-CZ" dirty="0" err="1"/>
              <a:t>sp</a:t>
            </a:r>
            <a:r>
              <a:rPr lang="cs-CZ" dirty="0"/>
              <a:t> obce – </a:t>
            </a:r>
            <a:r>
              <a:rPr lang="cs-CZ" dirty="0" smtClean="0"/>
              <a:t>5.část </a:t>
            </a:r>
            <a:br>
              <a:rPr lang="cs-CZ" dirty="0" smtClean="0"/>
            </a:br>
            <a:r>
              <a:rPr lang="cs-CZ" dirty="0" smtClean="0"/>
              <a:t>Karta </a:t>
            </a:r>
            <a:r>
              <a:rPr lang="cs-CZ" dirty="0"/>
              <a:t>potřeb</a:t>
            </a:r>
          </a:p>
        </p:txBody>
      </p:sp>
      <p:graphicFrame>
        <p:nvGraphicFramePr>
          <p:cNvPr id="3" name="Zástupný symbol pro obsah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6761"/>
              </p:ext>
            </p:extLst>
          </p:nvPr>
        </p:nvGraphicFramePr>
        <p:xfrm>
          <a:off x="323527" y="1484780"/>
          <a:ext cx="8640960" cy="4248475"/>
        </p:xfrm>
        <a:graphic>
          <a:graphicData uri="http://schemas.openxmlformats.org/drawingml/2006/table">
            <a:tbl>
              <a:tblPr firstRow="1" firstCol="1" bandRow="1" bandCol="1">
                <a:tableStyleId>{8A107856-5554-42FB-B03E-39F5DBC370BA}</a:tableStyleId>
              </a:tblPr>
              <a:tblGrid>
                <a:gridCol w="4320480"/>
                <a:gridCol w="4320480"/>
              </a:tblGrid>
              <a:tr h="580652">
                <a:tc rowSpan="2"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Péče o zdraví</a:t>
                      </a:r>
                      <a:r>
                        <a:rPr lang="cs-CZ" sz="1000" dirty="0">
                          <a:effectLst/>
                        </a:rPr>
                        <a:t>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Zdravotní stav a dodržování léčebného režimu (tělesné zdraví)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806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Duševní zdraví a krizové situace, pocit ohrožení, nebezpečí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65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Tělesná hygiena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Denní hygiena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806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Koupání 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highlight>
                            <a:srgbClr val="FFFF00"/>
                          </a:highlight>
                        </a:rPr>
                        <a:t>Výkon fyziologické potřeby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652">
                <a:tc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Oblékání, obouvání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652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Mobilita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Změna polohy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806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Pohyb ve vlastním prostoru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2806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Pohyb mimo domácnost (zařízení)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28065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Cestování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652">
                <a:tc rowSpan="2">
                  <a:txBody>
                    <a:bodyPr/>
                    <a:lstStyle/>
                    <a:p>
                      <a:pPr marL="38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Stravování</a:t>
                      </a:r>
                      <a:endParaRPr lang="cs-CZ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000" dirty="0">
                          <a:effectLst/>
                        </a:rPr>
                        <a:t>Příprava stravy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9999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000" dirty="0">
                          <a:effectLst/>
                        </a:rPr>
                        <a:t>Podávání stravy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Orientace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06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highlight>
                            <a:srgbClr val="FFFF00"/>
                          </a:highlight>
                        </a:rPr>
                        <a:t>Komunikace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0033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196752"/>
          </a:xfrm>
        </p:spPr>
        <p:txBody>
          <a:bodyPr/>
          <a:lstStyle/>
          <a:p>
            <a:pPr algn="ctr"/>
            <a:r>
              <a:rPr lang="cs-CZ" dirty="0" smtClean="0"/>
              <a:t>Komplexní práce s klientem v </a:t>
            </a:r>
            <a:r>
              <a:rPr lang="cs-CZ" dirty="0" err="1" smtClean="0"/>
              <a:t>nss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2952328" cy="496855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8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na základě </a:t>
            </a:r>
            <a:r>
              <a:rPr lang="cs-CZ" sz="1800" dirty="0"/>
              <a:t>zmapovaných potřeb (</a:t>
            </a:r>
            <a:r>
              <a:rPr lang="cs-CZ" sz="1800" b="1" dirty="0"/>
              <a:t>Charakteristika životní situace)</a:t>
            </a:r>
            <a:r>
              <a:rPr lang="cs-CZ" sz="1800" dirty="0"/>
              <a:t> </a:t>
            </a:r>
            <a:endParaRPr lang="cs-CZ" sz="18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bude zformulována zakázka </a:t>
            </a:r>
            <a:r>
              <a:rPr lang="cs-CZ" sz="1800" dirty="0"/>
              <a:t>(</a:t>
            </a:r>
            <a:r>
              <a:rPr lang="cs-CZ" sz="1800" b="1" dirty="0"/>
              <a:t>Cíl</a:t>
            </a:r>
            <a:r>
              <a:rPr lang="cs-CZ" sz="1800" dirty="0" smtClean="0"/>
              <a:t>) 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bude zpracován </a:t>
            </a:r>
            <a:r>
              <a:rPr lang="cs-CZ" sz="1800" b="1" dirty="0"/>
              <a:t>Plán pomáhající intervence</a:t>
            </a:r>
            <a:r>
              <a:rPr lang="cs-CZ" sz="1800" dirty="0"/>
              <a:t> s cílem komplexně řešit NSS </a:t>
            </a:r>
            <a:r>
              <a:rPr lang="cs-CZ" sz="1800" dirty="0" smtClean="0"/>
              <a:t>klienta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poskytovaná </a:t>
            </a:r>
            <a:r>
              <a:rPr lang="cs-CZ" sz="1800" b="1" dirty="0"/>
              <a:t>pomoc či podpora </a:t>
            </a:r>
            <a:r>
              <a:rPr lang="cs-CZ" sz="1800" b="1" dirty="0" smtClean="0"/>
              <a:t>vychází z </a:t>
            </a:r>
            <a:r>
              <a:rPr lang="cs-CZ" sz="1800" b="1" dirty="0" err="1" smtClean="0"/>
              <a:t>Maslowovy</a:t>
            </a:r>
            <a:r>
              <a:rPr lang="cs-CZ" sz="1800" b="1" dirty="0" smtClean="0"/>
              <a:t> hierarchie potřeb </a:t>
            </a:r>
            <a:endParaRPr lang="cs-CZ" sz="1800" dirty="0"/>
          </a:p>
          <a:p>
            <a:endParaRPr lang="cs-CZ" dirty="0"/>
          </a:p>
        </p:txBody>
      </p:sp>
      <p:pic>
        <p:nvPicPr>
          <p:cNvPr id="5" name="Zástupný symbol pro obsah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916832"/>
            <a:ext cx="5060211" cy="3640797"/>
          </a:xfrm>
          <a:prstGeom prst="rect">
            <a:avLst/>
          </a:prstGeo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524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Význam Mapování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635216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err="1" smtClean="0"/>
              <a:t>Pk</a:t>
            </a:r>
            <a:r>
              <a:rPr lang="cs-CZ" sz="1800" dirty="0" smtClean="0"/>
              <a:t> vnímá mapování potřeb klientů (potažmo SŠ) jako důležitý prvek  pro následné řešení situace klientů, včetně zapojení dalších subjektů.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Kvalitní zmapování situace je základem pro zajištění vhodné SS.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SP může po zmapování potřeb klienta zjistit: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že </a:t>
            </a:r>
            <a:r>
              <a:rPr lang="cs-CZ" sz="1800" dirty="0"/>
              <a:t>pro klienta </a:t>
            </a:r>
            <a:r>
              <a:rPr lang="cs-CZ" sz="1800" b="1" dirty="0"/>
              <a:t>není vhodná </a:t>
            </a:r>
            <a:r>
              <a:rPr lang="cs-CZ" sz="1800" b="1" dirty="0" smtClean="0"/>
              <a:t>SS </a:t>
            </a:r>
            <a:r>
              <a:rPr lang="cs-CZ" sz="1800" b="1" dirty="0"/>
              <a:t>v dosahu </a:t>
            </a:r>
            <a:r>
              <a:rPr lang="cs-CZ" sz="1800" dirty="0"/>
              <a:t>nebo služba v daném regionu ORP </a:t>
            </a:r>
            <a:r>
              <a:rPr lang="cs-CZ" sz="1800" dirty="0" smtClean="0"/>
              <a:t>chybí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že vhodná SS je v regionu k dispozici, ale </a:t>
            </a:r>
            <a:r>
              <a:rPr lang="cs-CZ" sz="1800" b="1" dirty="0" smtClean="0"/>
              <a:t>má naplněnou kapacitu</a:t>
            </a:r>
            <a:r>
              <a:rPr lang="cs-CZ" sz="1800" dirty="0" smtClean="0"/>
              <a:t>, </a:t>
            </a:r>
            <a:r>
              <a:rPr lang="cs-CZ" sz="1800" dirty="0"/>
              <a:t>a potřeby klienta </a:t>
            </a:r>
            <a:r>
              <a:rPr lang="cs-CZ" sz="1800" dirty="0" smtClean="0"/>
              <a:t>nemohou být uspokojeny.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dirty="0" smtClean="0"/>
              <a:t>Tím se promítá mapování potřeb klientů do povinnosti obcí (§ 94 </a:t>
            </a:r>
            <a:r>
              <a:rPr lang="cs-CZ" sz="1800" dirty="0" err="1" smtClean="0"/>
              <a:t>písm.f</a:t>
            </a:r>
            <a:r>
              <a:rPr lang="cs-CZ" sz="1800" dirty="0" smtClean="0"/>
              <a:t>) ZSS), které mají </a:t>
            </a:r>
            <a:r>
              <a:rPr lang="cs-CZ" sz="1800" b="1" dirty="0" smtClean="0"/>
              <a:t>vědět, jaké kapacity jakých služeb jsou v regionu potřeba.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1" dirty="0" smtClean="0"/>
              <a:t>Vize </a:t>
            </a:r>
            <a:r>
              <a:rPr lang="cs-CZ" sz="1800" b="1" dirty="0" err="1" smtClean="0"/>
              <a:t>Pk</a:t>
            </a:r>
            <a:r>
              <a:rPr lang="cs-CZ" sz="1800" b="1" dirty="0" smtClean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/>
              <a:t>provázat sociální práci na obci se sociální prací v SS,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/>
              <a:t>nastavit systém vzájemného předávání informací (kraj – obce – poskytovatelé SS – atd.)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800" dirty="0"/>
              <a:t>sběr údajů od obcí s cílem vytvořit </a:t>
            </a:r>
            <a:r>
              <a:rPr lang="cs-CZ" sz="1800" b="1" dirty="0"/>
              <a:t>efektivní </a:t>
            </a:r>
            <a:r>
              <a:rPr lang="cs-CZ" sz="1800" b="1" dirty="0" smtClean="0"/>
              <a:t>síť </a:t>
            </a:r>
            <a:r>
              <a:rPr lang="cs-CZ" sz="1800" b="1" dirty="0"/>
              <a:t>SS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600" dirty="0"/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sz="1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4122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Děkujeme </a:t>
            </a:r>
            <a:r>
              <a:rPr lang="cs-CZ" altLang="cs-CZ" sz="3600" dirty="0">
                <a:solidFill>
                  <a:srgbClr val="14407E"/>
                </a:solidFill>
                <a:cs typeface="Times New Roman" pitchFamily="18" charset="0"/>
              </a:rPr>
              <a:t>za </a:t>
            </a:r>
            <a:r>
              <a:rPr lang="cs-CZ" altLang="cs-CZ" sz="3600" dirty="0" smtClean="0">
                <a:solidFill>
                  <a:srgbClr val="14407E"/>
                </a:solidFill>
                <a:cs typeface="Times New Roman" pitchFamily="18" charset="0"/>
              </a:rPr>
              <a:t>pozornost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1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1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1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1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1200" dirty="0" smtClean="0">
                <a:solidFill>
                  <a:srgbClr val="14407E"/>
                </a:solidFill>
                <a:cs typeface="Times New Roman" pitchFamily="18" charset="0"/>
              </a:rPr>
              <a:t>Krajský úřad Pardubického kraje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1200" dirty="0" smtClean="0">
                <a:solidFill>
                  <a:srgbClr val="14407E"/>
                </a:solidFill>
                <a:cs typeface="Times New Roman" pitchFamily="18" charset="0"/>
              </a:rPr>
              <a:t>Odbor sociálních věcí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1200" dirty="0">
                <a:solidFill>
                  <a:srgbClr val="14407E"/>
                </a:solidFill>
                <a:cs typeface="Times New Roman" pitchFamily="18" charset="0"/>
                <a:hlinkClick r:id="rId3"/>
              </a:rPr>
              <a:t>p</a:t>
            </a:r>
            <a:r>
              <a:rPr lang="cs-CZ" altLang="cs-CZ" sz="1200" dirty="0" smtClean="0">
                <a:solidFill>
                  <a:srgbClr val="14407E"/>
                </a:solidFill>
                <a:cs typeface="Times New Roman" pitchFamily="18" charset="0"/>
                <a:hlinkClick r:id="rId3"/>
              </a:rPr>
              <a:t>avlina.farska@pardubickykraj.cz</a:t>
            </a:r>
            <a:endParaRPr lang="cs-CZ" altLang="cs-CZ" sz="12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cs-CZ" altLang="cs-CZ" sz="1200" dirty="0" smtClean="0">
                <a:solidFill>
                  <a:srgbClr val="14407E"/>
                </a:solidFill>
                <a:cs typeface="Times New Roman" pitchFamily="18" charset="0"/>
                <a:hlinkClick r:id="rId4"/>
              </a:rPr>
              <a:t>edita.mouckova@pardubickykraj.cz</a:t>
            </a:r>
            <a:endParaRPr lang="cs-CZ" altLang="cs-CZ" sz="12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1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Vznik systému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0" indent="0" algn="just" eaLnBrk="0" hangingPunct="0">
              <a:lnSpc>
                <a:spcPct val="100000"/>
              </a:lnSpc>
              <a:spcBef>
                <a:spcPct val="20000"/>
              </a:spcBef>
              <a:buNone/>
              <a:defRPr/>
            </a:pPr>
            <a:r>
              <a:rPr lang="cs-CZ" sz="1800" kern="0" dirty="0" smtClean="0">
                <a:solidFill>
                  <a:srgbClr val="19489A"/>
                </a:solidFill>
              </a:rPr>
              <a:t>Východiska:</a:t>
            </a:r>
          </a:p>
          <a:p>
            <a:pPr marL="342900" indent="-342900" algn="just" eaLnBrk="0" hangingPunct="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1800" dirty="0" smtClean="0"/>
              <a:t>novelizace  </a:t>
            </a:r>
            <a:r>
              <a:rPr lang="cs-CZ" sz="1800" dirty="0"/>
              <a:t>zákona č. 108/2006 </a:t>
            </a:r>
            <a:r>
              <a:rPr lang="cs-CZ" sz="1800" dirty="0" smtClean="0"/>
              <a:t>Sb. – § </a:t>
            </a:r>
            <a:r>
              <a:rPr lang="cs-CZ" sz="1800" dirty="0"/>
              <a:t>94 písm. f) zakotvena povinnost obcí: </a:t>
            </a:r>
            <a:r>
              <a:rPr lang="cs-CZ" sz="1800" b="1" i="1" dirty="0"/>
              <a:t>sdělovat kraji informace o kapacitě sociálních služeb, které jsou potřebné pro zajištění potřeb osob na území obce, a spoluvytvářet podmínky pro zajištění potřeb těchto osob</a:t>
            </a:r>
            <a:r>
              <a:rPr lang="cs-CZ" sz="1800" b="1" dirty="0"/>
              <a:t>. </a:t>
            </a:r>
            <a:endParaRPr lang="cs-CZ" sz="1800" b="1" dirty="0" smtClean="0"/>
          </a:p>
          <a:p>
            <a:pPr marL="342900" indent="-342900" algn="just" eaLnBrk="0" hangingPunct="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1800" b="1" dirty="0" smtClean="0"/>
              <a:t>nejednotnost při relevantním sdělování těchto informací a různá úroveň spolupráce mezi </a:t>
            </a:r>
            <a:r>
              <a:rPr lang="cs-CZ" sz="1800" b="1" dirty="0"/>
              <a:t>obcemi a poskytovateli sociálních služeb a dalšími subjekty</a:t>
            </a:r>
            <a:r>
              <a:rPr lang="cs-CZ" sz="1800" dirty="0"/>
              <a:t> za účelem sledování potřeb a </a:t>
            </a:r>
            <a:r>
              <a:rPr lang="cs-CZ" sz="1800" dirty="0" smtClean="0"/>
              <a:t>jevů </a:t>
            </a:r>
          </a:p>
          <a:p>
            <a:pPr marL="342900" indent="-342900" algn="just" eaLnBrk="0" hangingPunct="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cs-CZ" sz="1800" dirty="0" smtClean="0"/>
              <a:t>povinnost SP ORP: § </a:t>
            </a:r>
            <a:r>
              <a:rPr lang="cs-CZ" sz="1800" dirty="0"/>
              <a:t>92 písm. d) z. 108/2006 Sb. </a:t>
            </a:r>
            <a:r>
              <a:rPr lang="cs-CZ" sz="1800" i="1" dirty="0"/>
              <a:t>na území svého správního obvodu </a:t>
            </a:r>
            <a:r>
              <a:rPr lang="cs-CZ" sz="1800" b="1" i="1" dirty="0"/>
              <a:t>koordinuje poskytování sociálních služeb a realizuje činnosti sociální práce </a:t>
            </a:r>
            <a:r>
              <a:rPr lang="cs-CZ" sz="1800" i="1" dirty="0"/>
              <a:t>vedoucí k řešení nepříznivé sociální situace a k sociálnímu začleňování osob; přitom spolupracuje s krajskou pobočkou Úřadu práce a krajským úřadem. </a:t>
            </a:r>
            <a:endParaRPr lang="cs-CZ" sz="1800" dirty="0"/>
          </a:p>
          <a:p>
            <a:pPr marL="342900" indent="-342900" algn="just" eaLnBrk="0" hangingPunct="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cs-CZ" sz="1800" dirty="0" smtClean="0"/>
          </a:p>
          <a:p>
            <a:pPr marL="342900" indent="-342900" algn="just" eaLnBrk="0" hangingPunct="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cs-CZ" sz="1800" kern="0" dirty="0">
              <a:solidFill>
                <a:srgbClr val="19489A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092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Systém sledování potřeb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8399199"/>
              </p:ext>
            </p:extLst>
          </p:nvPr>
        </p:nvGraphicFramePr>
        <p:xfrm>
          <a:off x="539750" y="1484785"/>
          <a:ext cx="8064500" cy="3744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Veselý obličej 9"/>
          <p:cNvSpPr/>
          <p:nvPr/>
        </p:nvSpPr>
        <p:spPr>
          <a:xfrm>
            <a:off x="3851920" y="5373216"/>
            <a:ext cx="1438213" cy="1296144"/>
          </a:xfrm>
          <a:prstGeom prst="smileyFac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>
                <a:solidFill>
                  <a:schemeClr val="tx1"/>
                </a:solidFill>
              </a:rPr>
              <a:t>Klient v nepříznivé životní situaci</a:t>
            </a:r>
            <a:endParaRPr lang="cs-CZ" sz="1200" b="1" dirty="0">
              <a:solidFill>
                <a:schemeClr val="tx1"/>
              </a:solidFill>
            </a:endParaRPr>
          </a:p>
        </p:txBody>
      </p:sp>
      <p:sp>
        <p:nvSpPr>
          <p:cNvPr id="11" name="Obousměrná vodorovná šipka 10"/>
          <p:cNvSpPr/>
          <p:nvPr/>
        </p:nvSpPr>
        <p:spPr>
          <a:xfrm>
            <a:off x="4283968" y="4689140"/>
            <a:ext cx="711122" cy="360040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ousměrná svislá šipka 11"/>
          <p:cNvSpPr/>
          <p:nvPr/>
        </p:nvSpPr>
        <p:spPr>
          <a:xfrm>
            <a:off x="3837182" y="5196227"/>
            <a:ext cx="282076" cy="566377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ousměrná svislá šipka 12"/>
          <p:cNvSpPr/>
          <p:nvPr/>
        </p:nvSpPr>
        <p:spPr>
          <a:xfrm rot="21448250">
            <a:off x="4956875" y="5202175"/>
            <a:ext cx="282076" cy="566377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111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128216"/>
              </p:ext>
            </p:extLst>
          </p:nvPr>
        </p:nvGraphicFramePr>
        <p:xfrm>
          <a:off x="0" y="404664"/>
          <a:ext cx="9144000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4992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Spolupráce SOCIÁLNÍCH SLUŽEB SE SOCIÁLNÍM PRACOVNÍKEM </a:t>
            </a:r>
            <a:r>
              <a:rPr lang="cs-CZ" dirty="0" smtClean="0"/>
              <a:t>obce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5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2318186"/>
              </p:ext>
            </p:extLst>
          </p:nvPr>
        </p:nvGraphicFramePr>
        <p:xfrm>
          <a:off x="1220560" y="2959916"/>
          <a:ext cx="4719592" cy="3933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69073491"/>
              </p:ext>
            </p:extLst>
          </p:nvPr>
        </p:nvGraphicFramePr>
        <p:xfrm>
          <a:off x="216652" y="1065055"/>
          <a:ext cx="8863182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Ovál 6"/>
          <p:cNvSpPr/>
          <p:nvPr/>
        </p:nvSpPr>
        <p:spPr>
          <a:xfrm>
            <a:off x="107504" y="3242306"/>
            <a:ext cx="144016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rodina</a:t>
            </a:r>
            <a:endParaRPr lang="cs-CZ" dirty="0"/>
          </a:p>
        </p:txBody>
      </p:sp>
      <p:sp>
        <p:nvSpPr>
          <p:cNvPr id="8" name="Ovál 7"/>
          <p:cNvSpPr/>
          <p:nvPr/>
        </p:nvSpPr>
        <p:spPr>
          <a:xfrm>
            <a:off x="107504" y="5589240"/>
            <a:ext cx="144016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050" dirty="0" smtClean="0"/>
              <a:t>Sousedi, komunita, kolegové atd.</a:t>
            </a:r>
            <a:endParaRPr lang="cs-CZ" sz="1050" dirty="0"/>
          </a:p>
        </p:txBody>
      </p:sp>
      <p:sp>
        <p:nvSpPr>
          <p:cNvPr id="9" name="Obousměrná svislá šipka 8"/>
          <p:cNvSpPr/>
          <p:nvPr/>
        </p:nvSpPr>
        <p:spPr>
          <a:xfrm>
            <a:off x="4644008" y="4833156"/>
            <a:ext cx="288032" cy="504056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>
            <a:off x="1115616" y="2924944"/>
            <a:ext cx="2592288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2411760" y="2924944"/>
            <a:ext cx="1368152" cy="9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>
            <a:off x="3455876" y="2924944"/>
            <a:ext cx="504056" cy="9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4499992" y="2924944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 flipH="1">
            <a:off x="4932040" y="2924944"/>
            <a:ext cx="792088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H="1">
            <a:off x="5328084" y="2924944"/>
            <a:ext cx="1548172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 flipH="1">
            <a:off x="5544108" y="2869952"/>
            <a:ext cx="2664296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ástupný symbol pro číslo snímku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551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MAPOVÁNÍ SITUACE KLIENTA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511256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/>
              <a:t>SP (SP obce i SP v SS) </a:t>
            </a:r>
            <a:r>
              <a:rPr lang="cs-CZ" dirty="0" smtClean="0"/>
              <a:t>při prvotním setkání s klientem stručně zjišťuje: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b="1" dirty="0" smtClean="0"/>
              <a:t>s jakým problémem klient přichází, s čím mu může pomoci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b="1" dirty="0" smtClean="0"/>
              <a:t>zda již svůj problém někde s někým řešil a s jakým výsledkem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b="1" dirty="0" smtClean="0"/>
              <a:t>stručně zmapuje základní oblasti potřeb </a:t>
            </a:r>
            <a:r>
              <a:rPr lang="cs-CZ" dirty="0" smtClean="0"/>
              <a:t>(pozorováním, rozhovorem s klientem či osobami jemu blízkými, případně využije informace z dalších zdrojů)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200" dirty="0"/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0651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Prvotní mapování potřeb klienta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328592"/>
          </a:xfrm>
        </p:spPr>
        <p:txBody>
          <a:bodyPr/>
          <a:lstStyle/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Zajištění </a:t>
            </a:r>
            <a:r>
              <a:rPr lang="cs-CZ" sz="1800" b="1" dirty="0"/>
              <a:t>základních potřeb</a:t>
            </a:r>
            <a:r>
              <a:rPr lang="cs-CZ" sz="1800" dirty="0"/>
              <a:t> </a:t>
            </a:r>
            <a:r>
              <a:rPr lang="cs-CZ" sz="1800" dirty="0" smtClean="0">
                <a:solidFill>
                  <a:srgbClr val="00B050"/>
                </a:solidFill>
              </a:rPr>
              <a:t>- jídlo</a:t>
            </a:r>
            <a:r>
              <a:rPr lang="cs-CZ" sz="1800" dirty="0">
                <a:solidFill>
                  <a:srgbClr val="00B050"/>
                </a:solidFill>
              </a:rPr>
              <a:t>, potřeba zajištění potravin, oblečení, potřeba zajištění ošacení, péče o vlastní osobu apod.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b="1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Bydlení </a:t>
            </a:r>
            <a:r>
              <a:rPr lang="cs-CZ" sz="1800" b="1" dirty="0" smtClean="0">
                <a:solidFill>
                  <a:srgbClr val="00B050"/>
                </a:solidFill>
              </a:rPr>
              <a:t>- </a:t>
            </a:r>
            <a:r>
              <a:rPr lang="cs-CZ" sz="1800" dirty="0" smtClean="0">
                <a:solidFill>
                  <a:srgbClr val="00B050"/>
                </a:solidFill>
              </a:rPr>
              <a:t>Má </a:t>
            </a:r>
            <a:r>
              <a:rPr lang="cs-CZ" sz="1800" dirty="0">
                <a:solidFill>
                  <a:srgbClr val="00B050"/>
                </a:solidFill>
              </a:rPr>
              <a:t>kde bydlet? Potřebuje pomoc při zajištění noclehu?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b="1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Bezpečí </a:t>
            </a:r>
            <a:r>
              <a:rPr lang="cs-CZ" sz="1800" b="1" dirty="0"/>
              <a:t>klienta </a:t>
            </a:r>
            <a:r>
              <a:rPr lang="cs-CZ" sz="1800" b="1" dirty="0" smtClean="0">
                <a:solidFill>
                  <a:srgbClr val="00B050"/>
                </a:solidFill>
              </a:rPr>
              <a:t>- </a:t>
            </a:r>
            <a:r>
              <a:rPr lang="cs-CZ" sz="1800" dirty="0" smtClean="0">
                <a:solidFill>
                  <a:srgbClr val="00B050"/>
                </a:solidFill>
              </a:rPr>
              <a:t>Ohrožuje </a:t>
            </a:r>
            <a:r>
              <a:rPr lang="cs-CZ" sz="1800" dirty="0">
                <a:solidFill>
                  <a:srgbClr val="00B050"/>
                </a:solidFill>
              </a:rPr>
              <a:t>klienta něco? Má z něčeho strach? Obavy?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b="1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Doklady </a:t>
            </a:r>
            <a:r>
              <a:rPr lang="cs-CZ" sz="1800" b="1" dirty="0" smtClean="0">
                <a:solidFill>
                  <a:srgbClr val="00B050"/>
                </a:solidFill>
              </a:rPr>
              <a:t>- </a:t>
            </a:r>
            <a:r>
              <a:rPr lang="cs-CZ" sz="1800" dirty="0" smtClean="0">
                <a:solidFill>
                  <a:srgbClr val="00B050"/>
                </a:solidFill>
              </a:rPr>
              <a:t>Má </a:t>
            </a:r>
            <a:r>
              <a:rPr lang="cs-CZ" sz="1800" dirty="0">
                <a:solidFill>
                  <a:srgbClr val="00B050"/>
                </a:solidFill>
              </a:rPr>
              <a:t>občanský průkaz? Potřebuje pomoc při zajištění dokladů?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b="1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Hmotné </a:t>
            </a:r>
            <a:r>
              <a:rPr lang="cs-CZ" sz="1800" b="1" dirty="0"/>
              <a:t>zabezpečení/Finance </a:t>
            </a:r>
            <a:r>
              <a:rPr lang="cs-CZ" sz="1800" b="1" dirty="0" smtClean="0">
                <a:solidFill>
                  <a:srgbClr val="00B050"/>
                </a:solidFill>
              </a:rPr>
              <a:t>- </a:t>
            </a:r>
            <a:r>
              <a:rPr lang="cs-CZ" sz="1800" dirty="0" smtClean="0">
                <a:solidFill>
                  <a:srgbClr val="00B050"/>
                </a:solidFill>
              </a:rPr>
              <a:t>Má </a:t>
            </a:r>
            <a:r>
              <a:rPr lang="cs-CZ" sz="1800" dirty="0">
                <a:solidFill>
                  <a:srgbClr val="00B050"/>
                </a:solidFill>
              </a:rPr>
              <a:t>nějaký příjem? Z čeho žije?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b="1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Zdravotní stav </a:t>
            </a:r>
            <a:r>
              <a:rPr lang="cs-CZ" sz="1800" b="1" dirty="0" smtClean="0">
                <a:solidFill>
                  <a:srgbClr val="00B050"/>
                </a:solidFill>
              </a:rPr>
              <a:t>- </a:t>
            </a:r>
            <a:r>
              <a:rPr lang="cs-CZ" sz="1800" dirty="0" smtClean="0">
                <a:solidFill>
                  <a:srgbClr val="00B050"/>
                </a:solidFill>
              </a:rPr>
              <a:t>Má </a:t>
            </a:r>
            <a:r>
              <a:rPr lang="cs-CZ" sz="1800" dirty="0">
                <a:solidFill>
                  <a:srgbClr val="00B050"/>
                </a:solidFill>
              </a:rPr>
              <a:t>zjevné zdravotní potíže</a:t>
            </a:r>
            <a:r>
              <a:rPr lang="cs-CZ" sz="1800" dirty="0" smtClean="0">
                <a:solidFill>
                  <a:srgbClr val="00B050"/>
                </a:solidFill>
              </a:rPr>
              <a:t>? Potřebuje </a:t>
            </a:r>
            <a:r>
              <a:rPr lang="cs-CZ" sz="1800" dirty="0">
                <a:solidFill>
                  <a:srgbClr val="00B050"/>
                </a:solidFill>
              </a:rPr>
              <a:t>zajistit zdravotní péči? Léky</a:t>
            </a:r>
            <a:r>
              <a:rPr lang="cs-CZ" sz="1800" dirty="0" smtClean="0">
                <a:solidFill>
                  <a:srgbClr val="00B050"/>
                </a:solidFill>
              </a:rPr>
              <a:t>? Potřebuje </a:t>
            </a:r>
            <a:r>
              <a:rPr lang="cs-CZ" sz="1800" dirty="0">
                <a:solidFill>
                  <a:srgbClr val="00B050"/>
                </a:solidFill>
              </a:rPr>
              <a:t>zprostředkovat lékařskou péči</a:t>
            </a:r>
            <a:r>
              <a:rPr lang="cs-CZ" sz="1800" dirty="0" smtClean="0">
                <a:solidFill>
                  <a:srgbClr val="00B050"/>
                </a:solidFill>
              </a:rPr>
              <a:t>? Podezření </a:t>
            </a:r>
            <a:r>
              <a:rPr lang="cs-CZ" sz="1800" dirty="0">
                <a:solidFill>
                  <a:srgbClr val="00B050"/>
                </a:solidFill>
              </a:rPr>
              <a:t>na psychickou či fyzickou závislost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b="1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1" dirty="0" smtClean="0"/>
              <a:t>Přirozené </a:t>
            </a:r>
            <a:r>
              <a:rPr lang="cs-CZ" sz="1800" b="1" dirty="0"/>
              <a:t>zdroje/ rodinné vazby a společenské kontakty</a:t>
            </a:r>
            <a:r>
              <a:rPr lang="cs-CZ" sz="1800" dirty="0"/>
              <a:t> </a:t>
            </a:r>
            <a:r>
              <a:rPr lang="cs-CZ" sz="1800" dirty="0" smtClean="0">
                <a:solidFill>
                  <a:srgbClr val="00B050"/>
                </a:solidFill>
              </a:rPr>
              <a:t>- Má </a:t>
            </a:r>
            <a:r>
              <a:rPr lang="cs-CZ" sz="1800" dirty="0">
                <a:solidFill>
                  <a:srgbClr val="00B050"/>
                </a:solidFill>
              </a:rPr>
              <a:t>někoho, kdo mu pomůže v jeho situaci?</a:t>
            </a:r>
          </a:p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414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Výstup z prvotního setkání s klientem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896544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 smtClean="0"/>
              <a:t>Zjištění, </a:t>
            </a:r>
            <a:r>
              <a:rPr lang="cs-CZ" b="1" dirty="0"/>
              <a:t>v jaké situaci se klient </a:t>
            </a:r>
            <a:r>
              <a:rPr lang="cs-CZ" b="1" dirty="0" smtClean="0"/>
              <a:t>nachází a v jakých  oblastech </a:t>
            </a:r>
            <a:r>
              <a:rPr lang="cs-CZ" b="1" dirty="0"/>
              <a:t>potřebuje </a:t>
            </a:r>
            <a:r>
              <a:rPr lang="cs-CZ" b="1" dirty="0" smtClean="0"/>
              <a:t>klient pomoc </a:t>
            </a:r>
            <a:r>
              <a:rPr lang="cs-CZ" b="1" dirty="0"/>
              <a:t>či </a:t>
            </a:r>
            <a:r>
              <a:rPr lang="cs-CZ" b="1" dirty="0" smtClean="0"/>
              <a:t>podporu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b="1" dirty="0" smtClean="0"/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 smtClean="0"/>
              <a:t>A – jednorázová pomoc </a:t>
            </a:r>
            <a:r>
              <a:rPr lang="cs-CZ" dirty="0" smtClean="0"/>
              <a:t>– poskytne základní sociální poradenství - anonymní záznam v JIS</a:t>
            </a:r>
          </a:p>
          <a:p>
            <a:pPr marL="41400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solidFill>
                  <a:srgbClr val="00B050"/>
                </a:solidFill>
              </a:rPr>
              <a:t>Popis nepříznivé sociální situace klienta</a:t>
            </a:r>
          </a:p>
          <a:p>
            <a:pPr marL="41400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solidFill>
                  <a:srgbClr val="00B050"/>
                </a:solidFill>
              </a:rPr>
              <a:t>Jaké </a:t>
            </a:r>
            <a:r>
              <a:rPr lang="cs-CZ" dirty="0">
                <a:solidFill>
                  <a:srgbClr val="00B050"/>
                </a:solidFill>
              </a:rPr>
              <a:t>informace byly klientovi </a:t>
            </a:r>
            <a:r>
              <a:rPr lang="cs-CZ" dirty="0" smtClean="0">
                <a:solidFill>
                  <a:srgbClr val="00B050"/>
                </a:solidFill>
              </a:rPr>
              <a:t>poskytnuty </a:t>
            </a:r>
          </a:p>
          <a:p>
            <a:pPr marL="41400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>
                <a:solidFill>
                  <a:srgbClr val="00B050"/>
                </a:solidFill>
              </a:rPr>
              <a:t>Kam </a:t>
            </a:r>
            <a:r>
              <a:rPr lang="cs-CZ" dirty="0">
                <a:solidFill>
                  <a:srgbClr val="00B050"/>
                </a:solidFill>
              </a:rPr>
              <a:t>byl klient </a:t>
            </a:r>
            <a:r>
              <a:rPr lang="cs-CZ" dirty="0" smtClean="0">
                <a:solidFill>
                  <a:srgbClr val="00B050"/>
                </a:solidFill>
              </a:rPr>
              <a:t>odeslán </a:t>
            </a:r>
          </a:p>
          <a:p>
            <a:pPr marL="41400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>
                <a:solidFill>
                  <a:srgbClr val="00B050"/>
                </a:solidFill>
              </a:rPr>
              <a:t>Jaké byly předány </a:t>
            </a:r>
            <a:r>
              <a:rPr lang="cs-CZ" dirty="0" smtClean="0">
                <a:solidFill>
                  <a:srgbClr val="00B050"/>
                </a:solidFill>
              </a:rPr>
              <a:t>kontakty </a:t>
            </a:r>
            <a:endParaRPr lang="cs-CZ" dirty="0">
              <a:solidFill>
                <a:srgbClr val="00B050"/>
              </a:solidFill>
            </a:endParaRPr>
          </a:p>
          <a:p>
            <a:pPr marL="414000" lvl="1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>
                <a:solidFill>
                  <a:srgbClr val="00B050"/>
                </a:solidFill>
              </a:rPr>
              <a:t>Byl kontakt přímo </a:t>
            </a:r>
            <a:r>
              <a:rPr lang="cs-CZ" dirty="0" smtClean="0">
                <a:solidFill>
                  <a:srgbClr val="00B050"/>
                </a:solidFill>
              </a:rPr>
              <a:t>zprostředkován</a:t>
            </a:r>
            <a:endParaRPr lang="cs-CZ" dirty="0">
              <a:solidFill>
                <a:srgbClr val="00B05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b="1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dirty="0" smtClean="0"/>
              <a:t>B - dlouhodobá sociální práce </a:t>
            </a:r>
            <a:r>
              <a:rPr lang="cs-CZ" dirty="0" smtClean="0"/>
              <a:t>- SZSP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0" smtClean="0"/>
              <a:t>SP vždy informuje </a:t>
            </a:r>
            <a:r>
              <a:rPr lang="cs-CZ" dirty="0"/>
              <a:t>klienta o tom, </a:t>
            </a:r>
            <a:r>
              <a:rPr lang="cs-CZ" dirty="0" smtClean="0"/>
              <a:t>s čím </a:t>
            </a:r>
            <a:r>
              <a:rPr lang="cs-CZ" dirty="0"/>
              <a:t>se na </a:t>
            </a:r>
            <a:r>
              <a:rPr lang="cs-CZ" dirty="0" smtClean="0"/>
              <a:t>SP obce může </a:t>
            </a:r>
            <a:r>
              <a:rPr lang="cs-CZ" dirty="0"/>
              <a:t>obrátit a </a:t>
            </a:r>
            <a:r>
              <a:rPr lang="cs-CZ" b="1" dirty="0"/>
              <a:t>předá mu informační leták s kontaktem na </a:t>
            </a:r>
            <a:r>
              <a:rPr lang="cs-CZ" b="1" dirty="0" smtClean="0"/>
              <a:t>sebe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4612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Komplexní </a:t>
            </a:r>
            <a:r>
              <a:rPr lang="cs-CZ" dirty="0" smtClean="0"/>
              <a:t>mapování potřeb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896544"/>
          </a:xfrm>
        </p:spPr>
        <p:txBody>
          <a:bodyPr/>
          <a:lstStyle/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 případě, že se bude jednat o </a:t>
            </a:r>
            <a:r>
              <a:rPr lang="cs-CZ" b="1" dirty="0" smtClean="0"/>
              <a:t>dlouhodobější sociální práci</a:t>
            </a:r>
            <a:r>
              <a:rPr lang="cs-CZ" dirty="0" smtClean="0"/>
              <a:t>, bude SP </a:t>
            </a:r>
            <a:r>
              <a:rPr lang="cs-CZ" b="1" dirty="0" smtClean="0"/>
              <a:t>postupně</a:t>
            </a:r>
            <a:r>
              <a:rPr lang="cs-CZ" dirty="0" smtClean="0"/>
              <a:t> u </a:t>
            </a:r>
            <a:r>
              <a:rPr lang="cs-CZ" dirty="0"/>
              <a:t>klienta </a:t>
            </a:r>
            <a:r>
              <a:rPr lang="cs-CZ" dirty="0" smtClean="0"/>
              <a:t>komplexně mapovat </a:t>
            </a:r>
            <a:r>
              <a:rPr lang="cs-CZ" dirty="0"/>
              <a:t>potřeby </a:t>
            </a:r>
            <a:r>
              <a:rPr lang="cs-CZ" dirty="0" smtClean="0"/>
              <a:t>(vodítkem je karta potřeb)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SP obce má k dispozici </a:t>
            </a:r>
            <a:r>
              <a:rPr lang="cs-CZ" b="1" dirty="0"/>
              <a:t>vzor pro </a:t>
            </a:r>
            <a:r>
              <a:rPr lang="cs-CZ" b="1" dirty="0" smtClean="0"/>
              <a:t>SŠ</a:t>
            </a:r>
            <a:r>
              <a:rPr lang="cs-CZ" dirty="0" smtClean="0"/>
              <a:t>, který je pro něj vodítkem (nikoliv povinným formulářem)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SŠ </a:t>
            </a:r>
            <a:r>
              <a:rPr lang="cs-CZ" dirty="0"/>
              <a:t>= </a:t>
            </a:r>
            <a:r>
              <a:rPr lang="cs-CZ" dirty="0" smtClean="0"/>
              <a:t>vnímáme jako činnost SP a posouzení jeho NSS, jejímž základem je </a:t>
            </a:r>
            <a:r>
              <a:rPr lang="cs-CZ" b="1" dirty="0" smtClean="0"/>
              <a:t>zmapování potřeb </a:t>
            </a:r>
            <a:r>
              <a:rPr lang="cs-CZ" dirty="0" smtClean="0"/>
              <a:t>klienta a zjištění </a:t>
            </a:r>
            <a:r>
              <a:rPr lang="cs-CZ" dirty="0"/>
              <a:t>v jakých oblastech potřebuje podporu, případně jaká sociální služba se pro naplnění jeho potřeb jeví jako vhodná. </a:t>
            </a:r>
            <a:r>
              <a:rPr lang="cs-CZ" dirty="0" smtClean="0"/>
              <a:t>Zpravidla probíhá v přirozeném prostředí klienta.</a:t>
            </a:r>
            <a:endParaRPr lang="cs-CZ" dirty="0"/>
          </a:p>
          <a:p>
            <a:pPr>
              <a:lnSpc>
                <a:spcPct val="100000"/>
              </a:lnSpc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53976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857</Words>
  <Application>Microsoft Office PowerPoint</Application>
  <PresentationFormat>Předvádění na obrazovce (4:3)</PresentationFormat>
  <Paragraphs>255</Paragraphs>
  <Slides>17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prezentace</vt:lpstr>
      <vt:lpstr>Sociální šetření z pohledu KrÚ Pardubického kraje aneb systém sledování a mapování potřeb v Pardubickém kraji </vt:lpstr>
      <vt:lpstr>Vznik systému</vt:lpstr>
      <vt:lpstr>Systém sledování potřeb</vt:lpstr>
      <vt:lpstr>Prezentace aplikace PowerPoint</vt:lpstr>
      <vt:lpstr>Spolupráce SOCIÁLNÍCH SLUŽEB SE SOCIÁLNÍM PRACOVNÍKEM obce</vt:lpstr>
      <vt:lpstr>MAPOVÁNÍ SITUACE KLIENTA</vt:lpstr>
      <vt:lpstr>Prvotní mapování potřeb klienta</vt:lpstr>
      <vt:lpstr>Výstup z prvotního setkání s klientem</vt:lpstr>
      <vt:lpstr>Komplexní mapování potřeb</vt:lpstr>
      <vt:lpstr>Vzor Sš pro sp obce – 1.část</vt:lpstr>
      <vt:lpstr>Vzor Sš pro sp obce – 2.část</vt:lpstr>
      <vt:lpstr>Vzor Sš pro sp obce – 3.část</vt:lpstr>
      <vt:lpstr>Vzor Sš pro sp obce – 4.část  Karta potřeb</vt:lpstr>
      <vt:lpstr>Vzor Sš pro sp obce – 5.část  Karta potřeb</vt:lpstr>
      <vt:lpstr>Komplexní práce s klientem v nss</vt:lpstr>
      <vt:lpstr>Význam Mapování potřeb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2017-10-04T06:54:09Z</dcterms:modified>
</cp:coreProperties>
</file>