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71" r:id="rId1"/>
  </p:sldMasterIdLst>
  <p:notesMasterIdLst>
    <p:notesMasterId r:id="rId16"/>
  </p:notesMasterIdLst>
  <p:handoutMasterIdLst>
    <p:handoutMasterId r:id="rId17"/>
  </p:handoutMasterIdLst>
  <p:sldIdLst>
    <p:sldId id="466" r:id="rId2"/>
    <p:sldId id="256" r:id="rId3"/>
    <p:sldId id="471" r:id="rId4"/>
    <p:sldId id="493" r:id="rId5"/>
    <p:sldId id="488" r:id="rId6"/>
    <p:sldId id="495" r:id="rId7"/>
    <p:sldId id="498" r:id="rId8"/>
    <p:sldId id="500" r:id="rId9"/>
    <p:sldId id="499" r:id="rId10"/>
    <p:sldId id="501" r:id="rId11"/>
    <p:sldId id="502" r:id="rId12"/>
    <p:sldId id="497" r:id="rId13"/>
    <p:sldId id="494" r:id="rId14"/>
    <p:sldId id="331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84" autoAdjust="0"/>
    <p:restoredTop sz="81469" autoAdjust="0"/>
  </p:normalViewPr>
  <p:slideViewPr>
    <p:cSldViewPr showGuides="1">
      <p:cViewPr varScale="1">
        <p:scale>
          <a:sx n="94" d="100"/>
          <a:sy n="94" d="100"/>
        </p:scale>
        <p:origin x="1716" y="7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37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F5A55B2B-CFB6-464F-A28B-D5EC47C9D70B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37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AECD3E60-F2AB-480B-8F06-3D18DCF9E1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6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428" tIns="46214" rIns="92428" bIns="46214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532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25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036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AA26C-5579-48D4-AB9D-342A124DD067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43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208912" cy="230425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400" b="1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1100" b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3" y="3140968"/>
            <a:ext cx="8208912" cy="2304256"/>
          </a:xfrm>
        </p:spPr>
        <p:txBody>
          <a:bodyPr/>
          <a:lstStyle>
            <a:lvl1pPr marL="0" indent="0" algn="l">
              <a:spcAft>
                <a:spcPts val="1200"/>
              </a:spcAft>
              <a:buNone/>
              <a:defRPr sz="1400" b="1" baseline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11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5778000"/>
            <a:ext cx="3240031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sv.cz/cs/2593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hyperlink" Target="mailto:petr.votruba@mpsv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rBtdaSWeKKftoKsF58At2x_AXpsb0BO0XABD5dj6O9Q/edi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388464" cy="1512168"/>
          </a:xfrm>
        </p:spPr>
        <p:txBody>
          <a:bodyPr/>
          <a:lstStyle/>
          <a:p>
            <a:pPr algn="ctr"/>
            <a:r>
              <a:rPr lang="cs-CZ" sz="2800" dirty="0" smtClean="0">
                <a:latin typeface="+mn-lt"/>
              </a:rPr>
              <a:t>Projekt systémová podpora sociální práce v obcích </a:t>
            </a:r>
            <a:br>
              <a:rPr lang="cs-CZ" sz="2800" dirty="0" smtClean="0">
                <a:latin typeface="+mn-lt"/>
              </a:rPr>
            </a:br>
            <a:r>
              <a:rPr lang="cs-CZ" sz="2800" dirty="0" smtClean="0">
                <a:latin typeface="+mn-lt"/>
              </a:rPr>
              <a:t>(CZ.03.2.63/0.0/0.0/15_017/0003527)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395536" y="3212976"/>
            <a:ext cx="8387763" cy="2520280"/>
          </a:xfrm>
        </p:spPr>
        <p:txBody>
          <a:bodyPr/>
          <a:lstStyle/>
          <a:p>
            <a:pPr algn="ctr"/>
            <a:r>
              <a:rPr lang="cs-CZ" b="1" dirty="0" smtClean="0"/>
              <a:t>Workshop </a:t>
            </a:r>
            <a:r>
              <a:rPr lang="cs-CZ" b="1" dirty="0"/>
              <a:t>na téma: „Výkon činností sociální práce v rámci multidisciplinární a interdisciplinární spolupráce sociálního pracovníka obecního </a:t>
            </a:r>
            <a:r>
              <a:rPr lang="cs-CZ" b="1" dirty="0" smtClean="0"/>
              <a:t>úřadu“</a:t>
            </a:r>
            <a:endParaRPr lang="cs-CZ" b="1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395536" y="5877272"/>
            <a:ext cx="8388464" cy="818728"/>
          </a:xfrm>
        </p:spPr>
        <p:txBody>
          <a:bodyPr/>
          <a:lstStyle/>
          <a:p>
            <a:pPr algn="ctr"/>
            <a:r>
              <a:rPr lang="cs-CZ" b="1" dirty="0" smtClean="0"/>
              <a:t>Hradec Králové, </a:t>
            </a:r>
            <a:r>
              <a:rPr lang="cs-CZ" b="1" dirty="0"/>
              <a:t>7</a:t>
            </a:r>
            <a:r>
              <a:rPr lang="cs-CZ" b="1" dirty="0" smtClean="0"/>
              <a:t>. 2. 2019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3956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Prodloužení projektu - Pilotní ověření vzdělávacího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080000"/>
            <a:ext cx="8712968" cy="54360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endParaRPr lang="cs-CZ" sz="2000" dirty="0"/>
          </a:p>
          <a:p>
            <a:pPr algn="just">
              <a:lnSpc>
                <a:spcPct val="100000"/>
              </a:lnSpc>
            </a:pPr>
            <a:r>
              <a:rPr lang="cs-CZ" dirty="0"/>
              <a:t>Probíhá psaní věcného zadání veřejné zakázky, vzdělávací program bude realizován externí firmou.</a:t>
            </a:r>
          </a:p>
          <a:p>
            <a:pPr algn="just">
              <a:lnSpc>
                <a:spcPct val="100000"/>
              </a:lnSpc>
            </a:pPr>
            <a:r>
              <a:rPr lang="cs-CZ" dirty="0"/>
              <a:t>Podmínkou k realizaci programu bude jeho </a:t>
            </a:r>
            <a:r>
              <a:rPr lang="cs-CZ" b="1" dirty="0"/>
              <a:t>akreditace na MPSV</a:t>
            </a:r>
            <a:r>
              <a:rPr lang="cs-CZ" dirty="0"/>
              <a:t>. Účast bude zdarma.</a:t>
            </a:r>
          </a:p>
          <a:p>
            <a:pPr algn="just">
              <a:lnSpc>
                <a:spcPct val="100000"/>
              </a:lnSpc>
            </a:pPr>
            <a:r>
              <a:rPr lang="cs-CZ" dirty="0"/>
              <a:t>Rozsah celkem 42 hodin = 56 vyučujících hodin = 6 vyučujících </a:t>
            </a:r>
            <a:r>
              <a:rPr lang="cs-CZ" dirty="0" smtClean="0"/>
              <a:t>dní </a:t>
            </a:r>
            <a:r>
              <a:rPr lang="cs-CZ" dirty="0"/>
              <a:t>(ve </a:t>
            </a:r>
            <a:r>
              <a:rPr lang="cs-CZ" dirty="0" smtClean="0"/>
              <a:t>3 </a:t>
            </a:r>
            <a:r>
              <a:rPr lang="cs-CZ" dirty="0"/>
              <a:t>blocích</a:t>
            </a:r>
            <a:r>
              <a:rPr lang="cs-CZ" dirty="0" smtClean="0"/>
              <a:t>).</a:t>
            </a:r>
            <a:endParaRPr lang="cs-CZ" dirty="0"/>
          </a:p>
          <a:p>
            <a:pPr algn="just">
              <a:lnSpc>
                <a:spcPct val="100000"/>
              </a:lnSpc>
            </a:pPr>
            <a:r>
              <a:rPr lang="cs-CZ" dirty="0"/>
              <a:t>Určeno primárně pro sociální pracovníky z obecních úřadů, budou </a:t>
            </a:r>
            <a:r>
              <a:rPr lang="cs-CZ" dirty="0" smtClean="0"/>
              <a:t>poskytnuta </a:t>
            </a:r>
            <a:r>
              <a:rPr lang="cs-CZ" dirty="0"/>
              <a:t>místa i pro SP z krajského úřadu a ÚP ČR.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033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Prodloužení projektu - Pilotní ověření vzdělávacího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dirty="0"/>
              <a:t>Uskuteční se celkem 15 běhů po 15 </a:t>
            </a:r>
            <a:r>
              <a:rPr lang="cs-CZ" dirty="0" smtClean="0"/>
              <a:t>účastnících </a:t>
            </a:r>
            <a:r>
              <a:rPr lang="cs-CZ" dirty="0"/>
              <a:t>= celkem </a:t>
            </a:r>
            <a:r>
              <a:rPr lang="cs-CZ" dirty="0" smtClean="0"/>
              <a:t>225 účastníků.</a:t>
            </a:r>
            <a:endParaRPr lang="cs-CZ" dirty="0"/>
          </a:p>
          <a:p>
            <a:pPr algn="just">
              <a:lnSpc>
                <a:spcPct val="100000"/>
              </a:lnSpc>
            </a:pPr>
            <a:r>
              <a:rPr lang="cs-CZ" dirty="0"/>
              <a:t>Obsahem vzdělávacího programu budou témata: finanční gramotnost, nepojistné sociální dávky, základy krizové intervence, syndrom vyhoření a jeho prevence, bezpečná práce s klientem, motivační </a:t>
            </a:r>
            <a:r>
              <a:rPr lang="cs-CZ" dirty="0" smtClean="0"/>
              <a:t>rozhovor</a:t>
            </a:r>
            <a:r>
              <a:rPr lang="cs-CZ" dirty="0" smtClean="0"/>
              <a:t>,…</a:t>
            </a:r>
            <a:endParaRPr lang="cs-CZ" dirty="0"/>
          </a:p>
          <a:p>
            <a:pPr algn="just">
              <a:lnSpc>
                <a:spcPct val="100000"/>
              </a:lnSpc>
            </a:pPr>
            <a:r>
              <a:rPr lang="cs-CZ" dirty="0"/>
              <a:t>Témata zaměřena především na praxi (práce s klientem).</a:t>
            </a:r>
          </a:p>
          <a:p>
            <a:pPr algn="just">
              <a:lnSpc>
                <a:spcPct val="100000"/>
              </a:lnSpc>
            </a:pPr>
            <a:r>
              <a:rPr lang="cs-CZ" dirty="0"/>
              <a:t>Předpoklad zahájení – v první polovině roku 2020 až do května 2021.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472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Prodloužení projektu </a:t>
            </a:r>
            <a:r>
              <a:rPr lang="cs-CZ" dirty="0" smtClean="0"/>
              <a:t>– další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algn="just"/>
            <a:r>
              <a:rPr lang="cs-CZ" dirty="0" smtClean="0"/>
              <a:t>Příručka praxe sociální práce v obcích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 smtClean="0"/>
              <a:t>Závěrečná publikace zhodnocující realizaci projektu/projektů.</a:t>
            </a:r>
          </a:p>
          <a:p>
            <a:pPr algn="just"/>
            <a:r>
              <a:rPr lang="cs-CZ" dirty="0" smtClean="0"/>
              <a:t>Pracovní skupina </a:t>
            </a:r>
            <a:r>
              <a:rPr lang="cs-CZ" dirty="0" smtClean="0"/>
              <a:t>Standardy </a:t>
            </a:r>
            <a:r>
              <a:rPr lang="cs-CZ" dirty="0" smtClean="0"/>
              <a:t>činnosti sociální práce ve veřejné správě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 smtClean="0"/>
              <a:t>Bude nadále pokračovat.</a:t>
            </a:r>
          </a:p>
          <a:p>
            <a:pPr algn="just"/>
            <a:r>
              <a:rPr lang="cs-CZ" dirty="0" smtClean="0"/>
              <a:t>Informační/osvětová </a:t>
            </a:r>
            <a:r>
              <a:rPr lang="cs-CZ" dirty="0"/>
              <a:t>činnost MPSV</a:t>
            </a:r>
            <a:endParaRPr lang="cs-CZ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 smtClean="0"/>
              <a:t>Z výstupů projektu budou tvořeny letáky/brožury/plakáty zaměřené na dobrou praxi sociální práce na obci. 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760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spolupráci a těšíme se na další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1412776"/>
            <a:ext cx="8856984" cy="5103224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10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8208912" cy="4824536"/>
          </a:xfrm>
        </p:spPr>
        <p:txBody>
          <a:bodyPr/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Děkuji </a:t>
            </a:r>
            <a:r>
              <a:rPr lang="cs-CZ" altLang="cs-CZ" sz="3600" dirty="0">
                <a:solidFill>
                  <a:srgbClr val="14407E"/>
                </a:solidFill>
                <a:cs typeface="Times New Roman" pitchFamily="18" charset="0"/>
              </a:rPr>
              <a:t>za pozornost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sz="2000" dirty="0">
                <a:hlinkClick r:id="rId3"/>
              </a:rPr>
              <a:t>http://</a:t>
            </a:r>
            <a:r>
              <a:rPr lang="cs-CZ" sz="2000" dirty="0" smtClean="0">
                <a:hlinkClick r:id="rId3"/>
              </a:rPr>
              <a:t>www.mpsv.cz/cs/25939</a:t>
            </a: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2000" dirty="0" smtClean="0">
                <a:solidFill>
                  <a:srgbClr val="14407E"/>
                </a:solidFill>
                <a:cs typeface="Times New Roman" pitchFamily="18" charset="0"/>
                <a:hlinkClick r:id="rId4"/>
              </a:rPr>
              <a:t>petr.votruba@mpsv.cz</a:t>
            </a: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2000" dirty="0" smtClean="0">
                <a:solidFill>
                  <a:srgbClr val="14407E"/>
                </a:solidFill>
                <a:cs typeface="Times New Roman" pitchFamily="18" charset="0"/>
              </a:rPr>
              <a:t>778 475 266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609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ct val="20000"/>
              </a:spcBef>
              <a:spcAft>
                <a:spcPts val="1200"/>
              </a:spcAft>
            </a:pPr>
            <a:r>
              <a:rPr lang="cs-CZ" sz="2800" kern="1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Aktuality projektu Systémová podpora sociální práce v </a:t>
            </a:r>
            <a:r>
              <a:rPr lang="cs-CZ" sz="2800" kern="1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obcích</a:t>
            </a:r>
            <a:r>
              <a:rPr lang="cs-CZ" sz="2800" kern="1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800" kern="1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kern="1200" cap="none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cs-CZ" kern="1200" cap="none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511298" y="4089600"/>
            <a:ext cx="7453189" cy="540000"/>
          </a:xfrm>
        </p:spPr>
        <p:txBody>
          <a:bodyPr/>
          <a:lstStyle/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r>
              <a:rPr lang="cs-CZ" sz="2400" dirty="0"/>
              <a:t>Bc. Petr Votruba, koordinátor projektu</a:t>
            </a:r>
          </a:p>
          <a:p>
            <a:pPr algn="ctr">
              <a:spcBef>
                <a:spcPts val="600"/>
              </a:spcBef>
            </a:pPr>
            <a:r>
              <a:rPr lang="cs-CZ" sz="2400" dirty="0" smtClean="0"/>
              <a:t>oddělení koncepce sociální práce a vzdělávání MPSV</a:t>
            </a:r>
          </a:p>
          <a:p>
            <a:pPr>
              <a:spcBef>
                <a:spcPts val="600"/>
              </a:spcBef>
            </a:pP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512000" y="4885200"/>
            <a:ext cx="7272000" cy="776048"/>
          </a:xfrm>
        </p:spPr>
        <p:txBody>
          <a:bodyPr/>
          <a:lstStyle/>
          <a:p>
            <a:pPr algn="just"/>
            <a:r>
              <a:rPr lang="cs-CZ" sz="2400" dirty="0" smtClean="0"/>
              <a:t>Hradec Králové, 7. 2. 2019</a:t>
            </a:r>
            <a:endParaRPr lang="cs-CZ" sz="2400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2780928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4077072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5085184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Projekt Systémová podpora sociální práce v obcích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268760"/>
            <a:ext cx="8784976" cy="5427240"/>
          </a:xfrm>
        </p:spPr>
        <p:txBody>
          <a:bodyPr/>
          <a:lstStyle/>
          <a:p>
            <a:pPr algn="just"/>
            <a:r>
              <a:rPr lang="cs-CZ" dirty="0"/>
              <a:t>P</a:t>
            </a:r>
            <a:r>
              <a:rPr lang="cs-CZ" dirty="0" smtClean="0"/>
              <a:t>rojekt se blíží ke konci své „1. fáze“ – spolupráce s obcemi, ukončení přibližně v 1. čtvrtletí 2019.</a:t>
            </a:r>
          </a:p>
          <a:p>
            <a:pPr algn="just"/>
            <a:r>
              <a:rPr lang="cs-CZ" dirty="0" smtClean="0"/>
              <a:t>Byla podána žádost o podstatnou změnu projektu – prodloužení.</a:t>
            </a:r>
          </a:p>
          <a:p>
            <a:pPr algn="just"/>
            <a:r>
              <a:rPr lang="cs-CZ" dirty="0" smtClean="0"/>
              <a:t>Žádost byla ze strany Řídícího orgánu schválena v lednu 2019.</a:t>
            </a:r>
          </a:p>
          <a:p>
            <a:pPr algn="just"/>
            <a:r>
              <a:rPr lang="cs-CZ" dirty="0" smtClean="0"/>
              <a:t>Projekt MPSV je prodloužen do 30. 6. 2021.</a:t>
            </a:r>
          </a:p>
          <a:p>
            <a:pPr algn="just"/>
            <a:r>
              <a:rPr lang="cs-CZ" dirty="0" smtClean="0"/>
              <a:t>V rámci prodloužení se budou realizovat stejné, rozšiřující a nové aktivity.</a:t>
            </a:r>
          </a:p>
          <a:p>
            <a:pPr algn="just"/>
            <a:r>
              <a:rPr lang="cs-CZ" dirty="0" smtClean="0"/>
              <a:t>Témata aktivit budou zaměřena na sociální pracovníky z veřejné správy.</a:t>
            </a:r>
          </a:p>
          <a:p>
            <a:pPr algn="just"/>
            <a:r>
              <a:rPr lang="cs-CZ" dirty="0" smtClean="0"/>
              <a:t>Realizace aktivit bude zahájena od května/června 2019.</a:t>
            </a:r>
          </a:p>
          <a:p>
            <a:pPr algn="just"/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451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Projekt Systémová podpora sociální práce v obcích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/>
            <a:r>
              <a:rPr lang="cs-CZ" dirty="0" smtClean="0"/>
              <a:t>Budou zachovány oblastní kanceláře projektu v Hradci Králové, Olomouci a v Praze.</a:t>
            </a:r>
          </a:p>
          <a:p>
            <a:pPr algn="just"/>
            <a:r>
              <a:rPr lang="cs-CZ" dirty="0" smtClean="0"/>
              <a:t>Možnost pro sociální pracovníky se věcně vyjádřit k prodloužení projektu přes Google formulář – návrhy témat, obsahu, přednášejících, míst konání, aktivní spolupráce a participace.</a:t>
            </a:r>
          </a:p>
          <a:p>
            <a:pPr algn="just"/>
            <a:r>
              <a:rPr lang="cs-CZ" dirty="0" smtClean="0"/>
              <a:t>Formulář zaslán účastníkům workshopu, metodikům sociální práce KÚ a zástupcům </a:t>
            </a:r>
            <a:r>
              <a:rPr lang="cs-CZ" dirty="0" err="1" smtClean="0"/>
              <a:t>KrP</a:t>
            </a:r>
            <a:r>
              <a:rPr lang="cs-CZ" dirty="0" smtClean="0"/>
              <a:t> ÚP – prosíme o další </a:t>
            </a:r>
            <a:r>
              <a:rPr lang="cs-CZ" dirty="0" smtClean="0"/>
              <a:t>distribuci.</a:t>
            </a:r>
            <a:endParaRPr lang="cs-CZ" dirty="0" smtClean="0"/>
          </a:p>
          <a:p>
            <a:pPr algn="just"/>
            <a:r>
              <a:rPr lang="cs-CZ" dirty="0" smtClean="0"/>
              <a:t>Termín do 28. 2. 2019</a:t>
            </a:r>
          </a:p>
          <a:p>
            <a:pPr algn="just"/>
            <a:r>
              <a:rPr lang="cs-CZ" u="sng" dirty="0" smtClean="0">
                <a:hlinkClick r:id="rId2"/>
              </a:rPr>
              <a:t>https</a:t>
            </a:r>
            <a:r>
              <a:rPr lang="cs-CZ" u="sng" dirty="0">
                <a:hlinkClick r:id="rId2"/>
              </a:rPr>
              <a:t>://docs.google.com/forms/d/1rBtdaSWeKKftoKsF58At2x_AXpsb0BO0XABD5dj6O9Q/edit</a:t>
            </a:r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196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Prodloužení projektu - workshopy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532480" cy="4707224"/>
          </a:xfrm>
        </p:spPr>
        <p:txBody>
          <a:bodyPr/>
          <a:lstStyle/>
          <a:p>
            <a:pPr algn="just"/>
            <a:r>
              <a:rPr lang="cs-CZ" dirty="0" smtClean="0"/>
              <a:t>Realizace dalších 5 workshopů.</a:t>
            </a:r>
          </a:p>
          <a:p>
            <a:pPr algn="just"/>
            <a:r>
              <a:rPr lang="cs-CZ" dirty="0" smtClean="0"/>
              <a:t>Každý pro 50 sociálních pracovníků.</a:t>
            </a:r>
          </a:p>
          <a:p>
            <a:pPr algn="just"/>
            <a:r>
              <a:rPr lang="cs-CZ" dirty="0"/>
              <a:t>5 skupin po 10 účastnících.</a:t>
            </a:r>
          </a:p>
          <a:p>
            <a:pPr algn="just"/>
            <a:r>
              <a:rPr lang="cs-CZ" dirty="0" smtClean="0"/>
              <a:t>Kratší dopolední část, větší prostor pro skupinovou práci a diskuzi (výstup evaluace proběhlých workshopů).</a:t>
            </a:r>
          </a:p>
          <a:p>
            <a:pPr algn="just"/>
            <a:r>
              <a:rPr lang="cs-CZ" dirty="0" smtClean="0"/>
              <a:t>Témata zaměřená na aktuální praxi.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695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Prodloužení projektu </a:t>
            </a:r>
            <a:r>
              <a:rPr lang="cs-CZ" dirty="0" smtClean="0"/>
              <a:t>- konference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/>
            <a:r>
              <a:rPr lang="cs-CZ" dirty="0" smtClean="0"/>
              <a:t>Dvoudenní konference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 smtClean="0"/>
              <a:t>Listopad 2019, Praha;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 smtClean="0"/>
              <a:t>První den – prezentace zahraničních hostů;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 smtClean="0"/>
              <a:t>Druhý den – příspěvky od obcí.</a:t>
            </a:r>
          </a:p>
          <a:p>
            <a:pPr algn="just"/>
            <a:r>
              <a:rPr lang="cs-CZ" dirty="0" smtClean="0"/>
              <a:t>Závěrečná konference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 smtClean="0"/>
              <a:t>Duben 2021, Praha;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 smtClean="0"/>
              <a:t>Představení výstupů z projektu MPSV.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505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Prodloužení projektu </a:t>
            </a:r>
            <a:r>
              <a:rPr lang="cs-CZ" dirty="0" smtClean="0"/>
              <a:t>- </a:t>
            </a:r>
            <a:r>
              <a:rPr lang="cs-CZ" dirty="0"/>
              <a:t>metodická školení/semináře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V každé oblasti proběhnou celkem 4 školení = celkem </a:t>
            </a:r>
            <a:r>
              <a:rPr lang="cs-CZ" dirty="0" smtClean="0"/>
              <a:t>12.</a:t>
            </a:r>
            <a:endParaRPr lang="cs-CZ" dirty="0"/>
          </a:p>
          <a:p>
            <a:pPr algn="just"/>
            <a:r>
              <a:rPr lang="cs-CZ" dirty="0"/>
              <a:t>Témata pro metodickou podporu budou </a:t>
            </a:r>
            <a:r>
              <a:rPr lang="cs-CZ" dirty="0" smtClean="0"/>
              <a:t>získána od </a:t>
            </a:r>
            <a:r>
              <a:rPr lang="cs-CZ" dirty="0"/>
              <a:t>sociálních pracovníků obecních a krajských </a:t>
            </a:r>
            <a:r>
              <a:rPr lang="cs-CZ" dirty="0" smtClean="0"/>
              <a:t>úřadů a dle aktuální potřeby MPSV.</a:t>
            </a:r>
            <a:endParaRPr lang="cs-CZ" dirty="0"/>
          </a:p>
          <a:p>
            <a:pPr algn="just"/>
            <a:r>
              <a:rPr lang="cs-CZ" dirty="0"/>
              <a:t>Každé školení pro 50 sociálních </a:t>
            </a:r>
            <a:r>
              <a:rPr lang="cs-CZ" dirty="0" smtClean="0"/>
              <a:t>pracovníků.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303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Prodloužení projektu </a:t>
            </a:r>
            <a:r>
              <a:rPr lang="cs-CZ" dirty="0"/>
              <a:t>- </a:t>
            </a:r>
            <a:r>
              <a:rPr lang="cs-CZ" dirty="0" err="1"/>
              <a:t>Moodle</a:t>
            </a:r>
            <a:r>
              <a:rPr lang="cs-CZ" dirty="0"/>
              <a:t> s e-</a:t>
            </a:r>
            <a:r>
              <a:rPr lang="cs-CZ" dirty="0" err="1"/>
              <a:t>learningem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/>
            <a:r>
              <a:rPr lang="cs-CZ" dirty="0" smtClean="0"/>
              <a:t>Zaměřen primárně na sociální pracovníky z obecních a krajských úřadů.</a:t>
            </a:r>
          </a:p>
          <a:p>
            <a:pPr algn="just"/>
            <a:r>
              <a:rPr lang="cs-CZ" dirty="0" smtClean="0"/>
              <a:t>Ale volně přístupný </a:t>
            </a:r>
            <a:r>
              <a:rPr lang="cs-CZ" dirty="0"/>
              <a:t>všem sociálním </a:t>
            </a:r>
            <a:r>
              <a:rPr lang="cs-CZ" dirty="0" smtClean="0"/>
              <a:t>pracovníkům. </a:t>
            </a:r>
          </a:p>
          <a:p>
            <a:pPr algn="just"/>
            <a:r>
              <a:rPr lang="cs-CZ" dirty="0" smtClean="0"/>
              <a:t>Cílem je: zveřejnit </a:t>
            </a:r>
            <a:r>
              <a:rPr lang="cs-CZ" dirty="0"/>
              <a:t>všechny metodické a koncepční materiály MPSV vztahující se k výkonu sociální práce (instrukce, doporučené postupy, aktuální legislativa s vysvětlujícími komentáři či texty k dané problematice ze strany MPSV či odborníků</a:t>
            </a:r>
            <a:r>
              <a:rPr lang="cs-CZ" dirty="0" smtClean="0"/>
              <a:t>).</a:t>
            </a:r>
          </a:p>
          <a:p>
            <a:pPr algn="just"/>
            <a:r>
              <a:rPr lang="cs-CZ" dirty="0" err="1" smtClean="0"/>
              <a:t>Moodle</a:t>
            </a:r>
            <a:r>
              <a:rPr lang="cs-CZ" dirty="0" smtClean="0"/>
              <a:t> by měl sloužit ke sjednocování výkonu sociální práce.</a:t>
            </a:r>
          </a:p>
          <a:p>
            <a:pPr algn="just"/>
            <a:r>
              <a:rPr lang="cs-CZ" dirty="0" smtClean="0"/>
              <a:t>Znalosti </a:t>
            </a:r>
            <a:r>
              <a:rPr lang="cs-CZ" dirty="0"/>
              <a:t>si uživatelé </a:t>
            </a:r>
            <a:r>
              <a:rPr lang="cs-CZ" dirty="0" err="1"/>
              <a:t>Moodle</a:t>
            </a:r>
            <a:r>
              <a:rPr lang="cs-CZ" dirty="0"/>
              <a:t> budou moci vyzkoušet na interaktivním </a:t>
            </a:r>
            <a:r>
              <a:rPr lang="cs-CZ" dirty="0" smtClean="0"/>
              <a:t>e-</a:t>
            </a:r>
            <a:r>
              <a:rPr lang="cs-CZ" dirty="0" err="1" smtClean="0"/>
              <a:t>learningu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709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Prodloužení projektu - Kazuistické semináře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V každé oblasti 10 seminářů = celkem </a:t>
            </a:r>
            <a:r>
              <a:rPr lang="cs-CZ" dirty="0" smtClean="0"/>
              <a:t>30.</a:t>
            </a:r>
          </a:p>
          <a:p>
            <a:pPr algn="just"/>
            <a:r>
              <a:rPr lang="cs-CZ" dirty="0" smtClean="0"/>
              <a:t>Pro 20 účastníků – sociální pracovníci a zástupci příbuzných profesí.</a:t>
            </a:r>
          </a:p>
          <a:p>
            <a:pPr algn="just"/>
            <a:r>
              <a:rPr lang="cs-CZ" dirty="0" smtClean="0"/>
              <a:t>Obsah bude tvořen ve spolupráci projektu MPSV a prezentující strany (obec, kraj, Úřad práce ČR ...).</a:t>
            </a:r>
          </a:p>
          <a:p>
            <a:pPr algn="just"/>
            <a:r>
              <a:rPr lang="cs-CZ" dirty="0" smtClean="0"/>
              <a:t>Možnost </a:t>
            </a:r>
            <a:r>
              <a:rPr lang="cs-CZ" dirty="0" smtClean="0"/>
              <a:t>uspořádat </a:t>
            </a:r>
            <a:r>
              <a:rPr lang="cs-CZ" dirty="0" smtClean="0"/>
              <a:t>po domluvě s MPSV kazuistický seminář přímo ve Vaší obci.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009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733</Words>
  <Application>Microsoft Office PowerPoint</Application>
  <PresentationFormat>Předvádění na obrazovce (4:3)</PresentationFormat>
  <Paragraphs>97</Paragraphs>
  <Slides>14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Wingdings 3</vt:lpstr>
      <vt:lpstr>prezentace</vt:lpstr>
      <vt:lpstr>Projekt systémová podpora sociální práce v obcích  (CZ.03.2.63/0.0/0.0/15_017/0003527) </vt:lpstr>
      <vt:lpstr>Aktuality projektu Systémová podpora sociální práce v obcích  </vt:lpstr>
      <vt:lpstr>Projekt Systémová podpora sociální práce v obcích</vt:lpstr>
      <vt:lpstr>Projekt Systémová podpora sociální práce v obcích</vt:lpstr>
      <vt:lpstr>Prodloužení projektu - workshopy</vt:lpstr>
      <vt:lpstr>Prodloužení projektu - konference</vt:lpstr>
      <vt:lpstr>Prodloužení projektu - metodická školení/semináře</vt:lpstr>
      <vt:lpstr>Prodloužení projektu - Moodle s e-learningem </vt:lpstr>
      <vt:lpstr>Prodloužení projektu - Kazuistické semináře </vt:lpstr>
      <vt:lpstr>Prodloužení projektu - Pilotní ověření vzdělávacího programu</vt:lpstr>
      <vt:lpstr>Prodloužení projektu - Pilotní ověření vzdělávacího programu</vt:lpstr>
      <vt:lpstr>Prodloužení projektu – další aktivity</vt:lpstr>
      <vt:lpstr>Děkujeme za spolupráci a těšíme se na další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2019-02-13T13:34:04Z</dcterms:modified>
</cp:coreProperties>
</file>