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61" r:id="rId3"/>
    <p:sldId id="267" r:id="rId4"/>
    <p:sldId id="262" r:id="rId5"/>
    <p:sldId id="263" r:id="rId6"/>
    <p:sldId id="265" r:id="rId7"/>
    <p:sldId id="266" r:id="rId8"/>
    <p:sldId id="268" r:id="rId9"/>
  </p:sldIdLst>
  <p:sldSz cx="9144000" cy="6858000" type="screen4x3"/>
  <p:notesSz cx="6858000" cy="9144000"/>
  <p:defaultTextStyle>
    <a:defPPr>
      <a:defRPr lang="nl-NL"/>
    </a:defPPr>
    <a:lvl1pPr algn="l" rtl="0" fontAlgn="base">
      <a:spcBef>
        <a:spcPct val="0"/>
      </a:spcBef>
      <a:spcAft>
        <a:spcPct val="0"/>
      </a:spcAft>
      <a:defRPr kern="1200">
        <a:solidFill>
          <a:schemeClr val="tx1"/>
        </a:solidFill>
        <a:latin typeface="Georgia" pitchFamily="18" charset="0"/>
        <a:ea typeface="+mn-ea"/>
        <a:cs typeface="+mn-cs"/>
      </a:defRPr>
    </a:lvl1pPr>
    <a:lvl2pPr marL="457200" algn="l" rtl="0" fontAlgn="base">
      <a:spcBef>
        <a:spcPct val="0"/>
      </a:spcBef>
      <a:spcAft>
        <a:spcPct val="0"/>
      </a:spcAft>
      <a:defRPr kern="1200">
        <a:solidFill>
          <a:schemeClr val="tx1"/>
        </a:solidFill>
        <a:latin typeface="Georgia" pitchFamily="18" charset="0"/>
        <a:ea typeface="+mn-ea"/>
        <a:cs typeface="+mn-cs"/>
      </a:defRPr>
    </a:lvl2pPr>
    <a:lvl3pPr marL="914400" algn="l" rtl="0" fontAlgn="base">
      <a:spcBef>
        <a:spcPct val="0"/>
      </a:spcBef>
      <a:spcAft>
        <a:spcPct val="0"/>
      </a:spcAft>
      <a:defRPr kern="1200">
        <a:solidFill>
          <a:schemeClr val="tx1"/>
        </a:solidFill>
        <a:latin typeface="Georgia" pitchFamily="18" charset="0"/>
        <a:ea typeface="+mn-ea"/>
        <a:cs typeface="+mn-cs"/>
      </a:defRPr>
    </a:lvl3pPr>
    <a:lvl4pPr marL="1371600" algn="l" rtl="0" fontAlgn="base">
      <a:spcBef>
        <a:spcPct val="0"/>
      </a:spcBef>
      <a:spcAft>
        <a:spcPct val="0"/>
      </a:spcAft>
      <a:defRPr kern="1200">
        <a:solidFill>
          <a:schemeClr val="tx1"/>
        </a:solidFill>
        <a:latin typeface="Georgia" pitchFamily="18" charset="0"/>
        <a:ea typeface="+mn-ea"/>
        <a:cs typeface="+mn-cs"/>
      </a:defRPr>
    </a:lvl4pPr>
    <a:lvl5pPr marL="1828800" algn="l" rtl="0" fontAlgn="base">
      <a:spcBef>
        <a:spcPct val="0"/>
      </a:spcBef>
      <a:spcAft>
        <a:spcPct val="0"/>
      </a:spcAft>
      <a:defRPr kern="1200">
        <a:solidFill>
          <a:schemeClr val="tx1"/>
        </a:solidFill>
        <a:latin typeface="Georgia" pitchFamily="18" charset="0"/>
        <a:ea typeface="+mn-ea"/>
        <a:cs typeface="+mn-cs"/>
      </a:defRPr>
    </a:lvl5pPr>
    <a:lvl6pPr marL="2286000" algn="l" defTabSz="914400" rtl="0" eaLnBrk="1" latinLnBrk="0" hangingPunct="1">
      <a:defRPr kern="1200">
        <a:solidFill>
          <a:schemeClr val="tx1"/>
        </a:solidFill>
        <a:latin typeface="Georgia" pitchFamily="18" charset="0"/>
        <a:ea typeface="+mn-ea"/>
        <a:cs typeface="+mn-cs"/>
      </a:defRPr>
    </a:lvl6pPr>
    <a:lvl7pPr marL="2743200" algn="l" defTabSz="914400" rtl="0" eaLnBrk="1" latinLnBrk="0" hangingPunct="1">
      <a:defRPr kern="1200">
        <a:solidFill>
          <a:schemeClr val="tx1"/>
        </a:solidFill>
        <a:latin typeface="Georgia" pitchFamily="18" charset="0"/>
        <a:ea typeface="+mn-ea"/>
        <a:cs typeface="+mn-cs"/>
      </a:defRPr>
    </a:lvl7pPr>
    <a:lvl8pPr marL="3200400" algn="l" defTabSz="914400" rtl="0" eaLnBrk="1" latinLnBrk="0" hangingPunct="1">
      <a:defRPr kern="1200">
        <a:solidFill>
          <a:schemeClr val="tx1"/>
        </a:solidFill>
        <a:latin typeface="Georgia" pitchFamily="18" charset="0"/>
        <a:ea typeface="+mn-ea"/>
        <a:cs typeface="+mn-cs"/>
      </a:defRPr>
    </a:lvl8pPr>
    <a:lvl9pPr marL="3657600" algn="l" defTabSz="914400" rtl="0" eaLnBrk="1" latinLnBrk="0" hangingPunct="1">
      <a:defRPr kern="1200">
        <a:solidFill>
          <a:schemeClr val="tx1"/>
        </a:solidFill>
        <a:latin typeface="Georgi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559"/>
    <a:srgbClr val="002121"/>
    <a:srgbClr val="A8B000"/>
    <a:srgbClr val="6659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81" autoAdjust="0"/>
    <p:restoredTop sz="76132" autoAdjust="0"/>
  </p:normalViewPr>
  <p:slideViewPr>
    <p:cSldViewPr>
      <p:cViewPr>
        <p:scale>
          <a:sx n="100" d="100"/>
          <a:sy n="100" d="100"/>
        </p:scale>
        <p:origin x="204" y="-2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68"/>
    </p:cViewPr>
  </p:sorterViewPr>
  <p:notesViewPr>
    <p:cSldViewPr>
      <p:cViewPr varScale="1">
        <p:scale>
          <a:sx n="57" d="100"/>
          <a:sy n="57" d="100"/>
        </p:scale>
        <p:origin x="-178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nl-NL"/>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nl-NL"/>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nl-NL"/>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852B9BD-56B8-44F3-A7F4-3E266B07CF86}" type="slidenum">
              <a:rPr lang="nl-NL"/>
              <a:pPr/>
              <a:t>‹nr.›</a:t>
            </a:fld>
            <a:endParaRPr lang="nl-NL"/>
          </a:p>
        </p:txBody>
      </p:sp>
    </p:spTree>
    <p:extLst>
      <p:ext uri="{BB962C8B-B14F-4D97-AF65-F5344CB8AC3E}">
        <p14:creationId xmlns:p14="http://schemas.microsoft.com/office/powerpoint/2010/main" val="5140417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Georgia" pitchFamily="18" charset="0"/>
        <a:ea typeface="+mn-ea"/>
        <a:cs typeface="+mn-cs"/>
      </a:defRPr>
    </a:lvl1pPr>
    <a:lvl2pPr marL="457200" algn="l" rtl="0" fontAlgn="base">
      <a:spcBef>
        <a:spcPct val="30000"/>
      </a:spcBef>
      <a:spcAft>
        <a:spcPct val="0"/>
      </a:spcAft>
      <a:defRPr sz="1200" kern="1200">
        <a:solidFill>
          <a:schemeClr val="tx1"/>
        </a:solidFill>
        <a:latin typeface="Georgia" pitchFamily="18" charset="0"/>
        <a:ea typeface="+mn-ea"/>
        <a:cs typeface="+mn-cs"/>
      </a:defRPr>
    </a:lvl2pPr>
    <a:lvl3pPr marL="914400" algn="l" rtl="0" fontAlgn="base">
      <a:spcBef>
        <a:spcPct val="30000"/>
      </a:spcBef>
      <a:spcAft>
        <a:spcPct val="0"/>
      </a:spcAft>
      <a:defRPr sz="1200" kern="1200">
        <a:solidFill>
          <a:schemeClr val="tx1"/>
        </a:solidFill>
        <a:latin typeface="Georgia" pitchFamily="18" charset="0"/>
        <a:ea typeface="+mn-ea"/>
        <a:cs typeface="+mn-cs"/>
      </a:defRPr>
    </a:lvl3pPr>
    <a:lvl4pPr marL="1371600" algn="l" rtl="0" fontAlgn="base">
      <a:spcBef>
        <a:spcPct val="30000"/>
      </a:spcBef>
      <a:spcAft>
        <a:spcPct val="0"/>
      </a:spcAft>
      <a:defRPr sz="1200" kern="1200">
        <a:solidFill>
          <a:schemeClr val="tx1"/>
        </a:solidFill>
        <a:latin typeface="Georgia" pitchFamily="18" charset="0"/>
        <a:ea typeface="+mn-ea"/>
        <a:cs typeface="+mn-cs"/>
      </a:defRPr>
    </a:lvl4pPr>
    <a:lvl5pPr marL="1828800" algn="l" rtl="0" fontAlgn="base">
      <a:spcBef>
        <a:spcPct val="30000"/>
      </a:spcBef>
      <a:spcAft>
        <a:spcPct val="0"/>
      </a:spcAft>
      <a:defRPr sz="1200" kern="1200">
        <a:solidFill>
          <a:schemeClr val="tx1"/>
        </a:solidFill>
        <a:latin typeface="Georgi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answersforbusiness.nl/product/permits/Bouwvergunning?branch=65" TargetMode="External"/><Relationship Id="rId7" Type="http://schemas.openxmlformats.org/officeDocument/2006/relationships/hyperlink" Target="http://www.answersforbusiness.nl/product/laws/Veiligheid-speeltoestellen?branch=65"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www.answersforbusiness.nl/product/permits/HACCP-plan?branch=65" TargetMode="External"/><Relationship Id="rId5" Type="http://schemas.openxmlformats.org/officeDocument/2006/relationships/hyperlink" Target="http://www.answersforbusiness.nl/product/permits/Risicoinventarisatie--en-evaluatie?branch=65" TargetMode="External"/><Relationship Id="rId4" Type="http://schemas.openxmlformats.org/officeDocument/2006/relationships/hyperlink" Target="http://www.answersforbusiness.nl/product/permits/Gebruiksvergunning?branch=65"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answersforbusiness.nl/branche?branch=65"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7852B9BD-56B8-44F3-A7F4-3E266B07CF86}" type="slidenum">
              <a:rPr lang="nl-NL" smtClean="0"/>
              <a:pPr/>
              <a:t>3</a:t>
            </a:fld>
            <a:endParaRPr lang="nl-NL"/>
          </a:p>
        </p:txBody>
      </p:sp>
    </p:spTree>
    <p:extLst>
      <p:ext uri="{BB962C8B-B14F-4D97-AF65-F5344CB8AC3E}">
        <p14:creationId xmlns:p14="http://schemas.microsoft.com/office/powerpoint/2010/main" val="89842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7852B9BD-56B8-44F3-A7F4-3E266B07CF86}" type="slidenum">
              <a:rPr lang="nl-NL" smtClean="0"/>
              <a:pPr/>
              <a:t>4</a:t>
            </a:fld>
            <a:endParaRPr lang="nl-NL"/>
          </a:p>
        </p:txBody>
      </p:sp>
    </p:spTree>
    <p:extLst>
      <p:ext uri="{BB962C8B-B14F-4D97-AF65-F5344CB8AC3E}">
        <p14:creationId xmlns:p14="http://schemas.microsoft.com/office/powerpoint/2010/main" val="1813703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0" u="none" strike="noStrike" kern="1200" baseline="0" dirty="0" err="1" smtClean="0">
                <a:solidFill>
                  <a:schemeClr val="tx1"/>
                </a:solidFill>
                <a:latin typeface="Georgia" pitchFamily="18" charset="0"/>
                <a:ea typeface="+mn-ea"/>
                <a:cs typeface="+mn-cs"/>
              </a:rPr>
              <a:t>Factsheet</a:t>
            </a:r>
            <a:r>
              <a:rPr lang="nl-NL" sz="1200" b="1" i="0" u="none" strike="noStrike" kern="1200" baseline="0" dirty="0" smtClean="0">
                <a:solidFill>
                  <a:schemeClr val="tx1"/>
                </a:solidFill>
                <a:latin typeface="Georgia" pitchFamily="18" charset="0"/>
                <a:ea typeface="+mn-ea"/>
                <a:cs typeface="+mn-cs"/>
              </a:rPr>
              <a:t> </a:t>
            </a:r>
            <a:r>
              <a:rPr lang="nl-NL" sz="1200" b="0" i="0" u="none" strike="noStrike" kern="1200" baseline="0" dirty="0" smtClean="0">
                <a:solidFill>
                  <a:schemeClr val="tx1"/>
                </a:solidFill>
                <a:latin typeface="Georgia" pitchFamily="18" charset="0"/>
                <a:ea typeface="+mn-ea"/>
                <a:cs typeface="+mn-cs"/>
              </a:rPr>
              <a:t> </a:t>
            </a:r>
            <a:r>
              <a:rPr lang="nl-NL" sz="1200" b="1" i="0" u="none" strike="noStrike" kern="1200" baseline="0" dirty="0" smtClean="0">
                <a:solidFill>
                  <a:schemeClr val="tx1"/>
                </a:solidFill>
                <a:latin typeface="Georgia" pitchFamily="18" charset="0"/>
                <a:ea typeface="+mn-ea"/>
                <a:cs typeface="+mn-cs"/>
              </a:rPr>
              <a:t>Kinderopvang –e-</a:t>
            </a:r>
            <a:r>
              <a:rPr lang="nl-NL" sz="1200" b="1" i="0" u="none" strike="noStrike" kern="1200" baseline="0" dirty="0" err="1" smtClean="0">
                <a:solidFill>
                  <a:schemeClr val="tx1"/>
                </a:solidFill>
                <a:latin typeface="Georgia" pitchFamily="18" charset="0"/>
                <a:ea typeface="+mn-ea"/>
                <a:cs typeface="+mn-cs"/>
              </a:rPr>
              <a:t>quality</a:t>
            </a:r>
            <a:r>
              <a:rPr lang="nl-NL" sz="1200" b="1" i="0" u="none" strike="noStrike" kern="1200" baseline="0" dirty="0" smtClean="0">
                <a:solidFill>
                  <a:schemeClr val="tx1"/>
                </a:solidFill>
                <a:latin typeface="Georgia" pitchFamily="18" charset="0"/>
                <a:ea typeface="+mn-ea"/>
                <a:cs typeface="+mn-cs"/>
              </a:rPr>
              <a:t> 2008</a:t>
            </a:r>
            <a:endParaRPr lang="nl-NL" sz="1200" b="0" i="0" u="none" strike="noStrike" kern="1200" baseline="0" dirty="0" smtClean="0">
              <a:solidFill>
                <a:schemeClr val="tx1"/>
              </a:solidFill>
              <a:latin typeface="Georgia" pitchFamily="18" charset="0"/>
              <a:ea typeface="+mn-ea"/>
              <a:cs typeface="+mn-cs"/>
            </a:endParaRPr>
          </a:p>
          <a:p>
            <a:r>
              <a:rPr lang="nl-NL" sz="1200" b="0" i="0" u="none" strike="noStrike" kern="1200" baseline="0" dirty="0" smtClean="0">
                <a:solidFill>
                  <a:schemeClr val="tx1"/>
                </a:solidFill>
                <a:latin typeface="Georgia" pitchFamily="18" charset="0"/>
                <a:ea typeface="+mn-ea"/>
                <a:cs typeface="+mn-cs"/>
              </a:rPr>
              <a:t>Aansluiting tussen beleid en wensen van ouders </a:t>
            </a:r>
            <a:r>
              <a:rPr lang="nl-NL" sz="1200" b="0" i="0" u="none" strike="noStrike" kern="1200" baseline="0" dirty="0" err="1" smtClean="0">
                <a:solidFill>
                  <a:schemeClr val="tx1"/>
                </a:solidFill>
                <a:latin typeface="Georgia" pitchFamily="18" charset="0"/>
                <a:ea typeface="+mn-ea"/>
                <a:cs typeface="+mn-cs"/>
              </a:rPr>
              <a:t>Ouders</a:t>
            </a:r>
            <a:r>
              <a:rPr lang="nl-NL" sz="1200" b="0" i="0" u="none" strike="noStrike" kern="1200" baseline="0" dirty="0" smtClean="0">
                <a:solidFill>
                  <a:schemeClr val="tx1"/>
                </a:solidFill>
                <a:latin typeface="Georgia" pitchFamily="18" charset="0"/>
                <a:ea typeface="+mn-ea"/>
                <a:cs typeface="+mn-cs"/>
              </a:rPr>
              <a:t> zien een kinderdagverblijf vooral als een professionele opvangvorm waar aandacht is voor kwaliteit en verzorgers goed zijn opgeleid. Vooral ouders die gebruik maken van dit type opvang vinden dit belangrijk. De meeste ouders zijn echter wel van mening dat een kinderdagverblijf weinig persoonlijke aandacht biedt voor het kind. Daarnaast wordt een kinderdagverblijf als weinig flexibel gezien, bijvoorbeeld in de openingstijden. Vooral voor ouders die variabele werktijden hebben is flexibiliteit heel belangrijk. Voor deze ouders is gastouderopvang, naast de informele opvang, dan ook een goed alternatief. Gastouderopvang sluit dan ook goed aan bij de wensen van veel ouders: het is persoonlijk, kleinschalig en flexibel. Wel bestaan er twijfels over de kwaliteit (en de controle hierop) en betrouwbaarheid; hoe weet je of de gastouder goed voor het kind zorgt en te vertrouwen is? Deze zekerheid voelen ouders wel bij opvang door bekenden, zoals grootouders. Vanuit dit perspectief is het dan ook niet verwonderlijk dat ouders de opvang door oppasmoeders, opa’s en/of oma’s hebben geformaliseerd door hen in te schrijven bij een erkend gastouderbureau; zo ontvangen ze subsidie voor de opvangvorm die het best aan hun wensen voldoet. </a:t>
            </a:r>
          </a:p>
          <a:p>
            <a:r>
              <a:rPr lang="nl-NL" sz="1200" b="0" i="0" u="none" strike="noStrike" kern="1200" baseline="0" dirty="0" smtClean="0">
                <a:solidFill>
                  <a:schemeClr val="tx1"/>
                </a:solidFill>
                <a:latin typeface="Georgia" pitchFamily="18" charset="0"/>
                <a:ea typeface="+mn-ea"/>
                <a:cs typeface="+mn-cs"/>
              </a:rPr>
              <a:t>In de huidige discussie gaat vooral de aandacht uit naar het ‘oneigenlijk’ gebruik van gastouderopvang, maar minder naar de onderliggende wensen van ouders waardoor ze voor dit type opvang kiezen. </a:t>
            </a:r>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7852B9BD-56B8-44F3-A7F4-3E266B07CF86}" type="slidenum">
              <a:rPr lang="nl-NL" smtClean="0"/>
              <a:pPr/>
              <a:t>5</a:t>
            </a:fld>
            <a:endParaRPr lang="nl-NL"/>
          </a:p>
        </p:txBody>
      </p:sp>
    </p:spTree>
    <p:extLst>
      <p:ext uri="{BB962C8B-B14F-4D97-AF65-F5344CB8AC3E}">
        <p14:creationId xmlns:p14="http://schemas.microsoft.com/office/powerpoint/2010/main" val="2940819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a:xfrm>
            <a:off x="685800" y="4139952"/>
            <a:ext cx="5486400" cy="4318248"/>
          </a:xfrm>
        </p:spPr>
        <p:txBody>
          <a:bodyPr/>
          <a:lstStyle/>
          <a:p>
            <a:r>
              <a:rPr lang="nl-NL" sz="900" dirty="0" err="1" smtClean="0"/>
              <a:t>Apply</a:t>
            </a:r>
            <a:r>
              <a:rPr lang="nl-NL" sz="900" dirty="0" smtClean="0"/>
              <a:t> </a:t>
            </a:r>
            <a:r>
              <a:rPr lang="nl-NL" sz="900" dirty="0" err="1" smtClean="0"/>
              <a:t>for</a:t>
            </a:r>
            <a:r>
              <a:rPr lang="nl-NL" sz="900" baseline="0" dirty="0" smtClean="0"/>
              <a:t> more permits:</a:t>
            </a:r>
            <a:r>
              <a:rPr lang="en-US" sz="900" b="1" dirty="0" smtClean="0">
                <a:hlinkClick r:id="rId3" action="ppaction://hlinkfile"/>
              </a:rPr>
              <a:t>4. Apply for a building permit</a:t>
            </a:r>
            <a:r>
              <a:rPr lang="en-US" sz="900" dirty="0" smtClean="0"/>
              <a:t> </a:t>
            </a:r>
            <a:br>
              <a:rPr lang="en-US" sz="900" dirty="0" smtClean="0"/>
            </a:br>
            <a:r>
              <a:rPr lang="en-US" sz="900" dirty="0" smtClean="0"/>
              <a:t>If you want to build, make alterations to or renovate a building, you will normally need a building permit (part of the All-in-one Permit for Physical Aspects, </a:t>
            </a:r>
            <a:r>
              <a:rPr lang="en-US" sz="900" i="1" dirty="0" err="1" smtClean="0"/>
              <a:t>omgevingsvergunning</a:t>
            </a:r>
            <a:r>
              <a:rPr lang="en-US" sz="900" dirty="0" smtClean="0"/>
              <a:t>). You may also need listed building consent.</a:t>
            </a:r>
            <a:r>
              <a:rPr lang="en-US" sz="900" b="1" dirty="0" smtClean="0">
                <a:hlinkClick r:id="rId4" action="ppaction://hlinkfile"/>
              </a:rPr>
              <a:t>5. Submit a notification of occupancy or apply for an occupancy permit</a:t>
            </a:r>
            <a:r>
              <a:rPr lang="en-US" sz="900" dirty="0" smtClean="0"/>
              <a:t> If you operate a childcare </a:t>
            </a:r>
            <a:r>
              <a:rPr lang="en-US" sz="900" dirty="0" err="1" smtClean="0"/>
              <a:t>centre</a:t>
            </a:r>
            <a:r>
              <a:rPr lang="en-US" sz="900" dirty="0" smtClean="0"/>
              <a:t> for more than ten children under the age of 12, you need an occupancy permit (part of the All-in-one Permit for Physical Aspects, </a:t>
            </a:r>
            <a:r>
              <a:rPr lang="en-US" sz="900" i="1" dirty="0" err="1" smtClean="0"/>
              <a:t>omgevingsvergunning</a:t>
            </a:r>
            <a:r>
              <a:rPr lang="en-US" sz="900" dirty="0" smtClean="0"/>
              <a:t>). In other cases, a notification of occupancy will suffice.</a:t>
            </a:r>
            <a:r>
              <a:rPr lang="en-US" sz="900" b="1" dirty="0" smtClean="0">
                <a:hlinkClick r:id="rId5" action="ppaction://hlinkfile"/>
              </a:rPr>
              <a:t>12. Draw up a risk inventory and evaluation (RI&amp;E)</a:t>
            </a:r>
            <a:r>
              <a:rPr lang="en-US" sz="900" dirty="0" smtClean="0"/>
              <a:t> Before hiring employees, you must draw up a risk inventory and evaluation (</a:t>
            </a:r>
            <a:r>
              <a:rPr lang="en-US" sz="900" i="1" dirty="0" smtClean="0"/>
              <a:t>RI&amp;E</a:t>
            </a:r>
            <a:r>
              <a:rPr lang="en-US" sz="900" dirty="0" smtClean="0"/>
              <a:t>) in which you describe the risks faced by your employees and the measures you have in place to address these risks.</a:t>
            </a:r>
          </a:p>
          <a:p>
            <a:r>
              <a:rPr lang="en-US" sz="900" b="1" dirty="0" smtClean="0">
                <a:hlinkClick r:id="rId6" action="ppaction://hlinkfile"/>
              </a:rPr>
              <a:t>14. Draw up an HACCP plan or comply with a hygiene code</a:t>
            </a:r>
            <a:r>
              <a:rPr lang="en-US" sz="900" dirty="0" smtClean="0"/>
              <a:t> </a:t>
            </a:r>
            <a:br>
              <a:rPr lang="en-US" sz="900" dirty="0" smtClean="0"/>
            </a:br>
            <a:r>
              <a:rPr lang="en-US" sz="900" dirty="0" smtClean="0"/>
              <a:t>If you prepare food and drink, you must have an HACCP plan in place or comply with a certified hygiene code, e.g. the code of the employers’ </a:t>
            </a:r>
            <a:r>
              <a:rPr lang="en-US" sz="900" dirty="0" err="1" smtClean="0"/>
              <a:t>organisation</a:t>
            </a:r>
            <a:r>
              <a:rPr lang="en-US" sz="900" dirty="0" smtClean="0"/>
              <a:t> of the welfare, youth care and childcare sectors (</a:t>
            </a:r>
            <a:r>
              <a:rPr lang="en-US" sz="900" i="1" dirty="0" err="1" smtClean="0"/>
              <a:t>MOgroep</a:t>
            </a:r>
            <a:r>
              <a:rPr lang="en-US" sz="900" dirty="0" smtClean="0"/>
              <a:t>).</a:t>
            </a:r>
            <a:r>
              <a:rPr lang="en-US" sz="900" b="1" dirty="0" smtClean="0">
                <a:hlinkClick r:id="rId7" action="ppaction://hlinkfile"/>
              </a:rPr>
              <a:t>15. Create a playground equipment logbook</a:t>
            </a:r>
            <a:r>
              <a:rPr lang="en-US" sz="900" dirty="0" smtClean="0"/>
              <a:t> If you intend to install playground equipment, you are obliged to keep a logbook containing the testing or inspection details and information on maintenance and accidents.</a:t>
            </a:r>
            <a:endParaRPr lang="nl-NL" sz="900" baseline="0" dirty="0" smtClean="0"/>
          </a:p>
          <a:p>
            <a:r>
              <a:rPr lang="nl-NL" sz="900" dirty="0" smtClean="0"/>
              <a:t>:</a:t>
            </a:r>
            <a:endParaRPr lang="nl-NL" sz="900" dirty="0" smtClean="0"/>
          </a:p>
        </p:txBody>
      </p:sp>
      <p:sp>
        <p:nvSpPr>
          <p:cNvPr id="4" name="Tijdelijke aanduiding voor dianummer 3"/>
          <p:cNvSpPr>
            <a:spLocks noGrp="1"/>
          </p:cNvSpPr>
          <p:nvPr>
            <p:ph type="sldNum" sz="quarter" idx="10"/>
          </p:nvPr>
        </p:nvSpPr>
        <p:spPr/>
        <p:txBody>
          <a:bodyPr/>
          <a:lstStyle/>
          <a:p>
            <a:fld id="{7852B9BD-56B8-44F3-A7F4-3E266B07CF86}" type="slidenum">
              <a:rPr lang="nl-NL" smtClean="0"/>
              <a:pPr/>
              <a:t>6</a:t>
            </a:fld>
            <a:endParaRPr lang="nl-NL" dirty="0"/>
          </a:p>
        </p:txBody>
      </p:sp>
    </p:spTree>
    <p:extLst>
      <p:ext uri="{BB962C8B-B14F-4D97-AF65-F5344CB8AC3E}">
        <p14:creationId xmlns:p14="http://schemas.microsoft.com/office/powerpoint/2010/main" val="565475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96752" y="683568"/>
            <a:ext cx="4572000" cy="3429000"/>
          </a:xfrm>
        </p:spPr>
      </p:sp>
      <p:sp>
        <p:nvSpPr>
          <p:cNvPr id="3" name="Tijdelijke aanduiding voor notities 2"/>
          <p:cNvSpPr>
            <a:spLocks noGrp="1"/>
          </p:cNvSpPr>
          <p:nvPr>
            <p:ph type="body" idx="1"/>
          </p:nvPr>
        </p:nvSpPr>
        <p:spPr>
          <a:xfrm>
            <a:off x="692696" y="4139952"/>
            <a:ext cx="5486400" cy="4114800"/>
          </a:xfrm>
        </p:spPr>
        <p:txBody>
          <a:bodyPr/>
          <a:lstStyle/>
          <a:p>
            <a:r>
              <a:rPr lang="nl-NL" sz="1000" b="1" dirty="0" err="1"/>
              <a:t>Size</a:t>
            </a:r>
            <a:r>
              <a:rPr lang="nl-NL" sz="1000" b="1" dirty="0"/>
              <a:t> </a:t>
            </a:r>
            <a:r>
              <a:rPr lang="nl-NL" sz="1000" b="1" dirty="0" err="1"/>
              <a:t>inside</a:t>
            </a:r>
            <a:r>
              <a:rPr lang="nl-NL" sz="1000" b="1" dirty="0"/>
              <a:t> </a:t>
            </a:r>
            <a:r>
              <a:rPr lang="nl-NL" sz="1000" b="1" dirty="0" err="1"/>
              <a:t>and</a:t>
            </a:r>
            <a:r>
              <a:rPr lang="nl-NL" sz="1000" b="1" dirty="0"/>
              <a:t> </a:t>
            </a:r>
            <a:r>
              <a:rPr lang="nl-NL" sz="1000" b="1" dirty="0" err="1"/>
              <a:t>outside</a:t>
            </a:r>
            <a:r>
              <a:rPr lang="nl-NL" sz="1000" b="1" dirty="0"/>
              <a:t> </a:t>
            </a:r>
            <a:r>
              <a:rPr lang="nl-NL" sz="1000" b="1" dirty="0" err="1"/>
              <a:t>play</a:t>
            </a:r>
            <a:r>
              <a:rPr lang="nl-NL" sz="1000" b="1" dirty="0"/>
              <a:t> </a:t>
            </a:r>
            <a:r>
              <a:rPr lang="nl-NL" sz="1000" b="1" dirty="0" err="1"/>
              <a:t>area:Childcare</a:t>
            </a:r>
            <a:r>
              <a:rPr lang="nl-NL" sz="1000" dirty="0"/>
              <a:t>: </a:t>
            </a:r>
            <a:r>
              <a:rPr lang="nl-NL" sz="1000" dirty="0" err="1"/>
              <a:t>inside</a:t>
            </a:r>
            <a:r>
              <a:rPr lang="nl-NL" sz="1000" dirty="0"/>
              <a:t> 3,5 M2, </a:t>
            </a:r>
            <a:r>
              <a:rPr lang="nl-NL" sz="1000" dirty="0" err="1"/>
              <a:t>outside</a:t>
            </a:r>
            <a:r>
              <a:rPr lang="nl-NL" sz="1000" dirty="0"/>
              <a:t> 3m2</a:t>
            </a:r>
          </a:p>
          <a:p>
            <a:pPr>
              <a:defRPr/>
            </a:pPr>
            <a:r>
              <a:rPr lang="nl-NL" sz="1000" i="1" dirty="0"/>
              <a:t>Child </a:t>
            </a:r>
            <a:r>
              <a:rPr lang="nl-NL" sz="1000" i="1" dirty="0" err="1"/>
              <a:t>minding</a:t>
            </a:r>
            <a:r>
              <a:rPr lang="nl-NL" sz="1000" i="1" dirty="0"/>
              <a:t>: </a:t>
            </a:r>
            <a:r>
              <a:rPr lang="en-US" sz="1000" dirty="0"/>
              <a:t>The home where </a:t>
            </a:r>
            <a:r>
              <a:rPr lang="en-US" sz="1000" dirty="0" err="1"/>
              <a:t>childminding</a:t>
            </a:r>
            <a:r>
              <a:rPr lang="en-US" sz="1000" dirty="0"/>
              <a:t> care is provided must have sufficient space for children to play and sleep in and sufficient outdoor play facilities, geared to the number and ages of the children in the </a:t>
            </a:r>
            <a:r>
              <a:rPr lang="en-US" sz="1000" dirty="0" err="1"/>
              <a:t>childminder’s</a:t>
            </a:r>
            <a:r>
              <a:rPr lang="en-US" sz="1000" dirty="0"/>
              <a:t> care</a:t>
            </a:r>
            <a:r>
              <a:rPr lang="en-US" sz="1000" dirty="0" smtClean="0"/>
              <a:t>.</a:t>
            </a:r>
            <a:endParaRPr lang="nl-NL" sz="1000" dirty="0" smtClean="0"/>
          </a:p>
          <a:p>
            <a:pPr>
              <a:defRPr/>
            </a:pPr>
            <a:endParaRPr lang="nl-NL" sz="1000" dirty="0">
              <a:hlinkClick r:id="rId3" action="ppaction://hlinkfile" tooltip="To the homepage of this sector"/>
            </a:endParaRPr>
          </a:p>
          <a:p>
            <a:r>
              <a:rPr lang="en-US" sz="1000" dirty="0">
                <a:hlinkClick r:id="rId3" action="ppaction://hlinkfile" tooltip="To the homepage of this sector"/>
              </a:rPr>
              <a:t>Childcare </a:t>
            </a:r>
            <a:r>
              <a:rPr lang="en-US" sz="1000" dirty="0" err="1">
                <a:hlinkClick r:id="rId3" action="ppaction://hlinkfile" tooltip="To the homepage of this sector"/>
              </a:rPr>
              <a:t>centres</a:t>
            </a:r>
            <a:r>
              <a:rPr lang="en-US" sz="1000" dirty="0">
                <a:hlinkClick r:id="rId3" action="ppaction://hlinkfile" tooltip="To the homepage of this sector"/>
              </a:rPr>
              <a:t> and </a:t>
            </a:r>
            <a:r>
              <a:rPr lang="en-US" sz="1000" dirty="0" err="1">
                <a:hlinkClick r:id="rId3" action="ppaction://hlinkfile" tooltip="To the homepage of this sector"/>
              </a:rPr>
              <a:t>childminding</a:t>
            </a:r>
            <a:r>
              <a:rPr lang="en-US" sz="1000" dirty="0">
                <a:hlinkClick r:id="rId3" action="ppaction://hlinkfile" tooltip="To the homepage of this sector"/>
              </a:rPr>
              <a:t> </a:t>
            </a:r>
            <a:r>
              <a:rPr lang="en-US" sz="1000" dirty="0" err="1">
                <a:hlinkClick r:id="rId3" action="ppaction://hlinkfile" tooltip="To the homepage of this sector"/>
              </a:rPr>
              <a:t>scheme</a:t>
            </a:r>
            <a:r>
              <a:rPr lang="en-US" sz="1000" b="1" dirty="0" err="1"/>
              <a:t>Pedagogical</a:t>
            </a:r>
            <a:r>
              <a:rPr lang="en-US" sz="1000" b="1" dirty="0"/>
              <a:t> policy plan</a:t>
            </a:r>
          </a:p>
          <a:p>
            <a:r>
              <a:rPr lang="en-US" sz="1000" dirty="0"/>
              <a:t>Every childcare </a:t>
            </a:r>
            <a:r>
              <a:rPr lang="en-US" sz="1000" dirty="0" err="1"/>
              <a:t>organisation</a:t>
            </a:r>
            <a:r>
              <a:rPr lang="en-US" sz="1000" dirty="0"/>
              <a:t> in the Netherlands must have a pedagogical policy plan, in which you set out your views on how to interact with children. You prepare the pedagogical policy plan in consultation with the parents’ committee.</a:t>
            </a:r>
          </a:p>
          <a:p>
            <a:r>
              <a:rPr lang="en-US" sz="1000" b="1" dirty="0"/>
              <a:t>What must you </a:t>
            </a:r>
            <a:r>
              <a:rPr lang="en-US" sz="1000" b="1" dirty="0" err="1"/>
              <a:t>do?</a:t>
            </a:r>
            <a:r>
              <a:rPr lang="en-US" sz="1000" dirty="0" err="1"/>
              <a:t>In</a:t>
            </a:r>
            <a:r>
              <a:rPr lang="en-US" sz="1000" dirty="0"/>
              <a:t> consultation with the parents’ committee, you must address at least the following </a:t>
            </a:r>
            <a:r>
              <a:rPr lang="en-US" sz="1000" dirty="0" err="1"/>
              <a:t>subjects:How</a:t>
            </a:r>
            <a:r>
              <a:rPr lang="en-US" sz="1000" dirty="0"/>
              <a:t> is emotional safety guaranteed?  How is the development of personal and social skills promoted? How does the transfer of values and standards take place</a:t>
            </a:r>
            <a:endParaRPr lang="en-US" sz="1000" dirty="0" smtClean="0">
              <a:hlinkClick r:id="rId3" action="ppaction://hlinkfile" tooltip="To the homepage of this sector"/>
            </a:endParaRPr>
          </a:p>
        </p:txBody>
      </p:sp>
      <p:sp>
        <p:nvSpPr>
          <p:cNvPr id="4" name="Tijdelijke aanduiding voor dianummer 3"/>
          <p:cNvSpPr>
            <a:spLocks noGrp="1"/>
          </p:cNvSpPr>
          <p:nvPr>
            <p:ph type="sldNum" sz="quarter" idx="10"/>
          </p:nvPr>
        </p:nvSpPr>
        <p:spPr/>
        <p:txBody>
          <a:bodyPr/>
          <a:lstStyle/>
          <a:p>
            <a:fld id="{7852B9BD-56B8-44F3-A7F4-3E266B07CF86}" type="slidenum">
              <a:rPr lang="nl-NL" smtClean="0"/>
              <a:pPr/>
              <a:t>7</a:t>
            </a:fld>
            <a:endParaRPr lang="nl-NL"/>
          </a:p>
        </p:txBody>
      </p:sp>
    </p:spTree>
    <p:extLst>
      <p:ext uri="{BB962C8B-B14F-4D97-AF65-F5344CB8AC3E}">
        <p14:creationId xmlns:p14="http://schemas.microsoft.com/office/powerpoint/2010/main" val="2673408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a:xfrm>
            <a:off x="685800" y="4139952"/>
            <a:ext cx="5486400" cy="4318248"/>
          </a:xfrm>
        </p:spPr>
        <p:txBody>
          <a:bodyPr/>
          <a:lstStyle/>
          <a:p>
            <a:r>
              <a:rPr lang="en-US" sz="1100" b="1" dirty="0"/>
              <a:t>Policy plan for childcare </a:t>
            </a:r>
            <a:r>
              <a:rPr lang="en-US" sz="1100" b="1" dirty="0" err="1"/>
              <a:t>centres</a:t>
            </a:r>
            <a:endParaRPr lang="en-US" sz="1100" b="1" dirty="0"/>
          </a:p>
          <a:p>
            <a:r>
              <a:rPr lang="en-US" sz="1100" dirty="0"/>
              <a:t>You must draw up the pedagogical policy plan within six months of submitting an application to have your childcare </a:t>
            </a:r>
            <a:r>
              <a:rPr lang="en-US" sz="1100" dirty="0" err="1"/>
              <a:t>centre</a:t>
            </a:r>
            <a:r>
              <a:rPr lang="en-US" sz="1100" dirty="0"/>
              <a:t> included in the National Childcare Register (</a:t>
            </a:r>
            <a:r>
              <a:rPr lang="en-US" sz="1100" i="1" dirty="0" err="1"/>
              <a:t>Landelijk</a:t>
            </a:r>
            <a:r>
              <a:rPr lang="en-US" sz="1100" i="1" dirty="0"/>
              <a:t> Register </a:t>
            </a:r>
            <a:r>
              <a:rPr lang="en-US" sz="1100" i="1" dirty="0" err="1"/>
              <a:t>Kinderopvang</a:t>
            </a:r>
            <a:r>
              <a:rPr lang="en-US" sz="1100" i="1" dirty="0"/>
              <a:t>, LRKO</a:t>
            </a:r>
            <a:r>
              <a:rPr lang="en-US" sz="1100" dirty="0"/>
              <a:t>) to your municipal authority. The policy plan for childcare </a:t>
            </a:r>
            <a:r>
              <a:rPr lang="en-US" sz="1100" dirty="0" err="1"/>
              <a:t>centres</a:t>
            </a:r>
            <a:r>
              <a:rPr lang="en-US" sz="1100" dirty="0"/>
              <a:t> must also specify:</a:t>
            </a:r>
          </a:p>
          <a:p>
            <a:r>
              <a:rPr lang="en-US" sz="1100" dirty="0"/>
              <a:t>The working procedure, maximum size and age structure of the basic groups </a:t>
            </a:r>
          </a:p>
          <a:p>
            <a:r>
              <a:rPr lang="en-US" sz="1100" dirty="0"/>
              <a:t>In which (play) activities children leave their basic group </a:t>
            </a:r>
          </a:p>
          <a:p>
            <a:r>
              <a:rPr lang="en-US" sz="1100" dirty="0"/>
              <a:t>How </a:t>
            </a:r>
            <a:r>
              <a:rPr lang="en-US" sz="1100" dirty="0" err="1"/>
              <a:t>childminders</a:t>
            </a:r>
            <a:r>
              <a:rPr lang="en-US" sz="1100" dirty="0"/>
              <a:t> are supported by other adults in their activities with children </a:t>
            </a:r>
          </a:p>
          <a:p>
            <a:r>
              <a:rPr lang="en-US" sz="1100" dirty="0"/>
              <a:t>If only one </a:t>
            </a:r>
            <a:r>
              <a:rPr lang="en-US" sz="1100" dirty="0" err="1"/>
              <a:t>childminder</a:t>
            </a:r>
            <a:r>
              <a:rPr lang="en-US" sz="1100" dirty="0"/>
              <a:t> is present at your childcare </a:t>
            </a:r>
            <a:r>
              <a:rPr lang="en-US" sz="1100" dirty="0" err="1"/>
              <a:t>organisation</a:t>
            </a:r>
            <a:r>
              <a:rPr lang="en-US" sz="1100" dirty="0"/>
              <a:t>, you must ensure that another adult can provide assistance in the event of emergencies. This adult </a:t>
            </a:r>
            <a:r>
              <a:rPr lang="en-US" sz="1100" dirty="0" err="1"/>
              <a:t>fulfils</a:t>
            </a:r>
            <a:r>
              <a:rPr lang="en-US" sz="1100" dirty="0"/>
              <a:t> a stand-by function. The pedagogical policy plan must describe how you implemented this stand-by function.</a:t>
            </a:r>
          </a:p>
          <a:p>
            <a:r>
              <a:rPr lang="en-US" sz="1100" b="1" dirty="0" smtClean="0"/>
              <a:t>Policy plan for </a:t>
            </a:r>
            <a:r>
              <a:rPr lang="en-US" sz="1100" b="1" dirty="0" err="1" smtClean="0"/>
              <a:t>childminding</a:t>
            </a:r>
            <a:r>
              <a:rPr lang="en-US" sz="1100" b="1" dirty="0" smtClean="0"/>
              <a:t> agencies</a:t>
            </a:r>
          </a:p>
          <a:p>
            <a:r>
              <a:rPr lang="en-US" sz="1100" dirty="0" smtClean="0"/>
              <a:t>You have to adopt the pedagogical policy plan before submitting an application to have your </a:t>
            </a:r>
            <a:r>
              <a:rPr lang="en-US" sz="1100" dirty="0" err="1" smtClean="0"/>
              <a:t>childminding</a:t>
            </a:r>
            <a:r>
              <a:rPr lang="en-US" sz="1100" dirty="0" smtClean="0"/>
              <a:t> agency included in the National Childcare Register (</a:t>
            </a:r>
            <a:r>
              <a:rPr lang="en-US" sz="1100" i="1" dirty="0" err="1" smtClean="0"/>
              <a:t>Landelijk</a:t>
            </a:r>
            <a:r>
              <a:rPr lang="en-US" sz="1100" i="1" dirty="0" smtClean="0"/>
              <a:t> Register </a:t>
            </a:r>
            <a:r>
              <a:rPr lang="en-US" sz="1100" i="1" dirty="0" err="1" smtClean="0"/>
              <a:t>Kinderopvang</a:t>
            </a:r>
            <a:r>
              <a:rPr lang="en-US" sz="1100" i="1" dirty="0" smtClean="0"/>
              <a:t>, LRKO</a:t>
            </a:r>
            <a:r>
              <a:rPr lang="en-US" sz="1100" dirty="0" smtClean="0"/>
              <a:t>) to your municipal authority. The pedagogical policy plan for </a:t>
            </a:r>
            <a:r>
              <a:rPr lang="en-US" sz="1100" dirty="0" err="1" smtClean="0"/>
              <a:t>childminding</a:t>
            </a:r>
            <a:r>
              <a:rPr lang="en-US" sz="1100" dirty="0" smtClean="0"/>
              <a:t> agencies must also specify:</a:t>
            </a:r>
          </a:p>
          <a:p>
            <a:r>
              <a:rPr lang="en-US" sz="1100" dirty="0" smtClean="0"/>
              <a:t>The composition of the group of children cared for by a </a:t>
            </a:r>
            <a:r>
              <a:rPr lang="en-US" sz="1100" dirty="0" err="1" smtClean="0"/>
              <a:t>childminder</a:t>
            </a:r>
            <a:r>
              <a:rPr lang="en-US" sz="1100" dirty="0" smtClean="0"/>
              <a:t> </a:t>
            </a:r>
          </a:p>
          <a:p>
            <a:r>
              <a:rPr lang="en-US" sz="1100" dirty="0" smtClean="0"/>
              <a:t>The requirements you impose with regard to </a:t>
            </a:r>
            <a:r>
              <a:rPr lang="en-US" sz="1100" dirty="0" err="1" smtClean="0"/>
              <a:t>childminding</a:t>
            </a:r>
            <a:r>
              <a:rPr lang="en-US" sz="1100" dirty="0" smtClean="0"/>
              <a:t> care </a:t>
            </a:r>
          </a:p>
          <a:p>
            <a:r>
              <a:rPr lang="en-US" sz="1100" dirty="0" smtClean="0"/>
              <a:t>The home where </a:t>
            </a:r>
            <a:r>
              <a:rPr lang="en-US" sz="1100" dirty="0" err="1" smtClean="0"/>
              <a:t>childminding</a:t>
            </a:r>
            <a:r>
              <a:rPr lang="en-US" sz="1100" dirty="0" smtClean="0"/>
              <a:t> care is provided must have sufficient space for children to play and sleep in and sufficient outdoor play facilities, geared to the number and ages of the children in the </a:t>
            </a:r>
            <a:r>
              <a:rPr lang="en-US" sz="1100" dirty="0" err="1" smtClean="0"/>
              <a:t>childminder’s</a:t>
            </a:r>
            <a:r>
              <a:rPr lang="en-US" sz="1100" dirty="0" smtClean="0"/>
              <a:t> care.</a:t>
            </a:r>
          </a:p>
          <a:p>
            <a:r>
              <a:rPr lang="nl-NL" sz="1100" b="1" baseline="0" dirty="0" err="1" smtClean="0"/>
              <a:t>Pedagogy</a:t>
            </a:r>
            <a:r>
              <a:rPr lang="nl-NL" sz="1100" b="1" baseline="0" dirty="0" smtClean="0"/>
              <a:t> </a:t>
            </a:r>
            <a:r>
              <a:rPr lang="nl-NL" sz="1100" b="1" baseline="0" dirty="0" err="1" smtClean="0"/>
              <a:t>practice</a:t>
            </a:r>
            <a:endParaRPr lang="nl-NL" sz="1100" b="1" baseline="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nl-NL" sz="1100" dirty="0" smtClean="0"/>
              <a:t>More </a:t>
            </a:r>
            <a:r>
              <a:rPr lang="nl-NL" sz="1100" dirty="0" err="1" smtClean="0"/>
              <a:t>detailed</a:t>
            </a:r>
            <a:r>
              <a:rPr lang="nl-NL" sz="1100" dirty="0" smtClean="0"/>
              <a:t> indicators </a:t>
            </a:r>
            <a:r>
              <a:rPr lang="nl-NL" sz="1100" dirty="0" err="1" smtClean="0"/>
              <a:t>for</a:t>
            </a:r>
            <a:r>
              <a:rPr lang="nl-NL" sz="1100" dirty="0" smtClean="0"/>
              <a:t> </a:t>
            </a:r>
            <a:r>
              <a:rPr lang="nl-NL" sz="1100" dirty="0" err="1" smtClean="0"/>
              <a:t>measuring</a:t>
            </a:r>
            <a:r>
              <a:rPr lang="nl-NL" sz="1100" dirty="0" smtClean="0"/>
              <a:t> </a:t>
            </a:r>
            <a:r>
              <a:rPr lang="nl-NL" sz="1100" dirty="0" err="1" smtClean="0"/>
              <a:t>quality</a:t>
            </a:r>
            <a:r>
              <a:rPr lang="nl-NL" sz="1100" dirty="0" smtClean="0"/>
              <a:t> </a:t>
            </a:r>
            <a:r>
              <a:rPr lang="nl-NL" sz="1100" dirty="0" err="1" smtClean="0"/>
              <a:t>than</a:t>
            </a:r>
            <a:r>
              <a:rPr lang="nl-NL" sz="1100" dirty="0" smtClean="0"/>
              <a:t> </a:t>
            </a:r>
            <a:r>
              <a:rPr lang="nl-NL" sz="1100" dirty="0" err="1" smtClean="0"/>
              <a:t>for</a:t>
            </a:r>
            <a:r>
              <a:rPr lang="nl-NL" sz="1100" dirty="0" smtClean="0"/>
              <a:t> </a:t>
            </a:r>
            <a:r>
              <a:rPr lang="nl-NL" sz="1100" dirty="0" err="1" smtClean="0"/>
              <a:t>childminding</a:t>
            </a:r>
            <a:r>
              <a:rPr lang="nl-NL" sz="1100" dirty="0" smtClean="0"/>
              <a:t> </a:t>
            </a:r>
            <a:r>
              <a:rPr lang="nl-NL" sz="1100" dirty="0" err="1" smtClean="0"/>
              <a:t>regarding</a:t>
            </a:r>
            <a:r>
              <a:rPr lang="nl-NL" sz="1100" baseline="0" dirty="0" smtClean="0"/>
              <a:t> </a:t>
            </a:r>
            <a:r>
              <a:rPr lang="nl-NL" sz="1100" baseline="0" dirty="0" err="1" smtClean="0"/>
              <a:t>emotional</a:t>
            </a:r>
            <a:r>
              <a:rPr lang="nl-NL" sz="1100" baseline="0" dirty="0" smtClean="0"/>
              <a:t> </a:t>
            </a:r>
            <a:r>
              <a:rPr lang="nl-NL" sz="1100" baseline="0" dirty="0" err="1" smtClean="0"/>
              <a:t>safety</a:t>
            </a:r>
            <a:r>
              <a:rPr lang="nl-NL" sz="1100" baseline="0" dirty="0" smtClean="0"/>
              <a:t>/ promotion of </a:t>
            </a:r>
            <a:r>
              <a:rPr lang="en-US" sz="1100" dirty="0" smtClean="0"/>
              <a:t>development of personal and social skills/</a:t>
            </a:r>
            <a:r>
              <a:rPr lang="en-US" sz="1100" baseline="0" dirty="0" smtClean="0"/>
              <a:t> transfer of values &amp; standards</a:t>
            </a:r>
            <a:endParaRPr lang="nl-NL" sz="1100" dirty="0" smtClean="0"/>
          </a:p>
          <a:p>
            <a:endParaRPr lang="nl-NL" dirty="0" smtClean="0"/>
          </a:p>
          <a:p>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7852B9BD-56B8-44F3-A7F4-3E266B07CF86}" type="slidenum">
              <a:rPr lang="nl-NL" smtClean="0"/>
              <a:pPr/>
              <a:t>8</a:t>
            </a:fld>
            <a:endParaRPr lang="nl-NL"/>
          </a:p>
        </p:txBody>
      </p:sp>
    </p:spTree>
    <p:extLst>
      <p:ext uri="{BB962C8B-B14F-4D97-AF65-F5344CB8AC3E}">
        <p14:creationId xmlns:p14="http://schemas.microsoft.com/office/powerpoint/2010/main" val="23735859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55650" y="1196975"/>
            <a:ext cx="7561263" cy="1470025"/>
          </a:xfrm>
        </p:spPr>
        <p:txBody>
          <a:bodyPr/>
          <a:lstStyle>
            <a:lvl1pPr>
              <a:defRPr sz="3600"/>
            </a:lvl1pPr>
          </a:lstStyle>
          <a:p>
            <a:pPr lvl="0"/>
            <a:r>
              <a:rPr lang="nl-NL" noProof="0" smtClean="0"/>
              <a:t>Klik om de stijl te bewerken</a:t>
            </a:r>
          </a:p>
        </p:txBody>
      </p:sp>
      <p:sp>
        <p:nvSpPr>
          <p:cNvPr id="3075" name="Rectangle 3"/>
          <p:cNvSpPr>
            <a:spLocks noGrp="1" noChangeArrowheads="1"/>
          </p:cNvSpPr>
          <p:nvPr>
            <p:ph type="subTitle" idx="1"/>
          </p:nvPr>
        </p:nvSpPr>
        <p:spPr>
          <a:xfrm>
            <a:off x="755650" y="2709863"/>
            <a:ext cx="7558088" cy="2879725"/>
          </a:xfrm>
        </p:spPr>
        <p:txBody>
          <a:bodyPr/>
          <a:lstStyle>
            <a:lvl1pPr marL="0" indent="0">
              <a:buFontTx/>
              <a:buNone/>
              <a:defRPr sz="2700"/>
            </a:lvl1pPr>
          </a:lstStyle>
          <a:p>
            <a:pPr lvl="0"/>
            <a:r>
              <a:rPr lang="nl-NL" noProof="0" smtClean="0"/>
              <a:t>Klik om de ondertitelstijl van het model te bewerken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endParaRPr lang="nl-NL"/>
          </a:p>
        </p:txBody>
      </p:sp>
      <p:sp>
        <p:nvSpPr>
          <p:cNvPr id="6" name="Tijdelijke aanduiding voor dianummer 5"/>
          <p:cNvSpPr>
            <a:spLocks noGrp="1"/>
          </p:cNvSpPr>
          <p:nvPr>
            <p:ph type="sldNum" sz="quarter" idx="12"/>
          </p:nvPr>
        </p:nvSpPr>
        <p:spPr/>
        <p:txBody>
          <a:bodyPr/>
          <a:lstStyle>
            <a:lvl1pPr>
              <a:defRPr/>
            </a:lvl1pPr>
          </a:lstStyle>
          <a:p>
            <a:fld id="{D79036D8-2F44-46B9-9A86-AF45AC2830DB}" type="slidenum">
              <a:rPr lang="nl-NL"/>
              <a:pPr/>
              <a:t>‹nr.›</a:t>
            </a:fld>
            <a:endParaRPr lang="nl-NL"/>
          </a:p>
        </p:txBody>
      </p:sp>
    </p:spTree>
    <p:extLst>
      <p:ext uri="{BB962C8B-B14F-4D97-AF65-F5344CB8AC3E}">
        <p14:creationId xmlns:p14="http://schemas.microsoft.com/office/powerpoint/2010/main" val="3706079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89713" y="773113"/>
            <a:ext cx="1943100" cy="560705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758825" y="773113"/>
            <a:ext cx="5678488" cy="560705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endParaRPr lang="nl-NL"/>
          </a:p>
        </p:txBody>
      </p:sp>
      <p:sp>
        <p:nvSpPr>
          <p:cNvPr id="6" name="Tijdelijke aanduiding voor dianummer 5"/>
          <p:cNvSpPr>
            <a:spLocks noGrp="1"/>
          </p:cNvSpPr>
          <p:nvPr>
            <p:ph type="sldNum" sz="quarter" idx="12"/>
          </p:nvPr>
        </p:nvSpPr>
        <p:spPr/>
        <p:txBody>
          <a:bodyPr/>
          <a:lstStyle>
            <a:lvl1pPr>
              <a:defRPr/>
            </a:lvl1pPr>
          </a:lstStyle>
          <a:p>
            <a:fld id="{CF7896ED-871F-4602-885D-E9064D20E73A}" type="slidenum">
              <a:rPr lang="nl-NL"/>
              <a:pPr/>
              <a:t>‹nr.›</a:t>
            </a:fld>
            <a:endParaRPr lang="nl-NL"/>
          </a:p>
        </p:txBody>
      </p:sp>
    </p:spTree>
    <p:extLst>
      <p:ext uri="{BB962C8B-B14F-4D97-AF65-F5344CB8AC3E}">
        <p14:creationId xmlns:p14="http://schemas.microsoft.com/office/powerpoint/2010/main" val="2452396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endParaRPr lang="nl-NL"/>
          </a:p>
        </p:txBody>
      </p:sp>
      <p:sp>
        <p:nvSpPr>
          <p:cNvPr id="6" name="Tijdelijke aanduiding voor dianummer 5"/>
          <p:cNvSpPr>
            <a:spLocks noGrp="1"/>
          </p:cNvSpPr>
          <p:nvPr>
            <p:ph type="sldNum" sz="quarter" idx="12"/>
          </p:nvPr>
        </p:nvSpPr>
        <p:spPr/>
        <p:txBody>
          <a:bodyPr/>
          <a:lstStyle>
            <a:lvl1pPr>
              <a:defRPr/>
            </a:lvl1pPr>
          </a:lstStyle>
          <a:p>
            <a:fld id="{77872034-E099-4F6B-99F6-9B3FB9743ED1}" type="slidenum">
              <a:rPr lang="nl-NL"/>
              <a:pPr/>
              <a:t>‹nr.›</a:t>
            </a:fld>
            <a:endParaRPr lang="nl-NL"/>
          </a:p>
        </p:txBody>
      </p:sp>
    </p:spTree>
    <p:extLst>
      <p:ext uri="{BB962C8B-B14F-4D97-AF65-F5344CB8AC3E}">
        <p14:creationId xmlns:p14="http://schemas.microsoft.com/office/powerpoint/2010/main" val="2217861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endParaRPr lang="nl-NL"/>
          </a:p>
        </p:txBody>
      </p:sp>
      <p:sp>
        <p:nvSpPr>
          <p:cNvPr id="6" name="Tijdelijke aanduiding voor dianummer 5"/>
          <p:cNvSpPr>
            <a:spLocks noGrp="1"/>
          </p:cNvSpPr>
          <p:nvPr>
            <p:ph type="sldNum" sz="quarter" idx="12"/>
          </p:nvPr>
        </p:nvSpPr>
        <p:spPr/>
        <p:txBody>
          <a:bodyPr/>
          <a:lstStyle>
            <a:lvl1pPr>
              <a:defRPr/>
            </a:lvl1pPr>
          </a:lstStyle>
          <a:p>
            <a:fld id="{BAD83E4D-5D3A-423D-9573-8A52BA7FEF9B}" type="slidenum">
              <a:rPr lang="nl-NL"/>
              <a:pPr/>
              <a:t>‹nr.›</a:t>
            </a:fld>
            <a:endParaRPr lang="nl-NL"/>
          </a:p>
        </p:txBody>
      </p:sp>
    </p:spTree>
    <p:extLst>
      <p:ext uri="{BB962C8B-B14F-4D97-AF65-F5344CB8AC3E}">
        <p14:creationId xmlns:p14="http://schemas.microsoft.com/office/powerpoint/2010/main" val="2850168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758825" y="1916113"/>
            <a:ext cx="3810000" cy="4464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721225" y="1916113"/>
            <a:ext cx="3811588" cy="4464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endParaRPr lang="nl-NL"/>
          </a:p>
        </p:txBody>
      </p:sp>
      <p:sp>
        <p:nvSpPr>
          <p:cNvPr id="7" name="Tijdelijke aanduiding voor dianummer 6"/>
          <p:cNvSpPr>
            <a:spLocks noGrp="1"/>
          </p:cNvSpPr>
          <p:nvPr>
            <p:ph type="sldNum" sz="quarter" idx="12"/>
          </p:nvPr>
        </p:nvSpPr>
        <p:spPr/>
        <p:txBody>
          <a:bodyPr/>
          <a:lstStyle>
            <a:lvl1pPr>
              <a:defRPr/>
            </a:lvl1pPr>
          </a:lstStyle>
          <a:p>
            <a:fld id="{21781994-C261-41C5-A98D-D6FC181049EE}" type="slidenum">
              <a:rPr lang="nl-NL"/>
              <a:pPr/>
              <a:t>‹nr.›</a:t>
            </a:fld>
            <a:endParaRPr lang="nl-NL"/>
          </a:p>
        </p:txBody>
      </p:sp>
    </p:spTree>
    <p:extLst>
      <p:ext uri="{BB962C8B-B14F-4D97-AF65-F5344CB8AC3E}">
        <p14:creationId xmlns:p14="http://schemas.microsoft.com/office/powerpoint/2010/main" val="3866059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lvl1pPr>
              <a:defRPr/>
            </a:lvl1pPr>
          </a:lstStyle>
          <a:p>
            <a:endParaRPr lang="nl-NL"/>
          </a:p>
        </p:txBody>
      </p:sp>
      <p:sp>
        <p:nvSpPr>
          <p:cNvPr id="8" name="Tijdelijke aanduiding voor voettekst 7"/>
          <p:cNvSpPr>
            <a:spLocks noGrp="1"/>
          </p:cNvSpPr>
          <p:nvPr>
            <p:ph type="ftr" sz="quarter" idx="11"/>
          </p:nvPr>
        </p:nvSpPr>
        <p:spPr/>
        <p:txBody>
          <a:bodyPr/>
          <a:lstStyle>
            <a:lvl1pPr>
              <a:defRPr/>
            </a:lvl1pPr>
          </a:lstStyle>
          <a:p>
            <a:endParaRPr lang="nl-NL"/>
          </a:p>
        </p:txBody>
      </p:sp>
      <p:sp>
        <p:nvSpPr>
          <p:cNvPr id="9" name="Tijdelijke aanduiding voor dianummer 8"/>
          <p:cNvSpPr>
            <a:spLocks noGrp="1"/>
          </p:cNvSpPr>
          <p:nvPr>
            <p:ph type="sldNum" sz="quarter" idx="12"/>
          </p:nvPr>
        </p:nvSpPr>
        <p:spPr/>
        <p:txBody>
          <a:bodyPr/>
          <a:lstStyle>
            <a:lvl1pPr>
              <a:defRPr/>
            </a:lvl1pPr>
          </a:lstStyle>
          <a:p>
            <a:fld id="{287AD5BC-DEAD-4AF5-9519-2F6313B23861}" type="slidenum">
              <a:rPr lang="nl-NL"/>
              <a:pPr/>
              <a:t>‹nr.›</a:t>
            </a:fld>
            <a:endParaRPr lang="nl-NL"/>
          </a:p>
        </p:txBody>
      </p:sp>
    </p:spTree>
    <p:extLst>
      <p:ext uri="{BB962C8B-B14F-4D97-AF65-F5344CB8AC3E}">
        <p14:creationId xmlns:p14="http://schemas.microsoft.com/office/powerpoint/2010/main" val="485374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lvl1pPr>
              <a:defRPr/>
            </a:lvl1pPr>
          </a:lstStyle>
          <a:p>
            <a:endParaRPr lang="nl-NL"/>
          </a:p>
        </p:txBody>
      </p:sp>
      <p:sp>
        <p:nvSpPr>
          <p:cNvPr id="4" name="Tijdelijke aanduiding voor voettekst 3"/>
          <p:cNvSpPr>
            <a:spLocks noGrp="1"/>
          </p:cNvSpPr>
          <p:nvPr>
            <p:ph type="ftr" sz="quarter" idx="11"/>
          </p:nvPr>
        </p:nvSpPr>
        <p:spPr/>
        <p:txBody>
          <a:bodyPr/>
          <a:lstStyle>
            <a:lvl1pPr>
              <a:defRPr/>
            </a:lvl1pPr>
          </a:lstStyle>
          <a:p>
            <a:endParaRPr lang="nl-NL"/>
          </a:p>
        </p:txBody>
      </p:sp>
      <p:sp>
        <p:nvSpPr>
          <p:cNvPr id="5" name="Tijdelijke aanduiding voor dianummer 4"/>
          <p:cNvSpPr>
            <a:spLocks noGrp="1"/>
          </p:cNvSpPr>
          <p:nvPr>
            <p:ph type="sldNum" sz="quarter" idx="12"/>
          </p:nvPr>
        </p:nvSpPr>
        <p:spPr/>
        <p:txBody>
          <a:bodyPr/>
          <a:lstStyle>
            <a:lvl1pPr>
              <a:defRPr/>
            </a:lvl1pPr>
          </a:lstStyle>
          <a:p>
            <a:fld id="{19558370-9E9C-4CAC-B23B-358A75DC6E07}" type="slidenum">
              <a:rPr lang="nl-NL"/>
              <a:pPr/>
              <a:t>‹nr.›</a:t>
            </a:fld>
            <a:endParaRPr lang="nl-NL"/>
          </a:p>
        </p:txBody>
      </p:sp>
    </p:spTree>
    <p:extLst>
      <p:ext uri="{BB962C8B-B14F-4D97-AF65-F5344CB8AC3E}">
        <p14:creationId xmlns:p14="http://schemas.microsoft.com/office/powerpoint/2010/main" val="3748769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nl-NL"/>
          </a:p>
        </p:txBody>
      </p:sp>
      <p:sp>
        <p:nvSpPr>
          <p:cNvPr id="3" name="Tijdelijke aanduiding voor voettekst 2"/>
          <p:cNvSpPr>
            <a:spLocks noGrp="1"/>
          </p:cNvSpPr>
          <p:nvPr>
            <p:ph type="ftr" sz="quarter" idx="11"/>
          </p:nvPr>
        </p:nvSpPr>
        <p:spPr/>
        <p:txBody>
          <a:bodyPr/>
          <a:lstStyle>
            <a:lvl1pPr>
              <a:defRPr/>
            </a:lvl1pPr>
          </a:lstStyle>
          <a:p>
            <a:endParaRPr lang="nl-NL"/>
          </a:p>
        </p:txBody>
      </p:sp>
      <p:sp>
        <p:nvSpPr>
          <p:cNvPr id="4" name="Tijdelijke aanduiding voor dianummer 3"/>
          <p:cNvSpPr>
            <a:spLocks noGrp="1"/>
          </p:cNvSpPr>
          <p:nvPr>
            <p:ph type="sldNum" sz="quarter" idx="12"/>
          </p:nvPr>
        </p:nvSpPr>
        <p:spPr/>
        <p:txBody>
          <a:bodyPr/>
          <a:lstStyle>
            <a:lvl1pPr>
              <a:defRPr/>
            </a:lvl1pPr>
          </a:lstStyle>
          <a:p>
            <a:fld id="{E267817C-3915-42EA-9898-3E14B4AB07E0}" type="slidenum">
              <a:rPr lang="nl-NL"/>
              <a:pPr/>
              <a:t>‹nr.›</a:t>
            </a:fld>
            <a:endParaRPr lang="nl-NL"/>
          </a:p>
        </p:txBody>
      </p:sp>
    </p:spTree>
    <p:extLst>
      <p:ext uri="{BB962C8B-B14F-4D97-AF65-F5344CB8AC3E}">
        <p14:creationId xmlns:p14="http://schemas.microsoft.com/office/powerpoint/2010/main" val="1812180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endParaRPr lang="nl-NL"/>
          </a:p>
        </p:txBody>
      </p:sp>
      <p:sp>
        <p:nvSpPr>
          <p:cNvPr id="7" name="Tijdelijke aanduiding voor dianummer 6"/>
          <p:cNvSpPr>
            <a:spLocks noGrp="1"/>
          </p:cNvSpPr>
          <p:nvPr>
            <p:ph type="sldNum" sz="quarter" idx="12"/>
          </p:nvPr>
        </p:nvSpPr>
        <p:spPr/>
        <p:txBody>
          <a:bodyPr/>
          <a:lstStyle>
            <a:lvl1pPr>
              <a:defRPr/>
            </a:lvl1pPr>
          </a:lstStyle>
          <a:p>
            <a:fld id="{F8324BB9-02E5-45EE-B3EA-B958B1F23FA0}" type="slidenum">
              <a:rPr lang="nl-NL"/>
              <a:pPr/>
              <a:t>‹nr.›</a:t>
            </a:fld>
            <a:endParaRPr lang="nl-NL"/>
          </a:p>
        </p:txBody>
      </p:sp>
    </p:spTree>
    <p:extLst>
      <p:ext uri="{BB962C8B-B14F-4D97-AF65-F5344CB8AC3E}">
        <p14:creationId xmlns:p14="http://schemas.microsoft.com/office/powerpoint/2010/main" val="640482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endParaRPr lang="nl-NL"/>
          </a:p>
        </p:txBody>
      </p:sp>
      <p:sp>
        <p:nvSpPr>
          <p:cNvPr id="7" name="Tijdelijke aanduiding voor dianummer 6"/>
          <p:cNvSpPr>
            <a:spLocks noGrp="1"/>
          </p:cNvSpPr>
          <p:nvPr>
            <p:ph type="sldNum" sz="quarter" idx="12"/>
          </p:nvPr>
        </p:nvSpPr>
        <p:spPr/>
        <p:txBody>
          <a:bodyPr/>
          <a:lstStyle>
            <a:lvl1pPr>
              <a:defRPr/>
            </a:lvl1pPr>
          </a:lstStyle>
          <a:p>
            <a:fld id="{1221A18B-C8C0-4C82-9D40-2D3A6F453E31}" type="slidenum">
              <a:rPr lang="nl-NL"/>
              <a:pPr/>
              <a:t>‹nr.›</a:t>
            </a:fld>
            <a:endParaRPr lang="nl-NL"/>
          </a:p>
        </p:txBody>
      </p:sp>
    </p:spTree>
    <p:extLst>
      <p:ext uri="{BB962C8B-B14F-4D97-AF65-F5344CB8AC3E}">
        <p14:creationId xmlns:p14="http://schemas.microsoft.com/office/powerpoint/2010/main" val="3057889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36" name="Rectangle 12"/>
          <p:cNvSpPr>
            <a:spLocks noGrp="1" noChangeArrowheads="1"/>
          </p:cNvSpPr>
          <p:nvPr>
            <p:ph type="dt" sz="half" idx="2"/>
          </p:nvPr>
        </p:nvSpPr>
        <p:spPr bwMode="auto">
          <a:xfrm>
            <a:off x="685800" y="6426200"/>
            <a:ext cx="1903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5559"/>
                </a:solidFill>
              </a:defRPr>
            </a:lvl1pPr>
          </a:lstStyle>
          <a:p>
            <a:endParaRPr lang="nl-NL"/>
          </a:p>
        </p:txBody>
      </p:sp>
      <p:sp>
        <p:nvSpPr>
          <p:cNvPr id="1037" name="Rectangle 13"/>
          <p:cNvSpPr>
            <a:spLocks noGrp="1" noChangeArrowheads="1"/>
          </p:cNvSpPr>
          <p:nvPr>
            <p:ph type="ftr" sz="quarter" idx="3"/>
          </p:nvPr>
        </p:nvSpPr>
        <p:spPr bwMode="auto">
          <a:xfrm>
            <a:off x="3124200" y="6426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5559"/>
                </a:solidFill>
              </a:defRPr>
            </a:lvl1pPr>
          </a:lstStyle>
          <a:p>
            <a:endParaRPr lang="nl-NL"/>
          </a:p>
        </p:txBody>
      </p:sp>
      <p:sp>
        <p:nvSpPr>
          <p:cNvPr id="1038" name="Rectangle 14"/>
          <p:cNvSpPr>
            <a:spLocks noGrp="1" noChangeArrowheads="1"/>
          </p:cNvSpPr>
          <p:nvPr>
            <p:ph type="sldNum" sz="quarter" idx="4"/>
          </p:nvPr>
        </p:nvSpPr>
        <p:spPr bwMode="auto">
          <a:xfrm>
            <a:off x="7164388" y="6426200"/>
            <a:ext cx="19034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a:solidFill>
                  <a:schemeClr val="bg1"/>
                </a:solidFill>
              </a:defRPr>
            </a:lvl1pPr>
          </a:lstStyle>
          <a:p>
            <a:fld id="{944F542C-01F7-4073-88D1-09BB0CA242F0}" type="slidenum">
              <a:rPr lang="nl-NL"/>
              <a:pPr/>
              <a:t>‹nr.›</a:t>
            </a:fld>
            <a:endParaRPr lang="nl-NL"/>
          </a:p>
        </p:txBody>
      </p:sp>
      <p:sp>
        <p:nvSpPr>
          <p:cNvPr id="1041" name="Rectangle 17"/>
          <p:cNvSpPr>
            <a:spLocks noGrp="1" noChangeArrowheads="1"/>
          </p:cNvSpPr>
          <p:nvPr>
            <p:ph type="title"/>
          </p:nvPr>
        </p:nvSpPr>
        <p:spPr bwMode="auto">
          <a:xfrm>
            <a:off x="758825" y="773113"/>
            <a:ext cx="7773988"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smtClean="0"/>
              <a:t>Klik om titel te maken.</a:t>
            </a:r>
          </a:p>
        </p:txBody>
      </p:sp>
      <p:sp>
        <p:nvSpPr>
          <p:cNvPr id="1042" name="Rectangle 18"/>
          <p:cNvSpPr>
            <a:spLocks noGrp="1" noChangeArrowheads="1"/>
          </p:cNvSpPr>
          <p:nvPr>
            <p:ph type="body" idx="1"/>
          </p:nvPr>
        </p:nvSpPr>
        <p:spPr bwMode="auto">
          <a:xfrm>
            <a:off x="758825" y="1916113"/>
            <a:ext cx="7773988" cy="446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smtClean="0"/>
              <a:t>Klik voor opsomming 1e niveau</a:t>
            </a:r>
          </a:p>
          <a:p>
            <a:pPr lvl="1"/>
            <a:r>
              <a:rPr lang="nl-NL" smtClean="0"/>
              <a:t>Tweede niveau</a:t>
            </a:r>
          </a:p>
          <a:p>
            <a:pPr lvl="2"/>
            <a:r>
              <a:rPr lang="nl-NL" smtClean="0"/>
              <a:t>Derde niveau</a:t>
            </a:r>
          </a:p>
          <a:p>
            <a:pPr lvl="3"/>
            <a:r>
              <a:rPr lang="nl-NL" smtClean="0"/>
              <a:t>Vierde niveau</a:t>
            </a:r>
          </a:p>
          <a:p>
            <a:pPr lvl="4"/>
            <a:r>
              <a:rPr lang="nl-NL" smtClean="0"/>
              <a:t>Vijfde niveau</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fontAlgn="base" hangingPunct="1">
        <a:spcBef>
          <a:spcPct val="0"/>
        </a:spcBef>
        <a:spcAft>
          <a:spcPct val="0"/>
        </a:spcAft>
        <a:defRPr sz="3300" b="1">
          <a:solidFill>
            <a:srgbClr val="A8B000"/>
          </a:solidFill>
          <a:latin typeface="+mj-lt"/>
          <a:ea typeface="+mj-ea"/>
          <a:cs typeface="+mj-cs"/>
        </a:defRPr>
      </a:lvl1pPr>
      <a:lvl2pPr algn="l" rtl="0" eaLnBrk="1" fontAlgn="base" hangingPunct="1">
        <a:spcBef>
          <a:spcPct val="0"/>
        </a:spcBef>
        <a:spcAft>
          <a:spcPct val="0"/>
        </a:spcAft>
        <a:defRPr sz="3300" b="1">
          <a:solidFill>
            <a:srgbClr val="A8B000"/>
          </a:solidFill>
          <a:latin typeface="Georgia" pitchFamily="18" charset="0"/>
        </a:defRPr>
      </a:lvl2pPr>
      <a:lvl3pPr algn="l" rtl="0" eaLnBrk="1" fontAlgn="base" hangingPunct="1">
        <a:spcBef>
          <a:spcPct val="0"/>
        </a:spcBef>
        <a:spcAft>
          <a:spcPct val="0"/>
        </a:spcAft>
        <a:defRPr sz="3300" b="1">
          <a:solidFill>
            <a:srgbClr val="A8B000"/>
          </a:solidFill>
          <a:latin typeface="Georgia" pitchFamily="18" charset="0"/>
        </a:defRPr>
      </a:lvl3pPr>
      <a:lvl4pPr algn="l" rtl="0" eaLnBrk="1" fontAlgn="base" hangingPunct="1">
        <a:spcBef>
          <a:spcPct val="0"/>
        </a:spcBef>
        <a:spcAft>
          <a:spcPct val="0"/>
        </a:spcAft>
        <a:defRPr sz="3300" b="1">
          <a:solidFill>
            <a:srgbClr val="A8B000"/>
          </a:solidFill>
          <a:latin typeface="Georgia" pitchFamily="18" charset="0"/>
        </a:defRPr>
      </a:lvl4pPr>
      <a:lvl5pPr algn="l" rtl="0" eaLnBrk="1" fontAlgn="base" hangingPunct="1">
        <a:spcBef>
          <a:spcPct val="0"/>
        </a:spcBef>
        <a:spcAft>
          <a:spcPct val="0"/>
        </a:spcAft>
        <a:defRPr sz="3300" b="1">
          <a:solidFill>
            <a:srgbClr val="A8B000"/>
          </a:solidFill>
          <a:latin typeface="Georgia" pitchFamily="18" charset="0"/>
        </a:defRPr>
      </a:lvl5pPr>
      <a:lvl6pPr marL="457200" algn="l" rtl="0" eaLnBrk="1" fontAlgn="base" hangingPunct="1">
        <a:spcBef>
          <a:spcPct val="0"/>
        </a:spcBef>
        <a:spcAft>
          <a:spcPct val="0"/>
        </a:spcAft>
        <a:defRPr sz="3300" b="1">
          <a:solidFill>
            <a:srgbClr val="A8B000"/>
          </a:solidFill>
          <a:latin typeface="Georgia" pitchFamily="18" charset="0"/>
        </a:defRPr>
      </a:lvl6pPr>
      <a:lvl7pPr marL="914400" algn="l" rtl="0" eaLnBrk="1" fontAlgn="base" hangingPunct="1">
        <a:spcBef>
          <a:spcPct val="0"/>
        </a:spcBef>
        <a:spcAft>
          <a:spcPct val="0"/>
        </a:spcAft>
        <a:defRPr sz="3300" b="1">
          <a:solidFill>
            <a:srgbClr val="A8B000"/>
          </a:solidFill>
          <a:latin typeface="Georgia" pitchFamily="18" charset="0"/>
        </a:defRPr>
      </a:lvl7pPr>
      <a:lvl8pPr marL="1371600" algn="l" rtl="0" eaLnBrk="1" fontAlgn="base" hangingPunct="1">
        <a:spcBef>
          <a:spcPct val="0"/>
        </a:spcBef>
        <a:spcAft>
          <a:spcPct val="0"/>
        </a:spcAft>
        <a:defRPr sz="3300" b="1">
          <a:solidFill>
            <a:srgbClr val="A8B000"/>
          </a:solidFill>
          <a:latin typeface="Georgia" pitchFamily="18" charset="0"/>
        </a:defRPr>
      </a:lvl8pPr>
      <a:lvl9pPr marL="1828800" algn="l" rtl="0" eaLnBrk="1" fontAlgn="base" hangingPunct="1">
        <a:spcBef>
          <a:spcPct val="0"/>
        </a:spcBef>
        <a:spcAft>
          <a:spcPct val="0"/>
        </a:spcAft>
        <a:defRPr sz="3300" b="1">
          <a:solidFill>
            <a:srgbClr val="A8B000"/>
          </a:solidFill>
          <a:latin typeface="Georgia" pitchFamily="18" charset="0"/>
        </a:defRPr>
      </a:lvl9pPr>
    </p:titleStyle>
    <p:bodyStyle>
      <a:lvl1pPr marL="342900" indent="-342900" algn="l" rtl="0" eaLnBrk="1" fontAlgn="base" hangingPunct="1">
        <a:spcBef>
          <a:spcPct val="20000"/>
        </a:spcBef>
        <a:spcAft>
          <a:spcPct val="0"/>
        </a:spcAft>
        <a:buChar char="•"/>
        <a:defRPr sz="3000">
          <a:solidFill>
            <a:srgbClr val="002121"/>
          </a:solidFill>
          <a:latin typeface="+mn-lt"/>
          <a:ea typeface="+mn-ea"/>
          <a:cs typeface="+mn-cs"/>
        </a:defRPr>
      </a:lvl1pPr>
      <a:lvl2pPr marL="742950" indent="-285750" algn="l" rtl="0" eaLnBrk="1" fontAlgn="base" hangingPunct="1">
        <a:spcBef>
          <a:spcPct val="20000"/>
        </a:spcBef>
        <a:spcAft>
          <a:spcPct val="0"/>
        </a:spcAft>
        <a:buChar char="–"/>
        <a:defRPr sz="2800">
          <a:solidFill>
            <a:srgbClr val="002121"/>
          </a:solidFill>
          <a:latin typeface="+mn-lt"/>
        </a:defRPr>
      </a:lvl2pPr>
      <a:lvl3pPr marL="1143000" indent="-228600" algn="l" rtl="0" eaLnBrk="1" fontAlgn="base" hangingPunct="1">
        <a:spcBef>
          <a:spcPct val="20000"/>
        </a:spcBef>
        <a:spcAft>
          <a:spcPct val="0"/>
        </a:spcAft>
        <a:buChar char="•"/>
        <a:defRPr sz="2400">
          <a:solidFill>
            <a:srgbClr val="002121"/>
          </a:solidFill>
          <a:latin typeface="+mn-lt"/>
        </a:defRPr>
      </a:lvl3pPr>
      <a:lvl4pPr marL="1600200" indent="-228600" algn="l" rtl="0" eaLnBrk="1" fontAlgn="base" hangingPunct="1">
        <a:spcBef>
          <a:spcPct val="20000"/>
        </a:spcBef>
        <a:spcAft>
          <a:spcPct val="0"/>
        </a:spcAft>
        <a:buChar char="–"/>
        <a:defRPr sz="2200">
          <a:solidFill>
            <a:srgbClr val="002121"/>
          </a:solidFill>
          <a:latin typeface="+mn-lt"/>
        </a:defRPr>
      </a:lvl4pPr>
      <a:lvl5pPr marL="2057400" indent="-228600" algn="l" rtl="0" eaLnBrk="1" fontAlgn="base" hangingPunct="1">
        <a:spcBef>
          <a:spcPct val="20000"/>
        </a:spcBef>
        <a:spcAft>
          <a:spcPct val="0"/>
        </a:spcAft>
        <a:buChar char="»"/>
        <a:defRPr sz="2000">
          <a:solidFill>
            <a:srgbClr val="002121"/>
          </a:solidFill>
          <a:latin typeface="+mn-lt"/>
        </a:defRPr>
      </a:lvl5pPr>
      <a:lvl6pPr marL="2514600" indent="-228600" algn="l" rtl="0" eaLnBrk="1" fontAlgn="base" hangingPunct="1">
        <a:spcBef>
          <a:spcPct val="20000"/>
        </a:spcBef>
        <a:spcAft>
          <a:spcPct val="0"/>
        </a:spcAft>
        <a:buChar char="»"/>
        <a:defRPr sz="2000">
          <a:solidFill>
            <a:srgbClr val="002121"/>
          </a:solidFill>
          <a:latin typeface="+mn-lt"/>
        </a:defRPr>
      </a:lvl6pPr>
      <a:lvl7pPr marL="2971800" indent="-228600" algn="l" rtl="0" eaLnBrk="1" fontAlgn="base" hangingPunct="1">
        <a:spcBef>
          <a:spcPct val="20000"/>
        </a:spcBef>
        <a:spcAft>
          <a:spcPct val="0"/>
        </a:spcAft>
        <a:buChar char="»"/>
        <a:defRPr sz="2000">
          <a:solidFill>
            <a:srgbClr val="002121"/>
          </a:solidFill>
          <a:latin typeface="+mn-lt"/>
        </a:defRPr>
      </a:lvl7pPr>
      <a:lvl8pPr marL="3429000" indent="-228600" algn="l" rtl="0" eaLnBrk="1" fontAlgn="base" hangingPunct="1">
        <a:spcBef>
          <a:spcPct val="20000"/>
        </a:spcBef>
        <a:spcAft>
          <a:spcPct val="0"/>
        </a:spcAft>
        <a:buChar char="»"/>
        <a:defRPr sz="2000">
          <a:solidFill>
            <a:srgbClr val="002121"/>
          </a:solidFill>
          <a:latin typeface="+mn-lt"/>
        </a:defRPr>
      </a:lvl8pPr>
      <a:lvl9pPr marL="3886200" indent="-228600" algn="l" rtl="0" eaLnBrk="1" fontAlgn="base" hangingPunct="1">
        <a:spcBef>
          <a:spcPct val="20000"/>
        </a:spcBef>
        <a:spcAft>
          <a:spcPct val="0"/>
        </a:spcAft>
        <a:buChar char="»"/>
        <a:defRPr sz="2000">
          <a:solidFill>
            <a:srgbClr val="00212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err="1" smtClean="0"/>
              <a:t>Gastouderopvang</a:t>
            </a:r>
            <a:r>
              <a:rPr lang="en-US" dirty="0" smtClean="0"/>
              <a:t> in the Netherlands</a:t>
            </a:r>
            <a:endParaRPr lang="en-US" dirty="0"/>
          </a:p>
        </p:txBody>
      </p:sp>
      <p:sp>
        <p:nvSpPr>
          <p:cNvPr id="2051" name="Rectangle 3"/>
          <p:cNvSpPr>
            <a:spLocks noGrp="1" noChangeArrowheads="1"/>
          </p:cNvSpPr>
          <p:nvPr>
            <p:ph type="subTitle" idx="1"/>
          </p:nvPr>
        </p:nvSpPr>
        <p:spPr/>
        <p:txBody>
          <a:bodyPr/>
          <a:lstStyle/>
          <a:p>
            <a:endParaRPr lang="en-US" dirty="0" smtClean="0"/>
          </a:p>
          <a:p>
            <a:r>
              <a:rPr lang="en-US" dirty="0" smtClean="0"/>
              <a:t>To what extent is </a:t>
            </a:r>
            <a:r>
              <a:rPr lang="en-US" dirty="0" err="1" smtClean="0"/>
              <a:t>childminding</a:t>
            </a:r>
            <a:r>
              <a:rPr lang="en-US" dirty="0" smtClean="0"/>
              <a:t> a true alternative to childcare </a:t>
            </a:r>
            <a:r>
              <a:rPr lang="en-US" dirty="0" err="1" smtClean="0"/>
              <a:t>centres</a:t>
            </a:r>
            <a:r>
              <a:rPr lang="en-US" dirty="0" smtClean="0"/>
              <a:t> </a:t>
            </a:r>
            <a:r>
              <a:rPr lang="en-US" dirty="0"/>
              <a:t>in The </a:t>
            </a:r>
            <a:r>
              <a:rPr lang="en-US" dirty="0" smtClean="0"/>
              <a:t>Netherlands?</a:t>
            </a:r>
            <a:br>
              <a:rPr lang="en-US" dirty="0" smtClean="0"/>
            </a:br>
            <a:endParaRPr lang="en-US" dirty="0"/>
          </a:p>
        </p:txBody>
      </p:sp>
      <p:sp>
        <p:nvSpPr>
          <p:cNvPr id="2052" name="Text Box 4"/>
          <p:cNvSpPr txBox="1">
            <a:spLocks noChangeArrowheads="1"/>
          </p:cNvSpPr>
          <p:nvPr/>
        </p:nvSpPr>
        <p:spPr bwMode="auto">
          <a:xfrm>
            <a:off x="755650" y="5732463"/>
            <a:ext cx="50403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nl-NL" sz="1600" dirty="0" smtClean="0">
                <a:solidFill>
                  <a:srgbClr val="005559"/>
                </a:solidFill>
              </a:rPr>
              <a:t>Tijne Berg- </a:t>
            </a:r>
            <a:r>
              <a:rPr lang="nl-NL" sz="1600" dirty="0" err="1" smtClean="0">
                <a:solidFill>
                  <a:srgbClr val="005559"/>
                </a:solidFill>
              </a:rPr>
              <a:t>le</a:t>
            </a:r>
            <a:r>
              <a:rPr lang="nl-NL" sz="1600" dirty="0" smtClean="0">
                <a:solidFill>
                  <a:srgbClr val="005559"/>
                </a:solidFill>
              </a:rPr>
              <a:t> Clercq</a:t>
            </a:r>
            <a:endParaRPr lang="nl-NL" sz="1600" dirty="0">
              <a:solidFill>
                <a:srgbClr val="005559"/>
              </a:solidFill>
            </a:endParaRPr>
          </a:p>
        </p:txBody>
      </p:sp>
      <p:sp>
        <p:nvSpPr>
          <p:cNvPr id="2053" name="Text Box 5"/>
          <p:cNvSpPr txBox="1">
            <a:spLocks noChangeArrowheads="1"/>
          </p:cNvSpPr>
          <p:nvPr/>
        </p:nvSpPr>
        <p:spPr bwMode="auto">
          <a:xfrm>
            <a:off x="755650" y="6188075"/>
            <a:ext cx="49895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sz="1600" smtClean="0">
                <a:solidFill>
                  <a:srgbClr val="005559"/>
                </a:solidFill>
                <a:ea typeface="ＭＳ Ｐゴシック" pitchFamily="84" charset="-128"/>
              </a:rPr>
              <a:t>November 30, 2010</a:t>
            </a:r>
            <a:endParaRPr lang="nl-NL" sz="1600" dirty="0">
              <a:solidFill>
                <a:srgbClr val="005559"/>
              </a:solidFill>
              <a:ea typeface="ＭＳ Ｐゴシック" pitchFamily="8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600" dirty="0" err="1"/>
              <a:t>Conclusion</a:t>
            </a:r>
            <a:r>
              <a:rPr lang="nl-NL" sz="3600" dirty="0"/>
              <a:t> </a:t>
            </a:r>
            <a:r>
              <a:rPr lang="nl-NL" sz="3600" dirty="0" err="1"/>
              <a:t>my</a:t>
            </a:r>
            <a:r>
              <a:rPr lang="nl-NL" sz="3600" dirty="0"/>
              <a:t> </a:t>
            </a:r>
            <a:r>
              <a:rPr lang="nl-NL" sz="3600" dirty="0" err="1"/>
              <a:t>plenary</a:t>
            </a:r>
            <a:r>
              <a:rPr lang="nl-NL" sz="3600" dirty="0"/>
              <a:t> </a:t>
            </a:r>
            <a:r>
              <a:rPr lang="nl-NL" sz="3600" dirty="0" smtClean="0"/>
              <a:t>speech</a:t>
            </a:r>
            <a:endParaRPr lang="nl-NL" dirty="0"/>
          </a:p>
        </p:txBody>
      </p:sp>
      <p:sp>
        <p:nvSpPr>
          <p:cNvPr id="3" name="Tijdelijke aanduiding voor inhoud 2"/>
          <p:cNvSpPr>
            <a:spLocks noGrp="1"/>
          </p:cNvSpPr>
          <p:nvPr>
            <p:ph idx="1"/>
          </p:nvPr>
        </p:nvSpPr>
        <p:spPr/>
        <p:txBody>
          <a:bodyPr/>
          <a:lstStyle/>
          <a:p>
            <a:pPr marL="0" indent="0">
              <a:buNone/>
            </a:pPr>
            <a:r>
              <a:rPr lang="nl-NL" sz="2200" dirty="0" smtClean="0"/>
              <a:t>Over </a:t>
            </a:r>
            <a:r>
              <a:rPr lang="nl-NL" sz="2200" dirty="0"/>
              <a:t>time, </a:t>
            </a:r>
            <a:endParaRPr lang="nl-NL" sz="2200" dirty="0" smtClean="0"/>
          </a:p>
          <a:p>
            <a:pPr marL="0" indent="0">
              <a:buNone/>
            </a:pPr>
            <a:r>
              <a:rPr lang="nl-NL" sz="2200" dirty="0" err="1" smtClean="0"/>
              <a:t>childminding</a:t>
            </a:r>
            <a:r>
              <a:rPr lang="nl-NL" sz="2200" dirty="0" smtClean="0"/>
              <a:t> </a:t>
            </a:r>
            <a:r>
              <a:rPr lang="nl-NL" sz="2200" dirty="0" err="1"/>
              <a:t>agencies</a:t>
            </a:r>
            <a:r>
              <a:rPr lang="nl-NL" sz="2200" dirty="0"/>
              <a:t> </a:t>
            </a:r>
            <a:r>
              <a:rPr lang="nl-NL" sz="2200" dirty="0" err="1"/>
              <a:t>and</a:t>
            </a:r>
            <a:r>
              <a:rPr lang="nl-NL" sz="2200" dirty="0"/>
              <a:t> </a:t>
            </a:r>
            <a:r>
              <a:rPr lang="nl-NL" sz="2200" dirty="0" err="1"/>
              <a:t>childminders</a:t>
            </a:r>
            <a:r>
              <a:rPr lang="nl-NL" sz="2200" dirty="0"/>
              <a:t> in The </a:t>
            </a:r>
            <a:r>
              <a:rPr lang="nl-NL" sz="2200" dirty="0" smtClean="0"/>
              <a:t>Netherlands</a:t>
            </a:r>
          </a:p>
          <a:p>
            <a:pPr marL="0" indent="0">
              <a:buNone/>
            </a:pPr>
            <a:r>
              <a:rPr lang="nl-NL" sz="2200" dirty="0" smtClean="0"/>
              <a:t> </a:t>
            </a:r>
            <a:r>
              <a:rPr lang="nl-NL" sz="2200" dirty="0"/>
              <a:t>have had </a:t>
            </a:r>
            <a:r>
              <a:rPr lang="nl-NL" sz="2200" dirty="0" err="1"/>
              <a:t>to</a:t>
            </a:r>
            <a:r>
              <a:rPr lang="nl-NL" sz="2200" dirty="0"/>
              <a:t> meet more (</a:t>
            </a:r>
            <a:r>
              <a:rPr lang="nl-NL" sz="2200" dirty="0" err="1"/>
              <a:t>strict</a:t>
            </a:r>
            <a:r>
              <a:rPr lang="nl-NL" sz="2200" dirty="0"/>
              <a:t>) </a:t>
            </a:r>
            <a:r>
              <a:rPr lang="nl-NL" sz="2200" dirty="0" err="1" smtClean="0"/>
              <a:t>demands</a:t>
            </a:r>
            <a:endParaRPr lang="nl-NL" sz="2200" dirty="0" smtClean="0"/>
          </a:p>
          <a:p>
            <a:pPr marL="0" indent="0">
              <a:buNone/>
            </a:pPr>
            <a:endParaRPr lang="nl-NL" i="1" dirty="0" smtClean="0"/>
          </a:p>
          <a:p>
            <a:endParaRPr lang="nl-NL" i="1" dirty="0"/>
          </a:p>
          <a:p>
            <a:pPr marL="0" indent="0">
              <a:buNone/>
            </a:pPr>
            <a:endParaRPr lang="nl-NL" dirty="0" smtClean="0"/>
          </a:p>
          <a:p>
            <a:pPr marL="0" indent="0">
              <a:buNone/>
            </a:pPr>
            <a:endParaRPr lang="nl-NL" dirty="0"/>
          </a:p>
          <a:p>
            <a:pPr marL="457200" lvl="1" indent="0">
              <a:buNone/>
            </a:pPr>
            <a:endParaRPr lang="nl-NL" dirty="0" smtClean="0"/>
          </a:p>
        </p:txBody>
      </p:sp>
      <p:sp>
        <p:nvSpPr>
          <p:cNvPr id="4" name="Tijdelijke aanduiding voor dianummer 3"/>
          <p:cNvSpPr>
            <a:spLocks noGrp="1"/>
          </p:cNvSpPr>
          <p:nvPr>
            <p:ph type="sldNum" sz="quarter" idx="12"/>
          </p:nvPr>
        </p:nvSpPr>
        <p:spPr/>
        <p:txBody>
          <a:bodyPr/>
          <a:lstStyle/>
          <a:p>
            <a:fld id="{77872034-E099-4F6B-99F6-9B3FB9743ED1}" type="slidenum">
              <a:rPr lang="nl-NL" smtClean="0"/>
              <a:pPr/>
              <a:t>2</a:t>
            </a:fld>
            <a:endParaRPr lang="nl-NL" dirty="0"/>
          </a:p>
        </p:txBody>
      </p:sp>
    </p:spTree>
    <p:extLst>
      <p:ext uri="{BB962C8B-B14F-4D97-AF65-F5344CB8AC3E}">
        <p14:creationId xmlns:p14="http://schemas.microsoft.com/office/powerpoint/2010/main" val="511037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600" dirty="0" smtClean="0"/>
              <a:t/>
            </a:r>
            <a:br>
              <a:rPr lang="nl-NL" sz="3600" dirty="0" smtClean="0"/>
            </a:br>
            <a:r>
              <a:rPr lang="nl-NL" sz="3100" dirty="0" smtClean="0"/>
              <a:t>Central </a:t>
            </a:r>
            <a:r>
              <a:rPr lang="nl-NL" sz="3100" dirty="0"/>
              <a:t>question of </a:t>
            </a:r>
            <a:r>
              <a:rPr lang="nl-NL" sz="3100" dirty="0" err="1" smtClean="0"/>
              <a:t>this</a:t>
            </a:r>
            <a:r>
              <a:rPr lang="nl-NL" sz="3100" dirty="0" smtClean="0"/>
              <a:t> </a:t>
            </a:r>
            <a:r>
              <a:rPr lang="nl-NL" sz="3100" dirty="0" err="1" smtClean="0"/>
              <a:t>presentation</a:t>
            </a:r>
            <a:r>
              <a:rPr lang="nl-NL" sz="3200" dirty="0" smtClean="0"/>
              <a:t> </a:t>
            </a:r>
            <a:r>
              <a:rPr lang="nl-NL" sz="3600" dirty="0"/>
              <a:t/>
            </a:r>
            <a:br>
              <a:rPr lang="nl-NL" sz="3600" dirty="0"/>
            </a:br>
            <a:endParaRPr lang="nl-NL" dirty="0"/>
          </a:p>
        </p:txBody>
      </p:sp>
      <p:sp>
        <p:nvSpPr>
          <p:cNvPr id="3" name="Tijdelijke aanduiding voor inhoud 2"/>
          <p:cNvSpPr>
            <a:spLocks noGrp="1"/>
          </p:cNvSpPr>
          <p:nvPr>
            <p:ph idx="1"/>
          </p:nvPr>
        </p:nvSpPr>
        <p:spPr/>
        <p:txBody>
          <a:bodyPr/>
          <a:lstStyle/>
          <a:p>
            <a:pPr marL="0" indent="0">
              <a:buNone/>
            </a:pPr>
            <a:r>
              <a:rPr lang="en-US" sz="2400" dirty="0" smtClean="0"/>
              <a:t>To </a:t>
            </a:r>
            <a:r>
              <a:rPr lang="en-US" sz="2400" dirty="0"/>
              <a:t>what extent is </a:t>
            </a:r>
            <a:r>
              <a:rPr lang="en-US" sz="2400" dirty="0" err="1"/>
              <a:t>childminding</a:t>
            </a:r>
            <a:r>
              <a:rPr lang="en-US" sz="2400" dirty="0"/>
              <a:t> a true alternative to childcare </a:t>
            </a:r>
            <a:r>
              <a:rPr lang="en-US" sz="2400" dirty="0" err="1"/>
              <a:t>centres</a:t>
            </a:r>
            <a:r>
              <a:rPr lang="en-US" sz="2400" dirty="0"/>
              <a:t> in The Netherlands?</a:t>
            </a:r>
          </a:p>
          <a:p>
            <a:pPr marL="0" indent="0">
              <a:buNone/>
            </a:pPr>
            <a:endParaRPr lang="nl-NL" sz="2800" i="1" dirty="0" smtClean="0"/>
          </a:p>
          <a:p>
            <a:pPr marL="0" indent="0">
              <a:buNone/>
            </a:pPr>
            <a:r>
              <a:rPr lang="nl-NL" sz="2800" b="1" dirty="0" smtClean="0"/>
              <a:t>3 </a:t>
            </a:r>
            <a:r>
              <a:rPr lang="nl-NL" sz="2800" b="1" dirty="0" err="1"/>
              <a:t>main</a:t>
            </a:r>
            <a:r>
              <a:rPr lang="nl-NL" sz="2800" b="1" dirty="0"/>
              <a:t> </a:t>
            </a:r>
            <a:r>
              <a:rPr lang="nl-NL" sz="2800" b="1" dirty="0" err="1"/>
              <a:t>differences</a:t>
            </a:r>
            <a:r>
              <a:rPr lang="nl-NL" sz="2800" b="1" dirty="0"/>
              <a:t>:</a:t>
            </a:r>
          </a:p>
          <a:p>
            <a:pPr lvl="1"/>
            <a:r>
              <a:rPr lang="nl-NL" sz="2400" dirty="0" err="1" smtClean="0"/>
              <a:t>Amount</a:t>
            </a:r>
            <a:r>
              <a:rPr lang="nl-NL" sz="2400" dirty="0" smtClean="0"/>
              <a:t> of </a:t>
            </a:r>
            <a:r>
              <a:rPr lang="nl-NL" sz="2400" dirty="0" err="1" smtClean="0"/>
              <a:t>child</a:t>
            </a:r>
            <a:r>
              <a:rPr lang="nl-NL" sz="2400" dirty="0" smtClean="0"/>
              <a:t> </a:t>
            </a:r>
            <a:r>
              <a:rPr lang="nl-NL" sz="2400" dirty="0"/>
              <a:t>care </a:t>
            </a:r>
            <a:r>
              <a:rPr lang="nl-NL" sz="2400" dirty="0" err="1"/>
              <a:t>allowance</a:t>
            </a:r>
            <a:r>
              <a:rPr lang="nl-NL" sz="2400" dirty="0"/>
              <a:t> </a:t>
            </a:r>
            <a:r>
              <a:rPr lang="nl-NL" sz="2400" dirty="0" err="1" smtClean="0"/>
              <a:t>paid</a:t>
            </a:r>
            <a:r>
              <a:rPr lang="nl-NL" sz="2400" dirty="0" smtClean="0"/>
              <a:t> </a:t>
            </a:r>
          </a:p>
          <a:p>
            <a:pPr lvl="1"/>
            <a:r>
              <a:rPr lang="nl-NL" sz="2400" dirty="0" smtClean="0"/>
              <a:t>Personal </a:t>
            </a:r>
            <a:r>
              <a:rPr lang="nl-NL" sz="2400" dirty="0"/>
              <a:t>attention &amp; </a:t>
            </a:r>
            <a:r>
              <a:rPr lang="nl-NL" sz="2400" dirty="0" smtClean="0"/>
              <a:t>flexibility</a:t>
            </a:r>
            <a:endParaRPr lang="nl-NL" sz="2400" dirty="0"/>
          </a:p>
          <a:p>
            <a:pPr lvl="1"/>
            <a:r>
              <a:rPr lang="nl-NL" sz="2400" dirty="0" err="1" smtClean="0"/>
              <a:t>Quality</a:t>
            </a:r>
            <a:endParaRPr lang="nl-NL" sz="2400" dirty="0"/>
          </a:p>
          <a:p>
            <a:pPr marL="0" indent="0">
              <a:buNone/>
            </a:pPr>
            <a:endParaRPr lang="nl-NL" dirty="0"/>
          </a:p>
        </p:txBody>
      </p:sp>
      <p:sp>
        <p:nvSpPr>
          <p:cNvPr id="4" name="Tijdelijke aanduiding voor dianummer 3"/>
          <p:cNvSpPr>
            <a:spLocks noGrp="1"/>
          </p:cNvSpPr>
          <p:nvPr>
            <p:ph type="sldNum" sz="quarter" idx="12"/>
          </p:nvPr>
        </p:nvSpPr>
        <p:spPr/>
        <p:txBody>
          <a:bodyPr/>
          <a:lstStyle/>
          <a:p>
            <a:fld id="{77872034-E099-4F6B-99F6-9B3FB9743ED1}" type="slidenum">
              <a:rPr lang="nl-NL" smtClean="0"/>
              <a:pPr/>
              <a:t>3</a:t>
            </a:fld>
            <a:endParaRPr lang="nl-NL"/>
          </a:p>
        </p:txBody>
      </p:sp>
    </p:spTree>
    <p:extLst>
      <p:ext uri="{BB962C8B-B14F-4D97-AF65-F5344CB8AC3E}">
        <p14:creationId xmlns:p14="http://schemas.microsoft.com/office/powerpoint/2010/main" val="960498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3568" y="908720"/>
            <a:ext cx="7773988" cy="1080120"/>
          </a:xfrm>
        </p:spPr>
        <p:txBody>
          <a:bodyPr/>
          <a:lstStyle/>
          <a:p>
            <a:r>
              <a:rPr lang="nl-NL" sz="2800" dirty="0" err="1" smtClean="0"/>
              <a:t>Difference</a:t>
            </a:r>
            <a:r>
              <a:rPr lang="nl-NL" sz="2800" dirty="0" smtClean="0"/>
              <a:t> 1:</a:t>
            </a:r>
            <a:br>
              <a:rPr lang="nl-NL" sz="2800" dirty="0" smtClean="0"/>
            </a:br>
            <a:r>
              <a:rPr lang="nl-NL" sz="2800" dirty="0" err="1" smtClean="0"/>
              <a:t>Amount</a:t>
            </a:r>
            <a:r>
              <a:rPr lang="nl-NL" sz="2800" dirty="0" smtClean="0"/>
              <a:t> of </a:t>
            </a:r>
            <a:r>
              <a:rPr lang="nl-NL" sz="2800" dirty="0" err="1"/>
              <a:t>c</a:t>
            </a:r>
            <a:r>
              <a:rPr lang="nl-NL" sz="2800" dirty="0" err="1" smtClean="0"/>
              <a:t>hild</a:t>
            </a:r>
            <a:r>
              <a:rPr lang="nl-NL" sz="2800" dirty="0" smtClean="0"/>
              <a:t> </a:t>
            </a:r>
            <a:r>
              <a:rPr lang="nl-NL" sz="2800" dirty="0"/>
              <a:t>care </a:t>
            </a:r>
            <a:r>
              <a:rPr lang="nl-NL" sz="2800" dirty="0" err="1" smtClean="0"/>
              <a:t>allowance</a:t>
            </a:r>
            <a:r>
              <a:rPr lang="nl-NL" sz="2800" dirty="0" smtClean="0"/>
              <a:t> </a:t>
            </a:r>
            <a:r>
              <a:rPr lang="nl-NL" sz="2800" dirty="0" err="1" smtClean="0"/>
              <a:t>paid</a:t>
            </a:r>
            <a:r>
              <a:rPr lang="nl-NL" sz="2800" dirty="0"/>
              <a:t/>
            </a:r>
            <a:br>
              <a:rPr lang="nl-NL" sz="2800" dirty="0"/>
            </a:br>
            <a:r>
              <a:rPr lang="nl-NL" sz="2800" dirty="0" smtClean="0"/>
              <a:t>(The </a:t>
            </a:r>
            <a:r>
              <a:rPr lang="nl-NL" sz="2800" dirty="0" err="1" smtClean="0"/>
              <a:t>governmental</a:t>
            </a:r>
            <a:r>
              <a:rPr lang="nl-NL" sz="2800" dirty="0" smtClean="0"/>
              <a:t> </a:t>
            </a:r>
            <a:r>
              <a:rPr lang="nl-NL" sz="2800" dirty="0" err="1" smtClean="0"/>
              <a:t>perspective</a:t>
            </a:r>
            <a:r>
              <a:rPr lang="nl-NL" sz="2800" dirty="0" smtClean="0"/>
              <a:t>)</a:t>
            </a:r>
            <a:endParaRPr lang="nl-NL" sz="2800" dirty="0"/>
          </a:p>
        </p:txBody>
      </p:sp>
      <p:sp>
        <p:nvSpPr>
          <p:cNvPr id="3" name="Tijdelijke aanduiding voor inhoud 2"/>
          <p:cNvSpPr>
            <a:spLocks noGrp="1"/>
          </p:cNvSpPr>
          <p:nvPr>
            <p:ph idx="1"/>
          </p:nvPr>
        </p:nvSpPr>
        <p:spPr/>
        <p:txBody>
          <a:bodyPr/>
          <a:lstStyle/>
          <a:p>
            <a:pPr marL="0" indent="0">
              <a:buNone/>
            </a:pPr>
            <a:endParaRPr lang="nl-NL" i="1" dirty="0" smtClean="0"/>
          </a:p>
          <a:p>
            <a:pPr marL="0" indent="0">
              <a:buNone/>
            </a:pPr>
            <a:r>
              <a:rPr lang="nl-NL" b="1" dirty="0" smtClean="0"/>
              <a:t>Maximum </a:t>
            </a:r>
            <a:r>
              <a:rPr lang="nl-NL" b="1" dirty="0" err="1" smtClean="0"/>
              <a:t>hourly</a:t>
            </a:r>
            <a:r>
              <a:rPr lang="nl-NL" b="1" dirty="0" smtClean="0"/>
              <a:t> </a:t>
            </a:r>
            <a:r>
              <a:rPr lang="nl-NL" b="1" dirty="0" err="1" smtClean="0"/>
              <a:t>rate</a:t>
            </a:r>
            <a:r>
              <a:rPr lang="nl-NL" b="1" dirty="0" smtClean="0"/>
              <a:t> </a:t>
            </a:r>
            <a:r>
              <a:rPr lang="nl-NL" b="1" dirty="0" smtClean="0"/>
              <a:t>2010:</a:t>
            </a:r>
            <a:endParaRPr lang="nl-NL" b="1" dirty="0" smtClean="0"/>
          </a:p>
          <a:p>
            <a:pPr marL="0" indent="0">
              <a:buNone/>
            </a:pPr>
            <a:endParaRPr lang="nl-NL" i="1" dirty="0"/>
          </a:p>
          <a:p>
            <a:r>
              <a:rPr lang="nl-NL" dirty="0" smtClean="0"/>
              <a:t>Child care </a:t>
            </a:r>
            <a:r>
              <a:rPr lang="nl-NL" dirty="0" err="1" smtClean="0"/>
              <a:t>centres</a:t>
            </a:r>
            <a:r>
              <a:rPr lang="nl-NL" dirty="0" smtClean="0"/>
              <a:t>: € 6,25</a:t>
            </a:r>
          </a:p>
          <a:p>
            <a:endParaRPr lang="nl-NL" dirty="0"/>
          </a:p>
          <a:p>
            <a:r>
              <a:rPr lang="nl-NL" dirty="0" smtClean="0"/>
              <a:t>Child </a:t>
            </a:r>
            <a:r>
              <a:rPr lang="nl-NL" dirty="0" err="1" smtClean="0"/>
              <a:t>minding</a:t>
            </a:r>
            <a:r>
              <a:rPr lang="nl-NL" dirty="0" smtClean="0"/>
              <a:t>: € 5,00</a:t>
            </a:r>
          </a:p>
          <a:p>
            <a:endParaRPr lang="nl-NL" i="1" dirty="0"/>
          </a:p>
          <a:p>
            <a:pPr marL="0" indent="0">
              <a:buNone/>
            </a:pPr>
            <a:endParaRPr lang="nl-NL" dirty="0" smtClean="0"/>
          </a:p>
          <a:p>
            <a:pPr marL="0" indent="0">
              <a:buNone/>
            </a:pPr>
            <a:endParaRPr lang="nl-NL" dirty="0"/>
          </a:p>
          <a:p>
            <a:pPr marL="457200" lvl="1" indent="0">
              <a:buNone/>
            </a:pPr>
            <a:endParaRPr lang="nl-NL" dirty="0" smtClean="0"/>
          </a:p>
        </p:txBody>
      </p:sp>
      <p:sp>
        <p:nvSpPr>
          <p:cNvPr id="4" name="Tijdelijke aanduiding voor dianummer 3"/>
          <p:cNvSpPr>
            <a:spLocks noGrp="1"/>
          </p:cNvSpPr>
          <p:nvPr>
            <p:ph type="sldNum" sz="quarter" idx="12"/>
          </p:nvPr>
        </p:nvSpPr>
        <p:spPr/>
        <p:txBody>
          <a:bodyPr/>
          <a:lstStyle/>
          <a:p>
            <a:fld id="{77872034-E099-4F6B-99F6-9B3FB9743ED1}" type="slidenum">
              <a:rPr lang="nl-NL" smtClean="0"/>
              <a:pPr/>
              <a:t>4</a:t>
            </a:fld>
            <a:endParaRPr lang="nl-NL"/>
          </a:p>
        </p:txBody>
      </p:sp>
    </p:spTree>
    <p:extLst>
      <p:ext uri="{BB962C8B-B14F-4D97-AF65-F5344CB8AC3E}">
        <p14:creationId xmlns:p14="http://schemas.microsoft.com/office/powerpoint/2010/main" val="1873952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800" dirty="0" err="1" smtClean="0"/>
              <a:t>Difference</a:t>
            </a:r>
            <a:r>
              <a:rPr lang="nl-NL" sz="2800" dirty="0" smtClean="0"/>
              <a:t> 2:</a:t>
            </a:r>
            <a:br>
              <a:rPr lang="nl-NL" sz="2800" dirty="0" smtClean="0"/>
            </a:br>
            <a:r>
              <a:rPr lang="nl-NL" sz="2800" dirty="0" smtClean="0"/>
              <a:t>Personal </a:t>
            </a:r>
            <a:r>
              <a:rPr lang="nl-NL" sz="2800" dirty="0" smtClean="0"/>
              <a:t>attention &amp; </a:t>
            </a:r>
            <a:r>
              <a:rPr lang="nl-NL" sz="2800" dirty="0" smtClean="0"/>
              <a:t>flexibility</a:t>
            </a:r>
            <a:r>
              <a:rPr lang="nl-NL" sz="2800" dirty="0"/>
              <a:t/>
            </a:r>
            <a:br>
              <a:rPr lang="nl-NL" sz="2800" dirty="0"/>
            </a:br>
            <a:r>
              <a:rPr lang="nl-NL" sz="2800" dirty="0" smtClean="0"/>
              <a:t>(</a:t>
            </a:r>
            <a:r>
              <a:rPr lang="nl-NL" sz="2800" dirty="0"/>
              <a:t>T</a:t>
            </a:r>
            <a:r>
              <a:rPr lang="nl-NL" sz="2800" dirty="0" smtClean="0"/>
              <a:t>he </a:t>
            </a:r>
            <a:r>
              <a:rPr lang="nl-NL" sz="2800" dirty="0" err="1"/>
              <a:t>parent</a:t>
            </a:r>
            <a:r>
              <a:rPr lang="nl-NL" sz="2800" dirty="0"/>
              <a:t> </a:t>
            </a:r>
            <a:r>
              <a:rPr lang="nl-NL" sz="2800" dirty="0" err="1" smtClean="0"/>
              <a:t>perspective</a:t>
            </a:r>
            <a:r>
              <a:rPr lang="nl-NL" sz="2800" dirty="0" smtClean="0"/>
              <a:t>)</a:t>
            </a:r>
            <a:endParaRPr lang="nl-NL" sz="2800" dirty="0"/>
          </a:p>
        </p:txBody>
      </p:sp>
      <p:sp>
        <p:nvSpPr>
          <p:cNvPr id="3" name="Tijdelijke aanduiding voor inhoud 2"/>
          <p:cNvSpPr>
            <a:spLocks noGrp="1"/>
          </p:cNvSpPr>
          <p:nvPr>
            <p:ph idx="1"/>
          </p:nvPr>
        </p:nvSpPr>
        <p:spPr>
          <a:xfrm>
            <a:off x="830460" y="1989286"/>
            <a:ext cx="7773988" cy="4464050"/>
          </a:xfrm>
        </p:spPr>
        <p:txBody>
          <a:bodyPr/>
          <a:lstStyle/>
          <a:p>
            <a:pPr marL="0" indent="0">
              <a:buNone/>
            </a:pPr>
            <a:r>
              <a:rPr lang="nl-NL" sz="2600" b="1" dirty="0" smtClean="0"/>
              <a:t>Pros &amp; </a:t>
            </a:r>
            <a:r>
              <a:rPr lang="nl-NL" sz="2600" b="1" dirty="0" err="1" smtClean="0"/>
              <a:t>cons</a:t>
            </a:r>
            <a:r>
              <a:rPr lang="nl-NL" sz="2600" b="1" dirty="0" smtClean="0"/>
              <a:t> of </a:t>
            </a:r>
            <a:r>
              <a:rPr lang="nl-NL" sz="2600" b="1" dirty="0" err="1" smtClean="0"/>
              <a:t>child</a:t>
            </a:r>
            <a:r>
              <a:rPr lang="nl-NL" sz="2600" b="1" dirty="0" smtClean="0"/>
              <a:t> care services &amp; </a:t>
            </a:r>
            <a:r>
              <a:rPr lang="nl-NL" sz="2600" b="1" dirty="0" err="1" smtClean="0"/>
              <a:t>childminding</a:t>
            </a:r>
            <a:r>
              <a:rPr lang="nl-NL" sz="2600" b="1" dirty="0" smtClean="0"/>
              <a:t> </a:t>
            </a:r>
            <a:r>
              <a:rPr lang="nl-NL" sz="2600" b="1" dirty="0" err="1" smtClean="0"/>
              <a:t>according</a:t>
            </a:r>
            <a:r>
              <a:rPr lang="nl-NL" sz="2600" b="1" dirty="0" smtClean="0"/>
              <a:t> </a:t>
            </a:r>
            <a:r>
              <a:rPr lang="nl-NL" sz="2600" b="1" dirty="0" err="1" smtClean="0"/>
              <a:t>to</a:t>
            </a:r>
            <a:r>
              <a:rPr lang="nl-NL" sz="2600" b="1" dirty="0" smtClean="0"/>
              <a:t> </a:t>
            </a:r>
            <a:r>
              <a:rPr lang="nl-NL" sz="2600" b="1" dirty="0" err="1" smtClean="0"/>
              <a:t>parents</a:t>
            </a:r>
            <a:r>
              <a:rPr lang="nl-NL" sz="2600" b="1" dirty="0" smtClean="0"/>
              <a:t> in 2007:</a:t>
            </a:r>
          </a:p>
          <a:p>
            <a:r>
              <a:rPr lang="nl-NL" sz="2400" u="sng" dirty="0" smtClean="0"/>
              <a:t>Child </a:t>
            </a:r>
            <a:r>
              <a:rPr lang="nl-NL" sz="2400" u="sng" dirty="0" smtClean="0"/>
              <a:t>care </a:t>
            </a:r>
            <a:r>
              <a:rPr lang="nl-NL" sz="2400" u="sng" dirty="0" err="1" smtClean="0"/>
              <a:t>centres</a:t>
            </a:r>
            <a:r>
              <a:rPr lang="nl-NL" sz="2400" u="sng" dirty="0" smtClean="0"/>
              <a:t>:</a:t>
            </a:r>
          </a:p>
          <a:p>
            <a:pPr lvl="1"/>
            <a:r>
              <a:rPr lang="nl-NL" sz="2000" dirty="0" err="1" smtClean="0"/>
              <a:t>Pay</a:t>
            </a:r>
            <a:r>
              <a:rPr lang="nl-NL" sz="2000" dirty="0" smtClean="0"/>
              <a:t> attention </a:t>
            </a:r>
            <a:r>
              <a:rPr lang="nl-NL" sz="2000" dirty="0" err="1" smtClean="0"/>
              <a:t>to</a:t>
            </a:r>
            <a:r>
              <a:rPr lang="nl-NL" sz="2000" dirty="0" smtClean="0"/>
              <a:t> </a:t>
            </a:r>
            <a:r>
              <a:rPr lang="nl-NL" sz="2000" dirty="0" err="1" smtClean="0"/>
              <a:t>quality</a:t>
            </a:r>
            <a:endParaRPr lang="nl-NL" sz="2000" dirty="0" smtClean="0"/>
          </a:p>
          <a:p>
            <a:pPr lvl="1"/>
            <a:r>
              <a:rPr lang="nl-NL" sz="2000" dirty="0" smtClean="0"/>
              <a:t>Have well-</a:t>
            </a:r>
            <a:r>
              <a:rPr lang="nl-NL" sz="2000" dirty="0" err="1" smtClean="0"/>
              <a:t>educated</a:t>
            </a:r>
            <a:r>
              <a:rPr lang="nl-NL" sz="2000" dirty="0" smtClean="0"/>
              <a:t> </a:t>
            </a:r>
            <a:r>
              <a:rPr lang="nl-NL" sz="2000" dirty="0" err="1" smtClean="0"/>
              <a:t>staff</a:t>
            </a:r>
            <a:endParaRPr lang="nl-NL" sz="2000" dirty="0" smtClean="0"/>
          </a:p>
          <a:p>
            <a:pPr lvl="1"/>
            <a:r>
              <a:rPr lang="nl-NL" sz="2000" dirty="0" smtClean="0"/>
              <a:t>But </a:t>
            </a:r>
            <a:r>
              <a:rPr lang="nl-NL" sz="2000" dirty="0" err="1" smtClean="0"/>
              <a:t>give</a:t>
            </a:r>
            <a:r>
              <a:rPr lang="nl-NL" sz="2000" dirty="0" smtClean="0"/>
              <a:t> </a:t>
            </a:r>
            <a:r>
              <a:rPr lang="nl-NL" sz="2000" dirty="0" err="1" smtClean="0"/>
              <a:t>child</a:t>
            </a:r>
            <a:r>
              <a:rPr lang="nl-NL" sz="2000" dirty="0" smtClean="0"/>
              <a:t> </a:t>
            </a:r>
            <a:r>
              <a:rPr lang="nl-NL" sz="2000" dirty="0" err="1" smtClean="0"/>
              <a:t>little</a:t>
            </a:r>
            <a:r>
              <a:rPr lang="nl-NL" sz="2000" dirty="0" smtClean="0"/>
              <a:t> personal attention</a:t>
            </a:r>
          </a:p>
          <a:p>
            <a:pPr lvl="1"/>
            <a:r>
              <a:rPr lang="nl-NL" sz="2000" dirty="0" smtClean="0"/>
              <a:t>Are </a:t>
            </a:r>
            <a:r>
              <a:rPr lang="nl-NL" sz="2000" dirty="0" err="1" smtClean="0"/>
              <a:t>not</a:t>
            </a:r>
            <a:r>
              <a:rPr lang="nl-NL" sz="2000" dirty="0" smtClean="0"/>
              <a:t> </a:t>
            </a:r>
            <a:r>
              <a:rPr lang="nl-NL" sz="2000" dirty="0" err="1" smtClean="0"/>
              <a:t>very</a:t>
            </a:r>
            <a:r>
              <a:rPr lang="nl-NL" sz="2000" dirty="0" smtClean="0"/>
              <a:t> </a:t>
            </a:r>
            <a:r>
              <a:rPr lang="nl-NL" sz="2000" dirty="0" err="1" smtClean="0"/>
              <a:t>flexible</a:t>
            </a:r>
            <a:r>
              <a:rPr lang="nl-NL" sz="2000" dirty="0" smtClean="0"/>
              <a:t> in </a:t>
            </a:r>
            <a:r>
              <a:rPr lang="nl-NL" sz="2000" dirty="0" err="1" smtClean="0"/>
              <a:t>their</a:t>
            </a:r>
            <a:r>
              <a:rPr lang="nl-NL" sz="2000" dirty="0" smtClean="0"/>
              <a:t> opening </a:t>
            </a:r>
            <a:r>
              <a:rPr lang="nl-NL" sz="2000" dirty="0" err="1" smtClean="0"/>
              <a:t>hours</a:t>
            </a:r>
            <a:endParaRPr lang="nl-NL" sz="2000" dirty="0" smtClean="0"/>
          </a:p>
          <a:p>
            <a:r>
              <a:rPr lang="nl-NL" sz="2800" u="sng" dirty="0" smtClean="0"/>
              <a:t>Childminding</a:t>
            </a:r>
            <a:r>
              <a:rPr lang="nl-NL" sz="2800" dirty="0" smtClean="0"/>
              <a:t>:</a:t>
            </a:r>
            <a:endParaRPr lang="nl-NL" sz="2800" dirty="0" smtClean="0"/>
          </a:p>
          <a:p>
            <a:pPr lvl="1"/>
            <a:r>
              <a:rPr lang="nl-NL" sz="2000" dirty="0" smtClean="0"/>
              <a:t>Is personal, small &amp; </a:t>
            </a:r>
            <a:r>
              <a:rPr lang="nl-NL" sz="2000" dirty="0" err="1" smtClean="0"/>
              <a:t>flexible</a:t>
            </a:r>
            <a:endParaRPr lang="nl-NL" sz="2000" dirty="0" smtClean="0"/>
          </a:p>
          <a:p>
            <a:pPr lvl="1"/>
            <a:r>
              <a:rPr lang="nl-NL" sz="2000" dirty="0" smtClean="0"/>
              <a:t>Parents </a:t>
            </a:r>
            <a:r>
              <a:rPr lang="nl-NL" sz="2000" dirty="0" err="1" smtClean="0"/>
              <a:t>doubt</a:t>
            </a:r>
            <a:r>
              <a:rPr lang="nl-NL" sz="2000" dirty="0" smtClean="0"/>
              <a:t> </a:t>
            </a:r>
            <a:r>
              <a:rPr lang="nl-NL" sz="2000" dirty="0" err="1" smtClean="0"/>
              <a:t>its</a:t>
            </a:r>
            <a:r>
              <a:rPr lang="nl-NL" sz="2000" dirty="0" smtClean="0"/>
              <a:t> </a:t>
            </a:r>
            <a:r>
              <a:rPr lang="nl-NL" sz="2000" dirty="0" err="1" smtClean="0"/>
              <a:t>quality</a:t>
            </a:r>
            <a:endParaRPr lang="nl-NL" sz="2000" dirty="0"/>
          </a:p>
          <a:p>
            <a:pPr marL="457200" lvl="1" indent="0">
              <a:buNone/>
            </a:pPr>
            <a:endParaRPr lang="nl-NL" dirty="0" smtClean="0"/>
          </a:p>
        </p:txBody>
      </p:sp>
      <p:sp>
        <p:nvSpPr>
          <p:cNvPr id="4" name="Tijdelijke aanduiding voor dianummer 3"/>
          <p:cNvSpPr>
            <a:spLocks noGrp="1"/>
          </p:cNvSpPr>
          <p:nvPr>
            <p:ph type="sldNum" sz="quarter" idx="12"/>
          </p:nvPr>
        </p:nvSpPr>
        <p:spPr/>
        <p:txBody>
          <a:bodyPr/>
          <a:lstStyle/>
          <a:p>
            <a:fld id="{77872034-E099-4F6B-99F6-9B3FB9743ED1}" type="slidenum">
              <a:rPr lang="nl-NL" smtClean="0"/>
              <a:pPr/>
              <a:t>5</a:t>
            </a:fld>
            <a:endParaRPr lang="nl-NL"/>
          </a:p>
        </p:txBody>
      </p:sp>
    </p:spTree>
    <p:extLst>
      <p:ext uri="{BB962C8B-B14F-4D97-AF65-F5344CB8AC3E}">
        <p14:creationId xmlns:p14="http://schemas.microsoft.com/office/powerpoint/2010/main" val="721466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8825" y="548680"/>
            <a:ext cx="7773988" cy="1512167"/>
          </a:xfrm>
        </p:spPr>
        <p:txBody>
          <a:bodyPr/>
          <a:lstStyle/>
          <a:p>
            <a:r>
              <a:rPr lang="nl-NL" sz="2800" dirty="0" err="1" smtClean="0"/>
              <a:t>Difference</a:t>
            </a:r>
            <a:r>
              <a:rPr lang="nl-NL" sz="2800" dirty="0" smtClean="0"/>
              <a:t> 3:</a:t>
            </a:r>
            <a:br>
              <a:rPr lang="nl-NL" sz="2800" dirty="0" smtClean="0"/>
            </a:br>
            <a:r>
              <a:rPr lang="nl-NL" sz="2800" dirty="0" err="1" smtClean="0"/>
              <a:t>Quality</a:t>
            </a:r>
            <a:r>
              <a:rPr lang="nl-NL" sz="2800" dirty="0" smtClean="0"/>
              <a:t> </a:t>
            </a:r>
            <a:br>
              <a:rPr lang="nl-NL" sz="2800" dirty="0" smtClean="0"/>
            </a:br>
            <a:r>
              <a:rPr lang="nl-NL" sz="2800" dirty="0" smtClean="0"/>
              <a:t>(The </a:t>
            </a:r>
            <a:r>
              <a:rPr lang="nl-NL" sz="2800" dirty="0" err="1"/>
              <a:t>employer</a:t>
            </a:r>
            <a:r>
              <a:rPr lang="nl-NL" sz="2800" dirty="0"/>
              <a:t> </a:t>
            </a:r>
            <a:r>
              <a:rPr lang="nl-NL" sz="2800" dirty="0" err="1" smtClean="0"/>
              <a:t>perspective</a:t>
            </a:r>
            <a:r>
              <a:rPr lang="nl-NL" sz="2800" dirty="0" smtClean="0"/>
              <a:t>)</a:t>
            </a:r>
            <a:endParaRPr lang="nl-NL" sz="2800" dirty="0"/>
          </a:p>
        </p:txBody>
      </p:sp>
      <p:sp>
        <p:nvSpPr>
          <p:cNvPr id="3" name="Tijdelijke aanduiding voor inhoud 2"/>
          <p:cNvSpPr>
            <a:spLocks noGrp="1"/>
          </p:cNvSpPr>
          <p:nvPr>
            <p:ph idx="1"/>
          </p:nvPr>
        </p:nvSpPr>
        <p:spPr/>
        <p:txBody>
          <a:bodyPr/>
          <a:lstStyle/>
          <a:p>
            <a:pPr marL="0" indent="0">
              <a:buNone/>
            </a:pPr>
            <a:r>
              <a:rPr lang="nl-NL" sz="2600" b="1" dirty="0" smtClean="0"/>
              <a:t>More (</a:t>
            </a:r>
            <a:r>
              <a:rPr lang="nl-NL" sz="2600" b="1" dirty="0" err="1" smtClean="0"/>
              <a:t>detailed</a:t>
            </a:r>
            <a:r>
              <a:rPr lang="nl-NL" sz="2600" b="1" dirty="0" smtClean="0"/>
              <a:t>) </a:t>
            </a:r>
            <a:r>
              <a:rPr lang="nl-NL" sz="2600" b="1" dirty="0" err="1" smtClean="0"/>
              <a:t>quality</a:t>
            </a:r>
            <a:r>
              <a:rPr lang="nl-NL" sz="2600" b="1" dirty="0" smtClean="0"/>
              <a:t> </a:t>
            </a:r>
            <a:r>
              <a:rPr lang="nl-NL" sz="2600" b="1" dirty="0" err="1" smtClean="0"/>
              <a:t>demands</a:t>
            </a:r>
            <a:r>
              <a:rPr lang="nl-NL" sz="2600" b="1" dirty="0" smtClean="0"/>
              <a:t> </a:t>
            </a:r>
            <a:r>
              <a:rPr lang="nl-NL" sz="2600" b="1" dirty="0" err="1" smtClean="0"/>
              <a:t>for</a:t>
            </a:r>
            <a:r>
              <a:rPr lang="nl-NL" sz="2600" b="1" dirty="0" smtClean="0"/>
              <a:t> </a:t>
            </a:r>
            <a:r>
              <a:rPr lang="nl-NL" sz="2600" b="1" dirty="0" err="1" smtClean="0"/>
              <a:t>child</a:t>
            </a:r>
            <a:r>
              <a:rPr lang="nl-NL" sz="2600" b="1" dirty="0" smtClean="0"/>
              <a:t> care </a:t>
            </a:r>
            <a:r>
              <a:rPr lang="nl-NL" sz="2600" b="1" dirty="0" err="1" smtClean="0"/>
              <a:t>centres</a:t>
            </a:r>
            <a:r>
              <a:rPr lang="nl-NL" sz="2600" b="1" dirty="0" smtClean="0"/>
              <a:t> </a:t>
            </a:r>
            <a:r>
              <a:rPr lang="nl-NL" sz="2600" b="1" dirty="0" err="1" smtClean="0"/>
              <a:t>than</a:t>
            </a:r>
            <a:r>
              <a:rPr lang="nl-NL" sz="2600" b="1" dirty="0" smtClean="0"/>
              <a:t> </a:t>
            </a:r>
            <a:r>
              <a:rPr lang="nl-NL" sz="2600" b="1" dirty="0" err="1" smtClean="0"/>
              <a:t>for</a:t>
            </a:r>
            <a:r>
              <a:rPr lang="nl-NL" sz="2600" b="1" dirty="0" smtClean="0"/>
              <a:t> </a:t>
            </a:r>
            <a:r>
              <a:rPr lang="nl-NL" sz="2600" b="1" dirty="0" err="1" smtClean="0"/>
              <a:t>childminding</a:t>
            </a:r>
            <a:r>
              <a:rPr lang="nl-NL" sz="2600" b="1" dirty="0" smtClean="0"/>
              <a:t> </a:t>
            </a:r>
            <a:r>
              <a:rPr lang="nl-NL" sz="2600" b="1" dirty="0" err="1" smtClean="0"/>
              <a:t>agencies</a:t>
            </a:r>
            <a:r>
              <a:rPr lang="nl-NL" sz="2600" b="1" dirty="0" smtClean="0"/>
              <a:t>:</a:t>
            </a:r>
          </a:p>
          <a:p>
            <a:pPr marL="0" indent="0">
              <a:buNone/>
            </a:pPr>
            <a:endParaRPr lang="nl-NL" sz="2800" dirty="0" smtClean="0"/>
          </a:p>
          <a:p>
            <a:r>
              <a:rPr lang="nl-NL" sz="2400" dirty="0" smtClean="0"/>
              <a:t>CC: </a:t>
            </a:r>
            <a:r>
              <a:rPr lang="nl-NL" sz="2400" dirty="0" err="1" smtClean="0"/>
              <a:t>Should</a:t>
            </a:r>
            <a:r>
              <a:rPr lang="nl-NL" sz="2400" dirty="0" smtClean="0"/>
              <a:t> </a:t>
            </a:r>
            <a:r>
              <a:rPr lang="nl-NL" sz="2400" dirty="0" err="1" smtClean="0"/>
              <a:t>apply</a:t>
            </a:r>
            <a:r>
              <a:rPr lang="nl-NL" sz="2400" dirty="0" smtClean="0"/>
              <a:t> </a:t>
            </a:r>
            <a:r>
              <a:rPr lang="nl-NL" sz="2400" dirty="0" err="1" smtClean="0"/>
              <a:t>for</a:t>
            </a:r>
            <a:r>
              <a:rPr lang="nl-NL" sz="2400" dirty="0" smtClean="0"/>
              <a:t> more </a:t>
            </a:r>
            <a:r>
              <a:rPr lang="nl-NL" sz="2400" dirty="0" smtClean="0"/>
              <a:t>permits</a:t>
            </a:r>
          </a:p>
          <a:p>
            <a:endParaRPr lang="nl-NL" sz="2400" dirty="0" smtClean="0"/>
          </a:p>
          <a:p>
            <a:r>
              <a:rPr lang="nl-NL" sz="2400" dirty="0" smtClean="0"/>
              <a:t>CC: </a:t>
            </a:r>
            <a:r>
              <a:rPr lang="nl-NL" sz="2400" dirty="0" err="1" smtClean="0"/>
              <a:t>Should</a:t>
            </a:r>
            <a:r>
              <a:rPr lang="nl-NL" sz="2400" dirty="0" smtClean="0"/>
              <a:t> </a:t>
            </a:r>
            <a:r>
              <a:rPr lang="nl-NL" sz="2400" dirty="0" err="1" smtClean="0"/>
              <a:t>c</a:t>
            </a:r>
            <a:r>
              <a:rPr lang="nl-NL" sz="2400" dirty="0" err="1" smtClean="0"/>
              <a:t>omply</a:t>
            </a:r>
            <a:r>
              <a:rPr lang="nl-NL" sz="2400" dirty="0" smtClean="0"/>
              <a:t> </a:t>
            </a:r>
            <a:r>
              <a:rPr lang="nl-NL" sz="2400" dirty="0" err="1" smtClean="0"/>
              <a:t>with</a:t>
            </a:r>
            <a:r>
              <a:rPr lang="nl-NL" sz="2400" dirty="0" smtClean="0"/>
              <a:t> </a:t>
            </a:r>
            <a:r>
              <a:rPr lang="nl-NL" sz="2400" dirty="0" err="1" smtClean="0"/>
              <a:t>hygiene</a:t>
            </a:r>
            <a:r>
              <a:rPr lang="nl-NL" sz="2400" dirty="0" smtClean="0"/>
              <a:t> code</a:t>
            </a:r>
          </a:p>
          <a:p>
            <a:endParaRPr lang="nl-NL" sz="2400" dirty="0" smtClean="0"/>
          </a:p>
          <a:p>
            <a:r>
              <a:rPr lang="nl-NL" sz="2400" dirty="0" smtClean="0"/>
              <a:t>CC</a:t>
            </a:r>
            <a:r>
              <a:rPr lang="nl-NL" sz="2400" dirty="0" smtClean="0"/>
              <a:t>: </a:t>
            </a:r>
            <a:r>
              <a:rPr lang="nl-NL" sz="2400" dirty="0" err="1" smtClean="0"/>
              <a:t>Should</a:t>
            </a:r>
            <a:r>
              <a:rPr lang="nl-NL" sz="2400" dirty="0" smtClean="0"/>
              <a:t> </a:t>
            </a:r>
            <a:r>
              <a:rPr lang="nl-NL" sz="2400" dirty="0" err="1"/>
              <a:t>c</a:t>
            </a:r>
            <a:r>
              <a:rPr lang="nl-NL" sz="2400" dirty="0" err="1" smtClean="0"/>
              <a:t>reate</a:t>
            </a:r>
            <a:r>
              <a:rPr lang="nl-NL" sz="2400" dirty="0" smtClean="0"/>
              <a:t> </a:t>
            </a:r>
            <a:r>
              <a:rPr lang="nl-NL" sz="2400" dirty="0" err="1" smtClean="0"/>
              <a:t>playground</a:t>
            </a:r>
            <a:r>
              <a:rPr lang="nl-NL" sz="2400" dirty="0" smtClean="0"/>
              <a:t> equipment </a:t>
            </a:r>
            <a:r>
              <a:rPr lang="nl-NL" sz="2400" dirty="0" err="1" smtClean="0"/>
              <a:t>logbook</a:t>
            </a:r>
            <a:endParaRPr lang="nl-NL" sz="2400" dirty="0" smtClean="0"/>
          </a:p>
          <a:p>
            <a:endParaRPr lang="nl-NL" sz="2400" dirty="0" smtClean="0"/>
          </a:p>
          <a:p>
            <a:r>
              <a:rPr lang="nl-NL" sz="2400" dirty="0" smtClean="0"/>
              <a:t>CC</a:t>
            </a:r>
            <a:r>
              <a:rPr lang="nl-NL" sz="2400" dirty="0" smtClean="0"/>
              <a:t>: </a:t>
            </a:r>
            <a:r>
              <a:rPr lang="nl-NL" sz="2400" dirty="0" err="1" smtClean="0"/>
              <a:t>Should</a:t>
            </a:r>
            <a:r>
              <a:rPr lang="nl-NL" sz="2400" dirty="0" smtClean="0"/>
              <a:t> draw </a:t>
            </a:r>
            <a:r>
              <a:rPr lang="nl-NL" sz="2400" dirty="0"/>
              <a:t>up </a:t>
            </a:r>
            <a:r>
              <a:rPr lang="nl-NL" sz="2400" dirty="0" smtClean="0"/>
              <a:t>risk </a:t>
            </a:r>
            <a:r>
              <a:rPr lang="nl-NL" sz="2400" dirty="0" err="1" smtClean="0"/>
              <a:t>inventory</a:t>
            </a:r>
            <a:r>
              <a:rPr lang="nl-NL" sz="2400" dirty="0" smtClean="0"/>
              <a:t> </a:t>
            </a:r>
            <a:r>
              <a:rPr lang="nl-NL" sz="2400" dirty="0"/>
              <a:t>&amp; </a:t>
            </a:r>
            <a:r>
              <a:rPr lang="nl-NL" sz="2400" dirty="0" err="1"/>
              <a:t>evaluation</a:t>
            </a:r>
            <a:endParaRPr lang="nl-NL" sz="2400" dirty="0"/>
          </a:p>
          <a:p>
            <a:endParaRPr lang="nl-NL" sz="2400" dirty="0" smtClean="0"/>
          </a:p>
          <a:p>
            <a:pPr marL="0" indent="0">
              <a:buNone/>
            </a:pPr>
            <a:endParaRPr lang="nl-NL" sz="2800" dirty="0" smtClean="0"/>
          </a:p>
          <a:p>
            <a:pPr marL="0" indent="0">
              <a:buNone/>
            </a:pPr>
            <a:endParaRPr lang="nl-NL" dirty="0" smtClean="0"/>
          </a:p>
          <a:p>
            <a:endParaRPr lang="nl-NL" i="1" dirty="0"/>
          </a:p>
          <a:p>
            <a:pPr marL="0" indent="0">
              <a:buNone/>
            </a:pPr>
            <a:endParaRPr lang="nl-NL" dirty="0" smtClean="0"/>
          </a:p>
          <a:p>
            <a:pPr marL="0" indent="0">
              <a:buNone/>
            </a:pPr>
            <a:endParaRPr lang="nl-NL" dirty="0"/>
          </a:p>
          <a:p>
            <a:pPr marL="457200" lvl="1" indent="0">
              <a:buNone/>
            </a:pPr>
            <a:endParaRPr lang="nl-NL" dirty="0" smtClean="0"/>
          </a:p>
        </p:txBody>
      </p:sp>
      <p:sp>
        <p:nvSpPr>
          <p:cNvPr id="4" name="Tijdelijke aanduiding voor dianummer 3"/>
          <p:cNvSpPr>
            <a:spLocks noGrp="1"/>
          </p:cNvSpPr>
          <p:nvPr>
            <p:ph type="sldNum" sz="quarter" idx="12"/>
          </p:nvPr>
        </p:nvSpPr>
        <p:spPr/>
        <p:txBody>
          <a:bodyPr/>
          <a:lstStyle/>
          <a:p>
            <a:fld id="{77872034-E099-4F6B-99F6-9B3FB9743ED1}" type="slidenum">
              <a:rPr lang="nl-NL" smtClean="0"/>
              <a:pPr/>
              <a:t>6</a:t>
            </a:fld>
            <a:endParaRPr lang="nl-NL"/>
          </a:p>
        </p:txBody>
      </p:sp>
    </p:spTree>
    <p:extLst>
      <p:ext uri="{BB962C8B-B14F-4D97-AF65-F5344CB8AC3E}">
        <p14:creationId xmlns:p14="http://schemas.microsoft.com/office/powerpoint/2010/main" val="2249827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000" dirty="0" err="1"/>
              <a:t>Difference</a:t>
            </a:r>
            <a:r>
              <a:rPr lang="nl-NL" sz="3000" dirty="0"/>
              <a:t> 3:</a:t>
            </a:r>
            <a:br>
              <a:rPr lang="nl-NL" sz="3000" dirty="0"/>
            </a:br>
            <a:r>
              <a:rPr lang="nl-NL" sz="3000" dirty="0" err="1"/>
              <a:t>Quality</a:t>
            </a:r>
            <a:r>
              <a:rPr lang="nl-NL" sz="3000" dirty="0"/>
              <a:t> </a:t>
            </a:r>
            <a:br>
              <a:rPr lang="nl-NL" sz="3000" dirty="0"/>
            </a:br>
            <a:r>
              <a:rPr lang="nl-NL" sz="3000" dirty="0"/>
              <a:t>(The </a:t>
            </a:r>
            <a:r>
              <a:rPr lang="nl-NL" sz="3000" dirty="0" err="1"/>
              <a:t>employer</a:t>
            </a:r>
            <a:r>
              <a:rPr lang="nl-NL" sz="3000" dirty="0"/>
              <a:t> </a:t>
            </a:r>
            <a:r>
              <a:rPr lang="nl-NL" sz="3000" dirty="0" err="1"/>
              <a:t>perspective</a:t>
            </a:r>
            <a:r>
              <a:rPr lang="nl-NL" sz="3000" dirty="0"/>
              <a:t>)</a:t>
            </a:r>
            <a:endParaRPr lang="nl-NL" sz="3000" dirty="0"/>
          </a:p>
        </p:txBody>
      </p:sp>
      <p:sp>
        <p:nvSpPr>
          <p:cNvPr id="3" name="Tijdelijke aanduiding voor inhoud 2"/>
          <p:cNvSpPr>
            <a:spLocks noGrp="1"/>
          </p:cNvSpPr>
          <p:nvPr>
            <p:ph idx="1"/>
          </p:nvPr>
        </p:nvSpPr>
        <p:spPr/>
        <p:txBody>
          <a:bodyPr/>
          <a:lstStyle/>
          <a:p>
            <a:pPr marL="0" indent="0">
              <a:buNone/>
            </a:pPr>
            <a:r>
              <a:rPr lang="nl-NL" sz="2600" b="1" dirty="0"/>
              <a:t>More (</a:t>
            </a:r>
            <a:r>
              <a:rPr lang="nl-NL" sz="2600" b="1" dirty="0" err="1"/>
              <a:t>detailed</a:t>
            </a:r>
            <a:r>
              <a:rPr lang="nl-NL" sz="2600" b="1" dirty="0"/>
              <a:t>) </a:t>
            </a:r>
            <a:r>
              <a:rPr lang="nl-NL" sz="2600" b="1" dirty="0" err="1"/>
              <a:t>quality</a:t>
            </a:r>
            <a:r>
              <a:rPr lang="nl-NL" sz="2600" b="1" dirty="0"/>
              <a:t> </a:t>
            </a:r>
            <a:r>
              <a:rPr lang="nl-NL" sz="2600" b="1" dirty="0" err="1"/>
              <a:t>demands</a:t>
            </a:r>
            <a:r>
              <a:rPr lang="nl-NL" sz="2600" b="1" dirty="0"/>
              <a:t> </a:t>
            </a:r>
            <a:r>
              <a:rPr lang="nl-NL" sz="2600" b="1" dirty="0" err="1"/>
              <a:t>for</a:t>
            </a:r>
            <a:r>
              <a:rPr lang="nl-NL" sz="2600" b="1" dirty="0"/>
              <a:t> </a:t>
            </a:r>
            <a:r>
              <a:rPr lang="nl-NL" sz="2600" b="1" dirty="0" err="1"/>
              <a:t>child</a:t>
            </a:r>
            <a:r>
              <a:rPr lang="nl-NL" sz="2600" b="1" dirty="0"/>
              <a:t> care </a:t>
            </a:r>
            <a:r>
              <a:rPr lang="nl-NL" sz="2600" b="1" dirty="0" err="1"/>
              <a:t>centres</a:t>
            </a:r>
            <a:r>
              <a:rPr lang="nl-NL" sz="2600" b="1" dirty="0"/>
              <a:t> </a:t>
            </a:r>
            <a:r>
              <a:rPr lang="nl-NL" sz="2600" b="1" dirty="0" err="1"/>
              <a:t>than</a:t>
            </a:r>
            <a:r>
              <a:rPr lang="nl-NL" sz="2600" b="1" dirty="0"/>
              <a:t> </a:t>
            </a:r>
            <a:r>
              <a:rPr lang="nl-NL" sz="2600" b="1" dirty="0" err="1"/>
              <a:t>for</a:t>
            </a:r>
            <a:r>
              <a:rPr lang="nl-NL" sz="2600" b="1" dirty="0"/>
              <a:t> </a:t>
            </a:r>
            <a:r>
              <a:rPr lang="nl-NL" sz="2600" b="1" dirty="0" err="1"/>
              <a:t>childminding</a:t>
            </a:r>
            <a:r>
              <a:rPr lang="nl-NL" sz="2600" b="1" dirty="0"/>
              <a:t> </a:t>
            </a:r>
            <a:r>
              <a:rPr lang="nl-NL" sz="2600" b="1" dirty="0" err="1"/>
              <a:t>agencies</a:t>
            </a:r>
            <a:r>
              <a:rPr lang="nl-NL" sz="2600" b="1" dirty="0"/>
              <a:t>:</a:t>
            </a:r>
          </a:p>
          <a:p>
            <a:r>
              <a:rPr lang="nl-NL" sz="2400" u="sng" dirty="0" smtClean="0"/>
              <a:t>Maximum </a:t>
            </a:r>
            <a:r>
              <a:rPr lang="nl-NL" sz="2400" u="sng" dirty="0" err="1"/>
              <a:t>number</a:t>
            </a:r>
            <a:r>
              <a:rPr lang="nl-NL" sz="2400" u="sng" dirty="0"/>
              <a:t> of </a:t>
            </a:r>
            <a:r>
              <a:rPr lang="nl-NL" sz="2400" u="sng" dirty="0" err="1"/>
              <a:t>cared</a:t>
            </a:r>
            <a:r>
              <a:rPr lang="nl-NL" sz="2400" u="sng" dirty="0"/>
              <a:t> </a:t>
            </a:r>
            <a:r>
              <a:rPr lang="nl-NL" sz="2400" u="sng" dirty="0" err="1"/>
              <a:t>for</a:t>
            </a:r>
            <a:r>
              <a:rPr lang="nl-NL" sz="2400" u="sng" dirty="0"/>
              <a:t> </a:t>
            </a:r>
            <a:r>
              <a:rPr lang="nl-NL" sz="2400" u="sng" dirty="0" err="1"/>
              <a:t>children</a:t>
            </a:r>
            <a:r>
              <a:rPr lang="nl-NL" sz="2400" u="sng" dirty="0"/>
              <a:t>: </a:t>
            </a:r>
            <a:endParaRPr lang="nl-NL" sz="2400" u="sng" dirty="0" smtClean="0"/>
          </a:p>
          <a:p>
            <a:pPr lvl="1"/>
            <a:r>
              <a:rPr lang="nl-NL" sz="2200" dirty="0" smtClean="0"/>
              <a:t>CC: 12 </a:t>
            </a:r>
          </a:p>
          <a:p>
            <a:pPr lvl="1"/>
            <a:r>
              <a:rPr lang="nl-NL" sz="2200" dirty="0" smtClean="0"/>
              <a:t>Childminding: 6 </a:t>
            </a:r>
            <a:endParaRPr lang="nl-NL" sz="2200" dirty="0"/>
          </a:p>
          <a:p>
            <a:r>
              <a:rPr lang="nl-NL" sz="2400" u="sng" dirty="0" err="1"/>
              <a:t>Size</a:t>
            </a:r>
            <a:r>
              <a:rPr lang="nl-NL" sz="2400" u="sng" dirty="0"/>
              <a:t> </a:t>
            </a:r>
            <a:r>
              <a:rPr lang="nl-NL" sz="2400" u="sng" dirty="0" err="1"/>
              <a:t>inside</a:t>
            </a:r>
            <a:r>
              <a:rPr lang="nl-NL" sz="2400" u="sng" dirty="0"/>
              <a:t> </a:t>
            </a:r>
            <a:r>
              <a:rPr lang="nl-NL" sz="2400" u="sng" dirty="0" err="1"/>
              <a:t>and</a:t>
            </a:r>
            <a:r>
              <a:rPr lang="nl-NL" sz="2400" u="sng" dirty="0"/>
              <a:t> </a:t>
            </a:r>
            <a:r>
              <a:rPr lang="nl-NL" sz="2400" u="sng" dirty="0" err="1"/>
              <a:t>outside</a:t>
            </a:r>
            <a:r>
              <a:rPr lang="nl-NL" sz="2400" u="sng" dirty="0"/>
              <a:t> </a:t>
            </a:r>
            <a:r>
              <a:rPr lang="nl-NL" sz="2400" u="sng" dirty="0" err="1"/>
              <a:t>play</a:t>
            </a:r>
            <a:r>
              <a:rPr lang="nl-NL" sz="2400" u="sng" dirty="0"/>
              <a:t> </a:t>
            </a:r>
            <a:r>
              <a:rPr lang="nl-NL" sz="2400" u="sng" dirty="0" err="1"/>
              <a:t>areas</a:t>
            </a:r>
            <a:r>
              <a:rPr lang="nl-NL" sz="2400" dirty="0"/>
              <a:t>: </a:t>
            </a:r>
            <a:endParaRPr lang="nl-NL" sz="2400" dirty="0" smtClean="0"/>
          </a:p>
          <a:p>
            <a:pPr lvl="1"/>
            <a:r>
              <a:rPr lang="nl-NL" sz="2200" dirty="0" smtClean="0"/>
              <a:t>CC: </a:t>
            </a:r>
            <a:r>
              <a:rPr lang="nl-NL" sz="2200" dirty="0" err="1" smtClean="0"/>
              <a:t>specified</a:t>
            </a:r>
            <a:r>
              <a:rPr lang="nl-NL" sz="2200" dirty="0" smtClean="0"/>
              <a:t> m2 </a:t>
            </a:r>
          </a:p>
          <a:p>
            <a:pPr lvl="1"/>
            <a:r>
              <a:rPr lang="nl-NL" sz="2200" dirty="0" smtClean="0"/>
              <a:t>Childminding: </a:t>
            </a:r>
            <a:r>
              <a:rPr lang="nl-NL" sz="2200" dirty="0" err="1" smtClean="0"/>
              <a:t>sufficient</a:t>
            </a:r>
            <a:r>
              <a:rPr lang="nl-NL" sz="2200" dirty="0" smtClean="0"/>
              <a:t> </a:t>
            </a:r>
            <a:r>
              <a:rPr lang="nl-NL" sz="2200" dirty="0" err="1" smtClean="0"/>
              <a:t>space</a:t>
            </a:r>
            <a:endParaRPr lang="nl-NL" sz="2200" dirty="0"/>
          </a:p>
          <a:p>
            <a:r>
              <a:rPr lang="nl-NL" sz="2400" u="sng" dirty="0" err="1"/>
              <a:t>Pedagogical</a:t>
            </a:r>
            <a:r>
              <a:rPr lang="nl-NL" sz="2400" u="sng" dirty="0"/>
              <a:t> </a:t>
            </a:r>
            <a:r>
              <a:rPr lang="nl-NL" sz="2400" u="sng" dirty="0" err="1" smtClean="0"/>
              <a:t>practice</a:t>
            </a:r>
            <a:r>
              <a:rPr lang="nl-NL" sz="2400" dirty="0" smtClean="0"/>
              <a:t>:</a:t>
            </a:r>
          </a:p>
          <a:p>
            <a:pPr lvl="1"/>
            <a:r>
              <a:rPr lang="nl-NL" sz="2200" dirty="0" smtClean="0"/>
              <a:t>CC: More </a:t>
            </a:r>
            <a:r>
              <a:rPr lang="nl-NL" sz="2200" dirty="0" err="1" smtClean="0"/>
              <a:t>detailed</a:t>
            </a:r>
            <a:r>
              <a:rPr lang="nl-NL" sz="2200" dirty="0" smtClean="0"/>
              <a:t> indicators </a:t>
            </a:r>
            <a:r>
              <a:rPr lang="nl-NL" sz="2200" dirty="0" err="1" smtClean="0"/>
              <a:t>for</a:t>
            </a:r>
            <a:r>
              <a:rPr lang="nl-NL" sz="2200" dirty="0" smtClean="0"/>
              <a:t> </a:t>
            </a:r>
            <a:r>
              <a:rPr lang="nl-NL" sz="2200" dirty="0" err="1" smtClean="0"/>
              <a:t>measuring</a:t>
            </a:r>
            <a:r>
              <a:rPr lang="nl-NL" sz="2200" dirty="0" smtClean="0"/>
              <a:t> </a:t>
            </a:r>
            <a:r>
              <a:rPr lang="nl-NL" sz="2200" dirty="0" err="1" smtClean="0"/>
              <a:t>quality</a:t>
            </a:r>
            <a:r>
              <a:rPr lang="nl-NL" sz="2200" dirty="0" smtClean="0"/>
              <a:t> </a:t>
            </a:r>
            <a:r>
              <a:rPr lang="nl-NL" sz="2200" dirty="0" err="1" smtClean="0"/>
              <a:t>than</a:t>
            </a:r>
            <a:r>
              <a:rPr lang="nl-NL" sz="2200" dirty="0" smtClean="0"/>
              <a:t> </a:t>
            </a:r>
            <a:r>
              <a:rPr lang="nl-NL" sz="2200" dirty="0" err="1" smtClean="0"/>
              <a:t>for</a:t>
            </a:r>
            <a:r>
              <a:rPr lang="nl-NL" sz="2200" dirty="0" smtClean="0"/>
              <a:t> </a:t>
            </a:r>
            <a:r>
              <a:rPr lang="nl-NL" sz="2200" dirty="0" err="1" smtClean="0"/>
              <a:t>childminding</a:t>
            </a:r>
            <a:endParaRPr lang="nl-NL" sz="2200" dirty="0" smtClean="0"/>
          </a:p>
          <a:p>
            <a:pPr marL="0" indent="0">
              <a:buNone/>
            </a:pPr>
            <a:endParaRPr lang="nl-NL" dirty="0"/>
          </a:p>
        </p:txBody>
      </p:sp>
      <p:sp>
        <p:nvSpPr>
          <p:cNvPr id="4" name="Tijdelijke aanduiding voor dianummer 3"/>
          <p:cNvSpPr>
            <a:spLocks noGrp="1"/>
          </p:cNvSpPr>
          <p:nvPr>
            <p:ph type="sldNum" sz="quarter" idx="12"/>
          </p:nvPr>
        </p:nvSpPr>
        <p:spPr/>
        <p:txBody>
          <a:bodyPr/>
          <a:lstStyle/>
          <a:p>
            <a:fld id="{77872034-E099-4F6B-99F6-9B3FB9743ED1}" type="slidenum">
              <a:rPr lang="nl-NL" smtClean="0"/>
              <a:pPr/>
              <a:t>7</a:t>
            </a:fld>
            <a:endParaRPr lang="nl-NL"/>
          </a:p>
        </p:txBody>
      </p:sp>
    </p:spTree>
    <p:extLst>
      <p:ext uri="{BB962C8B-B14F-4D97-AF65-F5344CB8AC3E}">
        <p14:creationId xmlns:p14="http://schemas.microsoft.com/office/powerpoint/2010/main" val="412146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7872034-E099-4F6B-99F6-9B3FB9743ED1}" type="slidenum">
              <a:rPr lang="nl-NL" smtClean="0"/>
              <a:pPr/>
              <a:t>8</a:t>
            </a:fld>
            <a:endParaRPr lang="nl-NL"/>
          </a:p>
        </p:txBody>
      </p:sp>
    </p:spTree>
    <p:extLst>
      <p:ext uri="{BB962C8B-B14F-4D97-AF65-F5344CB8AC3E}">
        <p14:creationId xmlns:p14="http://schemas.microsoft.com/office/powerpoint/2010/main" val="2716484715"/>
      </p:ext>
    </p:extLst>
  </p:cSld>
  <p:clrMapOvr>
    <a:masterClrMapping/>
  </p:clrMapOvr>
</p:sld>
</file>

<file path=ppt/theme/theme1.xml><?xml version="1.0" encoding="utf-8"?>
<a:theme xmlns:a="http://schemas.openxmlformats.org/drawingml/2006/main" name="Sjabloon NJi">
  <a:themeElements>
    <a:clrScheme name="Sjabloon NL Jongeren Parij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jabloon NL Jongeren Parijs">
      <a:majorFont>
        <a:latin typeface="Georgia"/>
        <a:ea typeface=""/>
        <a:cs typeface=""/>
      </a:majorFont>
      <a:minorFont>
        <a:latin typeface="Georgi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jabloon NL Jongeren Parij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jabloon NL Jongeren Parij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jabloon NL Jongeren Parij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jabloon NL Jongeren Parij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jabloon NL Jongeren Parij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jabloon NL Jongeren Parij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jabloon NL Jongeren Parij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jabloon NL Jongeren Parij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jabloon NL Jongeren Parij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jabloon NL Jongeren Parij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jabloon NL Jongeren Parij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jabloon NL Jongeren Parij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Sjabloon NJi</Template>
  <TotalTime>152</TotalTime>
  <Words>961</Words>
  <Application>Microsoft Office PowerPoint</Application>
  <PresentationFormat>Diavoorstelling (4:3)</PresentationFormat>
  <Paragraphs>102</Paragraphs>
  <Slides>8</Slides>
  <Notes>6</Notes>
  <HiddenSlides>0</HiddenSlides>
  <MMClips>0</MMClips>
  <ScaleCrop>false</ScaleCrop>
  <HeadingPairs>
    <vt:vector size="4" baseType="variant">
      <vt:variant>
        <vt:lpstr>Thema</vt:lpstr>
      </vt:variant>
      <vt:variant>
        <vt:i4>1</vt:i4>
      </vt:variant>
      <vt:variant>
        <vt:lpstr>Diatitels</vt:lpstr>
      </vt:variant>
      <vt:variant>
        <vt:i4>8</vt:i4>
      </vt:variant>
    </vt:vector>
  </HeadingPairs>
  <TitlesOfParts>
    <vt:vector size="9" baseType="lpstr">
      <vt:lpstr>Sjabloon NJi</vt:lpstr>
      <vt:lpstr>Gastouderopvang in the Netherlands</vt:lpstr>
      <vt:lpstr>Conclusion my plenary speech</vt:lpstr>
      <vt:lpstr> Central question of this presentation  </vt:lpstr>
      <vt:lpstr>Difference 1: Amount of child care allowance paid (The governmental perspective)</vt:lpstr>
      <vt:lpstr>Difference 2: Personal attention &amp; flexibility (The parent perspective)</vt:lpstr>
      <vt:lpstr>Difference 3: Quality  (The employer perspective)</vt:lpstr>
      <vt:lpstr>Difference 3: Quality  (The employer perspective)</vt:lpstr>
      <vt:lpstr>PowerPoint-presentatie</vt:lpstr>
    </vt:vector>
  </TitlesOfParts>
  <Company>Sekondant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Gastouderopvang in the Netherlands</dc:title>
  <dc:subject>Nederlandstalig, jongeren parijs</dc:subject>
  <dc:creator>Berg- le Clercq, Tijne</dc:creator>
  <cp:keywords>www.compusmart.nl</cp:keywords>
  <cp:lastModifiedBy>Berg- le Clercq, Tijne</cp:lastModifiedBy>
  <cp:revision>19</cp:revision>
  <dcterms:created xsi:type="dcterms:W3CDTF">2010-11-09T13:12:22Z</dcterms:created>
  <dcterms:modified xsi:type="dcterms:W3CDTF">2010-11-15T15:04:34Z</dcterms:modified>
  <cp:category>T (020) 4416277</cp:category>
</cp:coreProperties>
</file>