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69" r:id="rId12"/>
    <p:sldId id="271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>
      <p:cViewPr varScale="1">
        <p:scale>
          <a:sx n="84" d="100"/>
          <a:sy n="84" d="100"/>
        </p:scale>
        <p:origin x="-15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5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13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1755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3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56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437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212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71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1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3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9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47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5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7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02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78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52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625596"/>
          </a:xfrm>
        </p:spPr>
        <p:txBody>
          <a:bodyPr>
            <a:no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Workshop</a:t>
            </a:r>
            <a: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sociální práce ve vztahu k výkonu veřejného opatrovnictví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1.února 2018, Hradec Králové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A61A70B8-05A1-4CD1-A728-949636572AF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409189"/>
            <a:ext cx="2819400" cy="448811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4B7C001F-16DA-4210-9E1C-ACB8F6CE2EE6}"/>
              </a:ext>
            </a:extLst>
          </p:cNvPr>
          <p:cNvSpPr txBox="1"/>
          <p:nvPr/>
        </p:nvSpPr>
        <p:spPr>
          <a:xfrm>
            <a:off x="8179266" y="6344713"/>
            <a:ext cx="35233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Projekt Podpora sociální práce v Jilemnici, </a:t>
            </a:r>
            <a:r>
              <a:rPr lang="cs-CZ" sz="1200" dirty="0" err="1"/>
              <a:t>r.č</a:t>
            </a:r>
            <a:r>
              <a:rPr lang="cs-CZ" sz="1200" dirty="0"/>
              <a:t>. CZ.03.2.63/0.0/0.0/16_128/0006206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3476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C5A525D-66E3-4138-AB47-D9C8D176C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084" y="764373"/>
            <a:ext cx="8472881" cy="1293028"/>
          </a:xfrm>
        </p:spPr>
        <p:txBody>
          <a:bodyPr>
            <a:normAutofit/>
          </a:bodyPr>
          <a:lstStyle/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Opatrovník a </a:t>
            </a:r>
            <a:r>
              <a:rPr lang="cs-CZ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opatrovanec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Dilemata - krátká zkušenost výkonu </a:t>
            </a:r>
            <a:br>
              <a:rPr lang="cs-CZ" sz="2400" dirty="0"/>
            </a:br>
            <a:r>
              <a:rPr lang="cs-CZ" sz="2400" dirty="0"/>
              <a:t>veř. opatrovnictví - od 28.9.2017 - převzatý klient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FE80280D-B2A9-4145-9E32-069FE0533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Klient Pepa</a:t>
            </a:r>
          </a:p>
          <a:p>
            <a:pPr marL="0" indent="0">
              <a:buNone/>
            </a:pPr>
            <a:r>
              <a:rPr lang="cs-CZ" b="1" dirty="0"/>
              <a:t>Spisová dokumentace:</a:t>
            </a:r>
          </a:p>
          <a:p>
            <a:pPr>
              <a:lnSpc>
                <a:spcPct val="120000"/>
              </a:lnSpc>
            </a:pPr>
            <a:r>
              <a:rPr lang="cs-CZ" dirty="0"/>
              <a:t>V.O. (Město Jilemnice) obdržel základní informace v rozsahu výroční zprávy zasílané soudu</a:t>
            </a:r>
          </a:p>
          <a:p>
            <a:pPr>
              <a:lnSpc>
                <a:spcPct val="120000"/>
              </a:lnSpc>
            </a:pPr>
            <a:r>
              <a:rPr lang="cs-CZ" dirty="0"/>
              <a:t>kompletní spis se nepředává</a:t>
            </a:r>
          </a:p>
          <a:p>
            <a:pPr>
              <a:lnSpc>
                <a:spcPct val="120000"/>
              </a:lnSpc>
            </a:pPr>
            <a:r>
              <a:rPr lang="cs-CZ" dirty="0"/>
              <a:t>soud omezil pana Pepu na nakládání s částkou nad 1000 Kč a uzavírání smluv ve stejné částce, nezabýval se jeho mentálním postižením </a:t>
            </a:r>
          </a:p>
          <a:p>
            <a:r>
              <a:rPr lang="cs-CZ" dirty="0"/>
              <a:t>V.O. se musí zabývat pouze financemi a finančními transakcemi a konat v jeho zájmu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65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29AFDCF-30AC-49B3-AF76-C2A3EB48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DA2E2970-57C2-4A75-A807-BB294B290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" y="1400962"/>
            <a:ext cx="9708160" cy="4817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Otázky, které si často klademe: 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Lze dobře hájit zájmy klienta, když o něm nevíme téměř nic?</a:t>
            </a:r>
          </a:p>
          <a:p>
            <a:endParaRPr lang="cs-CZ" dirty="0"/>
          </a:p>
          <a:p>
            <a:r>
              <a:rPr lang="cs-CZ" dirty="0"/>
              <a:t>Je prací opatrovníka mapování klientova života?</a:t>
            </a:r>
          </a:p>
          <a:p>
            <a:endParaRPr lang="cs-CZ" dirty="0"/>
          </a:p>
          <a:p>
            <a:r>
              <a:rPr lang="cs-CZ" dirty="0"/>
              <a:t>Má opatrovník pověřit souvisejícími činnostmi soc. pracovníka?</a:t>
            </a:r>
          </a:p>
          <a:p>
            <a:endParaRPr lang="cs-CZ" dirty="0"/>
          </a:p>
          <a:p>
            <a:r>
              <a:rPr lang="cs-CZ" dirty="0"/>
              <a:t>Může je vykonávat sám v rámci kumulované funkce?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58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A2688FE3-91CE-4795-9C75-FE1D7E540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33182"/>
            <a:ext cx="10820400" cy="4985503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endParaRPr lang="cs-CZ" b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28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Klient trvá na tom, aby se opatrovník seznámil s jeho kompletní zdravotní dokumentací</a:t>
            </a:r>
          </a:p>
          <a:p>
            <a:pPr marL="0" indent="0">
              <a:lnSpc>
                <a:spcPct val="120000"/>
              </a:lnSpc>
              <a:buNone/>
            </a:pPr>
            <a:endParaRPr lang="cs-CZ" b="1" dirty="0"/>
          </a:p>
          <a:p>
            <a:r>
              <a:rPr lang="cs-CZ" dirty="0"/>
              <a:t>Je to nutné, pokud je klient omezen pouze na finance?</a:t>
            </a:r>
          </a:p>
          <a:p>
            <a:endParaRPr lang="cs-CZ" dirty="0"/>
          </a:p>
          <a:p>
            <a:r>
              <a:rPr lang="cs-CZ" dirty="0"/>
              <a:t>Může opatrovník klienta odmítnout?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57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6209B367-4496-42D2-B2CD-4AD156D27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67406"/>
            <a:ext cx="10820400" cy="485127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 Pepa je mentálně postižený a vyžaduje na V.O. téměř denně pomoc s širokým okruhem běžných činností</a:t>
            </a:r>
          </a:p>
          <a:p>
            <a:pPr marL="0" indent="0">
              <a:lnSpc>
                <a:spcPct val="120000"/>
              </a:lnSpc>
              <a:buNone/>
            </a:pPr>
            <a:endParaRPr lang="cs-CZ" b="1" dirty="0"/>
          </a:p>
          <a:p>
            <a:r>
              <a:rPr lang="cs-CZ" dirty="0"/>
              <a:t>Má V.O. pana Pepu odmítnout? </a:t>
            </a:r>
          </a:p>
          <a:p>
            <a:endParaRPr lang="cs-CZ" dirty="0"/>
          </a:p>
          <a:p>
            <a:r>
              <a:rPr lang="cs-CZ" dirty="0"/>
              <a:t>Může panu Pepovi poskytnout soc. práci nebo má doporučit adekvátní soc. službu? Závislost klienta? </a:t>
            </a:r>
          </a:p>
          <a:p>
            <a:endParaRPr lang="cs-CZ" dirty="0"/>
          </a:p>
          <a:p>
            <a:pPr>
              <a:lnSpc>
                <a:spcPct val="120000"/>
              </a:lnSpc>
            </a:pPr>
            <a:r>
              <a:rPr lang="cs-CZ" dirty="0"/>
              <a:t>Pepa nízkopříjmový klient s exekucí – z našeho pohledu je vhodné zajistit sociální rehabilitaci – zájem klienta? Motivace?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</a:p>
          <a:p>
            <a:pPr>
              <a:lnSpc>
                <a:spcPct val="120000"/>
              </a:lnSpc>
            </a:pPr>
            <a:r>
              <a:rPr lang="cs-CZ" dirty="0"/>
              <a:t>kolize mezi působností soc. služby a faktickým pobytem klienta (přesah krajů)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36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1663" y="650789"/>
            <a:ext cx="3517559" cy="1112108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JILEMNICE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097248"/>
            <a:ext cx="10820400" cy="4121437"/>
          </a:xfrm>
        </p:spPr>
        <p:txBody>
          <a:bodyPr/>
          <a:lstStyle/>
          <a:p>
            <a:r>
              <a:rPr lang="cs-CZ" dirty="0"/>
              <a:t>správní obvod ORP Jilemnice = 21 obcí</a:t>
            </a:r>
          </a:p>
          <a:p>
            <a:r>
              <a:rPr lang="cs-CZ" dirty="0"/>
              <a:t>cca 17 000 obyvatel, z toho Jilemnice (k 1.1. 2017) 5 470 obyvatel.</a:t>
            </a:r>
          </a:p>
          <a:p>
            <a:r>
              <a:rPr lang="cs-CZ" dirty="0"/>
              <a:t>rozmezí dvou krajů Liberecký x Královehradecký kraj</a:t>
            </a:r>
          </a:p>
          <a:p>
            <a:r>
              <a:rPr lang="cs-CZ" dirty="0"/>
              <a:t>převážně horský terén!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9459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2022" y="973123"/>
            <a:ext cx="10132540" cy="114090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Jilemnice-hlavní</a:t>
            </a:r>
            <a:r>
              <a:rPr lang="cs-CZ" b="1" dirty="0"/>
              <a:t>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sociální</a:t>
            </a:r>
            <a:r>
              <a:rPr lang="cs-CZ" b="1" dirty="0"/>
              <a:t>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problémy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223082"/>
            <a:ext cx="10820400" cy="3995603"/>
          </a:xfrm>
        </p:spPr>
        <p:txBody>
          <a:bodyPr/>
          <a:lstStyle/>
          <a:p>
            <a:r>
              <a:rPr lang="cs-CZ" dirty="0"/>
              <a:t>stárnutí populace</a:t>
            </a:r>
          </a:p>
          <a:p>
            <a:r>
              <a:rPr lang="cs-CZ" dirty="0"/>
              <a:t>nízkopříjmoví zájemci o poskytování sociálních služeb</a:t>
            </a:r>
          </a:p>
          <a:p>
            <a:r>
              <a:rPr lang="cs-CZ" dirty="0"/>
              <a:t>zadluženost</a:t>
            </a:r>
          </a:p>
          <a:p>
            <a:r>
              <a:rPr lang="cs-CZ" dirty="0"/>
              <a:t>závislosti</a:t>
            </a:r>
          </a:p>
          <a:p>
            <a:r>
              <a:rPr lang="cs-CZ" dirty="0"/>
              <a:t>nezaměstnanost (6,35%)</a:t>
            </a:r>
          </a:p>
          <a:p>
            <a:r>
              <a:rPr lang="cs-CZ" dirty="0"/>
              <a:t>invalidita a odchod do důchodu, ale bez nároku na výplatu</a:t>
            </a:r>
          </a:p>
          <a:p>
            <a:r>
              <a:rPr lang="cs-CZ" dirty="0"/>
              <a:t>rozhraní krajů a dostupnost sociálních služeb</a:t>
            </a:r>
          </a:p>
          <a:p>
            <a:r>
              <a:rPr lang="cs-CZ" dirty="0"/>
              <a:t>nemáme sociálně vyloučenou oblast</a:t>
            </a:r>
          </a:p>
        </p:txBody>
      </p:sp>
    </p:spTree>
    <p:extLst>
      <p:ext uri="{BB962C8B-B14F-4D97-AF65-F5344CB8AC3E}">
        <p14:creationId xmlns:p14="http://schemas.microsoft.com/office/powerpoint/2010/main" val="2020205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8172" y="838899"/>
            <a:ext cx="8145711" cy="1677797"/>
          </a:xfrm>
        </p:spPr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Sociální práce -</a:t>
            </a:r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jilemnice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227" y="2348916"/>
            <a:ext cx="11151973" cy="38697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Sociální práce 1,0 úvazek, rozdělena mezi tři osoby:</a:t>
            </a:r>
          </a:p>
          <a:p>
            <a:r>
              <a:rPr lang="cs-CZ" dirty="0"/>
              <a:t>0,7 sociální práce; dále vykonává:  0,1 veřejné opatrovnictví; 0,1 průkazy ZTP; 0,05 místní romský koordinátor; 0,05 zvláštní příjemce důchodu</a:t>
            </a:r>
          </a:p>
          <a:p>
            <a:r>
              <a:rPr lang="cs-CZ" dirty="0"/>
              <a:t>0,2 síťování sociálních služeb v rámci soc. práce – zbytek úvazku – nesociálního charakteru</a:t>
            </a:r>
          </a:p>
          <a:p>
            <a:r>
              <a:rPr lang="cs-CZ" dirty="0"/>
              <a:t>0,1 vedení soc. práce – zbytek celého úvazku soc. kuratela a další výkon statní správy a samosprávy</a:t>
            </a:r>
          </a:p>
          <a:p>
            <a:r>
              <a:rPr lang="cs-CZ" dirty="0"/>
              <a:t>tyto pozice jsou rozděleny hrubým procentuálním odhadem</a:t>
            </a:r>
          </a:p>
          <a:p>
            <a:r>
              <a:rPr lang="cs-CZ" b="1" dirty="0"/>
              <a:t>nové 2 sociální pracovnice z datace EU, 2 plné úvazky</a:t>
            </a:r>
          </a:p>
          <a:p>
            <a:r>
              <a:rPr lang="cs-CZ" b="1" dirty="0"/>
              <a:t>V současnosti celkem 3 plné úvazky v rozsahu 40 hodin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85954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1319" y="1090568"/>
            <a:ext cx="10468478" cy="1157681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Sociální Služby působící v našem </a:t>
            </a:r>
            <a:r>
              <a:rPr lang="cs-CZ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orp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1319" y="2164358"/>
            <a:ext cx="11044881" cy="4054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Spolupracujeme:</a:t>
            </a:r>
          </a:p>
          <a:p>
            <a:r>
              <a:rPr lang="cs-CZ" dirty="0" err="1"/>
              <a:t>Advaita</a:t>
            </a:r>
            <a:r>
              <a:rPr lang="cs-CZ" dirty="0"/>
              <a:t>, z. </a:t>
            </a:r>
            <a:r>
              <a:rPr lang="cs-CZ" dirty="0" err="1"/>
              <a:t>ú.</a:t>
            </a:r>
            <a:r>
              <a:rPr lang="cs-CZ" dirty="0"/>
              <a:t>, Most k naději, z. s.</a:t>
            </a:r>
          </a:p>
          <a:p>
            <a:r>
              <a:rPr lang="cs-CZ" dirty="0"/>
              <a:t>,,D,, občanské sdružení</a:t>
            </a:r>
          </a:p>
          <a:p>
            <a:r>
              <a:rPr lang="cs-CZ" dirty="0"/>
              <a:t>FOKUS Turnov, FOKUS Semily</a:t>
            </a:r>
          </a:p>
          <a:p>
            <a:r>
              <a:rPr lang="cs-CZ" dirty="0"/>
              <a:t>RYTMUS o. p. s.</a:t>
            </a:r>
          </a:p>
          <a:p>
            <a:r>
              <a:rPr lang="cs-CZ" dirty="0"/>
              <a:t>Diakonie ČCE, středisko Světlo ve Vrchlabí</a:t>
            </a:r>
          </a:p>
          <a:p>
            <a:r>
              <a:rPr lang="cs-CZ" dirty="0"/>
              <a:t>Terénní pečovatelská služba - DPS Jilemnice + byty zvláštního určení</a:t>
            </a:r>
          </a:p>
          <a:p>
            <a:r>
              <a:rPr lang="cs-CZ" dirty="0"/>
              <a:t>FCH Studenec, OCH Jilemnice</a:t>
            </a:r>
          </a:p>
          <a:p>
            <a:r>
              <a:rPr lang="cs-CZ" dirty="0"/>
              <a:t>Domov důchodců - Rokytnice n. </a:t>
            </a:r>
            <a:r>
              <a:rPr lang="cs-CZ" dirty="0" err="1"/>
              <a:t>Jiz</a:t>
            </a:r>
            <a:endParaRPr lang="cs-CZ" dirty="0"/>
          </a:p>
          <a:p>
            <a:r>
              <a:rPr lang="cs-CZ" dirty="0"/>
              <a:t>Dům s pečovatelskou službou -  Poniklá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9933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AD6C36C-BC22-48A5-AC6E-FF1CEF6E9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Veřejné opatrovnictví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7063E020-F95D-44CA-9081-5ABF0631FC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Vymezení role sociální práce ve vztahu k výkonu veřejného opatrovnictví </a:t>
            </a:r>
          </a:p>
        </p:txBody>
      </p:sp>
    </p:spTree>
    <p:extLst>
      <p:ext uri="{BB962C8B-B14F-4D97-AF65-F5344CB8AC3E}">
        <p14:creationId xmlns:p14="http://schemas.microsoft.com/office/powerpoint/2010/main" val="36621055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526266E-02BF-460D-ACC5-CB6631B6D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LEGISLATIVA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82915F8C-A9D8-4FB9-B6A7-2846B0B153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CHYBÍ!    </a:t>
            </a:r>
            <a:r>
              <a:rPr lang="cs-CZ" b="1" dirty="0"/>
              <a:t>Zákon o opatrovnictví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lnSpc>
                <a:spcPct val="120000"/>
              </a:lnSpc>
            </a:pPr>
            <a:r>
              <a:rPr lang="cs-CZ" dirty="0"/>
              <a:t>od r. 2014 veřejné opatrovnictví zmiňováno v občanském zákoníku</a:t>
            </a:r>
          </a:p>
          <a:p>
            <a:pPr>
              <a:lnSpc>
                <a:spcPct val="120000"/>
              </a:lnSpc>
            </a:pPr>
            <a:r>
              <a:rPr lang="cs-CZ" dirty="0"/>
              <a:t>úprava terminologie</a:t>
            </a:r>
          </a:p>
          <a:p>
            <a:pPr>
              <a:lnSpc>
                <a:spcPct val="120000"/>
              </a:lnSpc>
            </a:pPr>
            <a:r>
              <a:rPr lang="cs-CZ" dirty="0"/>
              <a:t>pro praxi vydalo Ministerstvo vnitra </a:t>
            </a:r>
            <a:r>
              <a:rPr lang="cs-CZ" b="1" dirty="0"/>
              <a:t>Základní informace pro obce jako veřejné opatrovníky </a:t>
            </a:r>
            <a:r>
              <a:rPr lang="cs-CZ" dirty="0"/>
              <a:t>- ani zákon ani metodika </a:t>
            </a:r>
          </a:p>
          <a:p>
            <a:pPr>
              <a:lnSpc>
                <a:spcPct val="120000"/>
              </a:lnSpc>
            </a:pPr>
            <a:r>
              <a:rPr lang="cs-CZ" dirty="0"/>
              <a:t>odborné semináře od roku 2016 na bázi příkladů dobré i špatné praxe převážně z oblasti práva</a:t>
            </a:r>
          </a:p>
          <a:p>
            <a:pPr>
              <a:lnSpc>
                <a:spcPct val="120000"/>
              </a:lnSpc>
            </a:pPr>
            <a:r>
              <a:rPr lang="cs-CZ" dirty="0"/>
              <a:t>od 2017 povinnost ZOZ (co má vyřešit?, proč jsou starostové obcí výjimkou? )</a:t>
            </a:r>
          </a:p>
          <a:p>
            <a:pPr>
              <a:lnSpc>
                <a:spcPct val="120000"/>
              </a:lnSpc>
            </a:pPr>
            <a:r>
              <a:rPr lang="cs-CZ" dirty="0"/>
              <a:t>NUTNOST SAMOSTATNÉ LEGISLATIVY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0DBE9CFC-3A56-408F-BA9E-433533C9AD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Kde se v současnosti veř. opatrovnictví vyskytuje:</a:t>
            </a:r>
          </a:p>
          <a:p>
            <a:pPr>
              <a:lnSpc>
                <a:spcPct val="120000"/>
              </a:lnSpc>
            </a:pPr>
            <a:r>
              <a:rPr lang="cs-CZ" dirty="0"/>
              <a:t>Úmluva o právech osob ze zdravotním postižením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89/2012 Sb. , občanský zákoník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292/2012 Sb., o zvláštních řízeních soudních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404/2012 Sb., kterým se mění zákon č. 99/1963 SB. , občanský soudní řád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128/2000 Sb., zákon o obcích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372/2011 Sb., o zdravotních službách a podmínkách jejich poskytování</a:t>
            </a:r>
          </a:p>
          <a:p>
            <a:pPr>
              <a:lnSpc>
                <a:spcPct val="120000"/>
              </a:lnSpc>
            </a:pPr>
            <a:r>
              <a:rPr lang="cs-CZ" dirty="0"/>
              <a:t>Vyhláška č. 297/2012 Sb., o náležitostech Listu o prohlídce zemřelého</a:t>
            </a:r>
          </a:p>
          <a:p>
            <a:pPr>
              <a:lnSpc>
                <a:spcPct val="120000"/>
              </a:lnSpc>
            </a:pPr>
            <a:r>
              <a:rPr lang="cs-CZ" dirty="0"/>
              <a:t>Zákon č. 128/2011 Sb., o specifických zdravotních službách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336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C6D8D8D-182B-46FE-A965-5C4F90C38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065401"/>
            <a:ext cx="8610600" cy="991999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Veřejný opatrovník v Jilemnici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B1B6CECD-9D7A-4370-8B58-A5B8E65EC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důvodu kumulace funkce je v Jilemnici opatrovník v 10. platové třídě</a:t>
            </a:r>
          </a:p>
          <a:p>
            <a:r>
              <a:rPr lang="cs-CZ" dirty="0"/>
              <a:t>veřejný opatrovník pouze 0,1 úvazku na základě pověření paní starostky</a:t>
            </a:r>
          </a:p>
          <a:p>
            <a:r>
              <a:rPr lang="cs-CZ" dirty="0"/>
              <a:t>stávající soc. pracovnice vykonává V.O. od ledna 2017</a:t>
            </a:r>
          </a:p>
          <a:p>
            <a:pPr marL="0" indent="0">
              <a:buNone/>
            </a:pPr>
            <a:r>
              <a:rPr lang="cs-CZ" b="1" dirty="0"/>
              <a:t>Celkem 6 </a:t>
            </a:r>
            <a:r>
              <a:rPr lang="cs-CZ" b="1" dirty="0" err="1"/>
              <a:t>opatrovanců</a:t>
            </a:r>
            <a:r>
              <a:rPr lang="cs-CZ" b="1" dirty="0"/>
              <a:t>:</a:t>
            </a:r>
          </a:p>
          <a:p>
            <a:r>
              <a:rPr lang="cs-CZ" dirty="0"/>
              <a:t>5 </a:t>
            </a:r>
            <a:r>
              <a:rPr lang="cs-CZ" dirty="0" err="1"/>
              <a:t>opatrovanců</a:t>
            </a:r>
            <a:r>
              <a:rPr lang="cs-CZ" dirty="0"/>
              <a:t> v ústavním zařízení – převážně mentální postižení či duševní onemocnění</a:t>
            </a:r>
          </a:p>
          <a:p>
            <a:r>
              <a:rPr lang="cs-CZ" dirty="0"/>
              <a:t>1 </a:t>
            </a:r>
            <a:r>
              <a:rPr lang="cs-CZ" dirty="0" err="1"/>
              <a:t>opatrovanec</a:t>
            </a:r>
            <a:r>
              <a:rPr lang="cs-CZ" dirty="0"/>
              <a:t> v přirozeném prostředí – schůzky 1x do týdne</a:t>
            </a:r>
          </a:p>
          <a:p>
            <a:r>
              <a:rPr lang="cs-CZ" dirty="0"/>
              <a:t> není zastupitelnost </a:t>
            </a:r>
          </a:p>
          <a:p>
            <a:r>
              <a:rPr lang="cs-CZ" dirty="0"/>
              <a:t>veřejné opatrovnictví je přirazeno na odbor sociálních věcí, proč musí zajišťovat veř. opatrovnictví sociální pracovník?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640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2EF6A9F-EEAA-4317-8605-5E77462A3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A4469E02-AFEA-400C-9188-E7CF1A9C9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29468"/>
            <a:ext cx="10820400" cy="42892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Aktuální problém: </a:t>
            </a:r>
          </a:p>
          <a:p>
            <a:r>
              <a:rPr lang="cs-CZ" dirty="0"/>
              <a:t>soud vydal pravomocné rozhodnutí o omezení způsobilosti k </a:t>
            </a:r>
            <a:r>
              <a:rPr lang="cs-CZ" dirty="0" err="1"/>
              <a:t>pr</a:t>
            </a:r>
            <a:r>
              <a:rPr lang="cs-CZ" dirty="0"/>
              <a:t>. úkonům, a ustanovil Město Jilemnice V. O. </a:t>
            </a:r>
          </a:p>
          <a:p>
            <a:r>
              <a:rPr lang="cs-CZ" dirty="0"/>
              <a:t>klientka potřebuje nový OP. Obec III. typu požaduje po opatrovníkovi navíc Listinu o ustanovení opatrovníka. </a:t>
            </a:r>
          </a:p>
          <a:p>
            <a:r>
              <a:rPr lang="cs-CZ" dirty="0"/>
              <a:t>soud sděluje V.O., že pravomocný rozsudek je dostačující </a:t>
            </a:r>
          </a:p>
          <a:p>
            <a:r>
              <a:rPr lang="cs-CZ" dirty="0"/>
              <a:t>obec III. Typu- odmítá s opatrovníkem jednat.</a:t>
            </a:r>
          </a:p>
          <a:p>
            <a:r>
              <a:rPr lang="cs-CZ" dirty="0"/>
              <a:t>Jak zajistit OP pro klientku?</a:t>
            </a:r>
          </a:p>
          <a:p>
            <a:endParaRPr lang="cs-CZ" dirty="0"/>
          </a:p>
          <a:p>
            <a:r>
              <a:rPr lang="cs-CZ" dirty="0"/>
              <a:t>dlouhé časové prodlevy (schválení splátkového kalendáře)</a:t>
            </a:r>
            <a:endParaRPr lang="cs-CZ" b="1" dirty="0"/>
          </a:p>
          <a:p>
            <a:endParaRPr lang="cs-CZ" dirty="0"/>
          </a:p>
          <a:p>
            <a:r>
              <a:rPr lang="cs-CZ" dirty="0"/>
              <a:t>v současnosti nemáme zkušenosti se soudním jednáním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64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ondenzační stopa">
  <a:themeElements>
    <a:clrScheme name="Kondenzační stop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Kondenzační stop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denzační stop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TM04033937[[fn=Kondenzační stopa]]</Template>
  <TotalTime>616</TotalTime>
  <Words>613</Words>
  <Application>Microsoft Office PowerPoint</Application>
  <PresentationFormat>Vlastní</PresentationFormat>
  <Paragraphs>110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Kondenzační stopa</vt:lpstr>
      <vt:lpstr>III. Workshop Role sociální práce ve vztahu k výkonu veřejného opatrovnictví</vt:lpstr>
      <vt:lpstr> JILEMNICE</vt:lpstr>
      <vt:lpstr> Jilemnice-hlavní sociální problémy</vt:lpstr>
      <vt:lpstr>Sociální práce -jilemnice</vt:lpstr>
      <vt:lpstr>Sociální Služby působící v našem orp</vt:lpstr>
      <vt:lpstr>Veřejné opatrovnictví</vt:lpstr>
      <vt:lpstr>LEGISLATIVA</vt:lpstr>
      <vt:lpstr>Veřejný opatrovník v Jilemnici</vt:lpstr>
      <vt:lpstr>Soudy</vt:lpstr>
      <vt:lpstr>Opatrovník a opatrovanec Dilemata - krátká zkušenost výkonu  veř. opatrovnictví - od 28.9.2017 - převzatý klient</vt:lpstr>
      <vt:lpstr>  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JILEMNICE</dc:title>
  <dc:creator>Škávová Zuzana, Bc.</dc:creator>
  <cp:lastModifiedBy>Vomočilová Zuzana Bc. (MPSV)</cp:lastModifiedBy>
  <cp:revision>30</cp:revision>
  <dcterms:created xsi:type="dcterms:W3CDTF">2018-01-05T09:15:59Z</dcterms:created>
  <dcterms:modified xsi:type="dcterms:W3CDTF">2018-01-30T11:49:36Z</dcterms:modified>
</cp:coreProperties>
</file>