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61" r:id="rId4"/>
    <p:sldId id="270" r:id="rId5"/>
    <p:sldId id="271" r:id="rId6"/>
    <p:sldId id="264" r:id="rId7"/>
    <p:sldId id="265" r:id="rId8"/>
    <p:sldId id="266" r:id="rId9"/>
    <p:sldId id="267" r:id="rId10"/>
    <p:sldId id="268" r:id="rId11"/>
    <p:sldId id="269" r:id="rId12"/>
    <p:sldId id="258" r:id="rId13"/>
    <p:sldId id="260" r:id="rId14"/>
    <p:sldId id="262" r:id="rId15"/>
    <p:sldId id="263" r:id="rId16"/>
    <p:sldId id="272" r:id="rId17"/>
  </p:sldIdLst>
  <p:sldSz cx="12192000" cy="6858000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ychodilová Markéta" initials="VM" lastIdx="19" clrIdx="0"/>
  <p:cmAuthor id="2" name="Pavlišová Jindra Mgr. Bc." initials="PJMB" lastIdx="18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047B3B2-A60B-48E6-B586-D6A02503D575}" type="slidenum">
              <a:rPr lang="cs-CZ" smtClean="0"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A23B0D1-0DDE-4BE3-85AC-F05215AF28CF}" type="datetimeFigureOut">
              <a:rPr lang="cs-CZ" smtClean="0"/>
              <a:t>06.02.2019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rc4.cz/wp-content/uploads/img_a293535_w1893_t1505817913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mjc.cz/lecebna-dlouhodobe-nemocnych" TargetMode="External"/><Relationship Id="rId2" Type="http://schemas.openxmlformats.org/officeDocument/2006/relationships/hyperlink" Target="mailto:lenka.kosatkova@nemjc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mailto:azamecnikova@ddhk.cz" TargetMode="External"/><Relationship Id="rId3" Type="http://schemas.openxmlformats.org/officeDocument/2006/relationships/hyperlink" Target="mailto:ahlubuckova@ddhk.cz" TargetMode="External"/><Relationship Id="rId7" Type="http://schemas.openxmlformats.org/officeDocument/2006/relationships/hyperlink" Target="mailto:kvincencova@ddhk.cz" TargetMode="External"/><Relationship Id="rId2" Type="http://schemas.openxmlformats.org/officeDocument/2006/relationships/hyperlink" Target="mailto:mflekova@ddhk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sivakova@ddhk.cz" TargetMode="External"/><Relationship Id="rId5" Type="http://schemas.openxmlformats.org/officeDocument/2006/relationships/hyperlink" Target="mailto:sremisova@ddhk.cz" TargetMode="External"/><Relationship Id="rId4" Type="http://schemas.openxmlformats.org/officeDocument/2006/relationships/hyperlink" Target="mailto:lkosarova@ddhk.cz" TargetMode="External"/><Relationship Id="rId9" Type="http://schemas.openxmlformats.org/officeDocument/2006/relationships/hyperlink" Target="mailto:szednikova@ddhk.cz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anackova@ldnhk.cz" TargetMode="External"/><Relationship Id="rId2" Type="http://schemas.openxmlformats.org/officeDocument/2006/relationships/hyperlink" Target="http://www.ldnhk.cz/socialni-pece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hyperlink" Target="https://www.ldnhk.cz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ocialnipracovnice@nemocnicehorice.cz" TargetMode="External"/><Relationship Id="rId2" Type="http://schemas.openxmlformats.org/officeDocument/2006/relationships/hyperlink" Target="http://www.nemocnicehorice.cz/ldn/propusteni-pacienta-z-luzek-ld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5BD203-025E-45DF-991E-1F2003DBA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2592"/>
            <a:ext cx="9144000" cy="1195657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/>
            </a:r>
            <a:br>
              <a:rPr lang="cs-CZ" dirty="0"/>
            </a:br>
            <a:r>
              <a:rPr lang="cs-CZ" sz="1800" dirty="0"/>
              <a:t>Projekt Podpora sociální práce v působnosti obecního úřadu obce s rozšířenou působností Hradec Králové </a:t>
            </a:r>
            <a:r>
              <a:rPr lang="cs-CZ" dirty="0"/>
              <a:t/>
            </a:r>
            <a:br>
              <a:rPr lang="cs-CZ" dirty="0"/>
            </a:br>
            <a:r>
              <a:rPr lang="cs-CZ" sz="4900" dirty="0"/>
              <a:t>Spolupráce se zdravotnickými zařízeními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A920C6E-D345-4F47-8DB2-562373860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994705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cs-CZ" dirty="0"/>
              <a:t>  </a:t>
            </a:r>
            <a:r>
              <a:rPr lang="cs-CZ" sz="1400" dirty="0"/>
              <a:t>blýská se na lepší časy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algn="ctr"/>
            <a:r>
              <a:rPr lang="cs-CZ" dirty="0"/>
              <a:t>                                                                                                  </a:t>
            </a:r>
            <a:r>
              <a:rPr lang="cs-CZ" sz="1400" dirty="0">
                <a:latin typeface="Calibri Light" panose="020F0302020204030204" pitchFamily="34" charset="0"/>
              </a:rPr>
              <a:t>https://obrazky.seznam.cz/</a:t>
            </a:r>
          </a:p>
          <a:p>
            <a:pPr algn="ctr"/>
            <a:endParaRPr lang="cs-CZ" dirty="0"/>
          </a:p>
          <a:p>
            <a:pPr algn="ctr"/>
            <a:r>
              <a:rPr lang="cs-CZ" dirty="0"/>
              <a:t>Workshop Hradec Králové 7. 2. 2019</a:t>
            </a:r>
          </a:p>
        </p:txBody>
      </p:sp>
      <p:pic>
        <p:nvPicPr>
          <p:cNvPr id="4" name="detail-preview" descr="ekonomika">
            <a:hlinkClick r:id="rId2"/>
            <a:extLst>
              <a:ext uri="{FF2B5EF4-FFF2-40B4-BE49-F238E27FC236}">
                <a16:creationId xmlns:a16="http://schemas.microsoft.com/office/drawing/2014/main" id="{597AC205-AAF0-4977-893E-6FA560C4622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197" y="4012162"/>
            <a:ext cx="2466975" cy="20156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5" name="Obrázek 11">
            <a:extLst>
              <a:ext uri="{FF2B5EF4-FFF2-40B4-BE49-F238E27FC236}">
                <a16:creationId xmlns:a16="http://schemas.microsoft.com/office/drawing/2014/main" id="{12C82EF2-4874-48C0-BDF7-D2399B60E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438" y="805194"/>
            <a:ext cx="300037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Obrázek 12">
            <a:extLst>
              <a:ext uri="{FF2B5EF4-FFF2-40B4-BE49-F238E27FC236}">
                <a16:creationId xmlns:a16="http://schemas.microsoft.com/office/drawing/2014/main" id="{A52006C6-D671-425C-BA92-DF564B1C0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409" y="682581"/>
            <a:ext cx="952500" cy="950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Obrázek 13" descr="logotyp 1">
            <a:extLst>
              <a:ext uri="{FF2B5EF4-FFF2-40B4-BE49-F238E27FC236}">
                <a16:creationId xmlns:a16="http://schemas.microsoft.com/office/drawing/2014/main" id="{6D19CAA9-E8A7-48D0-92F5-2E9F2A35B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7576" y="805194"/>
            <a:ext cx="1357337" cy="652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9441E18-F0A5-4EE2-B8DD-EA31AC2E0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6653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7FFD62-0927-42B8-A126-9CA54B830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2881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CDF5B9-2B44-4D1B-9FCA-28D0BF141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003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EBF6E0B3-D923-402A-9004-FF9C08883921}"/>
              </a:ext>
            </a:extLst>
          </p:cNvPr>
          <p:cNvSpPr/>
          <p:nvPr/>
        </p:nvSpPr>
        <p:spPr>
          <a:xfrm>
            <a:off x="3618366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32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3E0AEB-6A28-46A4-BC87-AD5D32630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3987"/>
          </a:xfrm>
        </p:spPr>
        <p:txBody>
          <a:bodyPr>
            <a:normAutofit fontScale="90000"/>
          </a:bodyPr>
          <a:lstStyle/>
          <a:p>
            <a:r>
              <a:rPr lang="cs-CZ" sz="2700" b="1" cap="all" dirty="0"/>
              <a:t/>
            </a:r>
            <a:br>
              <a:rPr lang="cs-CZ" sz="2700" b="1" cap="all" dirty="0"/>
            </a:br>
            <a:r>
              <a:rPr lang="cs-CZ" sz="2700" b="1" cap="all" dirty="0"/>
              <a:t>                                 </a:t>
            </a:r>
            <a:br>
              <a:rPr lang="cs-CZ" sz="2700" b="1" cap="all" dirty="0"/>
            </a:br>
            <a:r>
              <a:rPr lang="cs-CZ" sz="2700" b="1" cap="all" dirty="0"/>
              <a:t>                                            </a:t>
            </a:r>
            <a:br>
              <a:rPr lang="cs-CZ" sz="2700" b="1" cap="all" dirty="0"/>
            </a:br>
            <a:r>
              <a:rPr lang="cs-CZ" sz="1800" cap="all" dirty="0" smtClean="0">
                <a:latin typeface="Calibri Light" panose="020F0302020204030204" pitchFamily="34" charset="0"/>
              </a:rPr>
              <a:t>-</a:t>
            </a:r>
            <a:r>
              <a:rPr lang="cs-CZ" sz="1800" cap="all" dirty="0">
                <a:latin typeface="Calibri Light" panose="020F0302020204030204" pitchFamily="34" charset="0"/>
              </a:rPr>
              <a:t>p</a:t>
            </a:r>
            <a:r>
              <a:rPr lang="cs-CZ" sz="1800" dirty="0" smtClean="0">
                <a:latin typeface="Calibri Light" panose="020F0302020204030204" pitchFamily="34" charset="0"/>
              </a:rPr>
              <a:t>rovozuje </a:t>
            </a:r>
            <a:r>
              <a:rPr lang="cs-CZ" sz="1800" b="1" dirty="0">
                <a:latin typeface="Calibri Light" panose="020F0302020204030204" pitchFamily="34" charset="0"/>
              </a:rPr>
              <a:t>Léčebnu dlouhodobě nemocných Nový Bydžov  </a:t>
            </a:r>
            <a:r>
              <a:rPr lang="cs-CZ" sz="1800" dirty="0">
                <a:latin typeface="Calibri Light" panose="020F0302020204030204" pitchFamily="34" charset="0"/>
              </a:rPr>
              <a:t>s kapacitou 37 lůžek. Poskytuje péči osobám se ztrátou soběstačnosti a s chronickými a nehojícími se defekty jako jsou bércové vředy a dekubity. Nabízí jedno, dvou i vícelůžkové pokoje.</a:t>
            </a:r>
            <a:r>
              <a:rPr lang="cs-CZ" sz="1800" b="1" cap="all" dirty="0">
                <a:latin typeface="Calibri Light" panose="020F0302020204030204" pitchFamily="34" charset="0"/>
              </a:rPr>
              <a:t> </a:t>
            </a:r>
            <a:r>
              <a:rPr lang="cs-CZ" sz="1800" dirty="0">
                <a:latin typeface="Calibri Light" panose="020F0302020204030204" pitchFamily="34" charset="0"/>
              </a:rPr>
              <a:t>Délka hospitalizace se odvíjí dle zdravotního stavu pacientů. Pobyt ze sociálních důvodů není možný.    </a:t>
            </a:r>
            <a:r>
              <a:rPr lang="cs-CZ" sz="1600" dirty="0">
                <a:latin typeface="Calibri Light" panose="020F0302020204030204" pitchFamily="34" charset="0"/>
              </a:rPr>
              <a:t/>
            </a:r>
            <a:br>
              <a:rPr lang="cs-CZ" sz="1600" dirty="0">
                <a:latin typeface="Calibri Light" panose="020F0302020204030204" pitchFamily="34" charset="0"/>
              </a:rPr>
            </a:br>
            <a:r>
              <a:rPr lang="cs-CZ" sz="1600" dirty="0"/>
              <a:t> </a:t>
            </a: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95E79DA-62F4-4B92-A76E-3B64B27A0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3499"/>
            <a:ext cx="10515600" cy="4604392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cs-CZ" sz="5600" b="1" cap="all" dirty="0">
                <a:latin typeface="Calibri Light" panose="020F0302020204030204" pitchFamily="34" charset="0"/>
              </a:rPr>
              <a:t>KDE pomáhají:</a:t>
            </a:r>
          </a:p>
          <a:p>
            <a:pPr marL="0" indent="0">
              <a:buNone/>
            </a:pPr>
            <a:r>
              <a:rPr lang="cs-CZ" sz="5600" dirty="0">
                <a:latin typeface="Calibri Light" panose="020F0302020204030204" pitchFamily="34" charset="0"/>
              </a:rPr>
              <a:t>Oddělení slouží pacientům z oddělení akutních lůžek Oblastní nemocnice Jičín, ale i z domácí péče na základě doporučení praktických lékařů.</a:t>
            </a:r>
          </a:p>
          <a:p>
            <a:pPr marL="0" indent="0">
              <a:buNone/>
            </a:pPr>
            <a:r>
              <a:rPr lang="cs-CZ" sz="5600" dirty="0">
                <a:latin typeface="Calibri Light" panose="020F0302020204030204" pitchFamily="34" charset="0"/>
              </a:rPr>
              <a:t>Ošetřovatelskou rehabilitaci provádějí zaškolení pracovníci, odborná rehabilitace je poskytována fyzioterapeuty z rehabilitačního oddělení.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5600" b="1" dirty="0">
                <a:latin typeface="Calibri Light" panose="020F0302020204030204" pitchFamily="34" charset="0"/>
              </a:rPr>
              <a:t>Jakou péči poskytuje: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5600" dirty="0">
                <a:latin typeface="Calibri Light" panose="020F0302020204030204" pitchFamily="34" charset="0"/>
              </a:rPr>
              <a:t/>
            </a:r>
            <a:br>
              <a:rPr lang="cs-CZ" sz="5600" dirty="0">
                <a:latin typeface="Calibri Light" panose="020F0302020204030204" pitchFamily="34" charset="0"/>
              </a:rPr>
            </a:br>
            <a:r>
              <a:rPr lang="cs-CZ" sz="5600" dirty="0">
                <a:latin typeface="Calibri Light" panose="020F0302020204030204" pitchFamily="34" charset="0"/>
              </a:rPr>
              <a:t>• poradenství v sociální oblasti</a:t>
            </a:r>
          </a:p>
          <a:p>
            <a:pPr marL="0" indent="0">
              <a:lnSpc>
                <a:spcPct val="170000"/>
              </a:lnSpc>
              <a:spcBef>
                <a:spcPts val="600"/>
              </a:spcBef>
              <a:buNone/>
            </a:pPr>
            <a:r>
              <a:rPr lang="cs-CZ" sz="5600" dirty="0">
                <a:latin typeface="Calibri Light" panose="020F0302020204030204" pitchFamily="34" charset="0"/>
              </a:rPr>
              <a:t>• provádí posouzení sociální situace pacienta</a:t>
            </a:r>
            <a:br>
              <a:rPr lang="cs-CZ" sz="5600" dirty="0">
                <a:latin typeface="Calibri Light" panose="020F0302020204030204" pitchFamily="34" charset="0"/>
              </a:rPr>
            </a:br>
            <a:r>
              <a:rPr lang="cs-CZ" sz="5600" dirty="0">
                <a:latin typeface="Calibri Light" panose="020F0302020204030204" pitchFamily="34" charset="0"/>
              </a:rPr>
              <a:t>• sepsání a podání žádostí do domovů důchodců nebo domů s pečovatelskou službou (převážně na oddělení LDN)</a:t>
            </a:r>
            <a:br>
              <a:rPr lang="cs-CZ" sz="5600" dirty="0">
                <a:latin typeface="Calibri Light" panose="020F0302020204030204" pitchFamily="34" charset="0"/>
              </a:rPr>
            </a:br>
            <a:r>
              <a:rPr lang="cs-CZ" sz="5600" dirty="0">
                <a:latin typeface="Calibri Light" panose="020F0302020204030204" pitchFamily="34" charset="0"/>
              </a:rPr>
              <a:t>• zajištění návazné péče a služeb po návratu z nemocnice (pečovatelská služba, agentury domácí péče...)</a:t>
            </a:r>
            <a:br>
              <a:rPr lang="cs-CZ" sz="5600" dirty="0">
                <a:latin typeface="Calibri Light" panose="020F0302020204030204" pitchFamily="34" charset="0"/>
              </a:rPr>
            </a:br>
            <a:r>
              <a:rPr lang="cs-CZ" sz="5600" dirty="0">
                <a:latin typeface="Calibri Light" panose="020F0302020204030204" pitchFamily="34" charset="0"/>
              </a:rPr>
              <a:t>• zaměřuje se na pacienty ohrožené sociálním vyloučením (např. osoby osamělé, staré osoby, osoby bez přístřeší, s narušeným nebo žádným       rodinným zázemím, se sníženou soběstačností...)</a:t>
            </a:r>
            <a:br>
              <a:rPr lang="cs-CZ" sz="5600" dirty="0">
                <a:latin typeface="Calibri Light" panose="020F0302020204030204" pitchFamily="34" charset="0"/>
              </a:rPr>
            </a:br>
            <a:r>
              <a:rPr lang="cs-CZ" sz="5600" dirty="0">
                <a:latin typeface="Calibri Light" panose="020F0302020204030204" pitchFamily="34" charset="0"/>
              </a:rPr>
              <a:t>• u osamělých zemřelých pacientů zajišťuje záležitosti spojené s úmrtím</a:t>
            </a:r>
            <a:br>
              <a:rPr lang="cs-CZ" sz="5600" dirty="0">
                <a:latin typeface="Calibri Light" panose="020F0302020204030204" pitchFamily="34" charset="0"/>
              </a:rPr>
            </a:br>
            <a:r>
              <a:rPr lang="cs-CZ" sz="5600" dirty="0">
                <a:latin typeface="Calibri Light" panose="020F0302020204030204" pitchFamily="34" charset="0"/>
              </a:rPr>
              <a:t>• koordinaci dobrovolnictví</a:t>
            </a:r>
          </a:p>
          <a:p>
            <a:pPr marL="0" lvl="0" indent="0">
              <a:buNone/>
            </a:pPr>
            <a:r>
              <a:rPr lang="cs-CZ" sz="5600" b="1" cap="all" dirty="0">
                <a:latin typeface="Calibri Light" panose="020F03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cs-CZ" sz="5600" b="1" dirty="0">
                <a:latin typeface="Calibri Light" panose="020F0302020204030204" pitchFamily="34" charset="0"/>
              </a:rPr>
              <a:t>Kontakt:  Mgr. Lenka Košatková, </a:t>
            </a:r>
            <a:r>
              <a:rPr lang="cs-CZ" sz="5600" dirty="0">
                <a:latin typeface="Calibri Light" panose="020F0302020204030204" pitchFamily="34" charset="0"/>
              </a:rPr>
              <a:t>mail: </a:t>
            </a:r>
            <a:r>
              <a:rPr lang="cs-CZ" sz="5600" dirty="0">
                <a:latin typeface="Calibri Light" panose="020F0302020204030204" pitchFamily="34" charset="0"/>
                <a:hlinkClick r:id="rId2"/>
              </a:rPr>
              <a:t>lenka.kosatkova@nemjc.cz</a:t>
            </a:r>
            <a:r>
              <a:rPr lang="cs-CZ" sz="5600" dirty="0">
                <a:latin typeface="Calibri Light" panose="020F0302020204030204" pitchFamily="34" charset="0"/>
              </a:rPr>
              <a:t>                            </a:t>
            </a:r>
            <a:r>
              <a:rPr lang="cs-CZ" sz="4800" dirty="0">
                <a:latin typeface="Calibri Light" panose="020F0302020204030204" pitchFamily="34" charset="0"/>
              </a:rPr>
              <a:t>zdroj: </a:t>
            </a:r>
            <a:r>
              <a:rPr lang="cs-CZ" sz="4800" dirty="0">
                <a:latin typeface="Calibri Light" panose="020F0302020204030204" pitchFamily="34" charset="0"/>
                <a:hlinkClick r:id="rId3"/>
              </a:rPr>
              <a:t>http://www.nemjc.cz/lecebna-dlouhodobe-nemocnych</a:t>
            </a:r>
            <a:endParaRPr lang="cs-CZ" sz="4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cs-CZ" sz="56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cs-CZ" sz="5600" dirty="0">
                <a:latin typeface="Calibri Light" panose="020F0302020204030204" pitchFamily="34" charset="0"/>
              </a:rPr>
              <a:t>Spolupráce mezi sociálními pracovníky probíhá standardně od r. 2017. 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250091E-FB8B-4924-8EE3-79B30E9D05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496" y="226935"/>
            <a:ext cx="3380259" cy="939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95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C687EC-08AF-4509-87FA-3D2C2CF29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16" y="1249250"/>
            <a:ext cx="4778060" cy="4224271"/>
          </a:xfrm>
        </p:spPr>
        <p:txBody>
          <a:bodyPr>
            <a:noAutofit/>
          </a:bodyPr>
          <a:lstStyle/>
          <a:p>
            <a:r>
              <a:rPr lang="cs-CZ" sz="1200" dirty="0"/>
              <a:t>                                                 </a:t>
            </a:r>
            <a:br>
              <a:rPr lang="cs-CZ" sz="1200" dirty="0"/>
            </a:br>
            <a:r>
              <a:rPr lang="cs-CZ" sz="1200" dirty="0"/>
              <a:t/>
            </a:r>
            <a:br>
              <a:rPr lang="cs-CZ" sz="1200" dirty="0"/>
            </a:br>
            <a:r>
              <a:rPr lang="cs-CZ" sz="1200" dirty="0"/>
              <a:t>                                                               </a:t>
            </a:r>
            <a:br>
              <a:rPr lang="cs-CZ" sz="1200" dirty="0"/>
            </a:br>
            <a:r>
              <a:rPr lang="cs-CZ" sz="1800" b="1" dirty="0">
                <a:latin typeface="Calibri Light" panose="020F0302020204030204" pitchFamily="34" charset="0"/>
              </a:rPr>
              <a:t>Sociální práce na obci: </a:t>
            </a:r>
            <a:r>
              <a:rPr lang="cs-CZ" sz="1800" dirty="0">
                <a:latin typeface="Calibri Light" panose="020F0302020204030204" pitchFamily="34" charset="0"/>
              </a:rPr>
              <a:t>sociální pracovníci obce, Magistrátu města Hradec Králové, vykonávají svou činnost v rámci zákona č. 108/2006 Sb., o sociálních službách, ve znění pozdějších předpisů a zákona č. 111/2006 Sb., o pomoci v hmotné nouzi, ve znění pozdějších předpisů. Sociální pracovníci pracují dle Standardů kvality sociální práce pro oddělení koncepcí a sociální péče odboru sociálních věcí a zdravotnictví Magistrátu města Hradec Králové. V jednotlivých situacích klientů úzce spolupracují s dalšími institucemi, jako je Úřad práce ČR, Česká správa sociálního zabezpečení, Policie ČR, Městská policie Hradec Králové, Krajský úřad Královéhradeckého kraje, neziskové organizace a další.</a:t>
            </a:r>
            <a:br>
              <a:rPr lang="cs-CZ" sz="1800" dirty="0">
                <a:latin typeface="Calibri Light" panose="020F0302020204030204" pitchFamily="34" charset="0"/>
              </a:rPr>
            </a:br>
            <a:r>
              <a:rPr lang="cs-CZ" sz="1800" dirty="0"/>
              <a:t/>
            </a:r>
            <a:br>
              <a:rPr lang="cs-CZ" sz="1800" dirty="0"/>
            </a:br>
            <a:r>
              <a:rPr lang="cs-CZ" sz="1400" dirty="0"/>
              <a:t> </a:t>
            </a:r>
            <a:br>
              <a:rPr lang="cs-CZ" sz="1400" dirty="0"/>
            </a:br>
            <a:r>
              <a:rPr lang="cs-CZ" sz="1400" u="sng" dirty="0"/>
              <a:t> </a:t>
            </a:r>
            <a:r>
              <a:rPr lang="cs-CZ" sz="1400" dirty="0"/>
              <a:t/>
            </a:r>
            <a:br>
              <a:rPr lang="cs-CZ" sz="1400" dirty="0"/>
            </a:br>
            <a:endParaRPr lang="cs-CZ" sz="14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6564DC03-5E51-4CC2-B708-C8CCB49F00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965449"/>
              </p:ext>
            </p:extLst>
          </p:nvPr>
        </p:nvGraphicFramePr>
        <p:xfrm>
          <a:off x="5473650" y="1124006"/>
          <a:ext cx="5680362" cy="5021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582">
                  <a:extLst>
                    <a:ext uri="{9D8B030D-6E8A-4147-A177-3AD203B41FA5}">
                      <a16:colId xmlns:a16="http://schemas.microsoft.com/office/drawing/2014/main" val="986114479"/>
                    </a:ext>
                  </a:extLst>
                </a:gridCol>
                <a:gridCol w="1101710">
                  <a:extLst>
                    <a:ext uri="{9D8B030D-6E8A-4147-A177-3AD203B41FA5}">
                      <a16:colId xmlns:a16="http://schemas.microsoft.com/office/drawing/2014/main" val="1499780394"/>
                    </a:ext>
                  </a:extLst>
                </a:gridCol>
                <a:gridCol w="510220">
                  <a:extLst>
                    <a:ext uri="{9D8B030D-6E8A-4147-A177-3AD203B41FA5}">
                      <a16:colId xmlns:a16="http://schemas.microsoft.com/office/drawing/2014/main" val="2429834194"/>
                    </a:ext>
                  </a:extLst>
                </a:gridCol>
                <a:gridCol w="805964">
                  <a:extLst>
                    <a:ext uri="{9D8B030D-6E8A-4147-A177-3AD203B41FA5}">
                      <a16:colId xmlns:a16="http://schemas.microsoft.com/office/drawing/2014/main" val="1812372964"/>
                    </a:ext>
                  </a:extLst>
                </a:gridCol>
                <a:gridCol w="805964">
                  <a:extLst>
                    <a:ext uri="{9D8B030D-6E8A-4147-A177-3AD203B41FA5}">
                      <a16:colId xmlns:a16="http://schemas.microsoft.com/office/drawing/2014/main" val="2589822143"/>
                    </a:ext>
                  </a:extLst>
                </a:gridCol>
                <a:gridCol w="834922">
                  <a:extLst>
                    <a:ext uri="{9D8B030D-6E8A-4147-A177-3AD203B41FA5}">
                      <a16:colId xmlns:a16="http://schemas.microsoft.com/office/drawing/2014/main" val="2333707627"/>
                    </a:ext>
                  </a:extLst>
                </a:gridCol>
              </a:tblGrid>
              <a:tr h="3154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Služby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MMHK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FN HK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LDN HK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LDN Hořice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LDN Nový Bydžov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47171827"/>
                  </a:ext>
                </a:extLst>
              </a:tr>
              <a:tr h="2496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PORADENSTVÍ dávky, PnP…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ano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92614331"/>
                  </a:ext>
                </a:extLst>
              </a:tr>
              <a:tr h="2496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PŮJČENÍ POMŮCEK, služby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zprostředkujeme 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03842713"/>
                  </a:ext>
                </a:extLst>
              </a:tr>
              <a:tr h="1577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TRANSFER PACIENTŮ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190074505"/>
                  </a:ext>
                </a:extLst>
              </a:tr>
              <a:tr h="1577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JEDNÁNÍ S INSTITUCEMI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49829578"/>
                  </a:ext>
                </a:extLst>
              </a:tr>
              <a:tr h="2496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SOCIÁLNÍ PÉČE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zprostředkujeme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31300336"/>
                  </a:ext>
                </a:extLst>
              </a:tr>
              <a:tr h="3154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SEPSÁNÍ ŽÁDOSTÍ DO ZAŘÍZENÍ SP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zprostředkujeme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04344515"/>
                  </a:ext>
                </a:extLst>
              </a:tr>
              <a:tr h="3154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DOMÁCÍ OŠETŘ. PÉČE - zdravotní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zprostředkujeme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07011448"/>
                  </a:ext>
                </a:extLst>
              </a:tr>
              <a:tr h="3154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pomoc psychiatr. Pacientům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ne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ne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77978756"/>
                  </a:ext>
                </a:extLst>
              </a:tr>
              <a:tr h="1577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pomoc dětem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OSPOD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ne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62189851"/>
                  </a:ext>
                </a:extLst>
              </a:tr>
              <a:tr h="1577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pomoc matkám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OSPOD/OKSP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ne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721666"/>
                  </a:ext>
                </a:extLst>
              </a:tr>
              <a:tr h="1577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pomoc cizincům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78748618"/>
                  </a:ext>
                </a:extLst>
              </a:tr>
              <a:tr h="3154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bez přístřeší/intervence, prevence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21254986"/>
                  </a:ext>
                </a:extLst>
              </a:tr>
              <a:tr h="1577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domácí násilí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95102198"/>
                  </a:ext>
                </a:extLst>
              </a:tr>
              <a:tr h="2496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oběti trest. činů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zprostředkujeme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96469589"/>
                  </a:ext>
                </a:extLst>
              </a:tr>
              <a:tr h="2496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úklid domácnosti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zprostředkujeme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03169708"/>
                  </a:ext>
                </a:extLst>
              </a:tr>
              <a:tr h="2496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donáška obědů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zprostředkujeme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35645002"/>
                  </a:ext>
                </a:extLst>
              </a:tr>
              <a:tr h="1577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charitní šatník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06536074"/>
                  </a:ext>
                </a:extLst>
              </a:tr>
              <a:tr h="3154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prevence soc.-patologických jevů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41922885"/>
                  </a:ext>
                </a:extLst>
              </a:tr>
              <a:tr h="1577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depistáž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ano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55427273"/>
                  </a:ext>
                </a:extLst>
              </a:tr>
            </a:tbl>
          </a:graphicData>
        </a:graphic>
      </p:graphicFrame>
      <p:pic>
        <p:nvPicPr>
          <p:cNvPr id="7" name="Obrázek 6" descr="logotyp 1">
            <a:extLst>
              <a:ext uri="{FF2B5EF4-FFF2-40B4-BE49-F238E27FC236}">
                <a16:creationId xmlns:a16="http://schemas.microsoft.com/office/drawing/2014/main" id="{7CF27353-3A2D-41C0-B5B9-9BDCB4CA0BE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28" y="180304"/>
            <a:ext cx="1813518" cy="7808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4079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7E8EAA-761C-48F7-83E5-7343C2A81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>
                <a:latin typeface="Calibri Light" panose="020F0302020204030204" pitchFamily="34" charset="0"/>
              </a:rPr>
              <a:t>A co spolupráce s lékařem?...!              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C0F460A-7692-4420-9137-4D697FC4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r>
              <a:rPr lang="cs-CZ" sz="1400" dirty="0">
                <a:latin typeface="Calibri Light" panose="020F0302020204030204" pitchFamily="34" charset="0"/>
              </a:rPr>
              <a:t>Pozn. – jak, kdy a jak s kterým :</a:t>
            </a:r>
          </a:p>
          <a:p>
            <a:pPr marL="0" indent="0">
              <a:buNone/>
            </a:pPr>
            <a:r>
              <a:rPr lang="cs-CZ" sz="1400" dirty="0">
                <a:latin typeface="Calibri Light" panose="020F0302020204030204" pitchFamily="34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sz="1400" dirty="0">
                <a:latin typeface="Calibri Light" panose="020F0302020204030204" pitchFamily="34" charset="0"/>
              </a:rPr>
              <a:t>                                                                                                                                                                                                        </a:t>
            </a:r>
            <a:r>
              <a:rPr lang="cs-CZ" sz="1300" dirty="0"/>
              <a:t>https://obrazky.seznam.cz/</a:t>
            </a:r>
          </a:p>
          <a:p>
            <a:pPr marL="0" indent="0">
              <a:buNone/>
            </a:pPr>
            <a:endParaRPr lang="cs-CZ" sz="1400" dirty="0"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cs-CZ" sz="1400" b="1" dirty="0">
                <a:latin typeface="Calibri Light" panose="020F0302020204030204" pitchFamily="34" charset="0"/>
              </a:rPr>
              <a:t>Na začátku příklad špatné praxe , který skončil dobrou praxí </a:t>
            </a:r>
            <a:r>
              <a:rPr lang="cs-CZ" sz="1400" dirty="0">
                <a:latin typeface="Calibri Light" panose="020F0302020204030204" pitchFamily="34" charset="0"/>
              </a:rPr>
              <a:t>…</a:t>
            </a:r>
          </a:p>
          <a:p>
            <a:pPr marL="0" indent="0" algn="just">
              <a:buNone/>
            </a:pPr>
            <a:r>
              <a:rPr lang="cs-CZ" sz="1400" dirty="0">
                <a:latin typeface="Calibri Light" panose="020F0302020204030204" pitchFamily="34" charset="0"/>
              </a:rPr>
              <a:t>  -   příběh paní V. – jeden lékař – nic – motivace, spolupráce se soc. </a:t>
            </a:r>
            <a:r>
              <a:rPr lang="cs-CZ" sz="1400" dirty="0" err="1">
                <a:latin typeface="Calibri Light" panose="020F0302020204030204" pitchFamily="34" charset="0"/>
              </a:rPr>
              <a:t>prac</a:t>
            </a:r>
            <a:r>
              <a:rPr lang="cs-CZ" sz="1400" dirty="0">
                <a:latin typeface="Calibri Light" panose="020F0302020204030204" pitchFamily="34" charset="0"/>
              </a:rPr>
              <a:t>. na úrovni – </a:t>
            </a:r>
            <a:r>
              <a:rPr lang="cs-CZ" sz="1400" b="1" dirty="0">
                <a:latin typeface="Calibri Light" panose="020F0302020204030204" pitchFamily="34" charset="0"/>
              </a:rPr>
              <a:t>taxík</a:t>
            </a:r>
            <a:r>
              <a:rPr lang="cs-CZ" sz="1400" dirty="0">
                <a:latin typeface="Calibri Light" panose="020F0302020204030204" pitchFamily="34" charset="0"/>
              </a:rPr>
              <a:t>, ošetřující lékařka – roky jen licitace až urážky pacientky a žádná pomoc, výsledek – deprese klientky a přibírání na váze – beznaděj. Další praktická – skepse a pořád ta motivace !!!, ale klientky – ne lékařky, aby pacientce pomohla….až – nový odborný lékař zkontaktovaný soc. pracovnicí MMHK – </a:t>
            </a:r>
            <a:r>
              <a:rPr lang="cs-CZ" sz="1400" dirty="0" err="1">
                <a:latin typeface="Calibri Light" panose="020F0302020204030204" pitchFamily="34" charset="0"/>
              </a:rPr>
              <a:t>jupííííí</a:t>
            </a:r>
            <a:r>
              <a:rPr lang="cs-CZ" sz="1400" dirty="0">
                <a:latin typeface="Calibri Light" panose="020F0302020204030204" pitchFamily="34" charset="0"/>
              </a:rPr>
              <a:t> – nový přístup, žádná potřeba motivace – konání – pacientka se začala sama snažit – stal se zázrak – postavila se na nohy, chodí, psychika se zlepšila ( i díky psychoterapeutovi – zprostředkovanému soc. </a:t>
            </a:r>
            <a:r>
              <a:rPr lang="cs-CZ" sz="1400" dirty="0" err="1">
                <a:latin typeface="Calibri Light" panose="020F0302020204030204" pitchFamily="34" charset="0"/>
              </a:rPr>
              <a:t>prac</a:t>
            </a:r>
            <a:r>
              <a:rPr lang="cs-CZ" sz="1400" dirty="0">
                <a:latin typeface="Calibri Light" panose="020F0302020204030204" pitchFamily="34" charset="0"/>
              </a:rPr>
              <a:t>. MMHK)</a:t>
            </a:r>
          </a:p>
          <a:p>
            <a:pPr marL="0" indent="0">
              <a:buNone/>
            </a:pPr>
            <a:endParaRPr lang="cs-CZ" sz="1400" dirty="0"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cs-CZ" sz="1400" b="1" dirty="0">
                <a:latin typeface="Calibri Light" panose="020F0302020204030204" pitchFamily="34" charset="0"/>
              </a:rPr>
              <a:t>Příklad dobré praxe od začátku do konce – a tak to má být …</a:t>
            </a:r>
          </a:p>
          <a:p>
            <a:pPr marL="0" indent="0" algn="just">
              <a:buNone/>
            </a:pPr>
            <a:r>
              <a:rPr lang="cs-CZ" sz="1400" dirty="0">
                <a:latin typeface="Calibri Light" panose="020F0302020204030204" pitchFamily="34" charset="0"/>
              </a:rPr>
              <a:t>-   příběh paní P. – praktická lékařka sama kontaktovala soc. pracovnici a upozornila na opuštěnou seniorku, zajímala se, pomáhala – psychiatrička aktivně spolupracovala při návrhu soc. pracovnice na umístění seniorky do léčebny v </a:t>
            </a:r>
            <a:r>
              <a:rPr lang="cs-CZ" sz="1400" dirty="0" err="1">
                <a:latin typeface="Calibri Light" panose="020F0302020204030204" pitchFamily="34" charset="0"/>
              </a:rPr>
              <a:t>Havl</a:t>
            </a:r>
            <a:r>
              <a:rPr lang="cs-CZ" sz="1400" dirty="0">
                <a:latin typeface="Calibri Light" panose="020F0302020204030204" pitchFamily="34" charset="0"/>
              </a:rPr>
              <a:t>. Brodě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C05CFE7-344C-41A5-ADF9-2EAE49C513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582" y="0"/>
            <a:ext cx="2060898" cy="24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93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D42EC1-C4DE-4A96-AA35-66960B34B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>
                <a:latin typeface="Calibri Light" panose="020F0302020204030204" pitchFamily="34" charset="0"/>
              </a:rPr>
              <a:t>Problém s přístupem lékařů – psychiatrů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92929C-1487-4045-BD9F-DFF4CDC30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1400" dirty="0">
              <a:latin typeface="+mj-lt"/>
            </a:endParaRPr>
          </a:p>
          <a:p>
            <a:endParaRPr lang="cs-CZ" sz="1400" dirty="0">
              <a:latin typeface="+mj-lt"/>
            </a:endParaRPr>
          </a:p>
          <a:p>
            <a:r>
              <a:rPr lang="cs-CZ" sz="1400" dirty="0">
                <a:latin typeface="Calibri Light" panose="020F0302020204030204" pitchFamily="34" charset="0"/>
              </a:rPr>
              <a:t>rozcházíme se s představou spolupráce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bariéry – hospitalizace „</a:t>
            </a:r>
            <a:r>
              <a:rPr lang="cs-CZ" sz="1400" dirty="0" err="1">
                <a:latin typeface="Calibri Light" panose="020F0302020204030204" pitchFamily="34" charset="0"/>
              </a:rPr>
              <a:t>nezaléčených</a:t>
            </a:r>
            <a:r>
              <a:rPr lang="cs-CZ" sz="1400" dirty="0">
                <a:latin typeface="Calibri Light" panose="020F0302020204030204" pitchFamily="34" charset="0"/>
              </a:rPr>
              <a:t>“ klientů (většinou schizofreniků – argumenty lékařů:  tito pacienti nedají souhlas s léčením, dobrovolnost, nedostatek lůžek…)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sociální  pracovník vidí klientovo volání o pomoc – poškozování se tím, že se neléčí – neléčí se, protože nemá náhled 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třeba řešit na úrovni zákonů –  jednoznačný výklad – detence – ten, kdo sebe nebo druhého ohrožuje na zdraví nebo na životě  - zákonná pojistka pro rozhodování, kdo se musí léčit – konzilium – inspirace např. v Polsku</a:t>
            </a:r>
          </a:p>
          <a:p>
            <a:pPr marL="1143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8093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0B1050-2FDB-41FE-8524-7A3DD3D39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>
                <a:latin typeface="Calibri Light" panose="020F0302020204030204" pitchFamily="34" charset="0"/>
              </a:rPr>
              <a:t>Osvěta lékařů???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0236876-CA00-4797-A832-395B4BCA8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1400" dirty="0"/>
          </a:p>
          <a:p>
            <a:endParaRPr lang="cs-CZ" sz="1400" dirty="0"/>
          </a:p>
          <a:p>
            <a:endParaRPr lang="cs-CZ" sz="1400" dirty="0"/>
          </a:p>
          <a:p>
            <a:endParaRPr lang="cs-CZ" sz="1400" dirty="0"/>
          </a:p>
          <a:p>
            <a:endParaRPr lang="cs-CZ" sz="1400" dirty="0"/>
          </a:p>
          <a:p>
            <a:endParaRPr lang="cs-CZ" sz="1400" dirty="0"/>
          </a:p>
          <a:p>
            <a:pPr marL="114300" indent="0">
              <a:buNone/>
            </a:pPr>
            <a:r>
              <a:rPr lang="cs-CZ" sz="1400" dirty="0"/>
              <a:t>                                                                                                                                                                                              </a:t>
            </a:r>
            <a:r>
              <a:rPr lang="cs-CZ" sz="1300" dirty="0"/>
              <a:t>https://obrazky.seznam.cz/</a:t>
            </a:r>
          </a:p>
          <a:p>
            <a:endParaRPr lang="cs-CZ" sz="1400" dirty="0"/>
          </a:p>
          <a:p>
            <a:endParaRPr lang="cs-CZ" sz="1400" dirty="0"/>
          </a:p>
          <a:p>
            <a:r>
              <a:rPr lang="cs-CZ" sz="1400" dirty="0">
                <a:latin typeface="Calibri Light" panose="020F0302020204030204" pitchFamily="34" charset="0"/>
              </a:rPr>
              <a:t>neví, co umíme a co můžeme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nepovažují nás za rovnocenné partnery v péči o pacienta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zatím se většinou nenaučili multidisciplinární práci v týmech (běžné v Rakousku nebo Německu)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A1590DD-BC45-44E2-85BF-DF1EA93C55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388" y="1006258"/>
            <a:ext cx="29718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84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62D7A4-9653-4DAE-8119-04C74B436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>
                <a:latin typeface="Calibri Light" panose="020F0302020204030204" pitchFamily="34" charset="0"/>
              </a:rPr>
              <a:t>Návrhy na zlepšení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83D3999-5DBB-4C77-A008-B11054FD0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400" dirty="0"/>
          </a:p>
          <a:p>
            <a:r>
              <a:rPr lang="cs-CZ" sz="1400" dirty="0">
                <a:latin typeface="Calibri Light" panose="020F0302020204030204" pitchFamily="34" charset="0"/>
              </a:rPr>
              <a:t>pokračovat v setkávání s kolegyněmi sociálními nebo </a:t>
            </a:r>
            <a:r>
              <a:rPr lang="cs-CZ" sz="1400" dirty="0" smtClean="0">
                <a:latin typeface="Calibri Light" panose="020F0302020204030204" pitchFamily="34" charset="0"/>
              </a:rPr>
              <a:t>zdravotně sociálními pracovnicemi</a:t>
            </a:r>
            <a:r>
              <a:rPr lang="cs-CZ" sz="1400" dirty="0">
                <a:latin typeface="Calibri Light" panose="020F0302020204030204" pitchFamily="34" charset="0"/>
              </a:rPr>
              <a:t>, vzájemně komunikovat a spolupracovat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v OK systému povolit přístup sociálním pracovnicím a </a:t>
            </a:r>
            <a:r>
              <a:rPr lang="cs-CZ" sz="1400" dirty="0" smtClean="0">
                <a:latin typeface="Calibri Light" panose="020F0302020204030204" pitchFamily="34" charset="0"/>
              </a:rPr>
              <a:t>zdravotně sociálním pracovnicím </a:t>
            </a:r>
            <a:r>
              <a:rPr lang="cs-CZ" sz="1400" dirty="0">
                <a:latin typeface="Calibri Light" panose="020F0302020204030204" pitchFamily="34" charset="0"/>
              </a:rPr>
              <a:t>ve zdravotnických zařízeních, čímž by došlo k zefektivnění vzájemné informovanosti o společných klientech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používat častěji případové konference s účastí lékařů – děláme – dobrá praxe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prezentovat práci sociálních pracovníků obcí na setkáních lékařů – konferencích – jsme součástí tzv. </a:t>
            </a:r>
            <a:r>
              <a:rPr lang="cs-CZ" sz="1400" dirty="0" err="1">
                <a:latin typeface="Calibri Light" panose="020F0302020204030204" pitchFamily="34" charset="0"/>
              </a:rPr>
              <a:t>multitýmů</a:t>
            </a:r>
            <a:endParaRPr lang="cs-CZ" sz="1400" dirty="0">
              <a:latin typeface="Calibri Light" panose="020F0302020204030204" pitchFamily="34" charset="0"/>
            </a:endParaRPr>
          </a:p>
          <a:p>
            <a:r>
              <a:rPr lang="cs-CZ" sz="1400" dirty="0">
                <a:latin typeface="Calibri Light" panose="020F0302020204030204" pitchFamily="34" charset="0"/>
              </a:rPr>
              <a:t>snad situaci zlepší u psychiatrických klientů vznik Center péče o duševní zdraví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více prezentovat sociální práci veřejnosti – změnit její obraz ve společnosti. Když někomu pomáhá sociální pracovník, nejedná se o „</a:t>
            </a:r>
            <a:r>
              <a:rPr lang="cs-CZ" sz="1400" dirty="0" err="1">
                <a:latin typeface="Calibri Light" panose="020F0302020204030204" pitchFamily="34" charset="0"/>
              </a:rPr>
              <a:t>socku</a:t>
            </a:r>
            <a:r>
              <a:rPr lang="cs-CZ" sz="1400" dirty="0">
                <a:latin typeface="Calibri Light" panose="020F0302020204030204" pitchFamily="34" charset="0"/>
              </a:rPr>
              <a:t>“, ale člověka, který potřebuje pomoc (spoty v čekárnách u lékařů, Sociální pracovník v akci – podobné jako Policie v akci, Záchranáři v akci – televize).</a:t>
            </a:r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r>
              <a:rPr lang="cs-CZ" dirty="0">
                <a:latin typeface="Calibri Light" panose="020F0302020204030204" pitchFamily="34" charset="0"/>
              </a:rPr>
              <a:t>…..a k tomu nám dopomáhej …..</a:t>
            </a:r>
            <a:r>
              <a:rPr lang="cs-CZ" dirty="0" err="1">
                <a:latin typeface="Calibri Light" panose="020F0302020204030204" pitchFamily="34" charset="0"/>
              </a:rPr>
              <a:t>me</a:t>
            </a:r>
            <a:r>
              <a:rPr lang="cs-CZ" dirty="0">
                <a:latin typeface="Calibri Light" panose="020F0302020204030204" pitchFamily="34" charset="0"/>
              </a:rPr>
              <a:t> si, ne sami, ale v „</a:t>
            </a:r>
            <a:r>
              <a:rPr lang="cs-CZ" dirty="0" err="1">
                <a:latin typeface="Calibri Light" panose="020F0302020204030204" pitchFamily="34" charset="0"/>
              </a:rPr>
              <a:t>multitýmech</a:t>
            </a:r>
            <a:r>
              <a:rPr lang="cs-CZ" dirty="0">
                <a:latin typeface="Calibri Light" panose="020F0302020204030204" pitchFamily="34" charset="0"/>
              </a:rPr>
              <a:t>“ – my už to umíme!</a:t>
            </a:r>
          </a:p>
        </p:txBody>
      </p:sp>
    </p:spTree>
    <p:extLst>
      <p:ext uri="{BB962C8B-B14F-4D97-AF65-F5344CB8AC3E}">
        <p14:creationId xmlns:p14="http://schemas.microsoft.com/office/powerpoint/2010/main" val="419555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20CE0A-6FD2-4939-BC1A-F4AC03A61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                                                        Děkujeme za pozornost.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FF11D55-9643-48C0-8503-56E030509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1400" dirty="0"/>
          </a:p>
          <a:p>
            <a:endParaRPr lang="cs-CZ" sz="1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1500" dirty="0"/>
              <a:t>Mgr. Bc. Jindra Pavlišová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1500" dirty="0"/>
              <a:t>Mgr. Simona Abrahámová, DiS.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1500" dirty="0"/>
              <a:t>Mgr. Martina Gilarová                                     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1500" dirty="0"/>
              <a:t>Bc. Petra Černá   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500" dirty="0"/>
              <a:t>     Odbor sociálních věcí a zdravotnictví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500" dirty="0"/>
              <a:t>     Oddělení koncepcí a sociální péče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cs-CZ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   </a:t>
            </a:r>
            <a:r>
              <a:rPr lang="cs-CZ" sz="1500" dirty="0"/>
              <a:t>Magistrát města Hradec Králové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500" dirty="0"/>
              <a:t>    Československé armády 408</a:t>
            </a:r>
            <a:br>
              <a:rPr lang="cs-CZ" sz="1500" dirty="0"/>
            </a:br>
            <a:r>
              <a:rPr lang="cs-CZ" sz="1500" dirty="0"/>
              <a:t>    502 00 Hradec Králové                                                                                                                              </a:t>
            </a:r>
            <a:r>
              <a:rPr lang="cs-CZ" sz="1200" dirty="0"/>
              <a:t>https://obrazky.seznam.cz/</a:t>
            </a:r>
          </a:p>
          <a:p>
            <a:pPr marL="0" indent="0">
              <a:buNone/>
            </a:pPr>
            <a:r>
              <a:rPr lang="cs-CZ" sz="1200" dirty="0"/>
              <a:t>                                                 </a:t>
            </a:r>
          </a:p>
        </p:txBody>
      </p:sp>
      <p:pic>
        <p:nvPicPr>
          <p:cNvPr id="4" name="Zástupný symbol pro obsah 4">
            <a:extLst>
              <a:ext uri="{FF2B5EF4-FFF2-40B4-BE49-F238E27FC236}">
                <a16:creationId xmlns:a16="http://schemas.microsoft.com/office/drawing/2014/main" id="{8A504A23-EFFB-4F90-9CD7-E07C028343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175" y="2235459"/>
            <a:ext cx="2571750" cy="257175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4861231B-F189-4999-86C4-5212A2276EE6}"/>
              </a:ext>
            </a:extLst>
          </p:cNvPr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822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4C1699E7-BE53-4B82-B2AD-7DC7250EA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7128" y="272745"/>
            <a:ext cx="2738543" cy="91818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938B5749-6B64-40BE-8AF3-D76E03E80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600" dirty="0"/>
              <a:t>                                                                                                                              </a:t>
            </a:r>
            <a:r>
              <a:rPr lang="cs-CZ" sz="2400" b="1" dirty="0">
                <a:latin typeface="Calibri Light" panose="020F0302020204030204" pitchFamily="34" charset="0"/>
              </a:rPr>
              <a:t>Kompetence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9B6F1FB-EA28-45F1-B9BD-A295217E4F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400" dirty="0">
                <a:latin typeface="Calibri Light" panose="020F0302020204030204" pitchFamily="34" charset="0"/>
              </a:rPr>
              <a:t>Sociální pracovník v obci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FC8CCE2-9BD6-45DA-A7E9-D85E05D3BF6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cs-CZ" dirty="0">
                <a:latin typeface="Calibri Light" panose="020F0302020204030204" pitchFamily="34" charset="0"/>
              </a:rPr>
              <a:t>dle zákona č. 108/2006 Sb., o soc. službách v </a:t>
            </a:r>
            <a:r>
              <a:rPr lang="cs-CZ" dirty="0" err="1">
                <a:latin typeface="Calibri Light" panose="020F0302020204030204" pitchFamily="34" charset="0"/>
              </a:rPr>
              <a:t>pl.zn</a:t>
            </a:r>
            <a:r>
              <a:rPr lang="cs-CZ" dirty="0">
                <a:latin typeface="Calibri Light" panose="020F0302020204030204" pitchFamily="34" charset="0"/>
              </a:rPr>
              <a:t>. –  poskytuje sociální pomoc osobám, které jsou nepříznivou sociální situací oslabeny nebo ohroženy sociálním vyloučením z důvodu svého zdravotního stavu, způsobu života, příjmovou nedostatečností nebo jinou sociální událostí</a:t>
            </a:r>
          </a:p>
          <a:p>
            <a:pPr algn="just"/>
            <a:r>
              <a:rPr lang="cs-CZ" dirty="0">
                <a:latin typeface="Calibri Light" panose="020F0302020204030204" pitchFamily="34" charset="0"/>
              </a:rPr>
              <a:t>v praxi provádí sociální šetření, sociálně právní poradenství, analytickou, metodickou a koncepční činnost v sociální oblasti</a:t>
            </a:r>
          </a:p>
          <a:p>
            <a:pPr algn="just"/>
            <a:r>
              <a:rPr lang="cs-CZ" dirty="0">
                <a:latin typeface="Calibri Light" panose="020F0302020204030204" pitchFamily="34" charset="0"/>
              </a:rPr>
              <a:t>odborné činnosti v zařízeních poskytující služby sociální prevence, depistážní činnost, krizovou pomoc, sociální poradenství a sociální rehabilitace</a:t>
            </a:r>
          </a:p>
          <a:p>
            <a:pPr algn="just"/>
            <a:r>
              <a:rPr lang="cs-CZ" b="1" dirty="0">
                <a:latin typeface="Calibri Light" panose="020F0302020204030204" pitchFamily="34" charset="0"/>
              </a:rPr>
              <a:t>koordinuje poskytování sociálních služeb</a:t>
            </a:r>
          </a:p>
          <a:p>
            <a:pPr algn="just"/>
            <a:r>
              <a:rPr lang="cs-CZ" dirty="0">
                <a:latin typeface="Calibri Light" panose="020F0302020204030204" pitchFamily="34" charset="0"/>
              </a:rPr>
              <a:t>sleduje dostupnost sociálních služeb v dané lokalitě v návaznosti na státní sociální pomoc a ostatní sociální ochranné systémy</a:t>
            </a:r>
          </a:p>
          <a:p>
            <a:pPr algn="just"/>
            <a:r>
              <a:rPr lang="cs-CZ" dirty="0">
                <a:latin typeface="Calibri Light" panose="020F0302020204030204" pitchFamily="34" charset="0"/>
              </a:rPr>
              <a:t>spolupráce s ostatními úřady a institucemi (ÚP, OSHK,…) </a:t>
            </a:r>
          </a:p>
          <a:p>
            <a:pPr algn="just"/>
            <a:r>
              <a:rPr lang="cs-CZ" dirty="0">
                <a:latin typeface="Calibri Light" panose="020F0302020204030204" pitchFamily="34" charset="0"/>
              </a:rPr>
              <a:t>vede dokumentaci soc. pracovníka (el. + </a:t>
            </a:r>
            <a:r>
              <a:rPr lang="cs-CZ" dirty="0" err="1">
                <a:latin typeface="Calibri Light" panose="020F0302020204030204" pitchFamily="34" charset="0"/>
              </a:rPr>
              <a:t>pís</a:t>
            </a:r>
            <a:r>
              <a:rPr lang="cs-CZ" dirty="0">
                <a:latin typeface="Calibri Light" panose="020F0302020204030204" pitchFamily="34" charset="0"/>
              </a:rPr>
              <a:t>.) a vzdělává se</a:t>
            </a:r>
          </a:p>
          <a:p>
            <a:pPr marL="114300" indent="0">
              <a:buNone/>
            </a:pPr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928A213-EE70-4B73-B1E7-BF86E33DFA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l"/>
            <a:endParaRPr lang="cs-CZ" dirty="0">
              <a:latin typeface="Calibri Light" panose="020F0302020204030204" pitchFamily="34" charset="0"/>
            </a:endParaRPr>
          </a:p>
          <a:p>
            <a:pPr algn="l"/>
            <a:endParaRPr lang="cs-CZ" dirty="0">
              <a:latin typeface="Calibri Light" panose="020F0302020204030204" pitchFamily="34" charset="0"/>
            </a:endParaRPr>
          </a:p>
          <a:p>
            <a:pPr algn="l"/>
            <a:endParaRPr lang="cs-CZ" dirty="0">
              <a:latin typeface="Calibri Light" panose="020F0302020204030204" pitchFamily="34" charset="0"/>
            </a:endParaRPr>
          </a:p>
          <a:p>
            <a:pPr algn="l"/>
            <a:endParaRPr lang="cs-CZ" dirty="0">
              <a:latin typeface="Calibri Light" panose="020F0302020204030204" pitchFamily="34" charset="0"/>
            </a:endParaRPr>
          </a:p>
          <a:p>
            <a:pPr algn="l"/>
            <a:endParaRPr lang="cs-CZ" dirty="0">
              <a:latin typeface="Calibri Light" panose="020F0302020204030204" pitchFamily="34" charset="0"/>
            </a:endParaRPr>
          </a:p>
          <a:p>
            <a:pPr algn="l"/>
            <a:endParaRPr lang="cs-CZ" dirty="0">
              <a:latin typeface="Calibri Light" panose="020F0302020204030204" pitchFamily="34" charset="0"/>
            </a:endParaRPr>
          </a:p>
          <a:p>
            <a:pPr algn="l"/>
            <a:r>
              <a:rPr lang="cs-CZ" dirty="0">
                <a:latin typeface="Calibri Light" panose="020F0302020204030204" pitchFamily="34" charset="0"/>
              </a:rPr>
              <a:t>                      </a:t>
            </a:r>
            <a:r>
              <a:rPr lang="cs-CZ" sz="1300" b="0" dirty="0">
                <a:latin typeface="Calibri Light" panose="020F0302020204030204" pitchFamily="34" charset="0"/>
              </a:rPr>
              <a:t>https://obrazky.seznam.cz/</a:t>
            </a:r>
          </a:p>
          <a:p>
            <a:pPr algn="l"/>
            <a:endParaRPr lang="cs-CZ" dirty="0">
              <a:latin typeface="Calibri Light" panose="020F0302020204030204" pitchFamily="34" charset="0"/>
            </a:endParaRPr>
          </a:p>
          <a:p>
            <a:pPr algn="l"/>
            <a:r>
              <a:rPr lang="cs-CZ" dirty="0">
                <a:latin typeface="Calibri Light" panose="020F0302020204030204" pitchFamily="34" charset="0"/>
              </a:rPr>
              <a:t>                                  </a:t>
            </a:r>
          </a:p>
          <a:p>
            <a:pPr algn="l"/>
            <a:r>
              <a:rPr lang="cs-CZ" sz="1400" dirty="0">
                <a:latin typeface="Calibri Light" panose="020F0302020204030204" pitchFamily="34" charset="0"/>
              </a:rPr>
              <a:t>Sociální pracovník a </a:t>
            </a:r>
            <a:r>
              <a:rPr lang="cs-CZ" sz="1400" dirty="0" smtClean="0">
                <a:latin typeface="Calibri Light" panose="020F0302020204030204" pitchFamily="34" charset="0"/>
              </a:rPr>
              <a:t>zdravotně sociální pracovník </a:t>
            </a:r>
            <a:r>
              <a:rPr lang="cs-CZ" sz="1400" b="0" dirty="0">
                <a:latin typeface="Calibri Light" panose="020F0302020204030204" pitchFamily="34" charset="0"/>
              </a:rPr>
              <a:t>(dle z</a:t>
            </a:r>
            <a:r>
              <a:rPr lang="cs-CZ" sz="1400" b="0" dirty="0" smtClean="0">
                <a:latin typeface="Calibri Light" panose="020F0302020204030204" pitchFamily="34" charset="0"/>
              </a:rPr>
              <a:t>. č</a:t>
            </a:r>
            <a:r>
              <a:rPr lang="cs-CZ" sz="1400" b="0" dirty="0">
                <a:latin typeface="Calibri Light" panose="020F0302020204030204" pitchFamily="34" charset="0"/>
              </a:rPr>
              <a:t>. 96/2004 Sb</a:t>
            </a:r>
            <a:r>
              <a:rPr lang="cs-CZ" sz="1400" b="0" dirty="0" smtClean="0">
                <a:latin typeface="Calibri Light" panose="020F0302020204030204" pitchFamily="34" charset="0"/>
              </a:rPr>
              <a:t>., </a:t>
            </a:r>
            <a:r>
              <a:rPr lang="cs-CZ" sz="1400" b="0" dirty="0">
                <a:latin typeface="Calibri Light" panose="020F0302020204030204" pitchFamily="34" charset="0"/>
              </a:rPr>
              <a:t>o nelékařských povoláních)</a:t>
            </a:r>
            <a:r>
              <a:rPr lang="cs-CZ" sz="1400" dirty="0">
                <a:latin typeface="Calibri Light" panose="020F0302020204030204" pitchFamily="34" charset="0"/>
              </a:rPr>
              <a:t> ve zdravotnickém zařízení </a:t>
            </a:r>
            <a:endParaRPr lang="cs-CZ" sz="1400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FBE702A-07DE-44B0-9CC6-77210B9A4F8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cs-CZ" sz="6000" b="1" dirty="0">
                <a:latin typeface="Calibri Light" panose="020F0302020204030204" pitchFamily="34" charset="0"/>
              </a:rPr>
              <a:t>poskytuje pomoc klientům a jejich blízkým zvládnout negativní sociální důsledky nemoci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cs-CZ" sz="6000" dirty="0">
                <a:latin typeface="Calibri Light" panose="020F0302020204030204" pitchFamily="34" charset="0"/>
              </a:rPr>
              <a:t>pomoc se uskutečňuje v úzké interdisciplinární spolupráci se zdravotnickými pracovníky, s rodinou klienta, s příslušnými úřady a zdravotnickými zařízeními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cs-CZ" sz="6000" dirty="0">
                <a:latin typeface="Calibri Light" panose="020F0302020204030204" pitchFamily="34" charset="0"/>
              </a:rPr>
              <a:t>zajišťuje návaznost na služby: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6000" dirty="0">
                <a:latin typeface="Calibri Light" panose="020F0302020204030204" pitchFamily="34" charset="0"/>
              </a:rPr>
              <a:t>     -  sociální péče </a:t>
            </a:r>
            <a:endParaRPr lang="cs-CZ" sz="6000" strike="sngStrike" dirty="0">
              <a:latin typeface="Calibri Light" panose="020F030202020403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6000" dirty="0">
                <a:latin typeface="Calibri Light" panose="020F0302020204030204" pitchFamily="34" charset="0"/>
              </a:rPr>
              <a:t>     -  sociální prevence </a:t>
            </a:r>
            <a:endParaRPr lang="cs-CZ" sz="6000" strike="sngStrike" dirty="0">
              <a:latin typeface="Calibri Light" panose="020F030202020403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6000" dirty="0">
                <a:latin typeface="Calibri Light" panose="020F0302020204030204" pitchFamily="34" charset="0"/>
              </a:rPr>
              <a:t>      -  zdravotní </a:t>
            </a:r>
            <a:endParaRPr lang="cs-CZ" sz="6000" strike="sngStrike" dirty="0">
              <a:latin typeface="Calibri Light" panose="020F03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cs-CZ" sz="6000" dirty="0">
                <a:latin typeface="Calibri Light" panose="020F0302020204030204" pitchFamily="34" charset="0"/>
              </a:rPr>
              <a:t>poskytuje sociálně právní poradenství ve vztahu k onemocnění nebo k jeho následkům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cs-CZ" sz="6000" dirty="0">
                <a:latin typeface="Calibri Light" panose="020F0302020204030204" pitchFamily="34" charset="0"/>
              </a:rPr>
              <a:t>cílem je zlepšit kvalitu života klienta, a to i po propuštění do domácího prostředí, pokud to jeho zdravotní stav a zázemí dovoluje, nebo umístění do zařízení sociální či jiné zdravotní péče </a:t>
            </a:r>
          </a:p>
          <a:p>
            <a:pPr marL="11430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6000" dirty="0">
                <a:latin typeface="Calibri Light" panose="020F0302020204030204" pitchFamily="34" charset="0"/>
              </a:rPr>
              <a:t>               </a:t>
            </a:r>
            <a:r>
              <a:rPr lang="cs-CZ" sz="6000" dirty="0" smtClean="0">
                <a:latin typeface="Calibri Light" panose="020F0302020204030204" pitchFamily="34" charset="0"/>
              </a:rPr>
              <a:t>zdroj</a:t>
            </a:r>
            <a:r>
              <a:rPr lang="cs-CZ" sz="6000" dirty="0">
                <a:latin typeface="Calibri Light" panose="020F0302020204030204" pitchFamily="34" charset="0"/>
              </a:rPr>
              <a:t>: http://www.nemtru.cz/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cs-CZ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cs-CZ" dirty="0">
              <a:latin typeface="Calibri Light" panose="020F030202020403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cs-CZ" dirty="0">
                <a:latin typeface="Calibri Light" panose="020F0302020204030204" pitchFamily="34" charset="0"/>
              </a:rPr>
              <a:t>    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72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81DA5B-D27D-43E3-8C11-01974DDFD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400" b="1" dirty="0">
                <a:latin typeface="Calibri Light" panose="020F0302020204030204" pitchFamily="34" charset="0"/>
              </a:rPr>
              <a:t>Spolupráce s kolegyněmi sociálními pracovnicemi  a </a:t>
            </a:r>
            <a:r>
              <a:rPr lang="cs-CZ" sz="2400" b="1" dirty="0" smtClean="0">
                <a:latin typeface="Calibri Light" panose="020F0302020204030204" pitchFamily="34" charset="0"/>
              </a:rPr>
              <a:t>zdravotně sociálními pracovnicemi </a:t>
            </a:r>
            <a:r>
              <a:rPr lang="cs-CZ" sz="2400" b="1" dirty="0">
                <a:latin typeface="Calibri Light" panose="020F0302020204030204" pitchFamily="34" charset="0"/>
              </a:rPr>
              <a:t>nemocnic, léčeben dlouhodobě nemocných a  sociálními pracovnicemi domovů pro seniory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C20397D-2D3D-433C-9CF3-BFC58ADC3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6377"/>
            <a:ext cx="10515600" cy="4090586"/>
          </a:xfrm>
        </p:spPr>
        <p:txBody>
          <a:bodyPr/>
          <a:lstStyle/>
          <a:p>
            <a:pPr marL="0" indent="0">
              <a:buNone/>
            </a:pPr>
            <a:r>
              <a:rPr lang="cs-CZ" sz="1300" dirty="0">
                <a:latin typeface="Calibri Light" panose="020F0302020204030204" pitchFamily="34" charset="0"/>
              </a:rPr>
              <a:t>                                                                                                                                                                                                                       https://obrazky.seznam.cz/</a:t>
            </a:r>
          </a:p>
          <a:p>
            <a:pPr marL="0" indent="0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sz="1400" dirty="0">
                <a:latin typeface="Calibri Light" panose="020F0302020204030204" pitchFamily="34" charset="0"/>
              </a:rPr>
              <a:t>Je velkým přínosem nejen pro pacienty, ale i pro sociální pracovníky obcí, že vznikla místa sociálních pracovníků a </a:t>
            </a:r>
            <a:r>
              <a:rPr lang="cs-CZ" sz="1400" dirty="0" smtClean="0">
                <a:latin typeface="Calibri Light" panose="020F0302020204030204" pitchFamily="34" charset="0"/>
              </a:rPr>
              <a:t>zdravotně sociálních pracovníků </a:t>
            </a:r>
            <a:r>
              <a:rPr lang="cs-CZ" sz="1400" dirty="0">
                <a:latin typeface="Calibri Light" panose="020F0302020204030204" pitchFamily="34" charset="0"/>
              </a:rPr>
              <a:t>ve zdravotnických zařízeních.</a:t>
            </a:r>
          </a:p>
          <a:p>
            <a:pPr marL="0" indent="0" algn="just">
              <a:buNone/>
            </a:pPr>
            <a:endParaRPr lang="cs-CZ" sz="1400" dirty="0">
              <a:latin typeface="Calibri Light" panose="020F0302020204030204" pitchFamily="34" charset="0"/>
            </a:endParaRPr>
          </a:p>
          <a:p>
            <a:pPr algn="just"/>
            <a:r>
              <a:rPr lang="cs-CZ" sz="1400" dirty="0">
                <a:latin typeface="Calibri Light" panose="020F0302020204030204" pitchFamily="34" charset="0"/>
              </a:rPr>
              <a:t>máme podobnou pracovní náplň – jen jiné „hřiště“ – nemocnici, léčebnu pro dlouhodobě nemocné, domov důchodců, terén</a:t>
            </a:r>
          </a:p>
          <a:p>
            <a:pPr algn="just"/>
            <a:r>
              <a:rPr lang="cs-CZ" sz="1400" dirty="0">
                <a:latin typeface="Calibri Light" panose="020F0302020204030204" pitchFamily="34" charset="0"/>
              </a:rPr>
              <a:t>nebráníme se nikdo spolupráci – funguje to</a:t>
            </a:r>
          </a:p>
          <a:p>
            <a:pPr algn="just"/>
            <a:r>
              <a:rPr lang="cs-CZ" sz="1400" dirty="0">
                <a:latin typeface="Calibri Light" panose="020F0302020204030204" pitchFamily="34" charset="0"/>
              </a:rPr>
              <a:t>víme už o sobě, radíme se, pomáháme si</a:t>
            </a:r>
          </a:p>
          <a:p>
            <a:pPr algn="just"/>
            <a:r>
              <a:rPr lang="cs-CZ" sz="1400" dirty="0">
                <a:latin typeface="Calibri Light" panose="020F0302020204030204" pitchFamily="34" charset="0"/>
              </a:rPr>
              <a:t>výborná spolupráce s Léčebnou dlouhodobě nemocných v Hořicích – dobrá praxe i obecně s jinými LDN</a:t>
            </a:r>
          </a:p>
          <a:p>
            <a:pPr algn="just"/>
            <a:r>
              <a:rPr lang="cs-CZ" sz="1400" dirty="0">
                <a:latin typeface="Calibri Light" panose="020F0302020204030204" pitchFamily="34" charset="0"/>
              </a:rPr>
              <a:t>rozvíjí se spolupráce s Fakultní nemocnicí v  Hradci Králové – osvěta, co, kdo děláme a umíme</a:t>
            </a:r>
          </a:p>
          <a:p>
            <a:pPr algn="just"/>
            <a:r>
              <a:rPr lang="cs-CZ" sz="1400" dirty="0">
                <a:latin typeface="Calibri Light" panose="020F0302020204030204" pitchFamily="34" charset="0"/>
              </a:rPr>
              <a:t>je nastavena a probíhá  již spolupráce s Domovem  pro seniory U </a:t>
            </a:r>
            <a:r>
              <a:rPr lang="cs-CZ" sz="1400" dirty="0" err="1">
                <a:latin typeface="Calibri Light" panose="020F0302020204030204" pitchFamily="34" charset="0"/>
              </a:rPr>
              <a:t>Biřičky</a:t>
            </a:r>
            <a:r>
              <a:rPr lang="cs-CZ" sz="1400" dirty="0">
                <a:latin typeface="Calibri Light" panose="020F0302020204030204" pitchFamily="34" charset="0"/>
              </a:rPr>
              <a:t>  v Hradci Králové – tzv. kolegium – společní klienti, vzájemná</a:t>
            </a:r>
          </a:p>
          <a:p>
            <a:pPr marL="0" indent="0" algn="just">
              <a:buNone/>
            </a:pPr>
            <a:r>
              <a:rPr lang="cs-CZ" sz="1400" dirty="0">
                <a:latin typeface="Calibri Light" panose="020F0302020204030204" pitchFamily="34" charset="0"/>
              </a:rPr>
              <a:t>         konzultace –   přednost, …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99C60DF-A73F-468E-A3F1-888D85B7A6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213" y="1261843"/>
            <a:ext cx="144780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40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6EC8A9-5A11-4DC9-AB16-400BBC4DA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8838"/>
            <a:ext cx="9683839" cy="224163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1300" dirty="0"/>
              <a:t/>
            </a:r>
            <a:br>
              <a:rPr lang="cs-CZ" sz="1300" dirty="0"/>
            </a:br>
            <a:r>
              <a:rPr lang="cs-CZ" sz="1300" dirty="0"/>
              <a:t> 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1600" dirty="0">
                <a:latin typeface="Calibri Light" panose="020F0302020204030204" pitchFamily="34" charset="0"/>
              </a:rPr>
              <a:t>- zřizuje Královéhradecký kraj jako svoji příspěvkovou organizaci, jejímž úkolem je  provozování pobytových služeb sociální péče, a to v souladu se zákonem o sociálních službách.  Domov má celkovou kapacitu 340 lůžek a nabízí ubytování v jednolůžkových, dvoulůžkových a vícelůžkových pokojích, většinou s balkonem. Služby domova, tedy zejména služby ubytovací, stravovací a činnosti sociální péče zajišťují zaměstnanci v celé řadě profesí. Zařízení se tak řadí mezi největší poskytovatele sociálních služeb v České republice, k dispozici seniorům je od roku 1965. </a:t>
            </a:r>
            <a:br>
              <a:rPr lang="cs-CZ" sz="1600" dirty="0">
                <a:latin typeface="Calibri Light" panose="020F0302020204030204" pitchFamily="34" charset="0"/>
              </a:rPr>
            </a:br>
            <a:endParaRPr lang="cs-CZ" sz="1600" dirty="0">
              <a:latin typeface="Calibri Light" panose="020F0302020204030204" pitchFamily="34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3AF30A9-2612-458E-92D4-1437E519E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1837"/>
            <a:ext cx="10515600" cy="3618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altLang="cs-CZ" sz="1400" b="1" dirty="0">
                <a:latin typeface="Calibri Light" panose="020F0302020204030204" pitchFamily="34" charset="0"/>
                <a:cs typeface="Arial" panose="020B0604020202020204" pitchFamily="34" charset="0"/>
              </a:rPr>
              <a:t>Sociální služba domov pro seniory nad 65 let, 282 lůžek</a:t>
            </a:r>
          </a:p>
          <a:p>
            <a:pPr marL="0" indent="0">
              <a:buNone/>
            </a:pPr>
            <a:r>
              <a:rPr lang="cs-CZ" sz="1400" b="1" dirty="0">
                <a:latin typeface="Calibri Light" panose="020F0302020204030204" pitchFamily="34" charset="0"/>
              </a:rPr>
              <a:t>Sociální služba domov se zvláštním režimem  nad 60 let, 58 lůžek</a:t>
            </a:r>
            <a:endParaRPr lang="cs-CZ" sz="1800" b="1" dirty="0"/>
          </a:p>
          <a:p>
            <a:pPr marL="0" indent="0">
              <a:buNone/>
            </a:pPr>
            <a:r>
              <a:rPr lang="cs-CZ" sz="1400" b="1" dirty="0">
                <a:latin typeface="Calibri Light" panose="020F0302020204030204" pitchFamily="34" charset="0"/>
              </a:rPr>
              <a:t>Sociální péče</a:t>
            </a:r>
            <a:r>
              <a:rPr lang="cs-CZ" sz="1400" dirty="0">
                <a:latin typeface="Calibri Light" panose="020F0302020204030204" pitchFamily="34" charset="0"/>
              </a:rPr>
              <a:t> :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poskytnutí ubytování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poskytnutí stravy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pomoc při osobní hygieně a poskytnutí podmínek pro osobní hygienu 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pomoc při zvládání běžných úkonů péče o vlastní osobu 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pomoc při uplatňování práv, oprávněných zájmů a při obstarávání osobních záležitostí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sociálně terapeutické činnosti a aktivizační činnosti</a:t>
            </a:r>
          </a:p>
          <a:p>
            <a:r>
              <a:rPr lang="cs-CZ" sz="1400" dirty="0">
                <a:latin typeface="Calibri Light" panose="020F0302020204030204" pitchFamily="34" charset="0"/>
              </a:rPr>
              <a:t>z</a:t>
            </a:r>
            <a:r>
              <a:rPr lang="nb-NO" sz="1400" dirty="0">
                <a:latin typeface="Calibri Light" panose="020F0302020204030204" pitchFamily="34" charset="0"/>
              </a:rPr>
              <a:t>prostředkování kontaktu se společenským prostředím</a:t>
            </a:r>
            <a:endParaRPr lang="cs-CZ" sz="14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r>
              <a:rPr lang="cs-CZ" sz="1400" dirty="0">
                <a:latin typeface="Calibri Light" panose="020F0302020204030204" pitchFamily="34" charset="0"/>
              </a:rPr>
              <a:t>Vznik úzké systémové spolupráce sociálních pracovníků odboru sociálních věcí a zdravotnictví Magistrátu města Hradec Králové a sociálních pracovníků Domova u </a:t>
            </a:r>
            <a:r>
              <a:rPr lang="cs-CZ" sz="1400" dirty="0" err="1">
                <a:latin typeface="Calibri Light" panose="020F0302020204030204" pitchFamily="34" charset="0"/>
              </a:rPr>
              <a:t>Biřičky</a:t>
            </a:r>
            <a:r>
              <a:rPr lang="cs-CZ" sz="1400" dirty="0">
                <a:latin typeface="Calibri Light" panose="020F0302020204030204" pitchFamily="34" charset="0"/>
              </a:rPr>
              <a:t> je realizován „kolegiem sociálních pracovníků“ od jara 2018.  Setkání probíhá 1x za 3 měsíce, kde je nastavena efektivní spolupráce obou subjektů při realizaci sociální práce s klienty .</a:t>
            </a:r>
          </a:p>
          <a:p>
            <a:endParaRPr lang="cs-CZ" sz="120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B714309-7FB3-41E4-9B50-5BB3E7506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292" y="495122"/>
            <a:ext cx="1768139" cy="809625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6E964988-878D-4D63-96B7-7DA979938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32"/>
            <a:ext cx="2712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cs-CZ" altLang="cs-CZ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02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3CEF8B-6FB5-4EF1-8986-B406F7E51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>
                <a:latin typeface="Calibri Light" panose="020F0302020204030204" pitchFamily="34" charset="0"/>
              </a:rPr>
              <a:t>Kontakty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440CC4F-1E8B-4F55-A599-D47907E05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073"/>
            <a:ext cx="10515600" cy="4708890"/>
          </a:xfrm>
        </p:spPr>
        <p:txBody>
          <a:bodyPr numCol="2"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1500" b="1" dirty="0">
                <a:latin typeface="Calibri Light" panose="020F0302020204030204" pitchFamily="34" charset="0"/>
              </a:rPr>
              <a:t>Martina Fleková, DiS. - </a:t>
            </a:r>
            <a:r>
              <a:rPr lang="cs-CZ" sz="1500" dirty="0">
                <a:latin typeface="Calibri Light" panose="020F0302020204030204" pitchFamily="34" charset="0"/>
              </a:rPr>
              <a:t>Sociální pracovnice 5. NP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telefon: 495 405 376, 720 052 834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e-mail: </a:t>
            </a:r>
            <a:r>
              <a:rPr lang="cs-CZ" sz="1500" dirty="0">
                <a:latin typeface="Calibri Light" panose="020F0302020204030204" pitchFamily="34" charset="0"/>
                <a:hlinkClick r:id="rId2"/>
              </a:rPr>
              <a:t>mflekova@ddhk.cz</a:t>
            </a:r>
            <a:endParaRPr lang="cs-CZ" sz="1500" dirty="0">
              <a:latin typeface="Calibri Light" panose="020F03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1500" b="1" dirty="0">
                <a:latin typeface="Calibri Light" panose="020F0302020204030204" pitchFamily="34" charset="0"/>
              </a:rPr>
              <a:t>Mgr. Andrea Hlubučková - </a:t>
            </a:r>
            <a:r>
              <a:rPr lang="cs-CZ" sz="1500" dirty="0">
                <a:latin typeface="Calibri Light" panose="020F0302020204030204" pitchFamily="34" charset="0"/>
              </a:rPr>
              <a:t>Sociální pracovnice budova Křížová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telefon: 495 405 354, 724 886 410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e-mail: </a:t>
            </a:r>
            <a:r>
              <a:rPr lang="cs-CZ" sz="1500" dirty="0">
                <a:latin typeface="Calibri Light" panose="020F0302020204030204" pitchFamily="34" charset="0"/>
                <a:hlinkClick r:id="rId3"/>
              </a:rPr>
              <a:t>ahlubuckova@ddhk.cz</a:t>
            </a:r>
            <a:endParaRPr lang="cs-CZ" sz="1500" dirty="0">
              <a:latin typeface="Calibri Light" panose="020F03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1500" b="1" dirty="0">
                <a:latin typeface="Calibri Light" panose="020F0302020204030204" pitchFamily="34" charset="0"/>
              </a:rPr>
              <a:t>Bc. Lucie Kosařová - </a:t>
            </a:r>
            <a:r>
              <a:rPr lang="cs-CZ" sz="1500" dirty="0">
                <a:latin typeface="Calibri Light" panose="020F0302020204030204" pitchFamily="34" charset="0"/>
              </a:rPr>
              <a:t>Sociální pracovnice 2. NP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telefon: 495 405 374, 721 762 132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e-mail: </a:t>
            </a:r>
            <a:r>
              <a:rPr lang="cs-CZ" sz="1500" dirty="0">
                <a:latin typeface="Calibri Light" panose="020F0302020204030204" pitchFamily="34" charset="0"/>
                <a:hlinkClick r:id="rId4"/>
              </a:rPr>
              <a:t>lkosarova@ddhk.cz</a:t>
            </a:r>
            <a:endParaRPr lang="cs-CZ" sz="1500" dirty="0">
              <a:latin typeface="Calibri Light" panose="020F03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1500" b="1" dirty="0">
                <a:latin typeface="Calibri Light" panose="020F0302020204030204" pitchFamily="34" charset="0"/>
              </a:rPr>
              <a:t>Bc. Silvie </a:t>
            </a:r>
            <a:r>
              <a:rPr lang="cs-CZ" sz="1500" b="1" dirty="0" err="1">
                <a:latin typeface="Calibri Light" panose="020F0302020204030204" pitchFamily="34" charset="0"/>
              </a:rPr>
              <a:t>Rémišová</a:t>
            </a:r>
            <a:r>
              <a:rPr lang="cs-CZ" sz="1500" b="1" dirty="0">
                <a:latin typeface="Calibri Light" panose="020F0302020204030204" pitchFamily="34" charset="0"/>
              </a:rPr>
              <a:t> - </a:t>
            </a:r>
            <a:r>
              <a:rPr lang="cs-CZ" sz="1500" dirty="0">
                <a:latin typeface="Calibri Light" panose="020F0302020204030204" pitchFamily="34" charset="0"/>
              </a:rPr>
              <a:t>Vedoucí oddělení sociální práce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telefon: 495 405 354, 727 807 027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e-mail: </a:t>
            </a:r>
            <a:r>
              <a:rPr lang="cs-CZ" sz="1500" dirty="0">
                <a:latin typeface="Calibri Light" panose="020F0302020204030204" pitchFamily="34" charset="0"/>
                <a:hlinkClick r:id="rId5"/>
              </a:rPr>
              <a:t>sremisova@ddhk.cz</a:t>
            </a:r>
            <a:endParaRPr lang="cs-CZ" sz="1500" dirty="0">
              <a:latin typeface="Calibri Light" panose="020F030202020403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cs-CZ" sz="1500" dirty="0">
              <a:latin typeface="Calibri Light" panose="020F030202020403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300" dirty="0">
                <a:latin typeface="Calibri Light" panose="020F0302020204030204" pitchFamily="34" charset="0"/>
              </a:rPr>
              <a:t>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300" dirty="0">
                <a:latin typeface="Calibri Light" panose="020F0302020204030204" pitchFamily="34" charset="0"/>
              </a:rPr>
              <a:t>                                                                                                                                                                   </a:t>
            </a:r>
            <a:endParaRPr lang="cs-CZ" sz="1600" dirty="0">
              <a:latin typeface="Calibri Light" panose="020F03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1500" b="1" dirty="0">
                <a:latin typeface="Calibri Light" panose="020F0302020204030204" pitchFamily="34" charset="0"/>
              </a:rPr>
              <a:t>Bc. Miroslava Šiváková - </a:t>
            </a:r>
            <a:r>
              <a:rPr lang="cs-CZ" sz="1500" dirty="0">
                <a:latin typeface="Calibri Light" panose="020F0302020204030204" pitchFamily="34" charset="0"/>
              </a:rPr>
              <a:t>Sociální pracovnice 3. NP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telefon: 495 405 375, 727 807 033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e-mail: </a:t>
            </a:r>
            <a:r>
              <a:rPr lang="cs-CZ" sz="1500" dirty="0">
                <a:latin typeface="Calibri Light" panose="020F0302020204030204" pitchFamily="34" charset="0"/>
                <a:hlinkClick r:id="rId6"/>
              </a:rPr>
              <a:t>msivakova@ddhk.cz</a:t>
            </a:r>
            <a:endParaRPr lang="cs-CZ" sz="1500" dirty="0">
              <a:latin typeface="Calibri Light" panose="020F03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1500" b="1" dirty="0">
                <a:latin typeface="Calibri Light" panose="020F0302020204030204" pitchFamily="34" charset="0"/>
              </a:rPr>
              <a:t>Bc. Kateřina Vincencová - </a:t>
            </a:r>
            <a:r>
              <a:rPr lang="cs-CZ" sz="1500" dirty="0">
                <a:latin typeface="Calibri Light" panose="020F0302020204030204" pitchFamily="34" charset="0"/>
              </a:rPr>
              <a:t>Sociální pracovnice 1. NP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telefon: 495 405 373, 727 807 032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e-mail: </a:t>
            </a:r>
            <a:r>
              <a:rPr lang="cs-CZ" sz="1500" dirty="0">
                <a:latin typeface="Calibri Light" panose="020F0302020204030204" pitchFamily="34" charset="0"/>
                <a:hlinkClick r:id="rId7"/>
              </a:rPr>
              <a:t>kvincencova@ddhk.cz</a:t>
            </a:r>
            <a:endParaRPr lang="cs-CZ" sz="1500" dirty="0">
              <a:latin typeface="Calibri Light" panose="020F03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1500" b="1" dirty="0">
                <a:latin typeface="Calibri Light" panose="020F0302020204030204" pitchFamily="34" charset="0"/>
              </a:rPr>
              <a:t>Anna Zámečníková, DiS. - </a:t>
            </a:r>
            <a:r>
              <a:rPr lang="cs-CZ" sz="1500" dirty="0">
                <a:latin typeface="Calibri Light" panose="020F0302020204030204" pitchFamily="34" charset="0"/>
              </a:rPr>
              <a:t>Sociální pracovnice budova Křížová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telefon: 495 405 239, 727 807 029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e-mail: </a:t>
            </a:r>
            <a:r>
              <a:rPr lang="cs-CZ" sz="1500" dirty="0">
                <a:latin typeface="Calibri Light" panose="020F0302020204030204" pitchFamily="34" charset="0"/>
                <a:hlinkClick r:id="rId8"/>
              </a:rPr>
              <a:t>azamecnikova@ddhk.cz</a:t>
            </a:r>
            <a:endParaRPr lang="cs-CZ" sz="1500" dirty="0">
              <a:latin typeface="Calibri Light" panose="020F03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1500" b="1" dirty="0">
                <a:latin typeface="Calibri Light" panose="020F0302020204030204" pitchFamily="34" charset="0"/>
              </a:rPr>
              <a:t>Simona Zedníková, DiS. - </a:t>
            </a:r>
            <a:r>
              <a:rPr lang="cs-CZ" sz="1500" dirty="0">
                <a:latin typeface="Calibri Light" panose="020F0302020204030204" pitchFamily="34" charset="0"/>
              </a:rPr>
              <a:t>Sociální pracovnice 4. NP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telefon: 495 405 336, 727 807 031</a:t>
            </a:r>
            <a:br>
              <a:rPr lang="cs-CZ" sz="1500" dirty="0">
                <a:latin typeface="Calibri Light" panose="020F0302020204030204" pitchFamily="34" charset="0"/>
              </a:rPr>
            </a:br>
            <a:r>
              <a:rPr lang="cs-CZ" sz="1500" dirty="0">
                <a:latin typeface="Calibri Light" panose="020F0302020204030204" pitchFamily="34" charset="0"/>
              </a:rPr>
              <a:t>e-mail: </a:t>
            </a:r>
            <a:r>
              <a:rPr lang="cs-CZ" sz="1500" dirty="0">
                <a:latin typeface="Calibri Light" panose="020F0302020204030204" pitchFamily="34" charset="0"/>
                <a:hlinkClick r:id="rId9"/>
              </a:rPr>
              <a:t>szednikova@ddhk.cz</a:t>
            </a:r>
            <a:endParaRPr lang="cs-CZ" sz="1500" dirty="0">
              <a:latin typeface="Calibri Light" panose="020F03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cs-CZ" sz="1500" dirty="0">
              <a:latin typeface="Calibri Light" panose="020F0302020204030204" pitchFamily="34" charset="0"/>
            </a:endParaRPr>
          </a:p>
          <a:p>
            <a:pPr marL="1143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300" dirty="0">
                <a:latin typeface="Calibri Light" panose="020F0302020204030204" pitchFamily="34" charset="0"/>
              </a:rPr>
              <a:t>                                                       Zdroj:      http://www.ddhk.cz/index.asp</a:t>
            </a:r>
          </a:p>
        </p:txBody>
      </p:sp>
    </p:spTree>
    <p:extLst>
      <p:ext uri="{BB962C8B-B14F-4D97-AF65-F5344CB8AC3E}">
        <p14:creationId xmlns:p14="http://schemas.microsoft.com/office/powerpoint/2010/main" val="3476515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FF69D4-5FFC-4EB3-AF4E-1E6370335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4598"/>
          </a:xfrm>
        </p:spPr>
        <p:txBody>
          <a:bodyPr>
            <a:normAutofit fontScale="90000"/>
          </a:bodyPr>
          <a:lstStyle/>
          <a:p>
            <a:pPr lvl="0"/>
            <a:r>
              <a:rPr lang="cs-CZ" sz="2000" b="1" cap="all" dirty="0"/>
              <a:t>                                                                        </a:t>
            </a:r>
            <a:br>
              <a:rPr lang="cs-CZ" sz="2000" b="1" cap="all" dirty="0"/>
            </a:br>
            <a:r>
              <a:rPr lang="cs-CZ" sz="1800" cap="all" dirty="0">
                <a:latin typeface="Calibri Light" panose="020F0302020204030204" pitchFamily="34" charset="0"/>
              </a:rPr>
              <a:t>                                                                                                                                        - </a:t>
            </a:r>
            <a:r>
              <a:rPr lang="cs-CZ" sz="1800" dirty="0">
                <a:latin typeface="Calibri Light" panose="020F0302020204030204" pitchFamily="34" charset="0"/>
              </a:rPr>
              <a:t>náleží k největším zdravotnickým zařízením ve východních Čechách, ale i v celé  </a:t>
            </a:r>
            <a:br>
              <a:rPr lang="cs-CZ" sz="1800" dirty="0">
                <a:latin typeface="Calibri Light" panose="020F0302020204030204" pitchFamily="34" charset="0"/>
              </a:rPr>
            </a:br>
            <a:r>
              <a:rPr lang="cs-CZ" sz="1800" dirty="0">
                <a:latin typeface="Calibri Light" panose="020F0302020204030204" pitchFamily="34" charset="0"/>
              </a:rPr>
              <a:t>                                                                                                                                           České republice. Na 39 pracovištích včetně 24 klinik má 1360 lůžek.</a:t>
            </a:r>
            <a:br>
              <a:rPr lang="cs-CZ" sz="1800" dirty="0">
                <a:latin typeface="Calibri Light" panose="020F0302020204030204" pitchFamily="34" charset="0"/>
              </a:rPr>
            </a:br>
            <a:endParaRPr lang="cs-CZ" sz="1800" dirty="0">
              <a:latin typeface="Calibri Light" panose="020F0302020204030204" pitchFamily="34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112ACF6-1B67-42CE-9DE0-912CBF6BA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364" y="1329723"/>
            <a:ext cx="10515600" cy="5230536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endParaRPr lang="cs-CZ" sz="5600" b="1" cap="all" dirty="0"/>
          </a:p>
          <a:p>
            <a:pPr marL="0" lvl="0" indent="0">
              <a:buNone/>
            </a:pPr>
            <a:r>
              <a:rPr lang="cs-CZ" sz="5600" b="1" cap="all" dirty="0">
                <a:latin typeface="Calibri Light" panose="020F0302020204030204" pitchFamily="34" charset="0"/>
              </a:rPr>
              <a:t>CO ZAJIŠŤUJÍ A KDE POMÁHAJÍ Sociální pracovníci a </a:t>
            </a:r>
            <a:r>
              <a:rPr lang="cs-CZ" sz="5600" b="1" cap="all" dirty="0" smtClean="0">
                <a:latin typeface="Calibri Light" panose="020F0302020204030204" pitchFamily="34" charset="0"/>
              </a:rPr>
              <a:t>ZDRAVOTNĚ SOCIÁLNÍ pracovnicí</a:t>
            </a:r>
            <a:r>
              <a:rPr lang="cs-CZ" sz="5600" b="1" cap="all" dirty="0">
                <a:latin typeface="Calibri Light" panose="020F0302020204030204" pitchFamily="34" charset="0"/>
              </a:rPr>
              <a:t>:</a:t>
            </a:r>
          </a:p>
          <a:p>
            <a:pPr marL="0" lvl="0" indent="0">
              <a:buNone/>
            </a:pPr>
            <a:endParaRPr lang="cs-CZ" sz="5600" b="1" cap="all" dirty="0"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cs-CZ" sz="5600" dirty="0">
                <a:latin typeface="Calibri Light" panose="020F0302020204030204" pitchFamily="34" charset="0"/>
              </a:rPr>
              <a:t>Z webových stránek a letáku pro veřejnost je zřejmé, že nabízejí poradenství a pomoc v těchto oblastech:</a:t>
            </a: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sociálně právní poradenství </a:t>
            </a:r>
            <a:r>
              <a:rPr lang="cs-CZ" sz="5600" dirty="0">
                <a:latin typeface="Calibri Light" panose="020F0302020204030204" pitchFamily="34" charset="0"/>
              </a:rPr>
              <a:t>(pacientům, kteří požádají o poradenskou pomoc - sociální dávky, dávky hmotné nouze, příspěvek na péči, informace o zařízeních rané péče, možnostech pomoci pro chronicky nemocné děti apod.)  </a:t>
            </a:r>
          </a:p>
          <a:p>
            <a:pPr algn="just"/>
            <a:r>
              <a:rPr lang="cs-CZ" sz="5600" dirty="0">
                <a:latin typeface="Calibri Light" panose="020F0302020204030204" pitchFamily="34" charset="0"/>
              </a:rPr>
              <a:t>pokud některé služby nemohou sami zajistit, poskytnou v souladu se zákonem č. 108/2006 Sb., o sociálních službách, ve znění pozdějších předpisů, základní poradenství a dále předají kontakt na vhodného poskytovatele sociální služby, případně informační materiály k dané problematice, či kontakt na sociální pracovníky na obci</a:t>
            </a: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zprostředkování služby sociální péče </a:t>
            </a:r>
            <a:endParaRPr lang="cs-CZ" sz="5600" dirty="0">
              <a:latin typeface="Calibri Light" panose="020F0302020204030204" pitchFamily="34" charset="0"/>
            </a:endParaRP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zprostředkování zdravotních služeb </a:t>
            </a:r>
            <a:r>
              <a:rPr lang="cs-CZ" sz="5600" strike="sngStrike" dirty="0">
                <a:latin typeface="Calibri Light" panose="020F0302020204030204" pitchFamily="34" charset="0"/>
              </a:rPr>
              <a:t> </a:t>
            </a: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sociální intervence či prevence </a:t>
            </a:r>
            <a:endParaRPr lang="cs-CZ" sz="5600" strike="sngStrike" dirty="0">
              <a:latin typeface="Calibri Light" panose="020F0302020204030204" pitchFamily="34" charset="0"/>
            </a:endParaRP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jednání se státními i neziskovými institucemi </a:t>
            </a:r>
            <a:r>
              <a:rPr lang="cs-CZ" sz="5600" strike="sngStrike" dirty="0">
                <a:latin typeface="Calibri Light" panose="020F0302020204030204" pitchFamily="34" charset="0"/>
              </a:rPr>
              <a:t> </a:t>
            </a: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pomoc hospitalizovaným cizincům </a:t>
            </a:r>
            <a:endParaRPr lang="cs-CZ" sz="5600" dirty="0">
              <a:latin typeface="Calibri Light" panose="020F0302020204030204" pitchFamily="34" charset="0"/>
            </a:endParaRP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pomoc obětem trestného činu,  obětem domácího násilí </a:t>
            </a:r>
            <a:r>
              <a:rPr lang="cs-CZ" sz="5600" dirty="0">
                <a:latin typeface="Calibri Light" panose="020F0302020204030204" pitchFamily="34" charset="0"/>
              </a:rPr>
              <a:t> </a:t>
            </a: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pomoc dětem týraným, zanedbávaným a zneužívaným, </a:t>
            </a:r>
            <a:r>
              <a:rPr lang="cs-CZ" sz="5600" dirty="0">
                <a:latin typeface="Calibri Light" panose="020F0302020204030204" pitchFamily="34" charset="0"/>
              </a:rPr>
              <a:t>  </a:t>
            </a: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pomoc dětem, které matka v porodnici opustila </a:t>
            </a:r>
            <a:r>
              <a:rPr lang="cs-CZ" sz="5600" dirty="0">
                <a:latin typeface="Calibri Light" panose="020F0302020204030204" pitchFamily="34" charset="0"/>
              </a:rPr>
              <a:t> </a:t>
            </a: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poradenství či pomoc těhotným matkám z porodnicko-gynekologické kliniky</a:t>
            </a:r>
            <a:endParaRPr lang="cs-CZ" sz="5600" dirty="0">
              <a:latin typeface="Calibri Light" panose="020F0302020204030204" pitchFamily="34" charset="0"/>
            </a:endParaRP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pomáhají v resocializaci pacientům s psychiatrickou diagnózou </a:t>
            </a:r>
            <a:r>
              <a:rPr lang="cs-CZ" sz="5600" dirty="0">
                <a:latin typeface="Calibri Light" panose="020F0302020204030204" pitchFamily="34" charset="0"/>
              </a:rPr>
              <a:t> </a:t>
            </a:r>
          </a:p>
          <a:p>
            <a:pPr algn="just"/>
            <a:r>
              <a:rPr lang="cs-CZ" sz="5600" b="1" dirty="0">
                <a:latin typeface="Calibri Light" panose="020F0302020204030204" pitchFamily="34" charset="0"/>
              </a:rPr>
              <a:t>přispívají k prevenci sociálně - patologických jevů</a:t>
            </a:r>
            <a:endParaRPr lang="cs-CZ" sz="56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cs-CZ" sz="5600" b="1" dirty="0">
                <a:latin typeface="Calibri Light" panose="020F0302020204030204" pitchFamily="34" charset="0"/>
              </a:rPr>
              <a:t> </a:t>
            </a:r>
            <a:endParaRPr lang="cs-CZ" sz="5600" dirty="0">
              <a:latin typeface="Calibri Light" panose="020F0302020204030204" pitchFamily="34" charset="0"/>
            </a:endParaRPr>
          </a:p>
          <a:p>
            <a:pPr marL="114300" indent="0">
              <a:buNone/>
            </a:pPr>
            <a:r>
              <a:rPr lang="cs-CZ" sz="5600" dirty="0">
                <a:latin typeface="Calibri Light" panose="020F0302020204030204" pitchFamily="34" charset="0"/>
              </a:rPr>
              <a:t>Dne  22.11.2018 proběhlo setkání sociálních pracovníků MMHK a </a:t>
            </a:r>
            <a:r>
              <a:rPr lang="cs-CZ" sz="5600" dirty="0" smtClean="0">
                <a:latin typeface="Calibri Light" panose="020F0302020204030204" pitchFamily="34" charset="0"/>
              </a:rPr>
              <a:t>zdravotně sociálních pracovníků </a:t>
            </a:r>
            <a:r>
              <a:rPr lang="cs-CZ" sz="5600" dirty="0">
                <a:latin typeface="Calibri Light" panose="020F0302020204030204" pitchFamily="34" charset="0"/>
              </a:rPr>
              <a:t>FN HK. Bylo iniciováno MMHK s cílem vyjasnění kompetencí  obou subjektů v péči o klienta-pacienta.  Dle zájmu a potřeby se budou setkání opakovat, příště ve FN.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5698A351-A6F2-466B-8E76-2A071BBD24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344185"/>
            <a:ext cx="3151909" cy="964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68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47FC40-4254-423B-9124-C3396E63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834"/>
            <a:ext cx="10515600" cy="1325563"/>
          </a:xfrm>
        </p:spPr>
        <p:txBody>
          <a:bodyPr>
            <a:normAutofit fontScale="90000"/>
          </a:bodyPr>
          <a:lstStyle/>
          <a:p>
            <a:pPr lvl="0"/>
            <a:r>
              <a:rPr lang="cs-CZ" sz="2700" dirty="0"/>
              <a:t> </a:t>
            </a:r>
            <a:br>
              <a:rPr lang="cs-CZ" sz="2700" dirty="0"/>
            </a:br>
            <a:r>
              <a:rPr lang="cs-CZ" sz="2200" dirty="0">
                <a:latin typeface="Calibri Light" panose="020F0302020204030204" pitchFamily="34" charset="0"/>
              </a:rPr>
              <a:t>Na svých webových stránkách  FN uvádí tyto </a:t>
            </a:r>
            <a:r>
              <a:rPr lang="cs-CZ" sz="2200" b="1" dirty="0">
                <a:latin typeface="Calibri Light" panose="020F0302020204030204" pitchFamily="34" charset="0"/>
              </a:rPr>
              <a:t>kontakty</a:t>
            </a:r>
            <a:r>
              <a:rPr lang="cs-CZ" sz="2200" dirty="0">
                <a:latin typeface="Calibri Light" panose="020F0302020204030204" pitchFamily="34" charset="0"/>
              </a:rPr>
              <a:t> pro sociální péči: Oddělení sociální péče, Sokolská 581, Hradec Králové, e-mail: socialnipece@fnhk.cz, pravděpodobně s odpovědností pro jednotlivá oddělení:</a:t>
            </a:r>
            <a:br>
              <a:rPr lang="cs-CZ" sz="2200" dirty="0">
                <a:latin typeface="Calibri Light" panose="020F0302020204030204" pitchFamily="34" charset="0"/>
              </a:rPr>
            </a:br>
            <a:r>
              <a:rPr lang="cs-CZ" sz="1600" dirty="0"/>
              <a:t> </a:t>
            </a:r>
            <a:br>
              <a:rPr lang="cs-CZ" sz="1600" dirty="0"/>
            </a:br>
            <a:endParaRPr lang="cs-CZ" sz="1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A64FC1-2971-43A5-BB49-84C091400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5769"/>
            <a:ext cx="10515600" cy="4451194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cs-CZ" dirty="0"/>
              <a:t>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dirty="0">
                <a:latin typeface="Calibri Light" panose="020F0302020204030204" pitchFamily="34" charset="0"/>
              </a:rPr>
              <a:t> vedoucí - </a:t>
            </a:r>
            <a:r>
              <a:rPr lang="cs-CZ" sz="5600" b="1" dirty="0">
                <a:latin typeface="Calibri Light" panose="020F0302020204030204" pitchFamily="34" charset="0"/>
              </a:rPr>
              <a:t>Ludmila Němcová - </a:t>
            </a:r>
            <a:r>
              <a:rPr lang="cs-CZ" sz="5600" dirty="0">
                <a:latin typeface="Calibri Light" panose="020F0302020204030204" pitchFamily="34" charset="0"/>
              </a:rPr>
              <a:t>odd. lék. genetiky, stomatologická klinika, neurochirurgická klinika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dirty="0">
                <a:latin typeface="Calibri Light" panose="020F0302020204030204" pitchFamily="34" charset="0"/>
              </a:rPr>
              <a:t> </a:t>
            </a:r>
            <a:r>
              <a:rPr lang="cs-CZ" sz="5600" b="1" dirty="0">
                <a:latin typeface="Calibri Light" panose="020F0302020204030204" pitchFamily="34" charset="0"/>
              </a:rPr>
              <a:t>Jolana Steklá</a:t>
            </a:r>
            <a:r>
              <a:rPr lang="cs-CZ" sz="5600" dirty="0">
                <a:latin typeface="Calibri Light" panose="020F0302020204030204" pitchFamily="34" charset="0"/>
              </a:rPr>
              <a:t> </a:t>
            </a:r>
            <a:r>
              <a:rPr lang="cs-CZ" sz="5600" dirty="0" smtClean="0">
                <a:latin typeface="Calibri Light" panose="020F0302020204030204" pitchFamily="34" charset="0"/>
              </a:rPr>
              <a:t> - </a:t>
            </a:r>
            <a:r>
              <a:rPr lang="cs-CZ" sz="5600" dirty="0">
                <a:latin typeface="Calibri Light" panose="020F0302020204030204" pitchFamily="34" charset="0"/>
              </a:rPr>
              <a:t>porodnicko-gynekologická kl.,  I. </a:t>
            </a:r>
            <a:r>
              <a:rPr lang="cs-CZ" sz="5600" dirty="0" err="1">
                <a:latin typeface="Calibri Light" panose="020F0302020204030204" pitchFamily="34" charset="0"/>
              </a:rPr>
              <a:t>int</a:t>
            </a:r>
            <a:r>
              <a:rPr lang="cs-CZ" sz="5600" dirty="0">
                <a:latin typeface="Calibri Light" panose="020F0302020204030204" pitchFamily="34" charset="0"/>
              </a:rPr>
              <a:t>. </a:t>
            </a:r>
            <a:r>
              <a:rPr lang="cs-CZ" sz="5600" dirty="0" err="1">
                <a:latin typeface="Calibri Light" panose="020F0302020204030204" pitchFamily="34" charset="0"/>
              </a:rPr>
              <a:t>kardioangiol</a:t>
            </a:r>
            <a:r>
              <a:rPr lang="cs-CZ" sz="5600" dirty="0">
                <a:latin typeface="Calibri Light" panose="020F0302020204030204" pitchFamily="34" charset="0"/>
              </a:rPr>
              <a:t>. klinika, IV. inter. klinika - odd. klin. hematologie (dospělí), oční klinika,   ortopedická klinika (vč. dětského odd.)                                                      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dirty="0">
                <a:latin typeface="Calibri Light" panose="020F0302020204030204" pitchFamily="34" charset="0"/>
              </a:rPr>
              <a:t> </a:t>
            </a:r>
            <a:r>
              <a:rPr lang="cs-CZ" sz="5600" b="1" dirty="0">
                <a:latin typeface="Calibri Light" panose="020F0302020204030204" pitchFamily="34" charset="0"/>
              </a:rPr>
              <a:t>Renata Sejkorová</a:t>
            </a:r>
            <a:r>
              <a:rPr lang="cs-CZ" sz="5600" dirty="0">
                <a:latin typeface="Calibri Light" panose="020F0302020204030204" pitchFamily="34" charset="0"/>
              </a:rPr>
              <a:t> - neurologická kl. (včetně dětského odd.), klinika infekční (vč. dětského odd.), klinika plicní, hemodialyzační středisko, II. </a:t>
            </a:r>
            <a:r>
              <a:rPr lang="cs-CZ" sz="5600" dirty="0" err="1">
                <a:latin typeface="Calibri Light" panose="020F0302020204030204" pitchFamily="34" charset="0"/>
              </a:rPr>
              <a:t>int</a:t>
            </a:r>
            <a:r>
              <a:rPr lang="cs-CZ" sz="5600" dirty="0">
                <a:latin typeface="Calibri Light" panose="020F0302020204030204" pitchFamily="34" charset="0"/>
              </a:rPr>
              <a:t>. </a:t>
            </a:r>
            <a:r>
              <a:rPr lang="cs-CZ" sz="5600" dirty="0" err="1">
                <a:latin typeface="Calibri Light" panose="020F0302020204030204" pitchFamily="34" charset="0"/>
              </a:rPr>
              <a:t>gastroent</a:t>
            </a:r>
            <a:r>
              <a:rPr lang="cs-CZ" sz="5600" dirty="0">
                <a:latin typeface="Calibri Light" panose="020F0302020204030204" pitchFamily="34" charset="0"/>
              </a:rPr>
              <a:t>. kl. -  odd. 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dirty="0">
                <a:latin typeface="Calibri Light" panose="020F0302020204030204" pitchFamily="34" charset="0"/>
              </a:rPr>
              <a:t> </a:t>
            </a:r>
            <a:r>
              <a:rPr lang="cs-CZ" sz="5600" b="1" dirty="0">
                <a:latin typeface="Calibri Light" panose="020F0302020204030204" pitchFamily="34" charset="0"/>
              </a:rPr>
              <a:t>Vladimíra </a:t>
            </a:r>
            <a:r>
              <a:rPr lang="cs-CZ" sz="5600" b="1" dirty="0" err="1">
                <a:latin typeface="Calibri Light" panose="020F0302020204030204" pitchFamily="34" charset="0"/>
              </a:rPr>
              <a:t>Trbušková</a:t>
            </a:r>
            <a:r>
              <a:rPr lang="cs-CZ" sz="5600" b="1" dirty="0">
                <a:latin typeface="Calibri Light" panose="020F0302020204030204" pitchFamily="34" charset="0"/>
              </a:rPr>
              <a:t> -</a:t>
            </a:r>
            <a:r>
              <a:rPr lang="cs-CZ" sz="5600" dirty="0">
                <a:latin typeface="Calibri Light" panose="020F0302020204030204" pitchFamily="34" charset="0"/>
              </a:rPr>
              <a:t> dětská kl. (vč. dětské chirurgie), centrum cystické fibrózy, chirurgická kl., kardiochirurgická kl.  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dirty="0">
                <a:latin typeface="Calibri Light" panose="020F0302020204030204" pitchFamily="34" charset="0"/>
              </a:rPr>
              <a:t> </a:t>
            </a:r>
            <a:r>
              <a:rPr lang="cs-CZ" sz="5600" b="1" dirty="0">
                <a:latin typeface="Calibri Light" panose="020F0302020204030204" pitchFamily="34" charset="0"/>
              </a:rPr>
              <a:t>Mgr. Libuše </a:t>
            </a:r>
            <a:r>
              <a:rPr lang="cs-CZ" sz="5600" b="1" dirty="0" err="1">
                <a:latin typeface="Calibri Light" panose="020F0302020204030204" pitchFamily="34" charset="0"/>
              </a:rPr>
              <a:t>Majurníková</a:t>
            </a:r>
            <a:r>
              <a:rPr lang="cs-CZ" sz="5600" b="1" dirty="0">
                <a:latin typeface="Calibri Light" panose="020F0302020204030204" pitchFamily="34" charset="0"/>
              </a:rPr>
              <a:t> - </a:t>
            </a:r>
            <a:r>
              <a:rPr lang="cs-CZ" sz="5600" dirty="0">
                <a:latin typeface="Calibri Light" panose="020F0302020204030204" pitchFamily="34" charset="0"/>
              </a:rPr>
              <a:t> III. </a:t>
            </a:r>
            <a:r>
              <a:rPr lang="cs-CZ" sz="5600" dirty="0" err="1">
                <a:latin typeface="Calibri Light" panose="020F0302020204030204" pitchFamily="34" charset="0"/>
              </a:rPr>
              <a:t>int</a:t>
            </a:r>
            <a:r>
              <a:rPr lang="cs-CZ" sz="5600" dirty="0">
                <a:latin typeface="Calibri Light" panose="020F0302020204030204" pitchFamily="34" charset="0"/>
              </a:rPr>
              <a:t>. </a:t>
            </a:r>
            <a:r>
              <a:rPr lang="cs-CZ" sz="5600" dirty="0" err="1">
                <a:latin typeface="Calibri Light" panose="020F0302020204030204" pitchFamily="34" charset="0"/>
              </a:rPr>
              <a:t>gerontometab</a:t>
            </a:r>
            <a:r>
              <a:rPr lang="cs-CZ" sz="5600" dirty="0">
                <a:latin typeface="Calibri Light" panose="020F0302020204030204" pitchFamily="34" charset="0"/>
              </a:rPr>
              <a:t>. kl., kl. ORL, (včetně dětské odd.), OUM FN (</a:t>
            </a:r>
            <a:r>
              <a:rPr lang="cs-CZ" sz="5600" dirty="0" err="1">
                <a:latin typeface="Calibri Light" panose="020F0302020204030204" pitchFamily="34" charset="0"/>
              </a:rPr>
              <a:t>emergency</a:t>
            </a:r>
            <a:r>
              <a:rPr lang="cs-CZ" sz="5600" dirty="0">
                <a:latin typeface="Calibri Light" panose="020F0302020204030204" pitchFamily="34" charset="0"/>
              </a:rPr>
              <a:t>), kl. anesteziologické, </a:t>
            </a:r>
            <a:r>
              <a:rPr lang="cs-CZ" sz="5600" dirty="0" err="1">
                <a:latin typeface="Calibri Light" panose="020F0302020204030204" pitchFamily="34" charset="0"/>
              </a:rPr>
              <a:t>resusc</a:t>
            </a:r>
            <a:r>
              <a:rPr lang="cs-CZ" sz="5600" dirty="0">
                <a:latin typeface="Calibri Light" panose="020F0302020204030204" pitchFamily="34" charset="0"/>
              </a:rPr>
              <a:t>. a intenzívní med.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dirty="0">
                <a:latin typeface="Calibri Light" panose="020F0302020204030204" pitchFamily="34" charset="0"/>
              </a:rPr>
              <a:t> </a:t>
            </a:r>
            <a:r>
              <a:rPr lang="cs-CZ" sz="5600" b="1" dirty="0">
                <a:latin typeface="Calibri Light" panose="020F0302020204030204" pitchFamily="34" charset="0"/>
              </a:rPr>
              <a:t>Bc. Lucie Svobodová - </a:t>
            </a:r>
            <a:r>
              <a:rPr lang="cs-CZ" sz="5600" dirty="0">
                <a:latin typeface="Calibri Light" panose="020F0302020204030204" pitchFamily="34" charset="0"/>
              </a:rPr>
              <a:t>II. </a:t>
            </a:r>
            <a:r>
              <a:rPr lang="cs-CZ" sz="5600" dirty="0" err="1">
                <a:latin typeface="Calibri Light" panose="020F0302020204030204" pitchFamily="34" charset="0"/>
              </a:rPr>
              <a:t>int</a:t>
            </a:r>
            <a:r>
              <a:rPr lang="cs-CZ" sz="5600" dirty="0">
                <a:latin typeface="Calibri Light" panose="020F0302020204030204" pitchFamily="34" charset="0"/>
              </a:rPr>
              <a:t>. </a:t>
            </a:r>
            <a:r>
              <a:rPr lang="cs-CZ" sz="5600" dirty="0" err="1">
                <a:latin typeface="Calibri Light" panose="020F0302020204030204" pitchFamily="34" charset="0"/>
              </a:rPr>
              <a:t>gastroent</a:t>
            </a:r>
            <a:r>
              <a:rPr lang="cs-CZ" sz="5600" dirty="0">
                <a:latin typeface="Calibri Light" panose="020F0302020204030204" pitchFamily="34" charset="0"/>
              </a:rPr>
              <a:t>. kl. -  odd. D, revmatologie, kl. kožní, urologická kl., III. </a:t>
            </a:r>
            <a:r>
              <a:rPr lang="cs-CZ" sz="5600" dirty="0" err="1">
                <a:latin typeface="Calibri Light" panose="020F0302020204030204" pitchFamily="34" charset="0"/>
              </a:rPr>
              <a:t>int</a:t>
            </a:r>
            <a:r>
              <a:rPr lang="cs-CZ" sz="5600" dirty="0">
                <a:latin typeface="Calibri Light" panose="020F0302020204030204" pitchFamily="34" charset="0"/>
              </a:rPr>
              <a:t>. GMK – odd. F (odd. následné péče), rehabilitační kl. + odd. protetiky,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dirty="0">
                <a:latin typeface="Calibri Light" panose="020F0302020204030204" pitchFamily="34" charset="0"/>
              </a:rPr>
              <a:t> </a:t>
            </a:r>
            <a:r>
              <a:rPr lang="cs-CZ" sz="5600" b="1" dirty="0">
                <a:latin typeface="Calibri Light" panose="020F0302020204030204" pitchFamily="34" charset="0"/>
              </a:rPr>
              <a:t>Mgr. Michaela Šimková</a:t>
            </a:r>
            <a:r>
              <a:rPr lang="cs-CZ" sz="5600" dirty="0">
                <a:latin typeface="Calibri Light" panose="020F0302020204030204" pitchFamily="34" charset="0"/>
              </a:rPr>
              <a:t> - onkologie a ambulance paliativní péče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cs-CZ" sz="5600" dirty="0">
                <a:latin typeface="Calibri Light" panose="020F0302020204030204" pitchFamily="34" charset="0"/>
              </a:rPr>
              <a:t> </a:t>
            </a:r>
            <a:r>
              <a:rPr lang="cs-CZ" sz="5600" b="1" dirty="0">
                <a:latin typeface="Calibri Light" panose="020F0302020204030204" pitchFamily="34" charset="0"/>
              </a:rPr>
              <a:t>Detašovaná pracoviště – psychiatrická klinika FN</a:t>
            </a:r>
            <a:endParaRPr lang="cs-CZ" sz="5600" dirty="0">
              <a:latin typeface="Calibri Light" panose="020F030202020403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b="1" dirty="0">
                <a:latin typeface="Calibri Light" panose="020F0302020204030204" pitchFamily="34" charset="0"/>
              </a:rPr>
              <a:t>Mgr. Jana </a:t>
            </a:r>
            <a:r>
              <a:rPr lang="cs-CZ" sz="5600" b="1" dirty="0" err="1">
                <a:latin typeface="Calibri Light" panose="020F0302020204030204" pitchFamily="34" charset="0"/>
              </a:rPr>
              <a:t>Scheinerová</a:t>
            </a:r>
            <a:r>
              <a:rPr lang="cs-CZ" sz="5600" b="1" dirty="0">
                <a:latin typeface="Calibri Light" panose="020F0302020204030204" pitchFamily="34" charset="0"/>
              </a:rPr>
              <a:t> </a:t>
            </a:r>
            <a:r>
              <a:rPr lang="cs-CZ" sz="5600" b="1" dirty="0" smtClean="0">
                <a:latin typeface="Calibri Light" panose="020F0302020204030204" pitchFamily="34" charset="0"/>
              </a:rPr>
              <a:t> - </a:t>
            </a:r>
            <a:r>
              <a:rPr lang="cs-CZ" sz="5600" dirty="0" err="1">
                <a:latin typeface="Calibri Light" panose="020F0302020204030204" pitchFamily="34" charset="0"/>
              </a:rPr>
              <a:t>amb</a:t>
            </a:r>
            <a:r>
              <a:rPr lang="cs-CZ" sz="5600" dirty="0">
                <a:latin typeface="Calibri Light" panose="020F0302020204030204" pitchFamily="34" charset="0"/>
              </a:rPr>
              <a:t>. dětské a dorostové psychiatrie                          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b="1" dirty="0">
                <a:latin typeface="Calibri Light" panose="020F0302020204030204" pitchFamily="34" charset="0"/>
              </a:rPr>
              <a:t>Bc. Petra Suchánková</a:t>
            </a:r>
            <a:r>
              <a:rPr lang="cs-CZ" sz="5600" dirty="0">
                <a:latin typeface="Calibri Light" panose="020F0302020204030204" pitchFamily="34" charset="0"/>
              </a:rPr>
              <a:t> </a:t>
            </a:r>
            <a:r>
              <a:rPr lang="cs-CZ" sz="5600" dirty="0" smtClean="0">
                <a:latin typeface="Calibri Light" panose="020F0302020204030204" pitchFamily="34" charset="0"/>
              </a:rPr>
              <a:t> - </a:t>
            </a:r>
            <a:r>
              <a:rPr lang="cs-CZ" sz="5600" dirty="0">
                <a:latin typeface="Calibri Light" panose="020F0302020204030204" pitchFamily="34" charset="0"/>
              </a:rPr>
              <a:t>ordinace pro alkoholismus aj. </a:t>
            </a:r>
            <a:r>
              <a:rPr lang="cs-CZ" sz="5600" dirty="0" err="1">
                <a:latin typeface="Calibri Light" panose="020F0302020204030204" pitchFamily="34" charset="0"/>
              </a:rPr>
              <a:t>toxik</a:t>
            </a:r>
            <a:r>
              <a:rPr lang="cs-CZ" sz="5600" dirty="0">
                <a:latin typeface="Calibri Light" panose="020F0302020204030204" pitchFamily="34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b="1" dirty="0">
                <a:latin typeface="Calibri Light" panose="020F0302020204030204" pitchFamily="34" charset="0"/>
              </a:rPr>
              <a:t>Hana Kosová, DiS. - </a:t>
            </a:r>
            <a:r>
              <a:rPr lang="cs-CZ" sz="5600" dirty="0">
                <a:latin typeface="Calibri Light" panose="020F0302020204030204" pitchFamily="34" charset="0"/>
              </a:rPr>
              <a:t>PK lůžkové odd. A, C + </a:t>
            </a:r>
            <a:r>
              <a:rPr lang="cs-CZ" sz="5600" dirty="0" err="1">
                <a:latin typeface="Calibri Light" panose="020F0302020204030204" pitchFamily="34" charset="0"/>
              </a:rPr>
              <a:t>amb</a:t>
            </a:r>
            <a:r>
              <a:rPr lang="cs-CZ" sz="5600" dirty="0">
                <a:latin typeface="Calibri Light" panose="020F0302020204030204" pitchFamily="34" charset="0"/>
              </a:rPr>
              <a:t>. (</a:t>
            </a:r>
            <a:r>
              <a:rPr lang="cs-CZ" sz="5600" dirty="0" err="1">
                <a:latin typeface="Calibri Light" panose="020F0302020204030204" pitchFamily="34" charset="0"/>
              </a:rPr>
              <a:t>zást</a:t>
            </a:r>
            <a:r>
              <a:rPr lang="cs-CZ" sz="5600" dirty="0">
                <a:latin typeface="Calibri Light" panose="020F0302020204030204" pitchFamily="34" charset="0"/>
              </a:rPr>
              <a:t>. vedoucí pro PK)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b="1" dirty="0">
                <a:latin typeface="Calibri Light" panose="020F0302020204030204" pitchFamily="34" charset="0"/>
              </a:rPr>
              <a:t>Zdeňka Troníčková, DiS.</a:t>
            </a:r>
            <a:r>
              <a:rPr lang="cs-CZ" sz="5600" dirty="0">
                <a:latin typeface="Calibri Light" panose="020F0302020204030204" pitchFamily="34" charset="0"/>
              </a:rPr>
              <a:t> - PK lůžkové odd. B, C + </a:t>
            </a:r>
            <a:r>
              <a:rPr lang="cs-CZ" sz="5600" dirty="0" err="1">
                <a:latin typeface="Calibri Light" panose="020F0302020204030204" pitchFamily="34" charset="0"/>
              </a:rPr>
              <a:t>amb</a:t>
            </a:r>
            <a:r>
              <a:rPr lang="cs-CZ" sz="5600" dirty="0">
                <a:latin typeface="Calibri Light" panose="020F0302020204030204" pitchFamily="34" charset="0"/>
              </a:rPr>
              <a:t>. PK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5600" b="1" dirty="0">
                <a:latin typeface="Calibri Light" panose="020F0302020204030204" pitchFamily="34" charset="0"/>
              </a:rPr>
              <a:t>Bc. Anna Veselá - </a:t>
            </a:r>
            <a:r>
              <a:rPr lang="cs-CZ" sz="5600" dirty="0">
                <a:latin typeface="Calibri Light" panose="020F0302020204030204" pitchFamily="34" charset="0"/>
              </a:rPr>
              <a:t>Léčebna návykových nemocí, Nechanice                                                                                  </a:t>
            </a:r>
            <a:r>
              <a:rPr lang="cs-CZ" sz="4800" dirty="0">
                <a:latin typeface="Calibri Light" panose="020F0302020204030204" pitchFamily="34" charset="0"/>
              </a:rPr>
              <a:t>zdroj: https://www.fnhk.cz/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8998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3E3BC8-5A0B-4791-8A05-521225D28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8221"/>
          </a:xfrm>
        </p:spPr>
        <p:txBody>
          <a:bodyPr>
            <a:normAutofit fontScale="90000"/>
          </a:bodyPr>
          <a:lstStyle/>
          <a:p>
            <a:pPr lvl="0"/>
            <a:r>
              <a:rPr lang="cs-CZ" sz="2000" b="1" cap="all" dirty="0"/>
              <a:t>                                      </a:t>
            </a:r>
            <a:br>
              <a:rPr lang="cs-CZ" sz="2000" b="1" cap="all" dirty="0"/>
            </a:br>
            <a:r>
              <a:rPr lang="cs-CZ" sz="2000" b="1" cap="all" dirty="0"/>
              <a:t/>
            </a:r>
            <a:br>
              <a:rPr lang="cs-CZ" sz="2000" b="1" cap="all" dirty="0"/>
            </a:br>
            <a:r>
              <a:rPr lang="cs-CZ" sz="2000" b="1" cap="all" dirty="0"/>
              <a:t>                                                         </a:t>
            </a:r>
            <a:br>
              <a:rPr lang="cs-CZ" sz="2000" b="1" cap="all" dirty="0"/>
            </a:br>
            <a:r>
              <a:rPr lang="cs-CZ" sz="2700" b="1" cap="all" dirty="0"/>
              <a:t>                         </a:t>
            </a:r>
            <a:r>
              <a:rPr lang="cs-CZ" sz="2000" b="1" cap="all" dirty="0"/>
              <a:t/>
            </a:r>
            <a:br>
              <a:rPr lang="cs-CZ" sz="2000" b="1" cap="all" dirty="0"/>
            </a:br>
            <a:r>
              <a:rPr lang="cs-CZ" sz="2000" b="1" cap="all" dirty="0"/>
              <a:t>                               </a:t>
            </a:r>
            <a:br>
              <a:rPr lang="cs-CZ" sz="2000" b="1" cap="all" dirty="0"/>
            </a:br>
            <a:r>
              <a:rPr lang="cs-CZ" sz="1800" dirty="0">
                <a:latin typeface="Calibri Light" panose="020F0302020204030204" pitchFamily="34" charset="0"/>
              </a:rPr>
              <a:t>- nestatní zdravotnické zařízení poskytující následnou péči dle zákona č. 372/2011 Sb., o zdravotních službách a podmínkách jejich poskytování, ve znění pozdějších předpisů a souvisejících vyhlášek č. 92/2012 a č. 99/2012 Sb. se sídlem ulice Pospíšilova 351, 500 03, Hradec Králové a s kapacitou 94 lůžek.</a:t>
            </a:r>
            <a:br>
              <a:rPr lang="cs-CZ" sz="1800" dirty="0">
                <a:latin typeface="Calibri Light" panose="020F0302020204030204" pitchFamily="34" charset="0"/>
              </a:rPr>
            </a:br>
            <a:endParaRPr lang="cs-CZ" sz="1800" dirty="0">
              <a:latin typeface="Calibri Light" panose="020F0302020204030204" pitchFamily="34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9823D3B-94F9-476B-B50D-24F2E4C9D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9407"/>
            <a:ext cx="10515600" cy="425003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1600" b="1" cap="all" dirty="0">
                <a:latin typeface="Calibri Light" panose="020F0302020204030204" pitchFamily="34" charset="0"/>
              </a:rPr>
              <a:t>JAK pomáhají:</a:t>
            </a:r>
          </a:p>
          <a:p>
            <a:pPr marL="0" indent="0" algn="just">
              <a:buNone/>
            </a:pPr>
            <a:r>
              <a:rPr lang="cs-CZ" sz="1600" dirty="0">
                <a:latin typeface="Calibri Light" panose="020F0302020204030204" pitchFamily="34" charset="0"/>
              </a:rPr>
              <a:t>- základním posláním léčebny je rekondiční a rehabilitační péče se snahou zlepšit prosperitu nemocných se zkvalitněním jejich života a s následným návratem do domácího prostředí. </a:t>
            </a:r>
          </a:p>
          <a:p>
            <a:pPr algn="just"/>
            <a:r>
              <a:rPr lang="cs-CZ" sz="1600" b="1" dirty="0">
                <a:latin typeface="Calibri Light" panose="020F0302020204030204" pitchFamily="34" charset="0"/>
              </a:rPr>
              <a:t>léčebná péče -  </a:t>
            </a:r>
            <a:r>
              <a:rPr lang="cs-CZ" sz="1600" dirty="0">
                <a:latin typeface="Calibri Light" panose="020F0302020204030204" pitchFamily="34" charset="0"/>
              </a:rPr>
              <a:t>zajištěna lékaři a sestrami, komplexní péče také psychoterapeuty, rehabilitační péče představuje pasivní i aktivní cvičení s využíváním všech dostupných pomůcek.</a:t>
            </a:r>
          </a:p>
          <a:p>
            <a:pPr algn="just"/>
            <a:r>
              <a:rPr lang="cs-CZ" sz="1600" b="1" dirty="0">
                <a:latin typeface="Calibri Light" panose="020F0302020204030204" pitchFamily="34" charset="0"/>
              </a:rPr>
              <a:t>sociální péče - </a:t>
            </a:r>
            <a:r>
              <a:rPr lang="cs-CZ" sz="1600" dirty="0">
                <a:latin typeface="Calibri Light" panose="020F0302020204030204" pitchFamily="34" charset="0"/>
              </a:rPr>
              <a:t>SP přebírá do péče všechny klienty LDN a stará se o ně po celou dobu hospitalizace. Řešení jejich sociální situace je ovlivněno jejich aktuálním zdravotním stavem a sociálním zázemím. </a:t>
            </a:r>
          </a:p>
          <a:p>
            <a:pPr algn="just"/>
            <a:r>
              <a:rPr lang="cs-CZ" sz="1600" b="1" dirty="0">
                <a:latin typeface="Calibri Light" panose="020F0302020204030204" pitchFamily="34" charset="0"/>
              </a:rPr>
              <a:t>SP poskytuje:</a:t>
            </a:r>
          </a:p>
          <a:p>
            <a:pPr marL="0" indent="0" algn="just">
              <a:buNone/>
            </a:pPr>
            <a:r>
              <a:rPr lang="cs-CZ" sz="1600" dirty="0">
                <a:latin typeface="Calibri Light" panose="020F0302020204030204" pitchFamily="34" charset="0"/>
              </a:rPr>
              <a:t>     - sociální poradenství, krátkodobou či dlouhodobou pomoc (součástí sociální práce je i depistážní činnost);</a:t>
            </a:r>
          </a:p>
          <a:p>
            <a:pPr marL="0" indent="0" algn="just">
              <a:buNone/>
            </a:pPr>
            <a:r>
              <a:rPr lang="cs-CZ" sz="1600" dirty="0">
                <a:latin typeface="Calibri Light" panose="020F0302020204030204" pitchFamily="34" charset="0"/>
              </a:rPr>
              <a:t>     - provádí sociálně právní poradenství, monitoruje a vyhodnocuje potřeby klienta;</a:t>
            </a:r>
          </a:p>
          <a:p>
            <a:pPr marL="0" indent="0" algn="just">
              <a:buNone/>
            </a:pPr>
            <a:r>
              <a:rPr lang="cs-CZ" sz="1600" dirty="0">
                <a:latin typeface="Calibri Light" panose="020F0302020204030204" pitchFamily="34" charset="0"/>
              </a:rPr>
              <a:t>     - řeší sociálně právní a </a:t>
            </a:r>
            <a:r>
              <a:rPr lang="cs-CZ" sz="1600" dirty="0" smtClean="0">
                <a:latin typeface="Calibri Light" panose="020F0302020204030204" pitchFamily="34" charset="0"/>
              </a:rPr>
              <a:t>zdravotně sociální problémy </a:t>
            </a:r>
            <a:r>
              <a:rPr lang="cs-CZ" sz="1600" dirty="0">
                <a:latin typeface="Calibri Light" panose="020F0302020204030204" pitchFamily="34" charset="0"/>
              </a:rPr>
              <a:t>klienta;</a:t>
            </a:r>
          </a:p>
          <a:p>
            <a:pPr marL="0" indent="0" algn="just">
              <a:buNone/>
            </a:pPr>
            <a:r>
              <a:rPr lang="cs-CZ" sz="1600" dirty="0">
                <a:latin typeface="Calibri Light" panose="020F0302020204030204" pitchFamily="34" charset="0"/>
              </a:rPr>
              <a:t>     - jedná v zájmu pacientů se správními orgány a dalšími institucemi, spolupracuje se státními i nestátními institucemi;</a:t>
            </a:r>
          </a:p>
          <a:p>
            <a:pPr marL="0" indent="0" algn="just">
              <a:buNone/>
            </a:pPr>
            <a:r>
              <a:rPr lang="cs-CZ" sz="1600" dirty="0">
                <a:latin typeface="Calibri Light" panose="020F0302020204030204" pitchFamily="34" charset="0"/>
              </a:rPr>
              <a:t>     - pomáhá při zajišťování terénní, ambulantní, pobytové sociální služby či další služby následné zdravotní péče propouštěným    </a:t>
            </a:r>
          </a:p>
          <a:p>
            <a:pPr marL="0" indent="0" algn="just">
              <a:buNone/>
            </a:pPr>
            <a:r>
              <a:rPr lang="cs-CZ" sz="1600" dirty="0">
                <a:latin typeface="Calibri Light" panose="020F0302020204030204" pitchFamily="34" charset="0"/>
              </a:rPr>
              <a:t>        klientům. </a:t>
            </a:r>
          </a:p>
          <a:p>
            <a:pPr marL="0" indent="0" algn="just">
              <a:buNone/>
            </a:pPr>
            <a:r>
              <a:rPr lang="cs-CZ" sz="1600" dirty="0">
                <a:latin typeface="Calibri Light" panose="020F0302020204030204" pitchFamily="34" charset="0"/>
              </a:rPr>
              <a:t>Kontakt: LDN HK: </a:t>
            </a:r>
            <a:r>
              <a:rPr lang="cs-CZ" sz="1600" dirty="0">
                <a:latin typeface="Calibri Light" panose="020F0302020204030204" pitchFamily="34" charset="0"/>
                <a:hlinkClick r:id="rId2"/>
              </a:rPr>
              <a:t>http://www.ldnhk.cz/socialni-pece/</a:t>
            </a:r>
            <a:r>
              <a:rPr lang="cs-CZ" sz="1600" dirty="0">
                <a:latin typeface="Calibri Light" panose="020F0302020204030204" pitchFamily="34" charset="0"/>
              </a:rPr>
              <a:t> - </a:t>
            </a:r>
            <a:r>
              <a:rPr lang="cs-CZ" sz="1600" b="1" dirty="0">
                <a:latin typeface="Calibri Light" panose="020F0302020204030204" pitchFamily="34" charset="0"/>
              </a:rPr>
              <a:t>Bc. Marie Janáčková</a:t>
            </a:r>
            <a:r>
              <a:rPr lang="cs-CZ" sz="1600" dirty="0">
                <a:latin typeface="Calibri Light" panose="020F0302020204030204" pitchFamily="34" charset="0"/>
              </a:rPr>
              <a:t>, </a:t>
            </a:r>
            <a:r>
              <a:rPr lang="cs-CZ" sz="1600" dirty="0">
                <a:latin typeface="Calibri Light" panose="020F0302020204030204" pitchFamily="34" charset="0"/>
                <a:hlinkClick r:id="rId3"/>
              </a:rPr>
              <a:t>janackova@ldnhk.cz</a:t>
            </a:r>
            <a:r>
              <a:rPr lang="cs-CZ" sz="1600" dirty="0">
                <a:latin typeface="Calibri Light" panose="020F0302020204030204" pitchFamily="34" charset="0"/>
              </a:rPr>
              <a:t>                         </a:t>
            </a:r>
          </a:p>
          <a:p>
            <a:pPr marL="0" indent="0" algn="just">
              <a:buNone/>
            </a:pPr>
            <a:r>
              <a:rPr lang="cs-CZ" sz="1600" dirty="0">
                <a:latin typeface="Calibri Light" panose="020F0302020204030204" pitchFamily="34" charset="0"/>
              </a:rPr>
              <a:t>                                                                                                                                                                                    </a:t>
            </a:r>
            <a:r>
              <a:rPr lang="cs-CZ" sz="1400" dirty="0">
                <a:latin typeface="Calibri Light" panose="020F0302020204030204" pitchFamily="34" charset="0"/>
              </a:rPr>
              <a:t>zdroj: </a:t>
            </a:r>
            <a:r>
              <a:rPr lang="cs-CZ" sz="1400" dirty="0">
                <a:latin typeface="Calibri Light" panose="020F0302020204030204" pitchFamily="34" charset="0"/>
                <a:hlinkClick r:id="rId4"/>
              </a:rPr>
              <a:t>https://www.ldnhk.cz/</a:t>
            </a:r>
            <a:endParaRPr lang="cs-CZ" sz="1400" dirty="0"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cs-CZ" sz="1500" dirty="0">
                <a:latin typeface="Calibri Light" panose="020F0302020204030204" pitchFamily="34" charset="0"/>
              </a:rPr>
              <a:t>Komunikace  MMHK a LDN probíhá na standardní úrovni při potřebě řešit konkrétního klienta.</a:t>
            </a:r>
          </a:p>
          <a:p>
            <a:endParaRPr lang="cs-CZ" dirty="0">
              <a:latin typeface="Calibri Light" panose="020F0302020204030204" pitchFamily="34" charset="0"/>
            </a:endParaRP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6CE75E2-F284-49DB-807C-A1B09B1333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26" y="230189"/>
            <a:ext cx="1242270" cy="107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87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AF662B-8A60-4FDB-B32B-7643CDCB2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473" y="41824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cs-CZ" sz="2800" b="1" cap="all" dirty="0"/>
              <a:t>  </a:t>
            </a:r>
            <a:r>
              <a:rPr lang="cs-CZ" b="1" cap="all" dirty="0"/>
              <a:t/>
            </a:r>
            <a:br>
              <a:rPr lang="cs-CZ" b="1" cap="all" dirty="0"/>
            </a:br>
            <a:r>
              <a:rPr lang="cs-CZ" sz="1800" dirty="0"/>
              <a:t>                                                                                                   </a:t>
            </a:r>
            <a:br>
              <a:rPr lang="cs-CZ" sz="1800" dirty="0"/>
            </a:br>
            <a:r>
              <a:rPr lang="cs-CZ" sz="1800" dirty="0">
                <a:latin typeface="Calibri Light" panose="020F0302020204030204" pitchFamily="34" charset="0"/>
              </a:rPr>
              <a:t>- do nemocnice pacienti přicházejí na základě doporučení ošetřujícího lékaře v nemocnici, kde leží, nebo praktického lékaře. Ve třech odděleních nabízí 111 zdravotních a 9 sociálních lůžek. Z množství propuštěných nemocných je převážná část umístěna zpět do domácího prostřední nebo např. do domovů pro seniory, či do domovů se zvláštním režimem.</a:t>
            </a:r>
            <a:br>
              <a:rPr lang="cs-CZ" sz="1800" dirty="0">
                <a:latin typeface="Calibri Light" panose="020F0302020204030204" pitchFamily="34" charset="0"/>
              </a:rPr>
            </a:br>
            <a:endParaRPr lang="cs-CZ" sz="1800" dirty="0">
              <a:latin typeface="Calibri Light" panose="020F0302020204030204" pitchFamily="34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C857524-09C2-4CCA-B5AF-D7BF22355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473" y="1743803"/>
            <a:ext cx="10515600" cy="4695955"/>
          </a:xfrm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r>
              <a:rPr lang="cs-CZ" dirty="0">
                <a:latin typeface="Calibri Light" panose="020F0302020204030204" pitchFamily="34" charset="0"/>
              </a:rPr>
              <a:t>  </a:t>
            </a:r>
            <a:r>
              <a:rPr lang="cs-CZ" sz="2900" b="1" cap="all" dirty="0">
                <a:latin typeface="Calibri Light" panose="020F0302020204030204" pitchFamily="34" charset="0"/>
              </a:rPr>
              <a:t>JAK pomáhají:</a:t>
            </a:r>
          </a:p>
          <a:p>
            <a:pPr marL="0" indent="0" algn="just">
              <a:buNone/>
            </a:pPr>
            <a:r>
              <a:rPr lang="cs-CZ" sz="2900" dirty="0">
                <a:latin typeface="Calibri Light" panose="020F0302020204030204" pitchFamily="34" charset="0"/>
              </a:rPr>
              <a:t>V léčebně pro dlouhodobě nemocné již od počátku hospitalizace mapují sociální situaci pacienta, jeho zázemí a možnosti do budoucna.          </a:t>
            </a:r>
          </a:p>
          <a:p>
            <a:pPr marL="0" indent="0" algn="just">
              <a:buNone/>
            </a:pPr>
            <a:r>
              <a:rPr lang="cs-CZ" sz="2900" dirty="0">
                <a:latin typeface="Calibri Light" panose="020F0302020204030204" pitchFamily="34" charset="0"/>
              </a:rPr>
              <a:t>Péči poskytují:</a:t>
            </a:r>
            <a:r>
              <a:rPr lang="cs-CZ" sz="2900" baseline="30000" dirty="0">
                <a:latin typeface="Calibri Light" panose="020F0302020204030204" pitchFamily="34" charset="0"/>
              </a:rPr>
              <a:t> </a:t>
            </a:r>
            <a:endParaRPr lang="cs-CZ" sz="2900" dirty="0">
              <a:latin typeface="Calibri Light" panose="020F0302020204030204" pitchFamily="34" charset="0"/>
            </a:endParaRPr>
          </a:p>
          <a:p>
            <a:pPr algn="just"/>
            <a:r>
              <a:rPr lang="cs-CZ" sz="2900" b="1" dirty="0">
                <a:latin typeface="Calibri Light" panose="020F0302020204030204" pitchFamily="34" charset="0"/>
              </a:rPr>
              <a:t>následnou, zdravotně sociální službu - s</a:t>
            </a:r>
            <a:r>
              <a:rPr lang="cs-CZ" sz="2900" dirty="0">
                <a:latin typeface="Calibri Light" panose="020F0302020204030204" pitchFamily="34" charset="0"/>
              </a:rPr>
              <a:t>končí-li zdravotní důvody k hospitalizaci pacienta, ale není objektivní důvod, ani technicky není možné ho propustit, je možné potřebný rozsah zdravotní péče u osoby, která ze sociálních důvodů vyžaduje péči sociálního charakteru, poskytovat tuto péči dlouhodobě nebo přerušovaně na lůžku LDN jen na základě úkonů zvláštní </a:t>
            </a:r>
            <a:r>
              <a:rPr lang="cs-CZ" sz="2900" i="1" dirty="0">
                <a:latin typeface="Calibri Light" panose="020F0302020204030204" pitchFamily="34" charset="0"/>
              </a:rPr>
              <a:t>ambulantní péče.</a:t>
            </a:r>
            <a:endParaRPr lang="cs-CZ" sz="2900" dirty="0">
              <a:latin typeface="Calibri Light" panose="020F0302020204030204" pitchFamily="34" charset="0"/>
            </a:endParaRPr>
          </a:p>
          <a:p>
            <a:pPr algn="just"/>
            <a:r>
              <a:rPr lang="cs-CZ" sz="2900" b="1" dirty="0">
                <a:latin typeface="Calibri Light" panose="020F0302020204030204" pitchFamily="34" charset="0"/>
              </a:rPr>
              <a:t>léčebnou </a:t>
            </a:r>
            <a:r>
              <a:rPr lang="cs-CZ" sz="2900" dirty="0">
                <a:latin typeface="Calibri Light" panose="020F0302020204030204" pitchFamily="34" charset="0"/>
              </a:rPr>
              <a:t>– v</a:t>
            </a:r>
            <a:r>
              <a:rPr lang="cs-CZ" sz="2900" b="1" dirty="0">
                <a:latin typeface="Calibri Light" panose="020F0302020204030204" pitchFamily="34" charset="0"/>
              </a:rPr>
              <a:t> </a:t>
            </a:r>
            <a:r>
              <a:rPr lang="cs-CZ" sz="2900" dirty="0">
                <a:latin typeface="Calibri Light" panose="020F0302020204030204" pitchFamily="34" charset="0"/>
              </a:rPr>
              <a:t>případě akutního či plánovaného vyšetření nebo při změně zdravotního stavu pacienta jej odesílají na specializovaná pracoviště do Fakultní nemocnice Hradec Králové nebo nemocnice Jičín</a:t>
            </a:r>
          </a:p>
          <a:p>
            <a:pPr algn="just"/>
            <a:r>
              <a:rPr lang="cs-CZ" sz="2900" b="1" dirty="0">
                <a:latin typeface="Calibri Light" panose="020F0302020204030204" pitchFamily="34" charset="0"/>
              </a:rPr>
              <a:t>komplexní ošetřovatelskou - </a:t>
            </a:r>
            <a:r>
              <a:rPr lang="cs-CZ" sz="2900" dirty="0">
                <a:latin typeface="Calibri Light" panose="020F0302020204030204" pitchFamily="34" charset="0"/>
              </a:rPr>
              <a:t>uvádí, že aby péče byla komplexní, je nezbytné, aby zdravotní problematika korespondovala se sociálním kontextem pacienta. Pacienti, jejich rodiny či blízcí mají od prvního dne hospitalizace k dispozici seznam, co všechno mohou od SP očekávat a požadovat, dostanou také k dispozici seznam zařízení soc. služeb.</a:t>
            </a:r>
          </a:p>
          <a:p>
            <a:pPr algn="just"/>
            <a:r>
              <a:rPr lang="cs-CZ" sz="2900" b="1" dirty="0">
                <a:latin typeface="Calibri Light" panose="020F0302020204030204" pitchFamily="34" charset="0"/>
              </a:rPr>
              <a:t>rehabilitační – </a:t>
            </a:r>
            <a:r>
              <a:rPr lang="cs-CZ" sz="2900" dirty="0">
                <a:latin typeface="Calibri Light" panose="020F0302020204030204" pitchFamily="34" charset="0"/>
              </a:rPr>
              <a:t>se poskytuje</a:t>
            </a:r>
            <a:r>
              <a:rPr lang="cs-CZ" sz="2900" b="1" dirty="0">
                <a:latin typeface="Calibri Light" panose="020F0302020204030204" pitchFamily="34" charset="0"/>
              </a:rPr>
              <a:t> </a:t>
            </a:r>
            <a:r>
              <a:rPr lang="cs-CZ" sz="2900" dirty="0">
                <a:latin typeface="Calibri Light" panose="020F0302020204030204" pitchFamily="34" charset="0"/>
              </a:rPr>
              <a:t>pacientům po úrazech a traumatologických operacích</a:t>
            </a:r>
          </a:p>
          <a:p>
            <a:pPr algn="just"/>
            <a:r>
              <a:rPr lang="cs-CZ" sz="2900" b="1" dirty="0">
                <a:latin typeface="Calibri Light" panose="020F0302020204030204" pitchFamily="34" charset="0"/>
              </a:rPr>
              <a:t>sociální - </a:t>
            </a:r>
            <a:r>
              <a:rPr lang="cs-CZ" sz="2900" dirty="0">
                <a:latin typeface="Calibri Light" panose="020F0302020204030204" pitchFamily="34" charset="0"/>
              </a:rPr>
              <a:t>mezi úkony zvláštní ambulantní péče patří činnosti související s pomocí při běžných úkonech o vlastní osobu např. krmení, hydratace, pomoc při hygieně, běžné podávání chronicky zavedených léků, pomoc při krmení a zajištění stravy, aktivizační činnosti, nácvik soběstačnosti apod., všechny tyto úkony patří v tomto režimu mezi tzv. sociální služby, byť zajišťované zdravotníky. Tyto sociální služby jsou hrazeny klientem a z dotací na poskytování sociálních služeb. Tyto služby jsou částečně dotovány Městem Hořice a z dotací od MPSV. Vždy se jedná o pacienta, který je hospitalizován v Městské nemocnici Hořice.</a:t>
            </a:r>
          </a:p>
          <a:p>
            <a:pPr algn="just"/>
            <a:r>
              <a:rPr lang="cs-CZ" sz="2900" b="1" dirty="0">
                <a:latin typeface="Calibri Light" panose="020F0302020204030204" pitchFamily="34" charset="0"/>
              </a:rPr>
              <a:t>poradenské služby</a:t>
            </a:r>
            <a:r>
              <a:rPr lang="cs-CZ" sz="2900" dirty="0">
                <a:latin typeface="Calibri Light" panose="020F0302020204030204" pitchFamily="34" charset="0"/>
              </a:rPr>
              <a:t> -  jsou zdarma poskytovány také u propouštěných pacientů ze zdravotních lůžek při řešení jejich sociální situace</a:t>
            </a:r>
          </a:p>
          <a:p>
            <a:pPr marL="0" indent="0" algn="just">
              <a:buNone/>
            </a:pPr>
            <a:endParaRPr lang="cs-CZ" sz="2900" dirty="0"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cs-CZ" sz="2900" dirty="0">
                <a:latin typeface="Calibri Light" panose="020F0302020204030204" pitchFamily="34" charset="0"/>
              </a:rPr>
              <a:t>Kontakt: LDN Hořice: </a:t>
            </a:r>
            <a:r>
              <a:rPr lang="cs-CZ" sz="2900" dirty="0">
                <a:latin typeface="Calibri Light" panose="020F0302020204030204" pitchFamily="34" charset="0"/>
                <a:hlinkClick r:id="rId2"/>
              </a:rPr>
              <a:t>http://www.nemocnicehorice.cz/ldn/propusteni-pacienta-z-luzek-ldn/</a:t>
            </a:r>
            <a:endParaRPr lang="cs-CZ" sz="2900" dirty="0"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cs-CZ" sz="2900" dirty="0">
                <a:latin typeface="Calibri Light" panose="020F0302020204030204" pitchFamily="34" charset="0"/>
              </a:rPr>
              <a:t> - </a:t>
            </a:r>
            <a:r>
              <a:rPr lang="cs-CZ" sz="2900" b="1" dirty="0">
                <a:latin typeface="Calibri Light" panose="020F0302020204030204" pitchFamily="34" charset="0"/>
              </a:rPr>
              <a:t>Mgr. Iva Vedralová, </a:t>
            </a:r>
            <a:r>
              <a:rPr lang="cs-CZ" sz="2900" dirty="0">
                <a:latin typeface="Calibri Light" panose="020F0302020204030204" pitchFamily="34" charset="0"/>
                <a:hlinkClick r:id="rId3"/>
              </a:rPr>
              <a:t>socialnipracovnice@nemocnicehorice.cz</a:t>
            </a:r>
            <a:r>
              <a:rPr lang="cs-CZ" sz="2900" dirty="0">
                <a:latin typeface="Calibri Light" panose="020F0302020204030204" pitchFamily="34" charset="0"/>
              </a:rPr>
              <a:t>                                                                      </a:t>
            </a:r>
            <a:r>
              <a:rPr lang="cs-CZ" sz="2500" dirty="0">
                <a:latin typeface="Calibri Light" panose="020F0302020204030204" pitchFamily="34" charset="0"/>
              </a:rPr>
              <a:t>zdroj: http://www.nemocnicehorice.cz/ldn/o-ldn/</a:t>
            </a:r>
          </a:p>
          <a:p>
            <a:pPr marL="114300" lvl="0" indent="0">
              <a:buNone/>
            </a:pPr>
            <a:endParaRPr lang="cs-CZ" sz="2900" dirty="0">
              <a:latin typeface="Calibri Light" panose="020F0302020204030204" pitchFamily="34" charset="0"/>
            </a:endParaRPr>
          </a:p>
          <a:p>
            <a:pPr marL="114300" lvl="0" indent="0">
              <a:buNone/>
            </a:pPr>
            <a:r>
              <a:rPr lang="cs-CZ" sz="2900" dirty="0">
                <a:latin typeface="Calibri Light" panose="020F0302020204030204" pitchFamily="34" charset="0"/>
              </a:rPr>
              <a:t>Spolupráce od r. 2017 probíhá nejlépe ze všech prezentovaných subjektů, soc. </a:t>
            </a:r>
            <a:r>
              <a:rPr lang="cs-CZ" sz="2900" dirty="0" err="1">
                <a:latin typeface="Calibri Light" panose="020F0302020204030204" pitchFamily="34" charset="0"/>
              </a:rPr>
              <a:t>prac</a:t>
            </a:r>
            <a:r>
              <a:rPr lang="cs-CZ" sz="2900" dirty="0">
                <a:latin typeface="Calibri Light" panose="020F0302020204030204" pitchFamily="34" charset="0"/>
              </a:rPr>
              <a:t>. LDN  sama aktivně kontaktuje soc. </a:t>
            </a:r>
            <a:r>
              <a:rPr lang="cs-CZ" sz="2900" dirty="0" err="1">
                <a:latin typeface="Calibri Light" panose="020F0302020204030204" pitchFamily="34" charset="0"/>
              </a:rPr>
              <a:t>prac</a:t>
            </a:r>
            <a:r>
              <a:rPr lang="cs-CZ" sz="2900" dirty="0">
                <a:latin typeface="Calibri Light" panose="020F0302020204030204" pitchFamily="34" charset="0"/>
              </a:rPr>
              <a:t>. MMHK.</a:t>
            </a:r>
            <a:endParaRPr lang="cs-CZ" sz="2900" cap="all" dirty="0">
              <a:latin typeface="Calibri Light" panose="020F0302020204030204" pitchFamily="34" charset="0"/>
            </a:endParaRPr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B7CDD1D-2B25-484B-9D8B-3CB02BB325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41" y="0"/>
            <a:ext cx="6738037" cy="93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15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Sousedství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1027</TotalTime>
  <Words>1300</Words>
  <Application>Microsoft Office PowerPoint</Application>
  <PresentationFormat>Širokoúhlá obrazovka</PresentationFormat>
  <Paragraphs>338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Times New Roman</vt:lpstr>
      <vt:lpstr>Sousedství</vt:lpstr>
      <vt:lpstr> Projekt Podpora sociální práce v působnosti obecního úřadu obce s rozšířenou působností Hradec Králové  Spolupráce se zdravotnickými zařízeními</vt:lpstr>
      <vt:lpstr>                                                                                                                              Kompetence</vt:lpstr>
      <vt:lpstr>Spolupráce s kolegyněmi sociálními pracovnicemi  a zdravotně sociálními pracovnicemi nemocnic, léčeben dlouhodobě nemocných a  sociálními pracovnicemi domovů pro seniory</vt:lpstr>
      <vt:lpstr>    - zřizuje Královéhradecký kraj jako svoji příspěvkovou organizaci, jejímž úkolem je  provozování pobytových služeb sociální péče, a to v souladu se zákonem o sociálních službách.  Domov má celkovou kapacitu 340 lůžek a nabízí ubytování v jednolůžkových, dvoulůžkových a vícelůžkových pokojích, většinou s balkonem. Služby domova, tedy zejména služby ubytovací, stravovací a činnosti sociální péče zajišťují zaměstnanci v celé řadě profesí. Zařízení se tak řadí mezi největší poskytovatele sociálních služeb v České republice, k dispozici seniorům je od roku 1965.  </vt:lpstr>
      <vt:lpstr>Kontakty</vt:lpstr>
      <vt:lpstr>                                                                                                                                                                                                                 - náleží k největším zdravotnickým zařízením ve východních Čechách, ale i v celé                                                                                                                                              České republice. Na 39 pracovištích včetně 24 klinik má 1360 lůžek. </vt:lpstr>
      <vt:lpstr>  Na svých webových stránkách  FN uvádí tyto kontakty pro sociální péči: Oddělení sociální péče, Sokolská 581, Hradec Králové, e-mail: socialnipece@fnhk.cz, pravděpodobně s odpovědností pro jednotlivá oddělení:   </vt:lpstr>
      <vt:lpstr>                                                                                                                                                            - nestatní zdravotnické zařízení poskytující následnou péči dle zákona č. 372/2011 Sb., o zdravotních službách a podmínkách jejich poskytování, ve znění pozdějších předpisů a souvisejících vyhlášek č. 92/2012 a č. 99/2012 Sb. se sídlem ulice Pospíšilova 351, 500 03, Hradec Králové a s kapacitou 94 lůžek. </vt:lpstr>
      <vt:lpstr>                                                                                                       - do nemocnice pacienti přicházejí na základě doporučení ošetřujícího lékaře v nemocnici, kde leží, nebo praktického lékaře. Ve třech odděleních nabízí 111 zdravotních a 9 sociálních lůžek. Z množství propuštěných nemocných je převážná část umístěna zpět do domácího prostřední nebo např. do domovů pro seniory, či do domovů se zvláštním režimem. </vt:lpstr>
      <vt:lpstr>                                                                                -provozuje Léčebnu dlouhodobě nemocných Nový Bydžov  s kapacitou 37 lůžek. Poskytuje péči osobám se ztrátou soběstačnosti a s chronickými a nehojícími se defekty jako jsou bércové vředy a dekubity. Nabízí jedno, dvou i vícelůžkové pokoje. Délka hospitalizace se odvíjí dle zdravotního stavu pacientů. Pobyt ze sociálních důvodů není možný.       </vt:lpstr>
      <vt:lpstr>                                                                                                                   Sociální práce na obci: sociální pracovníci obce, Magistrátu města Hradec Králové, vykonávají svou činnost v rámci zákona č. 108/2006 Sb., o sociálních službách, ve znění pozdějších předpisů a zákona č. 111/2006 Sb., o pomoci v hmotné nouzi, ve znění pozdějších předpisů. Sociální pracovníci pracují dle Standardů kvality sociální práce pro oddělení koncepcí a sociální péče odboru sociálních věcí a zdravotnictví Magistrátu města Hradec Králové. V jednotlivých situacích klientů úzce spolupracují s dalšími institucemi, jako je Úřad práce ČR, Česká správa sociálního zabezpečení, Policie ČR, Městská policie Hradec Králové, Krajský úřad Královéhradeckého kraje, neziskové organizace a další.      </vt:lpstr>
      <vt:lpstr>A co spolupráce s lékařem?...!               </vt:lpstr>
      <vt:lpstr>Problém s přístupem lékařů – psychiatrů</vt:lpstr>
      <vt:lpstr>Osvěta lékařů???</vt:lpstr>
      <vt:lpstr>Návrhy na zlepšení</vt:lpstr>
      <vt:lpstr>                                                        Děkujeme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Spolupráce se zdravotnictvím</dc:title>
  <dc:creator>Pavlišová Jindra Mgr. Bc.</dc:creator>
  <cp:lastModifiedBy>Hlaváčková Tereza DiS. (MPSV)</cp:lastModifiedBy>
  <cp:revision>93</cp:revision>
  <cp:lastPrinted>2019-01-28T12:15:37Z</cp:lastPrinted>
  <dcterms:created xsi:type="dcterms:W3CDTF">2018-12-21T11:36:39Z</dcterms:created>
  <dcterms:modified xsi:type="dcterms:W3CDTF">2019-02-06T07:14:36Z</dcterms:modified>
</cp:coreProperties>
</file>