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41" r:id="rId3"/>
    <p:sldId id="324" r:id="rId4"/>
    <p:sldId id="333" r:id="rId5"/>
    <p:sldId id="334" r:id="rId6"/>
    <p:sldId id="335" r:id="rId7"/>
    <p:sldId id="336" r:id="rId8"/>
    <p:sldId id="323" r:id="rId9"/>
    <p:sldId id="339" r:id="rId10"/>
    <p:sldId id="347" r:id="rId11"/>
    <p:sldId id="348" r:id="rId12"/>
    <p:sldId id="322" r:id="rId13"/>
    <p:sldId id="326" r:id="rId14"/>
    <p:sldId id="325" r:id="rId15"/>
    <p:sldId id="327" r:id="rId16"/>
    <p:sldId id="332" r:id="rId17"/>
    <p:sldId id="329" r:id="rId18"/>
    <p:sldId id="349" r:id="rId19"/>
    <p:sldId id="345" r:id="rId20"/>
    <p:sldId id="342" r:id="rId21"/>
    <p:sldId id="343" r:id="rId22"/>
    <p:sldId id="344" r:id="rId23"/>
    <p:sldId id="346" r:id="rId24"/>
  </p:sldIdLst>
  <p:sldSz cx="9144000" cy="6858000" type="screen4x3"/>
  <p:notesSz cx="6784975" cy="9906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1E9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9856" autoAdjust="0"/>
  </p:normalViewPr>
  <p:slideViewPr>
    <p:cSldViewPr>
      <p:cViewPr>
        <p:scale>
          <a:sx n="87" d="100"/>
          <a:sy n="87" d="100"/>
        </p:scale>
        <p:origin x="-1674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7CCB2-D7B9-4543-9A02-6B958F74B7D9}" type="datetimeFigureOut">
              <a:rPr lang="cs-CZ" smtClean="0"/>
              <a:t>7.6.2017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9F945-6494-48FB-A889-462B96E949B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80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633949-4E4B-4AEB-9CE7-91918ADEEBCC}" type="datetimeFigureOut">
              <a:rPr lang="cs-CZ"/>
              <a:pPr>
                <a:defRPr/>
              </a:pPr>
              <a:t>7.6.2017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642B231-0557-4C09-A458-E88E2D4687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903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7" descr="1600×1200_UP_-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975199"/>
            <a:ext cx="7772400" cy="1470025"/>
          </a:xfrm>
        </p:spPr>
        <p:txBody>
          <a:bodyPr anchor="b"/>
          <a:lstStyle>
            <a:lvl1pPr algn="ctr">
              <a:defRPr sz="7000" b="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301208"/>
            <a:ext cx="7776864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65E3E243-1AEA-4FAA-B495-A1555346E2D7}" type="datetime1">
              <a:rPr lang="cs-CZ"/>
              <a:pPr>
                <a:defRPr/>
              </a:pPr>
              <a:t>7.6.2017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853DA629-D3B3-49B5-BD5A-A5637C78E7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695279"/>
            <a:ext cx="8134672" cy="1470025"/>
          </a:xfrm>
        </p:spPr>
        <p:txBody>
          <a:bodyPr anchor="b"/>
          <a:lstStyle>
            <a:lvl1pPr algn="l">
              <a:defRPr sz="7000" b="0">
                <a:solidFill>
                  <a:srgbClr val="999999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E72A7-2AB9-447C-A14E-9E09C63F5A5B}" type="datetime1">
              <a:rPr lang="cs-CZ"/>
              <a:pPr>
                <a:defRPr/>
              </a:pPr>
              <a:t>7.6.2017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D442-C700-4F2F-873B-B0C81A5760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0000"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387A5-492F-4C56-880D-A6BD89FA1F89}" type="datetime1">
              <a:rPr lang="cs-CZ"/>
              <a:pPr>
                <a:defRPr/>
              </a:pPr>
              <a:t>7.6.2017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D60A-37A9-4939-B6D6-B2D7779A7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1600×1200_UP_-02op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195513" y="188913"/>
            <a:ext cx="66246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84213" y="1700213"/>
            <a:ext cx="81359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4213" y="6516688"/>
            <a:ext cx="935037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86F61C-A7FA-4D47-B3CB-0F36C75FF62F}" type="datetime1">
              <a:rPr lang="cs-CZ"/>
              <a:pPr>
                <a:defRPr/>
              </a:pPr>
              <a:t>7.6.2017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39975" y="6516688"/>
            <a:ext cx="396081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692275" y="6516688"/>
            <a:ext cx="57626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56F1E5-1761-4C62-84A6-9B9FE1F3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p:transition spd="med">
    <p:wipe dir="r"/>
  </p:transition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4000" b="1" kern="1200">
          <a:solidFill>
            <a:srgbClr val="001E9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9pPr>
    </p:titleStyle>
    <p:bodyStyle>
      <a:lvl1pPr marL="358775" indent="-358775" algn="l" rtl="0" fontAlgn="base">
        <a:spcBef>
          <a:spcPts val="1200"/>
        </a:spcBef>
        <a:spcAft>
          <a:spcPct val="0"/>
        </a:spcAft>
        <a:buClr>
          <a:srgbClr val="001E96"/>
        </a:buClr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SzPct val="120000"/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467544" y="3573016"/>
            <a:ext cx="8208912" cy="1758156"/>
          </a:xfrm>
        </p:spPr>
        <p:txBody>
          <a:bodyPr anchor="b"/>
          <a:lstStyle/>
          <a:p>
            <a:r>
              <a:rPr lang="cs-CZ" sz="4000" b="1" dirty="0" smtClean="0"/>
              <a:t>Systémová podpora sociální práce v obcích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827088" y="6275388"/>
            <a:ext cx="75612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500" dirty="0" smtClean="0"/>
              <a:t>Odbor </a:t>
            </a:r>
            <a:r>
              <a:rPr lang="cs-CZ" sz="1500" dirty="0"/>
              <a:t>pro sociální věci </a:t>
            </a:r>
            <a:r>
              <a:rPr lang="cs-CZ" sz="1500" dirty="0" smtClean="0"/>
              <a:t>GŘ ÚP ČR, odd. </a:t>
            </a:r>
            <a:r>
              <a:rPr lang="cs-CZ" sz="1600" dirty="0"/>
              <a:t>NSD pro HN, SSP a sociální práci</a:t>
            </a:r>
            <a:endParaRPr lang="cs-CZ" sz="1500" dirty="0">
              <a:latin typeface="Calibri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683568" y="5805264"/>
            <a:ext cx="7776864" cy="470124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Praha     </a:t>
            </a:r>
            <a:r>
              <a:rPr lang="cs-CZ" sz="3200" dirty="0" smtClean="0"/>
              <a:t>15. 6. 2017</a:t>
            </a:r>
            <a:endParaRPr lang="cs-CZ" sz="3200" dirty="0"/>
          </a:p>
          <a:p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Případ hodný zvláštního zřetele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dle </a:t>
            </a:r>
            <a:r>
              <a:rPr lang="cs-CZ" sz="2000" dirty="0"/>
              <a:t>§ 33 odst. 6, § 35a odst. 1 a § 61 odst. 1 písm. i) ZPHN požádá orgán HN pověřený obecní úřad nebo újezdní úřad dle místa skutečného pobytu osoby, popř. společně posuzovaných osob o </a:t>
            </a:r>
            <a:r>
              <a:rPr lang="cs-CZ" sz="2000" b="1" dirty="0" smtClean="0"/>
              <a:t>informaci</a:t>
            </a:r>
            <a:r>
              <a:rPr lang="cs-CZ" sz="2000" dirty="0" smtClean="0"/>
              <a:t>, ze </a:t>
            </a:r>
            <a:r>
              <a:rPr lang="cs-CZ" sz="2000" dirty="0"/>
              <a:t>které je možné usoudit, </a:t>
            </a:r>
            <a:r>
              <a:rPr lang="cs-CZ" sz="2000" b="1" dirty="0"/>
              <a:t>zda se jedná o případ hodný zvláštního zřetele 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požadovanou </a:t>
            </a:r>
            <a:r>
              <a:rPr lang="cs-CZ" sz="2000" dirty="0"/>
              <a:t>informaci pověřený obecní úřad nebo újezdní úřad poskytne orgánu HN bezodkladně, nejpozději však do 20 kalendářních dnů ode dne doručení </a:t>
            </a:r>
            <a:r>
              <a:rPr lang="cs-CZ" sz="2000" dirty="0" smtClean="0"/>
              <a:t>žádosti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požadovaná </a:t>
            </a:r>
            <a:r>
              <a:rPr lang="cs-CZ" sz="2000" dirty="0"/>
              <a:t>informace je jedním z podkladů </a:t>
            </a:r>
            <a:r>
              <a:rPr lang="cs-CZ" sz="2000" dirty="0" smtClean="0"/>
              <a:t>pro </a:t>
            </a:r>
            <a:r>
              <a:rPr lang="cs-CZ" sz="2000" dirty="0"/>
              <a:t>vyhodnocení nároku a výše doplatku na bydlení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neposkytne-li </a:t>
            </a:r>
            <a:r>
              <a:rPr lang="cs-CZ" sz="2000" dirty="0"/>
              <a:t>pověřený obecní úřad nebo újezdní úřad informaci do </a:t>
            </a:r>
            <a:r>
              <a:rPr lang="cs-CZ" sz="2000" dirty="0" smtClean="0"/>
              <a:t>konce lhůty, </a:t>
            </a:r>
            <a:r>
              <a:rPr lang="cs-CZ" sz="2000" dirty="0"/>
              <a:t>orgán HN vyhodnotí nárok a výši doplatku na bydlení i bez této informace </a:t>
            </a:r>
          </a:p>
          <a:p>
            <a:pPr marL="458425" indent="-457200" algn="just"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3427102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Případ hodný zvláštního zřetele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o</a:t>
            </a:r>
            <a:r>
              <a:rPr lang="cs-CZ" sz="2000" dirty="0" smtClean="0"/>
              <a:t>rgán </a:t>
            </a:r>
            <a:r>
              <a:rPr lang="cs-CZ" sz="2000" dirty="0"/>
              <a:t>HN má dle § 35a odst.2 a § 61 odst. </a:t>
            </a:r>
            <a:r>
              <a:rPr lang="cs-CZ" sz="2000" dirty="0"/>
              <a:t>1 písm. h) ZPHN povinnost informovat pověřený obecní úřad nebo újezdní úřad o tom, že osobě užívající jiný než obytný prostor nebo ubytovací zařízení byl nebo nebyl v rámci posouzení případu hodného zvláštního zřetele přiznán doplatek         na bydlení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u</a:t>
            </a:r>
            <a:r>
              <a:rPr lang="cs-CZ" sz="2000" dirty="0" smtClean="0"/>
              <a:t>vedenou </a:t>
            </a:r>
            <a:r>
              <a:rPr lang="cs-CZ" sz="2000" dirty="0"/>
              <a:t>informaci poskytuje bez zbytečného odkladu, nejpozději však do 20 kalendářních dnů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i</a:t>
            </a:r>
            <a:r>
              <a:rPr lang="cs-CZ" sz="2000" dirty="0" smtClean="0"/>
              <a:t>nformace </a:t>
            </a:r>
            <a:r>
              <a:rPr lang="cs-CZ" sz="2000" dirty="0"/>
              <a:t>je podnětem pro obce k zahájení sociální práce    za účelem řešení bytové situace osoby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9896158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6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624637" cy="1368425"/>
          </a:xfrm>
        </p:spPr>
        <p:txBody>
          <a:bodyPr/>
          <a:lstStyle/>
          <a:p>
            <a:r>
              <a:rPr lang="cs-CZ" dirty="0" smtClean="0"/>
              <a:t>Přiměřenost </a:t>
            </a:r>
            <a:r>
              <a:rPr lang="cs-CZ" dirty="0"/>
              <a:t>bydlení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 smtClean="0"/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424935" cy="4425950"/>
          </a:xfrm>
        </p:spPr>
        <p:txBody>
          <a:bodyPr/>
          <a:lstStyle/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osoba </a:t>
            </a:r>
            <a:r>
              <a:rPr lang="cs-CZ" sz="2000" dirty="0"/>
              <a:t>je povinna aktivně hledat přiměřené bydlení a požádat o pomoc obec, ve které má trvalý pobyt nebo kde se skutečně zdržuje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ÚP </a:t>
            </a:r>
            <a:r>
              <a:rPr lang="cs-CZ" sz="2000" dirty="0"/>
              <a:t>ČR posoudí přiměřenost bydlení do 30. 11. 2017 </a:t>
            </a:r>
            <a:r>
              <a:rPr lang="cs-CZ" sz="2000" dirty="0" smtClean="0"/>
              <a:t>u všech běžících </a:t>
            </a:r>
            <a:r>
              <a:rPr lang="cs-CZ" sz="2000" dirty="0"/>
              <a:t>dávek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t</a:t>
            </a:r>
            <a:r>
              <a:rPr lang="cs-CZ" sz="2000" dirty="0" smtClean="0"/>
              <a:t>am </a:t>
            </a:r>
            <a:r>
              <a:rPr lang="cs-CZ" sz="2000" dirty="0"/>
              <a:t>kde usoudí </a:t>
            </a:r>
            <a:r>
              <a:rPr lang="cs-CZ" sz="2000" dirty="0" smtClean="0"/>
              <a:t>nepřiměřenost,  odešle </a:t>
            </a:r>
            <a:r>
              <a:rPr lang="cs-CZ" sz="2000" dirty="0"/>
              <a:t>osoby </a:t>
            </a:r>
            <a:r>
              <a:rPr lang="cs-CZ" sz="2000" dirty="0" smtClean="0"/>
              <a:t>na obec s žádostí o </a:t>
            </a:r>
            <a:r>
              <a:rPr lang="cs-CZ" sz="2000" dirty="0"/>
              <a:t>zajištění přiměřeného bydlení </a:t>
            </a:r>
            <a:endParaRPr lang="cs-CZ" sz="2000" dirty="0" smtClean="0"/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povinnost </a:t>
            </a:r>
            <a:r>
              <a:rPr lang="cs-CZ" sz="2000" dirty="0"/>
              <a:t>obce </a:t>
            </a:r>
            <a:r>
              <a:rPr lang="cs-CZ" sz="2000" dirty="0" smtClean="0"/>
              <a:t>je posoudit </a:t>
            </a:r>
            <a:r>
              <a:rPr lang="cs-CZ" sz="2000" dirty="0"/>
              <a:t>žádost osoby o pomoc při získání přiměřeného </a:t>
            </a:r>
            <a:r>
              <a:rPr lang="cs-CZ" sz="2000" dirty="0" smtClean="0"/>
              <a:t>bydlení</a:t>
            </a:r>
            <a:endParaRPr lang="cs-CZ" sz="2000" dirty="0"/>
          </a:p>
          <a:p>
            <a:pPr marL="1080000" indent="-457200" algn="just">
              <a:buFont typeface="Wingdings" panose="05000000000000000000" pitchFamily="2" charset="2"/>
              <a:buChar char="Ø"/>
            </a:pPr>
            <a:r>
              <a:rPr lang="cs-CZ" sz="2000" dirty="0"/>
              <a:t>p</a:t>
            </a:r>
            <a:r>
              <a:rPr lang="cs-CZ" sz="2000" dirty="0" smtClean="0"/>
              <a:t>okud </a:t>
            </a:r>
            <a:r>
              <a:rPr lang="cs-CZ" sz="2000" dirty="0"/>
              <a:t>obec klientovi nenabídne přiměřené bydlení vydá mu písemné doporučení dalšího </a:t>
            </a:r>
            <a:r>
              <a:rPr lang="cs-CZ" sz="2000" dirty="0" smtClean="0"/>
              <a:t>postupu</a:t>
            </a:r>
          </a:p>
          <a:p>
            <a:pPr marL="1080000" lvl="1" indent="-4572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2000" dirty="0" smtClean="0"/>
              <a:t>jestliže nabízené přiměřené bydlení klient odmítne, sdělí obec skutečnost orgánu </a:t>
            </a:r>
            <a:r>
              <a:rPr lang="cs-CZ" sz="2000" dirty="0" err="1" smtClean="0"/>
              <a:t>PvHN</a:t>
            </a:r>
            <a:r>
              <a:rPr lang="cs-CZ" sz="2000" dirty="0" smtClean="0"/>
              <a:t> </a:t>
            </a:r>
            <a:r>
              <a:rPr lang="cs-CZ" sz="2000" dirty="0" smtClean="0"/>
              <a:t>(</a:t>
            </a:r>
            <a:r>
              <a:rPr lang="cs-CZ" sz="2000" dirty="0" err="1" smtClean="0"/>
              <a:t>DnB</a:t>
            </a:r>
            <a:r>
              <a:rPr lang="cs-CZ" sz="2000" dirty="0" smtClean="0"/>
              <a:t> může být nepřiznán </a:t>
            </a:r>
            <a:r>
              <a:rPr lang="cs-CZ" sz="2000" dirty="0"/>
              <a:t>nebo </a:t>
            </a:r>
            <a:r>
              <a:rPr lang="cs-CZ" sz="2000" dirty="0" smtClean="0"/>
              <a:t>odejmut)</a:t>
            </a:r>
            <a:endParaRPr lang="cs-CZ" sz="2000" dirty="0"/>
          </a:p>
          <a:p>
            <a:pPr marL="1080000" indent="-457200" algn="just">
              <a:buFont typeface="Wingdings" panose="05000000000000000000" pitchFamily="2" charset="2"/>
              <a:buChar char="Ø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2456196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ZPHN </a:t>
            </a:r>
            <a:r>
              <a:rPr lang="cs-CZ" dirty="0" smtClean="0"/>
              <a:t>–</a:t>
            </a:r>
            <a:br>
              <a:rPr lang="cs-CZ" dirty="0" smtClean="0"/>
            </a:br>
            <a:r>
              <a:rPr lang="cs-CZ" dirty="0" smtClean="0"/>
              <a:t>výše úhrad za služby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700212"/>
            <a:ext cx="8135937" cy="4825131"/>
          </a:xfrm>
        </p:spPr>
        <p:txBody>
          <a:bodyPr/>
          <a:lstStyle/>
          <a:p>
            <a:pPr marL="458425" lvl="1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cs-CZ" dirty="0"/>
              <a:t>n</a:t>
            </a:r>
            <a:r>
              <a:rPr lang="cs-CZ" dirty="0" smtClean="0"/>
              <a:t>ově se omezuje maximální započitatelná výše nákladů </a:t>
            </a:r>
            <a:r>
              <a:rPr lang="cs-CZ" dirty="0"/>
              <a:t>za služby spojené s užíváním bytu a dalších typů </a:t>
            </a:r>
            <a:r>
              <a:rPr lang="cs-CZ" dirty="0" smtClean="0"/>
              <a:t>bydlení</a:t>
            </a:r>
            <a:r>
              <a:rPr lang="cs-CZ" dirty="0"/>
              <a:t> </a:t>
            </a:r>
            <a:r>
              <a:rPr lang="cs-CZ" dirty="0" smtClean="0"/>
              <a:t>výší v místě obvyklou - </a:t>
            </a:r>
            <a:r>
              <a:rPr lang="cs-CZ" b="1" dirty="0" smtClean="0"/>
              <a:t>voda, teplo       a další služby</a:t>
            </a:r>
          </a:p>
          <a:p>
            <a:pPr marL="458425" lvl="1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cs-CZ" dirty="0"/>
              <a:t>o</a:t>
            </a:r>
            <a:r>
              <a:rPr lang="cs-CZ" dirty="0" smtClean="0"/>
              <a:t>bdobně jako u energií (elektřina a plyn) bude vkládána skutečná výše úhrad za vodu a teplo, která bude porovnána s výší v místě obvyklou a následně bude aplikací omezena, pokud by měla být vyšší než v místě obvyklá</a:t>
            </a:r>
          </a:p>
          <a:p>
            <a:pPr marL="458425" lvl="1" indent="-457200">
              <a:spcBef>
                <a:spcPts val="1200"/>
              </a:spcBef>
              <a:buFont typeface="Wingdings" panose="05000000000000000000" pitchFamily="2" charset="2"/>
              <a:buChar char="q"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543055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ZPHN </a:t>
            </a:r>
            <a:r>
              <a:rPr lang="cs-CZ" dirty="0" smtClean="0"/>
              <a:t>– voda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5" y="1700213"/>
                <a:ext cx="8352606" cy="4425950"/>
              </a:xfrm>
            </p:spPr>
            <p:txBody>
              <a:bodyPr/>
              <a:lstStyle/>
              <a:p>
                <a:r>
                  <a:rPr lang="cs-CZ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Vodné a stočné</a:t>
                </a:r>
                <a:endParaRPr lang="cs-CZ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/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Jedná se o položku služeb, v rámci které je domácnosti zálohově účtována dodávka studené a teplé vody </a:t>
                </a: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a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odvádění odpadních vod. </a:t>
                </a:r>
                <a:endParaRPr lang="cs-CZ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Průměrná roční spotřeba jedné osoby =  35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cs-CZ" sz="24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r>
                  <a:rPr lang="cs-CZ" sz="36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Maximální výše v místě obvyklá = </a:t>
                </a:r>
                <a:endParaRPr lang="cs-CZ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latin typeface="Cambria Math"/>
                          </a:rPr>
                          <m:t>𝟑𝟓</m:t>
                        </m:r>
                        <m:r>
                          <a:rPr lang="cs-CZ" sz="2400" b="1" i="1" smtClean="0">
                            <a:latin typeface="Cambria Math"/>
                          </a:rPr>
                          <m:t>  </m:t>
                        </m:r>
                        <m:r>
                          <a:rPr lang="cs-CZ" sz="2400" b="1" i="1">
                            <a:latin typeface="Cambria Math"/>
                          </a:rPr>
                          <m:t>𝐱</m:t>
                        </m:r>
                        <m:r>
                          <a:rPr lang="cs-CZ" sz="2400" b="1" i="1" smtClean="0">
                            <a:latin typeface="Cambria Math"/>
                          </a:rPr>
                          <m:t>   </m:t>
                        </m:r>
                        <m:r>
                          <a:rPr lang="cs-CZ" sz="2400" b="1" i="1">
                            <a:latin typeface="Cambria Math"/>
                          </a:rPr>
                          <m:t>𝐩𝐨</m:t>
                        </m:r>
                        <m:r>
                          <a:rPr lang="cs-CZ" sz="2400" b="1">
                            <a:latin typeface="Cambria Math"/>
                          </a:rPr>
                          <m:t>č</m:t>
                        </m:r>
                        <m:r>
                          <a:rPr lang="cs-CZ" sz="2400" b="1" i="0" smtClean="0">
                            <a:latin typeface="Cambria Math"/>
                          </a:rPr>
                          <m:t>𝐞</m:t>
                        </m:r>
                        <m:r>
                          <a:rPr lang="cs-CZ" sz="2400" b="1" i="1">
                            <a:latin typeface="Cambria Math"/>
                          </a:rPr>
                          <m:t>𝐭</m:t>
                        </m:r>
                        <m:r>
                          <a:rPr lang="cs-CZ" sz="2400" b="1">
                            <a:latin typeface="Cambria Math"/>
                          </a:rPr>
                          <m:t> </m:t>
                        </m:r>
                        <m:r>
                          <a:rPr lang="cs-CZ" sz="2400" b="1" i="1">
                            <a:latin typeface="Cambria Math"/>
                          </a:rPr>
                          <m:t>𝐨𝐬𝐨𝐛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𝟏𝟐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 </m:t>
                    </m:r>
                    <m:r>
                      <a:rPr lang="cs-CZ" sz="2400" b="1" i="1" smtClean="0">
                        <a:latin typeface="Cambria Math"/>
                      </a:rPr>
                      <m:t> </m:t>
                    </m:r>
                    <m:r>
                      <a:rPr lang="cs-CZ" sz="2400" b="1" i="1">
                        <a:latin typeface="Cambria Math"/>
                      </a:rPr>
                      <m:t>𝐱</m:t>
                    </m:r>
                    <m:r>
                      <a:rPr lang="cs-CZ" sz="2400" b="1">
                        <a:latin typeface="Cambria Math"/>
                      </a:rPr>
                      <m:t> </m:t>
                    </m:r>
                    <m:r>
                      <a:rPr lang="cs-CZ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Cena</m:t>
                    </m:r>
                    <m:r>
                      <a:rPr lang="cs-CZ" sz="2400" b="0" i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vodn</m:t>
                    </m:r>
                    <m:r>
                      <a:rPr lang="cs-CZ" sz="2400" b="0" i="0">
                        <a:latin typeface="Cambria Math"/>
                      </a:rPr>
                      <m:t>é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ho</m:t>
                    </m:r>
                    <m:r>
                      <a:rPr lang="cs-CZ" sz="2400" b="0" i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a</m:t>
                    </m:r>
                    <m:r>
                      <a:rPr lang="cs-CZ" sz="2400" b="0" i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sto</m:t>
                    </m:r>
                    <m:r>
                      <a:rPr lang="cs-CZ" sz="2400" b="0" i="0">
                        <a:latin typeface="Cambria Math"/>
                      </a:rPr>
                      <m:t>č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n</m:t>
                    </m:r>
                    <m:r>
                      <a:rPr lang="cs-CZ" sz="2400" b="0" i="0">
                        <a:latin typeface="Cambria Math"/>
                      </a:rPr>
                      <m:t>é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ho</m:t>
                    </m:r>
                    <m:r>
                      <a:rPr lang="cs-CZ" sz="2400" b="0" i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/>
                      </a:rPr>
                      <m:t>za</m:t>
                    </m:r>
                    <m:r>
                      <a:rPr lang="cs-CZ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/>
                      </a:rPr>
                      <m:t>m</m:t>
                    </m:r>
                    <m:r>
                      <a:rPr lang="cs-CZ" sz="2400" b="0" i="0" baseline="30000" smtClean="0">
                        <a:latin typeface="Cambria Math"/>
                      </a:rPr>
                      <m:t>3</m:t>
                    </m:r>
                    <m:r>
                      <a:rPr lang="cs-CZ" sz="2400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v</m:t>
                    </m:r>
                    <m:r>
                      <a:rPr lang="cs-CZ" sz="2400" b="0" i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m</m:t>
                    </m:r>
                    <m:r>
                      <a:rPr lang="cs-CZ" sz="2400" b="0" i="0">
                        <a:latin typeface="Cambria Math"/>
                      </a:rPr>
                      <m:t>í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st</m:t>
                    </m:r>
                    <m:r>
                      <a:rPr lang="cs-CZ" sz="2400" b="0" i="0">
                        <a:latin typeface="Cambria Math"/>
                      </a:rPr>
                      <m:t>ě </m:t>
                    </m:r>
                    <m:r>
                      <m:rPr>
                        <m:sty m:val="p"/>
                      </m:rPr>
                      <a:rPr lang="cs-CZ" sz="2400" b="0" i="0">
                        <a:latin typeface="Cambria Math"/>
                      </a:rPr>
                      <m:t>obvykl</m:t>
                    </m:r>
                    <m:r>
                      <a:rPr lang="cs-CZ" sz="2400" b="0" i="0">
                        <a:latin typeface="Cambria Math"/>
                      </a:rPr>
                      <m:t>á</m:t>
                    </m:r>
                  </m:oMath>
                </a14:m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Cena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vodného a stočného v místě obvyklá bude </a:t>
                </a: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zjišťována 1x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ročně dle ceníků dodavatelů v lokalitě</a:t>
                </a:r>
              </a:p>
              <a:p>
                <a:endParaRPr lang="cs-C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5" y="1700213"/>
                <a:ext cx="8352606" cy="4425950"/>
              </a:xfrm>
              <a:blipFill rotWithShape="1">
                <a:blip r:embed="rId2"/>
                <a:stretch>
                  <a:fillRect l="-1168" t="-964" r="-1898" b="-48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89037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ZPHN </a:t>
            </a:r>
            <a:r>
              <a:rPr lang="cs-CZ" dirty="0" smtClean="0"/>
              <a:t>– teplo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700212"/>
                <a:ext cx="8568951" cy="4537099"/>
              </a:xfrm>
            </p:spPr>
            <p:txBody>
              <a:bodyPr/>
              <a:lstStyle/>
              <a:p>
                <a:r>
                  <a:rPr lang="cs-CZ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Ústřední (dálkové) vytápění</a:t>
                </a:r>
                <a:endParaRPr lang="cs-CZ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cs-CZ" dirty="0">
                    <a:latin typeface="Arial" panose="020B0604020202020204" pitchFamily="34" charset="0"/>
                    <a:cs typeface="Arial" panose="020B0604020202020204" pitchFamily="34" charset="0"/>
                  </a:rPr>
                  <a:t>Jedná se o položku služeb, v rámci které </a:t>
                </a:r>
                <a:r>
                  <a:rPr lang="cs-CZ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je domácnosti </a:t>
                </a:r>
                <a:r>
                  <a:rPr lang="cs-CZ" dirty="0">
                    <a:latin typeface="Arial" panose="020B0604020202020204" pitchFamily="34" charset="0"/>
                    <a:cs typeface="Arial" panose="020B0604020202020204" pitchFamily="34" charset="0"/>
                  </a:rPr>
                  <a:t>zálohově účtována dodávka tepla z ústředního (dálkového) vytápění. </a:t>
                </a:r>
                <a:endParaRPr lang="cs-CZ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cs-CZ" dirty="0">
                    <a:latin typeface="Arial" panose="020B0604020202020204" pitchFamily="34" charset="0"/>
                    <a:cs typeface="Arial" panose="020B0604020202020204" pitchFamily="34" charset="0"/>
                  </a:rPr>
                  <a:t>Průměrná roční spotřeba </a:t>
                </a:r>
                <a:r>
                  <a:rPr lang="cs-CZ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 m</a:t>
                </a:r>
                <a:r>
                  <a:rPr lang="cs-CZ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  </a:t>
                </a:r>
                <a:r>
                  <a:rPr lang="cs-CZ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0,682 GJ</a:t>
                </a:r>
              </a:p>
              <a:p>
                <a:r>
                  <a:rPr lang="cs-CZ" sz="40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Maximální výše v místě obvyklá </a:t>
                </a:r>
                <a:r>
                  <a:rPr lang="cs-CZ" sz="40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sz="14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0,682 </m:t>
                          </m:r>
                          <m:r>
                            <m:rPr>
                              <m:nor/>
                            </m:rPr>
                            <a:rPr lang="cs-CZ" sz="14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GJ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   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𝐱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   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𝐩𝐨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č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𝐞𝐭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 </m:t>
                          </m:r>
                          <m:r>
                            <a:rPr lang="cs-CZ" sz="1400" b="1" i="0">
                              <a:latin typeface="Cambria Math"/>
                            </a:rPr>
                            <m:t>𝐦</m:t>
                          </m:r>
                          <m:r>
                            <a:rPr lang="cs-CZ" sz="1400" b="1" i="0" baseline="30000">
                              <a:latin typeface="Cambria Math"/>
                            </a:rPr>
                            <m:t>𝟐</m:t>
                          </m:r>
                          <m:r>
                            <a:rPr lang="cs-CZ" sz="1400" b="1" i="0">
                              <a:latin typeface="Cambria Math"/>
                            </a:rPr>
                            <m:t> 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𝐨𝐛𝐲𝐭𝐧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é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𝐡𝐨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 </m:t>
                          </m:r>
                          <m:r>
                            <a:rPr lang="cs-CZ" sz="1400" b="1" i="0" smtClean="0">
                              <a:latin typeface="Cambria Math"/>
                            </a:rPr>
                            <m:t>𝐩𝐫𝐨𝐬𝐭𝐨𝐫𝐮</m:t>
                          </m:r>
                        </m:num>
                        <m:den>
                          <m:r>
                            <a:rPr lang="cs-CZ" sz="1400" b="1" i="1">
                              <a:latin typeface="Cambria Math"/>
                            </a:rPr>
                            <m:t>𝟏𝟐</m:t>
                          </m:r>
                        </m:den>
                      </m:f>
                      <m:r>
                        <a:rPr lang="cs-CZ" sz="1400" b="1" i="1">
                          <a:latin typeface="Cambria Math"/>
                        </a:rPr>
                        <m:t> </m:t>
                      </m:r>
                      <m:r>
                        <a:rPr lang="cs-CZ" sz="1400" b="1" i="1">
                          <a:latin typeface="Cambria Math"/>
                        </a:rPr>
                        <m:t>𝐱</m:t>
                      </m:r>
                      <m:r>
                        <a:rPr lang="cs-CZ" sz="1400" b="1">
                          <a:latin typeface="Cambria Math"/>
                        </a:rPr>
                        <m:t> </m:t>
                      </m:r>
                      <m:r>
                        <a:rPr lang="cs-CZ" sz="1400" b="1" i="1">
                          <a:latin typeface="Cambria Math"/>
                        </a:rPr>
                        <m:t>𝐂𝐞𝐧𝐚</m:t>
                      </m:r>
                      <m:r>
                        <a:rPr lang="cs-CZ" sz="1400" b="1">
                          <a:latin typeface="Cambria Math"/>
                        </a:rPr>
                        <m:t> ú</m:t>
                      </m:r>
                      <m:r>
                        <a:rPr lang="cs-CZ" sz="1400" b="1" i="1">
                          <a:latin typeface="Cambria Math"/>
                        </a:rPr>
                        <m:t>𝐬𝐭</m:t>
                      </m:r>
                      <m:r>
                        <a:rPr lang="cs-CZ" sz="1400" b="1">
                          <a:latin typeface="Cambria Math"/>
                        </a:rPr>
                        <m:t>ř</m:t>
                      </m:r>
                      <m:r>
                        <a:rPr lang="cs-CZ" sz="1400" b="1" i="1">
                          <a:latin typeface="Cambria Math"/>
                        </a:rPr>
                        <m:t>𝐞𝐝𝐧</m:t>
                      </m:r>
                      <m:r>
                        <a:rPr lang="cs-CZ" sz="1400" b="1">
                          <a:latin typeface="Cambria Math"/>
                        </a:rPr>
                        <m:t>í</m:t>
                      </m:r>
                      <m:r>
                        <a:rPr lang="cs-CZ" sz="1400" b="1" i="1">
                          <a:latin typeface="Cambria Math"/>
                        </a:rPr>
                        <m:t>𝐡𝐨</m:t>
                      </m:r>
                      <m:r>
                        <a:rPr lang="cs-CZ" sz="1400" b="1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cs-CZ" sz="14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1400" b="1" i="1">
                              <a:latin typeface="Cambria Math"/>
                            </a:rPr>
                            <m:t>𝐝</m:t>
                          </m:r>
                          <m:r>
                            <a:rPr lang="cs-CZ" sz="1400" b="1">
                              <a:latin typeface="Cambria Math"/>
                            </a:rPr>
                            <m:t>á</m:t>
                          </m:r>
                          <m:r>
                            <a:rPr lang="cs-CZ" sz="1400" b="1" i="1">
                              <a:latin typeface="Cambria Math"/>
                            </a:rPr>
                            <m:t>𝐥𝐤𝐨𝐯</m:t>
                          </m:r>
                          <m:r>
                            <a:rPr lang="cs-CZ" sz="1400" b="1">
                              <a:latin typeface="Cambria Math"/>
                            </a:rPr>
                            <m:t>é</m:t>
                          </m:r>
                          <m:r>
                            <a:rPr lang="cs-CZ" sz="1400" b="1" i="1">
                              <a:latin typeface="Cambria Math"/>
                            </a:rPr>
                            <m:t>𝐡𝐨</m:t>
                          </m:r>
                        </m:e>
                      </m:d>
                      <m:r>
                        <a:rPr lang="cs-CZ" sz="1400" b="1" i="1">
                          <a:latin typeface="Cambria Math"/>
                        </a:rPr>
                        <m:t>𝐯𝐲𝐭</m:t>
                      </m:r>
                      <m:r>
                        <a:rPr lang="cs-CZ" sz="1400" b="1">
                          <a:latin typeface="Cambria Math"/>
                        </a:rPr>
                        <m:t>á</m:t>
                      </m:r>
                      <m:r>
                        <a:rPr lang="cs-CZ" sz="1400" b="1" i="1">
                          <a:latin typeface="Cambria Math"/>
                        </a:rPr>
                        <m:t>𝐩</m:t>
                      </m:r>
                      <m:r>
                        <a:rPr lang="cs-CZ" sz="1400" b="1">
                          <a:latin typeface="Cambria Math"/>
                        </a:rPr>
                        <m:t>ě</m:t>
                      </m:r>
                      <m:r>
                        <a:rPr lang="cs-CZ" sz="1400" b="1" i="1">
                          <a:latin typeface="Cambria Math"/>
                        </a:rPr>
                        <m:t>𝐧</m:t>
                      </m:r>
                      <m:r>
                        <a:rPr lang="cs-CZ" sz="1400" b="1">
                          <a:latin typeface="Cambria Math"/>
                        </a:rPr>
                        <m:t>í </m:t>
                      </m:r>
                      <m:r>
                        <a:rPr lang="cs-CZ" sz="1400" b="1" i="1">
                          <a:latin typeface="Cambria Math"/>
                        </a:rPr>
                        <m:t>𝐯</m:t>
                      </m:r>
                      <m:r>
                        <a:rPr lang="cs-CZ" sz="1400" b="1" i="1">
                          <a:latin typeface="Cambria Math"/>
                        </a:rPr>
                        <m:t> </m:t>
                      </m:r>
                      <m:r>
                        <a:rPr lang="cs-CZ" sz="1400" b="1" i="1">
                          <a:latin typeface="Cambria Math"/>
                        </a:rPr>
                        <m:t>𝐦</m:t>
                      </m:r>
                      <m:r>
                        <a:rPr lang="cs-CZ" sz="1400" b="1">
                          <a:latin typeface="Cambria Math"/>
                        </a:rPr>
                        <m:t>í</m:t>
                      </m:r>
                      <m:r>
                        <a:rPr lang="cs-CZ" sz="1400" b="1" i="1">
                          <a:latin typeface="Cambria Math"/>
                        </a:rPr>
                        <m:t>𝐬𝐭</m:t>
                      </m:r>
                      <m:r>
                        <a:rPr lang="cs-CZ" sz="1400" b="1">
                          <a:latin typeface="Cambria Math"/>
                        </a:rPr>
                        <m:t>ě </m:t>
                      </m:r>
                      <m:r>
                        <a:rPr lang="cs-CZ" sz="1400" b="1" i="1">
                          <a:latin typeface="Cambria Math"/>
                        </a:rPr>
                        <m:t>𝐨𝐛𝐯𝐲𝐤𝐥</m:t>
                      </m:r>
                      <m:r>
                        <a:rPr lang="cs-CZ" sz="1400" b="1" i="1" smtClean="0">
                          <a:latin typeface="Cambria Math"/>
                        </a:rPr>
                        <m:t>á</m:t>
                      </m:r>
                    </m:oMath>
                  </m:oMathPara>
                </a14:m>
                <a:endParaRPr lang="cs-CZ" sz="1400" dirty="0" smtClean="0"/>
              </a:p>
              <a:p>
                <a:pPr algn="just"/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Cena 1 GJ v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místě obvyklá bude zjišťována 1x ročně dle ceníků dodavatelů v lokalitě</a:t>
                </a: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700212"/>
                <a:ext cx="8568951" cy="4537099"/>
              </a:xfrm>
              <a:blipFill rotWithShape="1">
                <a:blip r:embed="rId2"/>
                <a:stretch>
                  <a:fillRect l="-1494" t="-1344" r="-1422" b="-40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628529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ZPHN </a:t>
            </a:r>
            <a:r>
              <a:rPr lang="cs-CZ" dirty="0" smtClean="0"/>
              <a:t>-</a:t>
            </a:r>
            <a:br>
              <a:rPr lang="cs-CZ" dirty="0" smtClean="0"/>
            </a:br>
            <a:r>
              <a:rPr lang="cs-CZ" dirty="0" smtClean="0"/>
              <a:t>výše úhrad - další služby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7" y="1700213"/>
            <a:ext cx="8424614" cy="4753124"/>
          </a:xfrm>
        </p:spPr>
        <p:txBody>
          <a:bodyPr/>
          <a:lstStyle/>
          <a:p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Limit výše úhrad za dalších služby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Orgán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pomoci v hmotné nouzi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je oprávněn v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rámci správního uvážení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určit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maximální výši v místě obvyklou i u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dalších služeb.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Pokud je některá z částek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tyto služby nedůvodně vysoká, orgán pomoci v hmotné nouzi je oprávněn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ji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 rámci správního uvážení nezapočítat v plné výši.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98947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ZPHN </a:t>
            </a:r>
            <a:r>
              <a:rPr lang="cs-CZ" dirty="0" smtClean="0"/>
              <a:t>–</a:t>
            </a:r>
            <a:br>
              <a:rPr lang="cs-CZ" dirty="0" smtClean="0"/>
            </a:br>
            <a:r>
              <a:rPr lang="cs-CZ" dirty="0" smtClean="0"/>
              <a:t>další služby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7" y="1700213"/>
            <a:ext cx="8424614" cy="4753124"/>
          </a:xfrm>
        </p:spPr>
        <p:txBody>
          <a:bodyPr/>
          <a:lstStyle/>
          <a:p>
            <a:pPr algn="just"/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Další služby </a:t>
            </a:r>
            <a:r>
              <a:rPr lang="cs-CZ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úklid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společných prostor v domě,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užívání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výtahu,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osvětlení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společných prostor v domě,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odvoz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tuhého komunálního odpadu,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vybavení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bytu společnou televizní a rozhlasovou anténou, popřípadě další prokazatelné a nezbytné služby související s bydlením.   </a:t>
            </a:r>
          </a:p>
          <a:p>
            <a:pPr algn="just"/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Zákonem výslovně nejmenované služby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orgán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pomoci v hmotné nouzi může využít správní uvážení, které zákonem nejmenované služby bezprostředně spojené s užíváním bydlení uzná za nezbytné </a:t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do odůvodněných nákladů na bydlení.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službách nelze zohlednit </a:t>
            </a: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platby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za služby spojené s užíváním prostorů v domě, které neslouží k bydlení (ale např. k samostatné výdělečné činnosti) nebo za jiné služby, které nejsou nezbytné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užívání bydlení či služby nadstandardní (např. ostraha objektu, parkování, údržba bazénu, internet, platba za kabelovou televizi).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0655206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Úprava rozhodného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8352928" cy="4425950"/>
          </a:xfrm>
        </p:spPr>
        <p:txBody>
          <a:bodyPr/>
          <a:lstStyle/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 smtClean="0"/>
              <a:t>v </a:t>
            </a:r>
            <a:r>
              <a:rPr lang="cs-CZ" dirty="0"/>
              <a:t>průběhu poskytování opakující se dávky, </a:t>
            </a:r>
            <a:r>
              <a:rPr lang="cs-CZ" dirty="0" smtClean="0"/>
              <a:t>je  kalendářní </a:t>
            </a:r>
            <a:r>
              <a:rPr lang="cs-CZ" dirty="0"/>
              <a:t>měsíc předcházející aktuálnímu kalendářnímu měsíci, s výjimkou zjišťování odůvodněných nákladů na bydlení, kdy je rozhodným obdobím aktuální kalendářní </a:t>
            </a:r>
            <a:r>
              <a:rPr lang="cs-CZ" dirty="0" smtClean="0"/>
              <a:t>měsíc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 smtClean="0"/>
              <a:t>ÚP vychází z </a:t>
            </a:r>
            <a:r>
              <a:rPr lang="cs-CZ" b="1" dirty="0" smtClean="0"/>
              <a:t>předepsaných </a:t>
            </a:r>
            <a:r>
              <a:rPr lang="cs-CZ" dirty="0" smtClean="0"/>
              <a:t>nákladů, </a:t>
            </a:r>
            <a:r>
              <a:rPr lang="cs-CZ" dirty="0"/>
              <a:t>nikoli skutečně </a:t>
            </a:r>
            <a:r>
              <a:rPr lang="cs-CZ" dirty="0" smtClean="0"/>
              <a:t>hrazených</a:t>
            </a:r>
            <a:endParaRPr lang="cs-CZ" dirty="0"/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 smtClean="0"/>
              <a:t>při </a:t>
            </a:r>
            <a:r>
              <a:rPr lang="cs-CZ" dirty="0"/>
              <a:t>nehrazení přímá úhrada či zvláštní příjemce /nikoli přeplatek dávky/</a:t>
            </a:r>
          </a:p>
          <a:p>
            <a:pPr marL="0" lvl="1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6418806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počtu příjemců </a:t>
            </a:r>
            <a:r>
              <a:rPr lang="cs-CZ" dirty="0" err="1" smtClean="0"/>
              <a:t>DnB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   V rámci součinnosti je ÚP ČR povinen poskytnout obci na základě její žádosti informace o počtu osob, kterým je poskytován </a:t>
            </a:r>
            <a:r>
              <a:rPr lang="cs-CZ" dirty="0" err="1" smtClean="0"/>
              <a:t>DnB</a:t>
            </a:r>
            <a:r>
              <a:rPr lang="cs-CZ" dirty="0" smtClean="0"/>
              <a:t> na jejím území, a to podle lokalit uvedených v žádosti.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620833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Novelizace zákona o pomoci v hmotné nouzi 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772816"/>
            <a:ext cx="8135937" cy="4425950"/>
          </a:xfrm>
        </p:spPr>
        <p:txBody>
          <a:bodyPr/>
          <a:lstStyle/>
          <a:p>
            <a:r>
              <a:rPr lang="cs-CZ" dirty="0" smtClean="0"/>
              <a:t>Zákon </a:t>
            </a:r>
            <a:r>
              <a:rPr lang="cs-CZ" dirty="0"/>
              <a:t>o pomoci v hmotné nouzi </a:t>
            </a:r>
            <a:r>
              <a:rPr lang="cs-CZ" dirty="0" smtClean="0"/>
              <a:t>(</a:t>
            </a:r>
            <a:r>
              <a:rPr lang="cs-CZ" dirty="0"/>
              <a:t>dále jen „ZPHN“) </a:t>
            </a:r>
            <a:endParaRPr lang="cs-CZ" dirty="0" smtClean="0"/>
          </a:p>
          <a:p>
            <a:r>
              <a:rPr lang="cs-CZ" dirty="0" smtClean="0"/>
              <a:t>v roce 2017  účinnost dvou zásadních novelizací –</a:t>
            </a:r>
          </a:p>
          <a:p>
            <a:pPr marL="458425" indent="-457200">
              <a:buFont typeface="Wingdings" panose="05000000000000000000" pitchFamily="2" charset="2"/>
              <a:buChar char="Ø"/>
            </a:pPr>
            <a:r>
              <a:rPr lang="cs-CZ" dirty="0" smtClean="0"/>
              <a:t>Zákon č. 367/2016 Sb. – účinnost 1.2.2017 (některá ustanovení budou fakticky účinná od srpna 2017 - veřejná služba </a:t>
            </a:r>
            <a:r>
              <a:rPr lang="cs-CZ" dirty="0"/>
              <a:t>a </a:t>
            </a:r>
            <a:r>
              <a:rPr lang="cs-CZ" dirty="0" smtClean="0"/>
              <a:t>související</a:t>
            </a:r>
          </a:p>
          <a:p>
            <a:pPr marL="458425" indent="-457200">
              <a:buFont typeface="Wingdings" panose="05000000000000000000" pitchFamily="2" charset="2"/>
              <a:buChar char="Ø"/>
            </a:pPr>
            <a:r>
              <a:rPr lang="cs-CZ" dirty="0" smtClean="0"/>
              <a:t>Zákon č. 98/2017 Sb. – účinnost částečně 20.4.2017; větší část 1.6.2017 (přechodná ustanovení – přehodnocování do 30.11.2017)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76904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Poukázky k nákupu zboží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lvl="1" indent="-45720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cs-CZ" dirty="0"/>
              <a:t>o</a:t>
            </a:r>
            <a:r>
              <a:rPr lang="cs-CZ" dirty="0" smtClean="0"/>
              <a:t>soba pobírající dávku </a:t>
            </a:r>
            <a:r>
              <a:rPr lang="cs-CZ" dirty="0" err="1" smtClean="0"/>
              <a:t>PnŽ</a:t>
            </a:r>
            <a:r>
              <a:rPr lang="cs-CZ" dirty="0" smtClean="0"/>
              <a:t> déle jak 6 kalendářních měsíců </a:t>
            </a:r>
            <a:r>
              <a:rPr lang="cs-CZ" dirty="0"/>
              <a:t>v období posledních 12ti kalendářních měsících - poprvé </a:t>
            </a:r>
            <a:r>
              <a:rPr lang="cs-CZ" dirty="0"/>
              <a:t>bude počítat od 1. června </a:t>
            </a:r>
            <a:r>
              <a:rPr lang="cs-CZ" dirty="0"/>
              <a:t>2017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 smtClean="0"/>
              <a:t>ÚP ČR </a:t>
            </a:r>
            <a:r>
              <a:rPr lang="cs-CZ" dirty="0" smtClean="0"/>
              <a:t>zvolí, </a:t>
            </a:r>
            <a:r>
              <a:rPr lang="cs-CZ" dirty="0"/>
              <a:t>s ohledem na možnost využití poukázek v místě bydliště </a:t>
            </a:r>
            <a:r>
              <a:rPr lang="cs-CZ" dirty="0" smtClean="0"/>
              <a:t>osoby, podíl </a:t>
            </a:r>
            <a:r>
              <a:rPr lang="cs-CZ" dirty="0" smtClean="0"/>
              <a:t>částky vyplácené poukázkami od 35 % do 65 %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 smtClean="0"/>
              <a:t>realizace </a:t>
            </a:r>
            <a:r>
              <a:rPr lang="cs-CZ" dirty="0" smtClean="0"/>
              <a:t>prosinec 2017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3675002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Zrušení §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/>
              <a:t>o</a:t>
            </a:r>
            <a:r>
              <a:rPr lang="cs-CZ" dirty="0" smtClean="0"/>
              <a:t>d 1. 6. 2017 zrušen § 30 ZPHN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/>
              <a:t>z</a:t>
            </a:r>
            <a:r>
              <a:rPr lang="cs-CZ" dirty="0" smtClean="0"/>
              <a:t>výšení částky živobytí až o 300 Kč měsíčně, pokud měla osoba prokazatelné náklady s hledáním zaměstnání nebo s výkonem VS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dirty="0"/>
              <a:t>i</a:t>
            </a:r>
            <a:r>
              <a:rPr lang="cs-CZ" dirty="0" smtClean="0"/>
              <a:t>ndividuálně lze poskytovat MOP</a:t>
            </a:r>
          </a:p>
          <a:p>
            <a:pPr marL="458425" indent="-45720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444463"/>
      </p:ext>
    </p:extLst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Šetření v místě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   Osoba nebo společně posuzované osoby, které nedají souhlas se vstupem do obydlí a tím znemožní šetření v místě, může být žádost o dávku zamítnuta, dávka odejmuta, popřípadě snížena její výše.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4628400"/>
      </p:ext>
    </p:extLst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algn="ctr"/>
            <a:r>
              <a:rPr lang="cs-CZ" sz="6000" dirty="0" smtClean="0"/>
              <a:t>Děkujeme </a:t>
            </a:r>
            <a:r>
              <a:rPr lang="cs-CZ" sz="6000" dirty="0" smtClean="0"/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479296848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eřejná </a:t>
            </a:r>
            <a:r>
              <a:rPr lang="cs-CZ" dirty="0"/>
              <a:t>služba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Od 1. 2. 2017 </a:t>
            </a:r>
            <a:r>
              <a:rPr lang="cs-CZ" sz="2000" dirty="0"/>
              <a:t>se posuzuje, zda žadatel, nebo společně posuzované osoby plní podmínku zvýšení příjmu vlastní </a:t>
            </a:r>
            <a:r>
              <a:rPr lang="cs-CZ" sz="2000" dirty="0" smtClean="0"/>
              <a:t>prací. Pokud po 6ti měsících pobírání dávky podmínku neplní, dojde ke snížení částky ŽM na EM.</a:t>
            </a:r>
          </a:p>
          <a:p>
            <a:pPr marL="1225" indent="0" algn="just"/>
            <a:r>
              <a:rPr lang="cs-CZ" sz="2000" u="sng" dirty="0" smtClean="0"/>
              <a:t>Ustanovení o snížení částky na živobytí se nevztahuje např. na osobu:</a:t>
            </a:r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starší </a:t>
            </a:r>
            <a:r>
              <a:rPr lang="cs-CZ" sz="2000" dirty="0"/>
              <a:t>68 let, poživatelé starobního důchodu, invalidní ve II. a III. st</a:t>
            </a:r>
            <a:r>
              <a:rPr lang="cs-CZ" sz="2000" dirty="0" smtClean="0"/>
              <a:t>., nezaopatřené děti a další osoby podle § 3 odst. 1 písm. a) bod 1 – 10 ZPHN,</a:t>
            </a:r>
            <a:endParaRPr lang="cs-CZ" sz="2000" dirty="0"/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s nárokem na podporu v nezaměstnanosti nebo podporu při </a:t>
            </a:r>
            <a:r>
              <a:rPr lang="cs-CZ" sz="2000" dirty="0" smtClean="0"/>
              <a:t>rekvalifikaci,</a:t>
            </a:r>
            <a:endParaRPr lang="cs-CZ" sz="2000" dirty="0"/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prokazatelně se účastnící na projektech organizovaných </a:t>
            </a:r>
            <a:r>
              <a:rPr lang="cs-CZ" sz="2000" dirty="0" err="1"/>
              <a:t>KrP</a:t>
            </a:r>
            <a:r>
              <a:rPr lang="cs-CZ" sz="2000" dirty="0"/>
              <a:t> ÚP </a:t>
            </a:r>
            <a:r>
              <a:rPr lang="cs-CZ" sz="2000" dirty="0" smtClean="0"/>
              <a:t>ČR,</a:t>
            </a:r>
            <a:endParaRPr lang="cs-CZ" sz="2000" dirty="0"/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která je výdělečně činná (alespoň 20 hodin</a:t>
            </a:r>
            <a:r>
              <a:rPr lang="cs-CZ" sz="2000" dirty="0" smtClean="0"/>
              <a:t>),</a:t>
            </a:r>
            <a:endParaRPr lang="cs-CZ" sz="2000" dirty="0"/>
          </a:p>
          <a:p>
            <a:pPr marL="458425" indent="-457200" algn="just">
              <a:buFont typeface="Wingdings" panose="05000000000000000000" pitchFamily="2" charset="2"/>
              <a:buChar char="q"/>
            </a:pPr>
            <a:r>
              <a:rPr lang="cs-CZ" sz="2000" dirty="0"/>
              <a:t>která vykonává VS v rozsahu alespoň 20 hodin v kal. m</a:t>
            </a:r>
            <a:r>
              <a:rPr lang="cs-CZ" sz="2000" dirty="0" smtClean="0"/>
              <a:t>ěsíci.</a:t>
            </a:r>
            <a:endParaRPr lang="cs-CZ" sz="2000" dirty="0"/>
          </a:p>
          <a:p>
            <a:pPr marL="458425" indent="-457200">
              <a:buFont typeface="Wingdings" panose="05000000000000000000" pitchFamily="2" charset="2"/>
              <a:buChar char="q"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32405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služba – projekty 1/4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700213"/>
            <a:ext cx="8064251" cy="4425950"/>
          </a:xfrm>
        </p:spPr>
        <p:txBody>
          <a:bodyPr/>
          <a:lstStyle/>
          <a:p>
            <a:pPr marL="0" indent="0" algn="just"/>
            <a:r>
              <a:rPr lang="cs-CZ" sz="2400" dirty="0" smtClean="0"/>
              <a:t>Na základě stanoviska MPSV, odboru 44 ve spolupráci                    s odborem 91, </a:t>
            </a:r>
            <a:r>
              <a:rPr lang="cs-CZ" sz="2400" b="1" dirty="0" smtClean="0"/>
              <a:t>podmínka „účasti v projektech organizovaných krajskou pobočkou Úřadu práce“ </a:t>
            </a:r>
            <a:r>
              <a:rPr lang="cs-CZ" sz="2400" dirty="0" smtClean="0"/>
              <a:t>při jejímž splnění se osobě, která pobírá </a:t>
            </a:r>
            <a:r>
              <a:rPr lang="cs-CZ" sz="2400" dirty="0" err="1" smtClean="0"/>
              <a:t>PnŽ</a:t>
            </a:r>
            <a:r>
              <a:rPr lang="cs-CZ" sz="2400" dirty="0" smtClean="0"/>
              <a:t> déle jak 6 měsíců, nesníží částka živobytí         na EM (§ 24 odst. 1 písm. f) ZPHN), </a:t>
            </a:r>
            <a:r>
              <a:rPr lang="cs-CZ" sz="2400" b="1" dirty="0" smtClean="0"/>
              <a:t>je splněna účastí v </a:t>
            </a:r>
            <a:r>
              <a:rPr lang="cs-CZ" sz="2400" b="1" dirty="0" smtClean="0"/>
              <a:t>dále </a:t>
            </a:r>
            <a:r>
              <a:rPr lang="cs-CZ" sz="2400" b="1" dirty="0" smtClean="0"/>
              <a:t>vyjmenovaných projektech </a:t>
            </a:r>
            <a:r>
              <a:rPr lang="cs-CZ" sz="2400" b="1" dirty="0"/>
              <a:t>a</a:t>
            </a:r>
            <a:r>
              <a:rPr lang="cs-CZ" sz="2400" b="1" dirty="0" smtClean="0"/>
              <a:t> dalších aktivitách a programech realizovaných ÚP ČR. </a:t>
            </a:r>
          </a:p>
          <a:p>
            <a:pPr marL="0" indent="0" algn="just"/>
            <a:r>
              <a:rPr lang="cs-CZ" sz="2400" dirty="0" smtClean="0"/>
              <a:t>Projekty musí být zaměřeny na uplatnění se na trhu práce           a aktivity a programy se realizují pro posílení pozice </a:t>
            </a:r>
            <a:r>
              <a:rPr lang="cs-CZ" sz="2400" dirty="0" err="1" smtClean="0"/>
              <a:t>UoZ</a:t>
            </a:r>
            <a:r>
              <a:rPr lang="cs-CZ" sz="2400" dirty="0" smtClean="0"/>
              <a:t> na trhu práce a nalezení zaměstnání.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8253999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služba </a:t>
            </a:r>
            <a:r>
              <a:rPr lang="cs-CZ" dirty="0" smtClean="0"/>
              <a:t>– projekty  2/4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1" y="1700212"/>
            <a:ext cx="8208590" cy="4897140"/>
          </a:xfrm>
        </p:spPr>
        <p:txBody>
          <a:bodyPr/>
          <a:lstStyle/>
          <a:p>
            <a:r>
              <a:rPr lang="cs-CZ" sz="2400" b="1" dirty="0" smtClean="0"/>
              <a:t>Projekty</a:t>
            </a:r>
            <a:r>
              <a:rPr lang="cs-CZ" sz="2400" b="1" dirty="0" smtClean="0"/>
              <a:t>: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sz="2400" dirty="0" smtClean="0"/>
              <a:t>Národní individuální projekty (NIP)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sz="2400" dirty="0" smtClean="0"/>
              <a:t>Regionální individuální projekty (RIP)</a:t>
            </a:r>
          </a:p>
          <a:p>
            <a:pPr marL="1225" indent="0" algn="just"/>
            <a:r>
              <a:rPr lang="cs-CZ" sz="2400" dirty="0" smtClean="0"/>
              <a:t>Tyto jsou tvořeny programy, kde je cílovou skupinou vždy konkrétní skupina </a:t>
            </a:r>
            <a:r>
              <a:rPr lang="cs-CZ" sz="2400" dirty="0" err="1" smtClean="0"/>
              <a:t>UoZ</a:t>
            </a:r>
            <a:r>
              <a:rPr lang="cs-CZ" sz="2400" dirty="0" smtClean="0"/>
              <a:t> např., dlouhodobě vedení </a:t>
            </a:r>
            <a:r>
              <a:rPr lang="cs-CZ" sz="2400" dirty="0" err="1" smtClean="0"/>
              <a:t>UoZ</a:t>
            </a:r>
            <a:r>
              <a:rPr lang="cs-CZ" sz="2400" dirty="0" smtClean="0"/>
              <a:t>,               </a:t>
            </a:r>
            <a:r>
              <a:rPr lang="cs-CZ" sz="2400" dirty="0" err="1" smtClean="0"/>
              <a:t>UoZ</a:t>
            </a:r>
            <a:r>
              <a:rPr lang="cs-CZ" sz="2400" dirty="0" smtClean="0"/>
              <a:t>  nad 50 let, </a:t>
            </a:r>
            <a:r>
              <a:rPr lang="cs-CZ" sz="2400" dirty="0" err="1" smtClean="0"/>
              <a:t>UoZ</a:t>
            </a:r>
            <a:r>
              <a:rPr lang="cs-CZ" sz="2400" dirty="0" smtClean="0"/>
              <a:t> pečující o děti ve věku do 15 let nebo osobu blízkou atd. </a:t>
            </a:r>
          </a:p>
          <a:p>
            <a:pPr marL="1225" indent="0" algn="just"/>
            <a:r>
              <a:rPr lang="cs-CZ" sz="2400" dirty="0" smtClean="0"/>
              <a:t>Aktivity projektů jsou zaměřené na aktivizaci, poradenské činnosti, rekvalifikace, zprostředkování zaměstnání, přímé uplatnění na trhu práce atd.</a:t>
            </a:r>
          </a:p>
          <a:p>
            <a:pPr marL="1225" indent="0"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584115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služba </a:t>
            </a:r>
            <a:r>
              <a:rPr lang="cs-CZ" dirty="0" smtClean="0"/>
              <a:t>– projekty  3/4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Další projekty: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400" dirty="0" smtClean="0"/>
              <a:t>Projekty systémového charakteru nebo projekty, u  kterých ÚP ČR zajistí výběr cílové skupiny </a:t>
            </a:r>
            <a:r>
              <a:rPr lang="cs-CZ" sz="2400" dirty="0" err="1" smtClean="0"/>
              <a:t>UoZ</a:t>
            </a:r>
            <a:r>
              <a:rPr lang="cs-CZ" sz="2400" dirty="0" smtClean="0"/>
              <a:t> (nesoutěžní) - u nich je ÚP ČR partnerem a posuzuje se, zda je projekt zaměřen   na práci s cílovou skupinou </a:t>
            </a:r>
            <a:r>
              <a:rPr lang="cs-CZ" sz="2400" dirty="0" err="1" smtClean="0"/>
              <a:t>UoZ</a:t>
            </a:r>
            <a:r>
              <a:rPr lang="cs-CZ" sz="2400" dirty="0" smtClean="0"/>
              <a:t> ve smyslu uplatnění na trhu práce</a:t>
            </a:r>
          </a:p>
        </p:txBody>
      </p:sp>
    </p:spTree>
    <p:extLst>
      <p:ext uri="{BB962C8B-B14F-4D97-AF65-F5344CB8AC3E}">
        <p14:creationId xmlns:p14="http://schemas.microsoft.com/office/powerpoint/2010/main" val="29688917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188913"/>
            <a:ext cx="6552406" cy="1439887"/>
          </a:xfrm>
        </p:spPr>
        <p:txBody>
          <a:bodyPr/>
          <a:lstStyle/>
          <a:p>
            <a:pPr algn="l"/>
            <a:r>
              <a:rPr lang="cs-CZ" dirty="0" smtClean="0"/>
              <a:t>Veřejná služba –   4/4 </a:t>
            </a:r>
            <a:r>
              <a:rPr lang="cs-CZ" dirty="0"/>
              <a:t>aktivity a programy realizované ÚP ČR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424615" cy="5040560"/>
          </a:xfrm>
        </p:spPr>
        <p:txBody>
          <a:bodyPr/>
          <a:lstStyle/>
          <a:p>
            <a:pPr>
              <a:spcBef>
                <a:spcPts val="600"/>
              </a:spcBef>
            </a:pPr>
            <a:endParaRPr lang="cs-CZ" sz="2400" b="1" dirty="0" smtClean="0"/>
          </a:p>
          <a:p>
            <a:pPr>
              <a:spcBef>
                <a:spcPts val="600"/>
              </a:spcBef>
            </a:pPr>
            <a:r>
              <a:rPr lang="cs-CZ" sz="2400" b="1" dirty="0" smtClean="0"/>
              <a:t>Aktivity </a:t>
            </a:r>
            <a:r>
              <a:rPr lang="cs-CZ" sz="2400" b="1" dirty="0" smtClean="0"/>
              <a:t>a </a:t>
            </a:r>
            <a:r>
              <a:rPr lang="cs-CZ" sz="2400" b="1" dirty="0" smtClean="0"/>
              <a:t>programy realizované ÚP ČR: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JOB – </a:t>
            </a:r>
            <a:r>
              <a:rPr lang="cs-CZ" sz="2400" dirty="0" err="1" smtClean="0"/>
              <a:t>job</a:t>
            </a:r>
            <a:r>
              <a:rPr lang="cs-CZ" sz="2400" dirty="0" smtClean="0"/>
              <a:t> klub</a:t>
            </a:r>
          </a:p>
          <a:p>
            <a:pPr lvl="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Skupinové poradenství, motivační poradenství, individuální poradenství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Stáž </a:t>
            </a:r>
            <a:r>
              <a:rPr lang="cs-CZ" sz="2400" dirty="0" smtClean="0"/>
              <a:t>– jedná se o </a:t>
            </a:r>
            <a:r>
              <a:rPr lang="cs-CZ" sz="2400" dirty="0" err="1" smtClean="0"/>
              <a:t>UoZ</a:t>
            </a:r>
            <a:r>
              <a:rPr lang="cs-CZ" sz="2400" dirty="0" smtClean="0"/>
              <a:t>, kteří jsou na stáži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Odborné poradenství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Cílený program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Veřejná služba</a:t>
            </a:r>
          </a:p>
          <a:p>
            <a:pPr lvl="0"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cs-CZ" sz="2400" dirty="0" smtClean="0"/>
              <a:t>Sdílení zprostředkování – informace o tom, že </a:t>
            </a:r>
            <a:r>
              <a:rPr lang="cs-CZ" sz="2400" dirty="0" err="1" smtClean="0"/>
              <a:t>UoZ</a:t>
            </a:r>
            <a:r>
              <a:rPr lang="cs-CZ" sz="2400" dirty="0" smtClean="0"/>
              <a:t> je s jeho souhlasem zařazen v agentuře práce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91040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Opatření obecné povahy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o</a:t>
            </a:r>
            <a:r>
              <a:rPr lang="cs-CZ" sz="2200" dirty="0" smtClean="0"/>
              <a:t>bec</a:t>
            </a:r>
            <a:r>
              <a:rPr lang="cs-CZ" sz="2200" dirty="0"/>
              <a:t>, na jejímž území se nacházejí místa, ve kterých se ve zvýšené míře vyskytují sociálně nežádoucí jevy, může požádat pověřený obecní úřad, v jehož územním obvodu se tato místa nacházejí, o vydání opatření obecné povahy (porušování veřejného pořádku, nepříznivé vlivy působící na děti, výskyt osob pod vlivem návykových látek apod.)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sz="2200" dirty="0"/>
              <a:t>pokud </a:t>
            </a:r>
            <a:r>
              <a:rPr lang="cs-CZ" sz="2200" dirty="0"/>
              <a:t>osoba získala oprávnění k bydlení </a:t>
            </a:r>
            <a:r>
              <a:rPr lang="cs-CZ" sz="2200" dirty="0"/>
              <a:t>až po vydání opatření obecné povahy, nárok na dávku </a:t>
            </a:r>
            <a:r>
              <a:rPr lang="cs-CZ" sz="2200" dirty="0" err="1"/>
              <a:t>DnB</a:t>
            </a:r>
            <a:r>
              <a:rPr lang="cs-CZ" sz="2200" dirty="0"/>
              <a:t> </a:t>
            </a:r>
            <a:r>
              <a:rPr lang="cs-CZ" sz="2200" dirty="0"/>
              <a:t>nevznikne</a:t>
            </a:r>
          </a:p>
          <a:p>
            <a:pPr marL="458425" indent="-457200">
              <a:buFont typeface="Wingdings" panose="05000000000000000000" pitchFamily="2" charset="2"/>
              <a:buChar char="q"/>
            </a:pPr>
            <a:r>
              <a:rPr lang="cs-CZ" sz="2200" dirty="0"/>
              <a:t>Námitky proti návrhu opatření obecné povahy mohou podat pouze vlastníci nemovitostí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9029916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 hodný zvláštního zřetele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sz="2200" dirty="0"/>
              <a:t>z</a:t>
            </a:r>
            <a:r>
              <a:rPr lang="cs-CZ" sz="2200" dirty="0" smtClean="0"/>
              <a:t>ásadním předpokladem je, že osoba nemá možnost bydlet v místě svého skutečného pobytu v přiměřené standardní formě bydlení a nezbývá jí nic jiného, než užívat </a:t>
            </a:r>
            <a:r>
              <a:rPr lang="cs-CZ" sz="2200" dirty="0" err="1" smtClean="0"/>
              <a:t>substandardní</a:t>
            </a:r>
            <a:r>
              <a:rPr lang="cs-CZ" sz="2200" dirty="0" smtClean="0"/>
              <a:t> formu bydlení</a:t>
            </a:r>
          </a:p>
          <a:p>
            <a:pPr marL="344125" indent="-342900" algn="just">
              <a:buFont typeface="Wingdings" panose="05000000000000000000" pitchFamily="2" charset="2"/>
              <a:buChar char="q"/>
            </a:pPr>
            <a:r>
              <a:rPr lang="cs-CZ" sz="2200" dirty="0"/>
              <a:t>p</a:t>
            </a:r>
            <a:r>
              <a:rPr lang="cs-CZ" sz="2200" dirty="0" smtClean="0"/>
              <a:t>ro </a:t>
            </a:r>
            <a:r>
              <a:rPr lang="cs-CZ" sz="2200" dirty="0" smtClean="0"/>
              <a:t>uznání případu hodného zvláštního zřetele, musí osoba splňovat dvě základní podmínky:</a:t>
            </a:r>
          </a:p>
          <a:p>
            <a:pPr marL="0" lvl="1" indent="0" algn="just">
              <a:buNone/>
            </a:pPr>
            <a:r>
              <a:rPr lang="cs-CZ" sz="2200" dirty="0" smtClean="0"/>
              <a:t>	a) Nedostupnost bydlení ve vhodnější a standardní formě</a:t>
            </a:r>
          </a:p>
          <a:p>
            <a:pPr marL="0" lvl="1" indent="0" algn="just">
              <a:buNone/>
            </a:pPr>
            <a:r>
              <a:rPr lang="cs-CZ" sz="2200" dirty="0" smtClean="0"/>
              <a:t>	b) Vazba osoby k místu skutečného pobytu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za případ hodný zvláštního zřetele je nově </a:t>
            </a:r>
            <a:r>
              <a:rPr lang="cs-CZ" sz="2400" dirty="0" smtClean="0"/>
              <a:t>vždy považováno </a:t>
            </a:r>
            <a:r>
              <a:rPr lang="cs-CZ" sz="2400" dirty="0"/>
              <a:t>zdravotnické zařízení lůžkové péče</a:t>
            </a:r>
          </a:p>
          <a:p>
            <a:pPr>
              <a:buFontTx/>
              <a:buChar char="-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712041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sablona_UP (1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sablona_UP (1)</Template>
  <TotalTime>23900</TotalTime>
  <Words>1285</Words>
  <Application>Microsoft Office PowerPoint</Application>
  <PresentationFormat>Předvádění na obrazovce (4:3)</PresentationFormat>
  <Paragraphs>109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PPT sablona_UP (1)</vt:lpstr>
      <vt:lpstr>Systémová podpora sociální práce v obcích</vt:lpstr>
      <vt:lpstr>Novelizace zákona o pomoci v hmotné nouzi  </vt:lpstr>
      <vt:lpstr>Veřejná služba</vt:lpstr>
      <vt:lpstr>Veřejná služba – projekty 1/4</vt:lpstr>
      <vt:lpstr>Veřejná služba – projekty  2/4</vt:lpstr>
      <vt:lpstr>Veřejná služba – projekty  3/4</vt:lpstr>
      <vt:lpstr>Veřejná služba –   4/4 aktivity a programy realizované ÚP ČR  </vt:lpstr>
      <vt:lpstr>Opatření obecné povahy</vt:lpstr>
      <vt:lpstr>Případ hodný zvláštního zřetele</vt:lpstr>
      <vt:lpstr>Případ hodný zvláštního zřetele</vt:lpstr>
      <vt:lpstr>Případ hodný zvláštního zřetele</vt:lpstr>
      <vt:lpstr>Přiměřenost bydlení </vt:lpstr>
      <vt:lpstr>Novelizace ZPHN – výše úhrad za služby  </vt:lpstr>
      <vt:lpstr>Novelizace ZPHN – voda  </vt:lpstr>
      <vt:lpstr>Novelizace ZPHN – teplo  </vt:lpstr>
      <vt:lpstr>Novelizace ZPHN - výše úhrad - další služby  </vt:lpstr>
      <vt:lpstr>Novelizace ZPHN – další služby  </vt:lpstr>
      <vt:lpstr>Úprava rozhodného období</vt:lpstr>
      <vt:lpstr>Informace o počtu příjemců DnB</vt:lpstr>
      <vt:lpstr>Poukázky k nákupu zboží</vt:lpstr>
      <vt:lpstr>Zrušení § 30</vt:lpstr>
      <vt:lpstr>Šetření v místě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prezentace</dc:title>
  <dc:creator>jirka reichl</dc:creator>
  <cp:lastModifiedBy>Vodrážková Jitka Bc. (ÚPGŘ)</cp:lastModifiedBy>
  <cp:revision>291</cp:revision>
  <cp:lastPrinted>2017-06-13T14:01:58Z</cp:lastPrinted>
  <dcterms:created xsi:type="dcterms:W3CDTF">2013-03-26T10:26:50Z</dcterms:created>
  <dcterms:modified xsi:type="dcterms:W3CDTF">2017-06-14T13:12:32Z</dcterms:modified>
</cp:coreProperties>
</file>