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unknown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5" autoAdjust="0"/>
    <p:restoredTop sz="86384" autoAdjust="0"/>
  </p:normalViewPr>
  <p:slideViewPr>
    <p:cSldViewPr>
      <p:cViewPr varScale="1">
        <p:scale>
          <a:sx n="100" d="100"/>
          <a:sy n="100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1301C-A245-48D2-9232-2FCB77893F5A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58495-0358-4C9A-855B-147D9F054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35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69D320F-B476-40E1-AB18-D2948834E43F}" type="datetimeFigureOut">
              <a:rPr lang="cs-CZ" smtClean="0"/>
              <a:t>12.06.2017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B7EDD4F-2955-4716-9539-EEE31029420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effectLst>
            <a:reflection blurRad="6350" stA="52000" endA="300" endPos="350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cs-CZ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Sociální práce s osobami v hmotné nouzi se zaměřením na dávky mimořádné okamžité pomoci</a:t>
            </a:r>
            <a:endParaRPr lang="cs-CZ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Městský úřad Lovosice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53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Jednorázový výdaj</a:t>
            </a:r>
            <a:br>
              <a:rPr lang="cs-CZ" sz="2400" dirty="0"/>
            </a:br>
            <a:r>
              <a:rPr lang="cs-CZ" sz="2400" dirty="0"/>
              <a:t>na úhradu jistoty - kauce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85000" lnSpcReduction="10000"/>
          </a:bodyPr>
          <a:lstStyle/>
          <a:p>
            <a:r>
              <a:rPr lang="cs-CZ" b="1" dirty="0"/>
              <a:t>Příklad dobré praxe:</a:t>
            </a:r>
            <a:endParaRPr lang="cs-CZ" dirty="0"/>
          </a:p>
          <a:p>
            <a:r>
              <a:rPr lang="cs-CZ" dirty="0"/>
              <a:t>Klientka, matka dvou dětí přišla o byt z důvodu ukončení nájemní smlouvy. V bytě žila s přítelem, který byl závislý na drogách, nepracoval a občas jí i fyzicky napadal. Za pomoci OSPOD klientka této situace využila a odešla sama s dětmi do azylového domu FCH. Po několika měsících si klientka sehnala nájemní byt, kde byla stanovena kauce 15000 Kč.  Klientka si požádala o MOP na úhradu kauce. Vzhledem k tomu, že na případu spolupracovali soc. pracovníci </a:t>
            </a:r>
            <a:r>
              <a:rPr lang="cs-CZ" dirty="0" err="1"/>
              <a:t>OSPODu</a:t>
            </a:r>
            <a:r>
              <a:rPr lang="cs-CZ" dirty="0"/>
              <a:t>, obce i ÚP nebyl problém MOP přiznat. Kauce byla uhrazena přímo na účet pronajímatele. Dále bylo domluveno, že doplatek na bydlení bude také zasílán </a:t>
            </a:r>
            <a:r>
              <a:rPr lang="cs-CZ" dirty="0" smtClean="0"/>
              <a:t> </a:t>
            </a:r>
            <a:r>
              <a:rPr lang="cs-CZ" dirty="0"/>
              <a:t>na účet pronajímatele, stejně tak dávka SSP – příspěvek </a:t>
            </a:r>
            <a:r>
              <a:rPr lang="cs-CZ" dirty="0" smtClean="0"/>
              <a:t>na bydlení.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6912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Pomáhá především samoživitelům </a:t>
            </a:r>
          </a:p>
          <a:p>
            <a:r>
              <a:rPr lang="cs-CZ" dirty="0" smtClean="0"/>
              <a:t>Při absenci předmětu dlouhodobé potřeby – pračka , lednice</a:t>
            </a:r>
          </a:p>
          <a:p>
            <a:r>
              <a:rPr lang="cs-CZ" dirty="0" smtClean="0"/>
              <a:t>Příklad dobré praxe:</a:t>
            </a:r>
          </a:p>
          <a:p>
            <a:r>
              <a:rPr lang="cs-CZ" dirty="0" smtClean="0"/>
              <a:t>Matka, samoživitelka, pečující o 4 děti se přestěhovala z azylového domu do nájemního bytu. Byt neměla zařízený, podařilo se jí sehnat starší nábytek, ale neměla pračku. Podala žádost o MOP na pračku – dávka byla přiznána.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Náklady spojené s pořízením a opravou nezbytných základních předmětů dlouhodobé potřeby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46659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Zdravý vývoj dítěte</a:t>
            </a:r>
          </a:p>
          <a:p>
            <a:r>
              <a:rPr lang="cs-CZ" dirty="0" smtClean="0"/>
              <a:t>Začlenění do kolektivu</a:t>
            </a:r>
          </a:p>
          <a:p>
            <a:r>
              <a:rPr lang="cs-CZ" dirty="0" smtClean="0"/>
              <a:t>Snižování rizika šikany</a:t>
            </a:r>
          </a:p>
          <a:p>
            <a:r>
              <a:rPr lang="cs-CZ" dirty="0" smtClean="0"/>
              <a:t>Příklad dobré praxe: </a:t>
            </a:r>
          </a:p>
          <a:p>
            <a:r>
              <a:rPr lang="cs-CZ" dirty="0" smtClean="0"/>
              <a:t>U klientky byla diagnostikována monstrózní obezita. Klientka vychovává 10 letou dceru, výživné od otce dcery nedostává ani jinak se o dceru nezajímá. Ve společné domácnosti  žije matka klientky, která se stará o dceru i o vnučku.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700" dirty="0" smtClean="0"/>
              <a:t>Náklady související se vzděláním nebo zájmovou činností nezaopatřeného dítěte a na zajištění nezbytných činností souvisejících se sociálně - právní ochranou dětí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85261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2708921"/>
            <a:ext cx="7596832" cy="3417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Klientka je invalidní pro invaliditu III. Stupně, pobírá příspěvek na péči II. Stupeň.</a:t>
            </a:r>
          </a:p>
          <a:p>
            <a:pPr marL="0" indent="0">
              <a:buNone/>
            </a:pPr>
            <a:r>
              <a:rPr lang="cs-CZ" dirty="0" smtClean="0"/>
              <a:t>Zdravotní </a:t>
            </a:r>
            <a:r>
              <a:rPr lang="cs-CZ" dirty="0" smtClean="0"/>
              <a:t>stav se velmi zhoršil klientka si musela pořizovat nákladné léky a nákladné zdravotní pomůcky.</a:t>
            </a:r>
          </a:p>
          <a:p>
            <a:pPr marL="0" indent="0">
              <a:buNone/>
            </a:pPr>
            <a:r>
              <a:rPr lang="cs-CZ" dirty="0" smtClean="0"/>
              <a:t>Klientka </a:t>
            </a:r>
            <a:r>
              <a:rPr lang="cs-CZ" dirty="0" smtClean="0"/>
              <a:t>neměla na úhradu letního tábora pro dceru.</a:t>
            </a:r>
          </a:p>
          <a:p>
            <a:pPr marL="0" indent="0">
              <a:buNone/>
            </a:pPr>
            <a:r>
              <a:rPr lang="cs-CZ" dirty="0" smtClean="0"/>
              <a:t>Klientka obdržela MOP na úhradu letního tábora pro dceru.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Náklady související se vzděláním nebo zájmovou činností nezaopatřeného dítěte a na zajištění nezbytných činností souvisejících se sociálně - právní ochranou dětí</a:t>
            </a:r>
          </a:p>
        </p:txBody>
      </p:sp>
    </p:spTree>
    <p:extLst>
      <p:ext uri="{BB962C8B-B14F-4D97-AF65-F5344CB8AC3E}">
        <p14:creationId xmlns:p14="http://schemas.microsoft.com/office/powerpoint/2010/main" val="1594240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návratu z výkonu vazby nebo výkonu trestu odnětí svobody, po ukončení léčby chorobných závislostí, školského zařízení </a:t>
            </a:r>
          </a:p>
          <a:p>
            <a:r>
              <a:rPr lang="cs-CZ" dirty="0" smtClean="0"/>
              <a:t>Běžná praxe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Sociální vyloučení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70115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Přiznáním dávek mimořádné okamžité pomoci nekončí sociální práce ba naopak se rozvíjí.</a:t>
            </a:r>
          </a:p>
          <a:p>
            <a:r>
              <a:rPr lang="cs-CZ" dirty="0" smtClean="0"/>
              <a:t>Pomáhá zabránit sociálnímu vyloučení.</a:t>
            </a:r>
          </a:p>
          <a:p>
            <a:r>
              <a:rPr lang="cs-CZ" dirty="0" smtClean="0"/>
              <a:t>Měnit životní návyky a způsob života, který vede ke konfliktu se společností.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tx1"/>
                </a:solidFill>
              </a:rPr>
              <a:t>Sociální prá</a:t>
            </a:r>
            <a:r>
              <a:rPr lang="cs-CZ" dirty="0" smtClean="0">
                <a:solidFill>
                  <a:schemeClr val="tx1"/>
                </a:solidFill>
              </a:rPr>
              <a:t>ce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5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i="1" dirty="0" smtClean="0">
                <a:solidFill>
                  <a:schemeClr val="bg2">
                    <a:lumMod val="10000"/>
                  </a:schemeClr>
                </a:solidFill>
              </a:rPr>
              <a:t>Lovosice</a:t>
            </a:r>
            <a:endParaRPr lang="cs-CZ" sz="44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Nacházejí se na železniční trati mezi Prahou a Ústím nad Labem.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Počet obyvatel:    9359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24" b="8924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Zástupný symbol pro 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65426"/>
            <a:ext cx="4608512" cy="33030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3750080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Sociální práce podporuje sociální změnu, řešení problémů v mezilidských vztazích a posílení a osvobození lidí za účelem naplnění jejich osobního blaha. </a:t>
            </a:r>
          </a:p>
          <a:p>
            <a:r>
              <a:rPr lang="cs-CZ" dirty="0"/>
              <a:t>Užívaje teorií lidského chování a sociálních systémů, sociální práce zasahuje tam, kde se lidé dostávají do kontaktu se svým prostředím. Pro sociální práci jsou klíčové principy lidských práv a společenské spravedlnosti.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  <a:t>Sociální práce</a:t>
            </a:r>
            <a:br>
              <a:rPr lang="cs-CZ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2200" dirty="0" smtClean="0"/>
              <a:t>Mezinárodní federace </a:t>
            </a:r>
            <a:r>
              <a:rPr lang="cs-CZ" sz="2200" dirty="0"/>
              <a:t>sociálních pracovníků. </a:t>
            </a:r>
            <a:endParaRPr lang="cs-CZ" sz="2200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35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Vychází z obecných definic sociální práce</a:t>
            </a:r>
          </a:p>
          <a:p>
            <a:r>
              <a:rPr lang="cs-CZ" dirty="0" smtClean="0"/>
              <a:t>Je propojena se sociální prací na úřadech práce</a:t>
            </a:r>
          </a:p>
          <a:p>
            <a:r>
              <a:rPr lang="cs-CZ" dirty="0" smtClean="0"/>
              <a:t>Společný cíl vycházející z definice sociální práce</a:t>
            </a:r>
          </a:p>
          <a:p>
            <a:r>
              <a:rPr lang="cs-CZ" dirty="0" smtClean="0"/>
              <a:t>Konkrétně: klient by měl ve stavu hmotné nouze  zůstat co nejkratší dobu</a:t>
            </a:r>
          </a:p>
          <a:p>
            <a:r>
              <a:rPr lang="cs-CZ" dirty="0" smtClean="0"/>
              <a:t>Předchází se chudobě a sociálnímu vyloučení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>
                <a:solidFill>
                  <a:schemeClr val="bg2">
                    <a:lumMod val="10000"/>
                  </a:schemeClr>
                </a:solidFill>
              </a:rPr>
              <a:t>Sociální práce na obci s lidmi v hmotné nouzi</a:t>
            </a:r>
            <a:endParaRPr lang="cs-CZ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55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Zákon o pomoci v hmotné nouzi č. 111/2006 Sb., o pomoci v hmotné nouzi rozeznává  6 situací:</a:t>
            </a:r>
          </a:p>
          <a:p>
            <a:r>
              <a:rPr lang="cs-CZ" dirty="0" smtClean="0"/>
              <a:t>Hrozba vážné újmy na zdraví</a:t>
            </a:r>
          </a:p>
          <a:p>
            <a:r>
              <a:rPr lang="cs-CZ" dirty="0" smtClean="0"/>
              <a:t>Mimořádná událost</a:t>
            </a:r>
          </a:p>
          <a:p>
            <a:r>
              <a:rPr lang="cs-CZ" dirty="0" smtClean="0"/>
              <a:t>Jednorázový výdaj</a:t>
            </a:r>
          </a:p>
          <a:p>
            <a:r>
              <a:rPr lang="cs-CZ" dirty="0" smtClean="0"/>
              <a:t>Náklady spojené s pořízením nebo opravou nezbytných základních předmětů dlouhodobé potřeby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>
                <a:solidFill>
                  <a:schemeClr val="tx1"/>
                </a:solidFill>
              </a:rPr>
              <a:t>Dávky mimořádné okamžité pomoci</a:t>
            </a:r>
            <a:endParaRPr lang="cs-CZ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86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Náklady související se vzděláním nebo zájmovou činností nezaopatřeného dítěte a na zajištění nezbytných činností souvisejících se sociálně- právní ochranou dětí</a:t>
            </a:r>
          </a:p>
          <a:p>
            <a:r>
              <a:rPr lang="cs-CZ" dirty="0" smtClean="0"/>
              <a:t>Sociální vyloučení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>
                <a:solidFill>
                  <a:schemeClr val="tx1"/>
                </a:solidFill>
              </a:rPr>
              <a:t>Dávky mimořádné okamžité pomoci</a:t>
            </a:r>
          </a:p>
        </p:txBody>
      </p:sp>
    </p:spTree>
    <p:extLst>
      <p:ext uri="{BB962C8B-B14F-4D97-AF65-F5344CB8AC3E}">
        <p14:creationId xmlns:p14="http://schemas.microsoft.com/office/powerpoint/2010/main" val="2648688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Významná při práci s lidmi, kteří neumějí dodržovat pravidla, nemají pevnou strukturu dne </a:t>
            </a:r>
          </a:p>
          <a:p>
            <a:r>
              <a:rPr lang="cs-CZ" dirty="0" smtClean="0"/>
              <a:t>Lidé bez domova</a:t>
            </a:r>
          </a:p>
          <a:p>
            <a:r>
              <a:rPr lang="cs-CZ" dirty="0" smtClean="0"/>
              <a:t>Lidé se závislostmi</a:t>
            </a:r>
          </a:p>
          <a:p>
            <a:r>
              <a:rPr lang="cs-CZ" dirty="0" smtClean="0"/>
              <a:t>Příklad dobré praxe: </a:t>
            </a:r>
          </a:p>
          <a:p>
            <a:r>
              <a:rPr lang="cs-CZ" dirty="0" smtClean="0"/>
              <a:t>Klient nedodržel sjednaný termín na úřadě práce, byl sankčně vyřazen. Nesplňoval podmínky pro posouzení stavu hmotné nouze. Byl zcela bez finančních prostředků neměl na jídlo a na úhradu ubytovny. Byla mu poskytnuta dávka mimořádné okamžité pomoci.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Hrozba vážné újmy na zdraví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41377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Významná dávka při mimořádných událostech</a:t>
            </a:r>
          </a:p>
          <a:p>
            <a:r>
              <a:rPr lang="cs-CZ" dirty="0" smtClean="0"/>
              <a:t>Osvědčila se v době povodní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Mimořádná událost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819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Autofit/>
          </a:bodyPr>
          <a:lstStyle/>
          <a:p>
            <a:pPr lvl="0"/>
            <a:r>
              <a:rPr lang="cs-CZ" sz="1400" b="1" dirty="0" smtClean="0"/>
              <a:t>Sociální </a:t>
            </a:r>
            <a:r>
              <a:rPr lang="cs-CZ" sz="1400" b="1" dirty="0"/>
              <a:t>vyloučení</a:t>
            </a:r>
            <a:endParaRPr lang="cs-CZ" sz="1400" dirty="0"/>
          </a:p>
          <a:p>
            <a:r>
              <a:rPr lang="cs-CZ" sz="1400" dirty="0"/>
              <a:t>Absence bydlení je jedním ze znaků sociálního vyloučení. Sociální vyloučení je pojímáno jako selhání demokratického systému, pracovního trhu, sociálního státu, rodiny a komunity. Příčiny ztráty domova jsou jednak na straně klienta – dlouhodobé vyloučení z trhu práce, rozpad rodiny, závislosti, kriminalita apod. a jednak na straně prostředí – nefunkční systém státní politiky bydlení (chybí sociální bydlení).</a:t>
            </a:r>
          </a:p>
          <a:p>
            <a:pPr lvl="0"/>
            <a:r>
              <a:rPr lang="cs-CZ" sz="1400" b="1" dirty="0"/>
              <a:t>Nestandardní formy bydlení</a:t>
            </a:r>
            <a:endParaRPr lang="cs-CZ" sz="1400" dirty="0"/>
          </a:p>
          <a:p>
            <a:r>
              <a:rPr lang="cs-CZ" sz="1400" dirty="0"/>
              <a:t>Lidé bez domova žijí na noclehárnách, azylových domech, komerčních či městských </a:t>
            </a:r>
            <a:r>
              <a:rPr lang="cs-CZ" sz="1400" dirty="0" smtClean="0"/>
              <a:t>ubytovnách nebo v nevyhovujících podmínkách v bytě. </a:t>
            </a:r>
            <a:r>
              <a:rPr lang="cs-CZ" sz="1400" dirty="0"/>
              <a:t>Tento typ ubytování je hodnocen jako nestandardní forma bydlení související se sociálním vyloučením a chudobou tedy životem na okraji společnosti.  Cestou dostat se z nestandardní formy bydlení do standardní formy bydlení - nájemního bytu, je získání MOP na úhradu jistoty – kauce.</a:t>
            </a:r>
          </a:p>
          <a:p>
            <a:pPr lvl="0"/>
            <a:r>
              <a:rPr lang="cs-CZ" sz="1400" b="1" dirty="0"/>
              <a:t>Jistota</a:t>
            </a:r>
            <a:endParaRPr lang="cs-CZ" sz="1400" dirty="0"/>
          </a:p>
          <a:p>
            <a:r>
              <a:rPr lang="cs-CZ" sz="1400" dirty="0"/>
              <a:t>Jistota  je obsažena v § 2254 zákona č. 89/2012 Sb.. Postup při poskytnutí MOP k úhradě nezbytného jednorázového výdaje Jistoty – Kauce je obsažena ve vnitřním aktu ÚP ČR č. 9/2015.</a:t>
            </a:r>
          </a:p>
          <a:p>
            <a:r>
              <a:rPr lang="cs-CZ" sz="1400" dirty="0"/>
              <a:t>Situace na trhu s byty je taková, že není možno pronajmout si byt bez složení jistoty.  Klienti pobírající dávky pomoci hmotné nouze se bez pomoci ÚP neobejdou. V těchto případech je nutná intenzivní sociální práce ÚP a obcí a to před přiznáním Mop i následně po získání nájemného bydlení. Kdy je nutné provádět sociální kontrolu nad sociálním fungováním klienta. </a:t>
            </a:r>
          </a:p>
          <a:p>
            <a:r>
              <a:rPr lang="cs-CZ" sz="1400" dirty="0"/>
              <a:t> 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Jednorázový výdaj</a:t>
            </a:r>
            <a:br>
              <a:rPr lang="cs-CZ" sz="2400" dirty="0" smtClean="0"/>
            </a:br>
            <a:r>
              <a:rPr lang="cs-CZ" sz="2400" dirty="0" smtClean="0"/>
              <a:t>na úhradu jistoty - kauce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24712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903</TotalTime>
  <Words>630</Words>
  <Application>Microsoft Office PowerPoint</Application>
  <PresentationFormat>Předvádění na obrazovce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Vlnění</vt:lpstr>
      <vt:lpstr>Sociální práce s osobami v hmotné nouzi se zaměřením na dávky mimořádné okamžité pomoci</vt:lpstr>
      <vt:lpstr>Lovosice</vt:lpstr>
      <vt:lpstr>Sociální práce Mezinárodní federace sociálních pracovníků. </vt:lpstr>
      <vt:lpstr>Sociální práce na obci s lidmi v hmotné nouzi</vt:lpstr>
      <vt:lpstr>Dávky mimořádné okamžité pomoci</vt:lpstr>
      <vt:lpstr>Dávky mimořádné okamžité pomoci</vt:lpstr>
      <vt:lpstr>Hrozba vážné újmy na zdraví</vt:lpstr>
      <vt:lpstr>Mimořádná událost</vt:lpstr>
      <vt:lpstr>Jednorázový výdaj na úhradu jistoty - kauce</vt:lpstr>
      <vt:lpstr>Jednorázový výdaj na úhradu jistoty - kauce</vt:lpstr>
      <vt:lpstr>Náklady spojené s pořízením a opravou nezbytných základních předmětů dlouhodobé potřeby</vt:lpstr>
      <vt:lpstr>Náklady související se vzděláním nebo zájmovou činností nezaopatřeného dítěte a na zajištění nezbytných činností souvisejících se sociálně - právní ochranou dětí</vt:lpstr>
      <vt:lpstr>Náklady související se vzděláním nebo zájmovou činností nezaopatřeného dítěte a na zajištění nezbytných činností souvisejících se sociálně - právní ochranou dětí</vt:lpstr>
      <vt:lpstr>Sociální vyloučení</vt:lpstr>
      <vt:lpstr>Sociální práce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osobami v hmotné nouzi se zaměřením na dávky mimořádné okamžité pomoci</dc:title>
  <dc:creator>Jampílková Alena, DiS</dc:creator>
  <cp:lastModifiedBy>Jampílková Alena, DiS</cp:lastModifiedBy>
  <cp:revision>27</cp:revision>
  <dcterms:created xsi:type="dcterms:W3CDTF">2017-06-06T06:09:32Z</dcterms:created>
  <dcterms:modified xsi:type="dcterms:W3CDTF">2017-06-12T06:17:57Z</dcterms:modified>
</cp:coreProperties>
</file>